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1" r:id="rId5"/>
    <p:sldId id="263" r:id="rId6"/>
    <p:sldId id="264" r:id="rId7"/>
    <p:sldId id="266" r:id="rId8"/>
    <p:sldId id="265" r:id="rId9"/>
    <p:sldId id="267" r:id="rId10"/>
    <p:sldId id="268" r:id="rId11"/>
    <p:sldId id="271" r:id="rId12"/>
    <p:sldId id="270" r:id="rId13"/>
    <p:sldId id="269" r:id="rId14"/>
    <p:sldId id="275" r:id="rId15"/>
    <p:sldId id="277" r:id="rId16"/>
    <p:sldId id="278" r:id="rId17"/>
    <p:sldId id="274" r:id="rId18"/>
    <p:sldId id="273" r:id="rId19"/>
    <p:sldId id="272" r:id="rId20"/>
    <p:sldId id="276" r:id="rId21"/>
    <p:sldId id="279" r:id="rId22"/>
    <p:sldId id="280" r:id="rId23"/>
    <p:sldId id="281" r:id="rId24"/>
    <p:sldId id="282" r:id="rId25"/>
    <p:sldId id="283" r:id="rId26"/>
    <p:sldId id="284"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31" autoAdjust="0"/>
    <p:restoredTop sz="66744" autoAdjust="0"/>
  </p:normalViewPr>
  <p:slideViewPr>
    <p:cSldViewPr snapToGrid="0">
      <p:cViewPr varScale="1">
        <p:scale>
          <a:sx n="60" d="100"/>
          <a:sy n="60" d="100"/>
        </p:scale>
        <p:origin x="-2098"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F4225B-7412-416D-8F4D-3441CA3621A7}" type="datetimeFigureOut">
              <a:rPr lang="en-US" smtClean="0"/>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4B2E50-ADD5-49B0-8DD9-C92C0FF77347}" type="slidenum">
              <a:rPr lang="en-US" smtClean="0"/>
              <a:t>‹#›</a:t>
            </a:fld>
            <a:endParaRPr lang="en-US"/>
          </a:p>
        </p:txBody>
      </p:sp>
    </p:spTree>
    <p:extLst>
      <p:ext uri="{BB962C8B-B14F-4D97-AF65-F5344CB8AC3E}">
        <p14:creationId xmlns:p14="http://schemas.microsoft.com/office/powerpoint/2010/main" val="93181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Poker is a zero sum game.</a:t>
            </a:r>
          </a:p>
          <a:p>
            <a:endParaRPr lang="en-US" sz="2000" dirty="0" smtClean="0"/>
          </a:p>
          <a:p>
            <a:r>
              <a:rPr lang="en-US" sz="2000" dirty="0" smtClean="0"/>
              <a:t>This class is not.</a:t>
            </a:r>
          </a:p>
          <a:p>
            <a:endParaRPr lang="en-US" sz="2000" dirty="0" smtClean="0"/>
          </a:p>
          <a:p>
            <a:r>
              <a:rPr lang="en-US" sz="2000" dirty="0" smtClean="0"/>
              <a:t>School</a:t>
            </a:r>
            <a:r>
              <a:rPr lang="en-US" sz="2000" baseline="0" dirty="0" smtClean="0"/>
              <a:t> is not.</a:t>
            </a:r>
          </a:p>
          <a:p>
            <a:endParaRPr lang="en-US" sz="2000" baseline="0" dirty="0" smtClean="0"/>
          </a:p>
          <a:p>
            <a:r>
              <a:rPr lang="en-US" sz="2000" baseline="0" dirty="0" smtClean="0"/>
              <a:t>Life is not.</a:t>
            </a:r>
            <a:endParaRPr lang="en-US" sz="2000" dirty="0" smtClean="0"/>
          </a:p>
        </p:txBody>
      </p:sp>
      <p:sp>
        <p:nvSpPr>
          <p:cNvPr id="4" name="Slide Number Placeholder 3"/>
          <p:cNvSpPr>
            <a:spLocks noGrp="1"/>
          </p:cNvSpPr>
          <p:nvPr>
            <p:ph type="sldNum" sz="quarter" idx="10"/>
          </p:nvPr>
        </p:nvSpPr>
        <p:spPr/>
        <p:txBody>
          <a:bodyPr/>
          <a:lstStyle/>
          <a:p>
            <a:fld id="{0F4B2E50-ADD5-49B0-8DD9-C92C0FF77347}" type="slidenum">
              <a:rPr lang="en-US" smtClean="0"/>
              <a:t>4</a:t>
            </a:fld>
            <a:endParaRPr lang="en-US"/>
          </a:p>
        </p:txBody>
      </p:sp>
    </p:spTree>
    <p:extLst>
      <p:ext uri="{BB962C8B-B14F-4D97-AF65-F5344CB8AC3E}">
        <p14:creationId xmlns:p14="http://schemas.microsoft.com/office/powerpoint/2010/main" val="3055515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How does something like the</a:t>
            </a:r>
            <a:r>
              <a:rPr lang="en-US" sz="2000" baseline="0" dirty="0" smtClean="0"/>
              <a:t> assignment mechanism slip through the cracks?</a:t>
            </a:r>
          </a:p>
          <a:p>
            <a:endParaRPr lang="en-US" sz="2000" baseline="0" dirty="0" smtClean="0"/>
          </a:p>
          <a:p>
            <a:r>
              <a:rPr lang="en-US" sz="2000" baseline="0" dirty="0" smtClean="0"/>
              <a:t>Is  it another example of rushed reading when online?</a:t>
            </a:r>
            <a:endParaRPr lang="en-US" sz="2000" dirty="0"/>
          </a:p>
        </p:txBody>
      </p:sp>
      <p:sp>
        <p:nvSpPr>
          <p:cNvPr id="4" name="Slide Number Placeholder 3"/>
          <p:cNvSpPr>
            <a:spLocks noGrp="1"/>
          </p:cNvSpPr>
          <p:nvPr>
            <p:ph type="sldNum" sz="quarter" idx="10"/>
          </p:nvPr>
        </p:nvSpPr>
        <p:spPr/>
        <p:txBody>
          <a:bodyPr/>
          <a:lstStyle/>
          <a:p>
            <a:fld id="{0F4B2E50-ADD5-49B0-8DD9-C92C0FF77347}" type="slidenum">
              <a:rPr lang="en-US" smtClean="0"/>
              <a:t>22</a:t>
            </a:fld>
            <a:endParaRPr lang="en-US"/>
          </a:p>
        </p:txBody>
      </p:sp>
    </p:spTree>
    <p:extLst>
      <p:ext uri="{BB962C8B-B14F-4D97-AF65-F5344CB8AC3E}">
        <p14:creationId xmlns:p14="http://schemas.microsoft.com/office/powerpoint/2010/main" val="815808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Asking good questions is hard.</a:t>
            </a:r>
          </a:p>
          <a:p>
            <a:endParaRPr lang="en-US"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t>These questions generated a half hour of discussion last week.</a:t>
            </a:r>
            <a:endParaRPr lang="en-US" sz="2000" dirty="0" smtClean="0"/>
          </a:p>
          <a:p>
            <a:endParaRPr lang="en-US" sz="2000" dirty="0" smtClean="0"/>
          </a:p>
          <a:p>
            <a:r>
              <a:rPr lang="en-US" sz="2000" dirty="0" smtClean="0"/>
              <a:t>Many of you were confused on the difference between memory and storage,</a:t>
            </a:r>
            <a:r>
              <a:rPr lang="en-US" sz="2000" baseline="0" dirty="0" smtClean="0"/>
              <a:t> but no one asked.</a:t>
            </a:r>
          </a:p>
          <a:p>
            <a:endParaRPr lang="en-US" sz="2000" baseline="0" dirty="0" smtClean="0"/>
          </a:p>
        </p:txBody>
      </p:sp>
      <p:sp>
        <p:nvSpPr>
          <p:cNvPr id="4" name="Slide Number Placeholder 3"/>
          <p:cNvSpPr>
            <a:spLocks noGrp="1"/>
          </p:cNvSpPr>
          <p:nvPr>
            <p:ph type="sldNum" sz="quarter" idx="10"/>
          </p:nvPr>
        </p:nvSpPr>
        <p:spPr/>
        <p:txBody>
          <a:bodyPr/>
          <a:lstStyle/>
          <a:p>
            <a:fld id="{0F4B2E50-ADD5-49B0-8DD9-C92C0FF77347}" type="slidenum">
              <a:rPr lang="en-US" smtClean="0"/>
              <a:t>23</a:t>
            </a:fld>
            <a:endParaRPr lang="en-US"/>
          </a:p>
        </p:txBody>
      </p:sp>
    </p:spTree>
    <p:extLst>
      <p:ext uri="{BB962C8B-B14F-4D97-AF65-F5344CB8AC3E}">
        <p14:creationId xmlns:p14="http://schemas.microsoft.com/office/powerpoint/2010/main" val="4282097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C238223-7749-4432-B1D0-9EF8D72AF259}" type="slidenum">
              <a:rPr lang="en-US" smtClean="0"/>
              <a:pPr eaLnBrk="1" hangingPunct="1"/>
              <a:t>5</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Our</a:t>
            </a:r>
            <a:r>
              <a:rPr lang="en-US" sz="2000" baseline="0" dirty="0" smtClean="0"/>
              <a:t> first email was regarding a job opportunity on campus.</a:t>
            </a:r>
          </a:p>
          <a:p>
            <a:endParaRPr lang="en-US" sz="2000" baseline="0" dirty="0" smtClean="0"/>
          </a:p>
          <a:p>
            <a:r>
              <a:rPr lang="en-US" sz="2000" baseline="0" dirty="0" smtClean="0"/>
              <a:t>You should use the list in any way you see fit.</a:t>
            </a:r>
            <a:endParaRPr lang="en-US" sz="2000" dirty="0"/>
          </a:p>
        </p:txBody>
      </p:sp>
      <p:sp>
        <p:nvSpPr>
          <p:cNvPr id="4" name="Slide Number Placeholder 3"/>
          <p:cNvSpPr>
            <a:spLocks noGrp="1"/>
          </p:cNvSpPr>
          <p:nvPr>
            <p:ph type="sldNum" sz="quarter" idx="10"/>
          </p:nvPr>
        </p:nvSpPr>
        <p:spPr/>
        <p:txBody>
          <a:bodyPr/>
          <a:lstStyle/>
          <a:p>
            <a:fld id="{0F4B2E50-ADD5-49B0-8DD9-C92C0FF77347}" type="slidenum">
              <a:rPr lang="en-US" smtClean="0"/>
              <a:t>8</a:t>
            </a:fld>
            <a:endParaRPr lang="en-US"/>
          </a:p>
        </p:txBody>
      </p:sp>
    </p:spTree>
    <p:extLst>
      <p:ext uri="{BB962C8B-B14F-4D97-AF65-F5344CB8AC3E}">
        <p14:creationId xmlns:p14="http://schemas.microsoft.com/office/powerpoint/2010/main" val="1287665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It was sent pretty late </a:t>
            </a:r>
            <a:r>
              <a:rPr lang="en-US" sz="2000" baseline="0" dirty="0" smtClean="0"/>
              <a:t> -- don’t put off homework to the last minute because you might get stuck.</a:t>
            </a:r>
          </a:p>
          <a:p>
            <a:endParaRPr lang="en-US" sz="2000" baseline="0" dirty="0" smtClean="0"/>
          </a:p>
          <a:p>
            <a:r>
              <a:rPr lang="en-US" sz="2000" baseline="0" dirty="0" smtClean="0"/>
              <a:t>Several people did both these assignments during the time I gave in class.</a:t>
            </a:r>
          </a:p>
          <a:p>
            <a:endParaRPr lang="en-US" sz="2000" baseline="0" dirty="0" smtClean="0"/>
          </a:p>
          <a:p>
            <a:r>
              <a:rPr lang="en-US" sz="2000" baseline="0" dirty="0" smtClean="0"/>
              <a:t>This person should have tried the assignment and gotten help during class if it was not going well.</a:t>
            </a:r>
          </a:p>
          <a:p>
            <a:endParaRPr lang="en-US" sz="2000" baseline="0" dirty="0" smtClean="0"/>
          </a:p>
          <a:p>
            <a:r>
              <a:rPr lang="en-US" sz="2000" baseline="0" dirty="0" smtClean="0"/>
              <a:t>The instructions for subscribing to the list server were spelled out in the assignment.</a:t>
            </a:r>
          </a:p>
          <a:p>
            <a:endParaRPr lang="en-US" sz="2000" baseline="0" dirty="0" smtClean="0"/>
          </a:p>
          <a:p>
            <a:r>
              <a:rPr lang="en-US" sz="2000" baseline="0" dirty="0" smtClean="0"/>
              <a:t>It is imperative that you get in the habit of reading carefully from screens.</a:t>
            </a:r>
          </a:p>
          <a:p>
            <a:endParaRPr lang="en-US" sz="2000" baseline="0" dirty="0" smtClean="0"/>
          </a:p>
          <a:p>
            <a:r>
              <a:rPr lang="en-US" sz="2000" baseline="0" dirty="0" smtClean="0"/>
              <a:t>We have a strong tendency to skim material on the screen and that will not do!</a:t>
            </a:r>
          </a:p>
        </p:txBody>
      </p:sp>
      <p:sp>
        <p:nvSpPr>
          <p:cNvPr id="4" name="Slide Number Placeholder 3"/>
          <p:cNvSpPr>
            <a:spLocks noGrp="1"/>
          </p:cNvSpPr>
          <p:nvPr>
            <p:ph type="sldNum" sz="quarter" idx="10"/>
          </p:nvPr>
        </p:nvSpPr>
        <p:spPr/>
        <p:txBody>
          <a:bodyPr/>
          <a:lstStyle/>
          <a:p>
            <a:fld id="{0F4B2E50-ADD5-49B0-8DD9-C92C0FF77347}" type="slidenum">
              <a:rPr lang="en-US" smtClean="0"/>
              <a:t>9</a:t>
            </a:fld>
            <a:endParaRPr lang="en-US"/>
          </a:p>
        </p:txBody>
      </p:sp>
    </p:spTree>
    <p:extLst>
      <p:ext uri="{BB962C8B-B14F-4D97-AF65-F5344CB8AC3E}">
        <p14:creationId xmlns:p14="http://schemas.microsoft.com/office/powerpoint/2010/main" val="2258222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The</a:t>
            </a:r>
            <a:r>
              <a:rPr lang="en-US" sz="2000" baseline="0" dirty="0" smtClean="0"/>
              <a:t> administrator can send commands to the server.</a:t>
            </a:r>
          </a:p>
          <a:p>
            <a:endParaRPr lang="en-US" sz="2000" baseline="0" dirty="0" smtClean="0"/>
          </a:p>
          <a:p>
            <a:r>
              <a:rPr lang="en-US" sz="2000" baseline="0" dirty="0" smtClean="0"/>
              <a:t>Here I am requesting a list of </a:t>
            </a:r>
            <a:r>
              <a:rPr lang="en-US" sz="2000" baseline="0" smtClean="0"/>
              <a:t>the subscribers.</a:t>
            </a:r>
            <a:endParaRPr lang="en-US" sz="2000" dirty="0"/>
          </a:p>
        </p:txBody>
      </p:sp>
      <p:sp>
        <p:nvSpPr>
          <p:cNvPr id="4" name="Slide Number Placeholder 3"/>
          <p:cNvSpPr>
            <a:spLocks noGrp="1"/>
          </p:cNvSpPr>
          <p:nvPr>
            <p:ph type="sldNum" sz="quarter" idx="10"/>
          </p:nvPr>
        </p:nvSpPr>
        <p:spPr/>
        <p:txBody>
          <a:bodyPr/>
          <a:lstStyle/>
          <a:p>
            <a:fld id="{0F4B2E50-ADD5-49B0-8DD9-C92C0FF77347}" type="slidenum">
              <a:rPr lang="en-US" smtClean="0"/>
              <a:t>10</a:t>
            </a:fld>
            <a:endParaRPr lang="en-US"/>
          </a:p>
        </p:txBody>
      </p:sp>
    </p:spTree>
    <p:extLst>
      <p:ext uri="{BB962C8B-B14F-4D97-AF65-F5344CB8AC3E}">
        <p14:creationId xmlns:p14="http://schemas.microsoft.com/office/powerpoint/2010/main" val="1498008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Play around</a:t>
            </a:r>
            <a:r>
              <a:rPr lang="en-US" sz="1800" baseline="0" dirty="0" smtClean="0"/>
              <a:t> with new applications and services.</a:t>
            </a:r>
          </a:p>
          <a:p>
            <a:endParaRPr lang="en-US" sz="1800" baseline="0" dirty="0" smtClean="0"/>
          </a:p>
          <a:p>
            <a:r>
              <a:rPr lang="en-US" sz="1800" baseline="0" dirty="0" smtClean="0"/>
              <a:t>Learn the way little kids learn to play new games.</a:t>
            </a:r>
          </a:p>
          <a:p>
            <a:endParaRPr lang="en-US" sz="1800" baseline="0" dirty="0" smtClean="0"/>
          </a:p>
          <a:p>
            <a:r>
              <a:rPr lang="en-US" sz="1800" baseline="0" dirty="0" smtClean="0"/>
              <a:t>This is an easy to use platform for developing database applications in a few minutes.</a:t>
            </a:r>
          </a:p>
          <a:p>
            <a:endParaRPr lang="en-US" sz="1800" baseline="0" dirty="0" smtClean="0"/>
          </a:p>
          <a:p>
            <a:r>
              <a:rPr lang="en-US" sz="1800" baseline="0" dirty="0" smtClean="0"/>
              <a:t>You do not have to be a geek.</a:t>
            </a:r>
          </a:p>
          <a:p>
            <a:endParaRPr lang="en-US" sz="1800" baseline="0" dirty="0" smtClean="0"/>
          </a:p>
          <a:p>
            <a:r>
              <a:rPr lang="en-US" sz="1800" baseline="0" dirty="0" smtClean="0"/>
              <a:t>It is a tool for you to use in school and after.</a:t>
            </a:r>
            <a:endParaRPr lang="en-US" sz="1800" dirty="0"/>
          </a:p>
        </p:txBody>
      </p:sp>
      <p:sp>
        <p:nvSpPr>
          <p:cNvPr id="4" name="Slide Number Placeholder 3"/>
          <p:cNvSpPr>
            <a:spLocks noGrp="1"/>
          </p:cNvSpPr>
          <p:nvPr>
            <p:ph type="sldNum" sz="quarter" idx="10"/>
          </p:nvPr>
        </p:nvSpPr>
        <p:spPr/>
        <p:txBody>
          <a:bodyPr/>
          <a:lstStyle/>
          <a:p>
            <a:fld id="{5159635B-9D2D-44DF-A896-FAC544CE114C}" type="slidenum">
              <a:rPr lang="en-US" smtClean="0"/>
              <a:t>15</a:t>
            </a:fld>
            <a:endParaRPr lang="en-US"/>
          </a:p>
        </p:txBody>
      </p:sp>
    </p:spTree>
    <p:extLst>
      <p:ext uri="{BB962C8B-B14F-4D97-AF65-F5344CB8AC3E}">
        <p14:creationId xmlns:p14="http://schemas.microsoft.com/office/powerpoint/2010/main" val="210990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4AA196-513C-483A-B38E-2EF0F62C21EC}" type="slidenum">
              <a:rPr lang="en-US"/>
              <a:pPr/>
              <a:t>16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sz="2000" dirty="0" smtClean="0"/>
              <a:t>In the early days of computing – when we used</a:t>
            </a:r>
            <a:r>
              <a:rPr lang="en-US" sz="2000" baseline="0" dirty="0" smtClean="0"/>
              <a:t> batch processing and time sharing on giant sized computers -- only skilled professionals could develop new applications.   You really had to be kind of a nerd.  </a:t>
            </a:r>
          </a:p>
          <a:p>
            <a:endParaRPr lang="en-US" sz="2000" baseline="0" dirty="0" smtClean="0"/>
          </a:p>
          <a:p>
            <a:r>
              <a:rPr lang="en-US" sz="2000" baseline="0" dirty="0" smtClean="0"/>
              <a:t>The advent of the personal computer and spreadsheet made developing applications much easier.  </a:t>
            </a:r>
          </a:p>
          <a:p>
            <a:endParaRPr lang="en-US" sz="2000" baseline="0" dirty="0" smtClean="0"/>
          </a:p>
          <a:p>
            <a:r>
              <a:rPr lang="en-US" sz="2000" baseline="0" dirty="0" smtClean="0"/>
              <a:t>Business people and others began building spreadsheets, databases, reporting systems, slide presentations and more without the help of a professional programmer.</a:t>
            </a:r>
          </a:p>
          <a:p>
            <a:endParaRPr lang="en-US" sz="2000" baseline="0" dirty="0" smtClean="0"/>
          </a:p>
          <a:p>
            <a:r>
              <a:rPr lang="en-US" sz="2000" baseline="0" dirty="0" smtClean="0"/>
              <a:t>Today, Internet era tools have lowered the bar even further.  </a:t>
            </a:r>
          </a:p>
          <a:p>
            <a:endParaRPr lang="en-US" sz="2000" baseline="0" dirty="0" smtClean="0"/>
          </a:p>
          <a:p>
            <a:r>
              <a:rPr lang="en-US" sz="2000" baseline="0" dirty="0" smtClean="0"/>
              <a:t>Those spreadsheets, databases and presentations are even easier to build and share online and you can create applications using tools like blogs and wikis in just a few minutes. </a:t>
            </a:r>
          </a:p>
          <a:p>
            <a:endParaRPr lang="en-US" sz="2000" baseline="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8EBF006-E76D-4D4D-86CE-A11B9ACBC622}" type="slidenum">
              <a:rPr lang="en-US"/>
              <a:pPr/>
              <a:t>18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sz="2000" dirty="0" smtClean="0"/>
              <a:t>This</a:t>
            </a:r>
            <a:r>
              <a:rPr lang="en-US" sz="2000" baseline="0" dirty="0" smtClean="0"/>
              <a:t> “thank you” page that was displayed at the end of the survey reminded you to answer the questions.</a:t>
            </a:r>
          </a:p>
          <a:p>
            <a:endParaRPr lang="en-US" sz="2000" baseline="0" dirty="0" smtClean="0"/>
          </a:p>
          <a:p>
            <a:r>
              <a:rPr lang="en-US" sz="2000" baseline="0" dirty="0" smtClean="0"/>
              <a:t>Still, only 3 of you read it carefully enough to notice.</a:t>
            </a:r>
          </a:p>
          <a:p>
            <a:endParaRPr lang="en-US" sz="2000" baseline="0" dirty="0" smtClean="0"/>
          </a:p>
          <a:p>
            <a:r>
              <a:rPr lang="en-US" sz="2000" baseline="0" dirty="0" smtClean="0"/>
              <a:t>The instructions were displayed twice, but the majority of the students didn’t follow them.</a:t>
            </a:r>
          </a:p>
          <a:p>
            <a:endParaRPr lang="en-US" sz="2000" baseline="0" dirty="0" smtClean="0"/>
          </a:p>
          <a:p>
            <a:r>
              <a:rPr lang="en-US" sz="2000" baseline="0" dirty="0" smtClean="0"/>
              <a:t>What would Jason Fried say?</a:t>
            </a:r>
            <a:endParaRPr lang="en-US" sz="20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B2E50-ADD5-49B0-8DD9-C92C0FF77347}" type="slidenum">
              <a:rPr lang="en-US" smtClean="0"/>
              <a:t>19</a:t>
            </a:fld>
            <a:endParaRPr lang="en-US"/>
          </a:p>
        </p:txBody>
      </p:sp>
    </p:spTree>
    <p:extLst>
      <p:ext uri="{BB962C8B-B14F-4D97-AF65-F5344CB8AC3E}">
        <p14:creationId xmlns:p14="http://schemas.microsoft.com/office/powerpoint/2010/main" val="325067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8AEFEF-D939-407D-9F13-E6B4164191A9}" type="datetimeFigureOut">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859357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AEFEF-D939-407D-9F13-E6B4164191A9}" type="datetimeFigureOut">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405390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AEFEF-D939-407D-9F13-E6B4164191A9}" type="datetimeFigureOut">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189869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8AEFEF-D939-407D-9F13-E6B4164191A9}" type="datetimeFigureOut">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1801816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8AEFEF-D939-407D-9F13-E6B4164191A9}" type="datetimeFigureOut">
              <a:rPr lang="en-US" smtClean="0"/>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174159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8AEFEF-D939-407D-9F13-E6B4164191A9}" type="datetimeFigureOut">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1790058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8AEFEF-D939-407D-9F13-E6B4164191A9}" type="datetimeFigureOut">
              <a:rPr lang="en-US" smtClean="0"/>
              <a:t>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1177139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8AEFEF-D939-407D-9F13-E6B4164191A9}" type="datetimeFigureOut">
              <a:rPr lang="en-US" smtClean="0"/>
              <a:t>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3279309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AEFEF-D939-407D-9F13-E6B4164191A9}" type="datetimeFigureOut">
              <a:rPr lang="en-US" smtClean="0"/>
              <a:t>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2371097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AEFEF-D939-407D-9F13-E6B4164191A9}" type="datetimeFigureOut">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311922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8AEFEF-D939-407D-9F13-E6B4164191A9}" type="datetimeFigureOut">
              <a:rPr lang="en-US" smtClean="0"/>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2D0342-B348-428A-BCD2-E7EB32129004}" type="slidenum">
              <a:rPr lang="en-US" smtClean="0"/>
              <a:t>‹#›</a:t>
            </a:fld>
            <a:endParaRPr lang="en-US"/>
          </a:p>
        </p:txBody>
      </p:sp>
    </p:spTree>
    <p:extLst>
      <p:ext uri="{BB962C8B-B14F-4D97-AF65-F5344CB8AC3E}">
        <p14:creationId xmlns:p14="http://schemas.microsoft.com/office/powerpoint/2010/main" val="62256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8AEFEF-D939-407D-9F13-E6B4164191A9}" type="datetimeFigureOut">
              <a:rPr lang="en-US" smtClean="0"/>
              <a:t>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0342-B348-428A-BCD2-E7EB32129004}" type="slidenum">
              <a:rPr lang="en-US" smtClean="0"/>
              <a:t>‹#›</a:t>
            </a:fld>
            <a:endParaRPr lang="en-US"/>
          </a:p>
        </p:txBody>
      </p:sp>
    </p:spTree>
    <p:extLst>
      <p:ext uri="{BB962C8B-B14F-4D97-AF65-F5344CB8AC3E}">
        <p14:creationId xmlns:p14="http://schemas.microsoft.com/office/powerpoint/2010/main" val="374086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hyperlink" Target="http://app.sgizmo.com/reports/56627/1054092/SCH73B16IP0ZRUBEPSHUEEG3Q4PEXE/?ts=1328447718" TargetMode="External"/><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om.csudh.edu/fac/lpress/275/surveys2012.xls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ftp://gatekeeper.research.compaq.com/pub/DEC/SRC/research-reports/SRC-06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mxwilliams@csudh.edu"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mailto:dhemail@csudh.edu"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1901" y="2488139"/>
            <a:ext cx="3780202" cy="1107996"/>
          </a:xfrm>
          <a:prstGeom prst="rect">
            <a:avLst/>
          </a:prstGeom>
          <a:noFill/>
        </p:spPr>
        <p:txBody>
          <a:bodyPr wrap="none" rtlCol="0">
            <a:spAutoFit/>
          </a:bodyPr>
          <a:lstStyle/>
          <a:p>
            <a:pPr algn="ctr"/>
            <a:r>
              <a:rPr lang="en-US" sz="6600" dirty="0" smtClean="0"/>
              <a:t>Discussion</a:t>
            </a:r>
            <a:endParaRPr lang="en-US" sz="6600" dirty="0"/>
          </a:p>
        </p:txBody>
      </p:sp>
    </p:spTree>
    <p:extLst>
      <p:ext uri="{BB962C8B-B14F-4D97-AF65-F5344CB8AC3E}">
        <p14:creationId xmlns:p14="http://schemas.microsoft.com/office/powerpoint/2010/main" val="42088674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7" y="2462807"/>
            <a:ext cx="4572000" cy="2062103"/>
          </a:xfrm>
          <a:prstGeom prst="rect">
            <a:avLst/>
          </a:prstGeom>
        </p:spPr>
        <p:txBody>
          <a:bodyPr>
            <a:spAutoFit/>
          </a:bodyPr>
          <a:lstStyle/>
          <a:p>
            <a:r>
              <a:rPr lang="en-US" sz="3200" dirty="0"/>
              <a:t>To: lyris@lists.csudh.edu</a:t>
            </a:r>
          </a:p>
          <a:p>
            <a:endParaRPr lang="en-US" sz="3200" dirty="0"/>
          </a:p>
          <a:p>
            <a:r>
              <a:rPr lang="en-US" sz="3200" dirty="0"/>
              <a:t>login </a:t>
            </a:r>
            <a:r>
              <a:rPr lang="en-US" sz="3200" dirty="0" smtClean="0"/>
              <a:t>xxx</a:t>
            </a:r>
            <a:endParaRPr lang="en-US" sz="3200" dirty="0"/>
          </a:p>
          <a:p>
            <a:r>
              <a:rPr lang="en-US" sz="3200" dirty="0"/>
              <a:t>review cis275s2012 full</a:t>
            </a:r>
          </a:p>
        </p:txBody>
      </p:sp>
      <p:sp>
        <p:nvSpPr>
          <p:cNvPr id="3" name="TextBox 2"/>
          <p:cNvSpPr txBox="1"/>
          <p:nvPr/>
        </p:nvSpPr>
        <p:spPr>
          <a:xfrm>
            <a:off x="1738386" y="907019"/>
            <a:ext cx="5667257" cy="584775"/>
          </a:xfrm>
          <a:prstGeom prst="rect">
            <a:avLst/>
          </a:prstGeom>
          <a:noFill/>
        </p:spPr>
        <p:txBody>
          <a:bodyPr wrap="none" rtlCol="0">
            <a:spAutoFit/>
          </a:bodyPr>
          <a:lstStyle/>
          <a:p>
            <a:pPr algn="ctr"/>
            <a:r>
              <a:rPr lang="en-US" sz="3200" dirty="0" smtClean="0"/>
              <a:t>Sending commands to the server</a:t>
            </a:r>
            <a:endParaRPr lang="en-US" sz="3200" dirty="0"/>
          </a:p>
        </p:txBody>
      </p:sp>
    </p:spTree>
    <p:extLst>
      <p:ext uri="{BB962C8B-B14F-4D97-AF65-F5344CB8AC3E}">
        <p14:creationId xmlns:p14="http://schemas.microsoft.com/office/powerpoint/2010/main" val="4010367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189" y="1049215"/>
            <a:ext cx="1429623" cy="584775"/>
          </a:xfrm>
          <a:prstGeom prst="rect">
            <a:avLst/>
          </a:prstGeom>
          <a:noFill/>
        </p:spPr>
        <p:txBody>
          <a:bodyPr wrap="none" rtlCol="0">
            <a:spAutoFit/>
          </a:bodyPr>
          <a:lstStyle/>
          <a:p>
            <a:pPr algn="ctr"/>
            <a:r>
              <a:rPr lang="en-US" sz="3200" dirty="0" smtClean="0"/>
              <a:t>Week 3</a:t>
            </a:r>
            <a:endParaRPr lang="en-US" sz="3200" dirty="0"/>
          </a:p>
        </p:txBody>
      </p:sp>
    </p:spTree>
    <p:extLst>
      <p:ext uri="{BB962C8B-B14F-4D97-AF65-F5344CB8AC3E}">
        <p14:creationId xmlns:p14="http://schemas.microsoft.com/office/powerpoint/2010/main" val="12073488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3776" y="2471894"/>
            <a:ext cx="5496448" cy="2123658"/>
          </a:xfrm>
          <a:prstGeom prst="rect">
            <a:avLst/>
          </a:prstGeom>
          <a:noFill/>
        </p:spPr>
        <p:txBody>
          <a:bodyPr wrap="square" rtlCol="0">
            <a:spAutoFit/>
          </a:bodyPr>
          <a:lstStyle/>
          <a:p>
            <a:r>
              <a:rPr lang="en-US" sz="2200" dirty="0" smtClean="0"/>
              <a:t>Read half of week 1 presentations	12</a:t>
            </a:r>
          </a:p>
          <a:p>
            <a:r>
              <a:rPr lang="en-US" sz="2200" dirty="0" smtClean="0"/>
              <a:t>Printed </a:t>
            </a:r>
            <a:r>
              <a:rPr lang="en-US" sz="2200" dirty="0"/>
              <a:t>half of week 1 </a:t>
            </a:r>
            <a:r>
              <a:rPr lang="en-US" sz="2200" dirty="0" smtClean="0"/>
              <a:t>presentations	  5</a:t>
            </a:r>
            <a:endParaRPr lang="en-US" sz="2200" dirty="0"/>
          </a:p>
          <a:p>
            <a:r>
              <a:rPr lang="en-US" sz="2200" dirty="0"/>
              <a:t>Read half of week </a:t>
            </a:r>
            <a:r>
              <a:rPr lang="en-US" sz="2200" dirty="0" smtClean="0"/>
              <a:t>2 presentations	  4</a:t>
            </a:r>
            <a:endParaRPr lang="en-US" sz="2200" dirty="0"/>
          </a:p>
          <a:p>
            <a:r>
              <a:rPr lang="en-US" sz="2200" dirty="0" smtClean="0"/>
              <a:t>Printed </a:t>
            </a:r>
            <a:r>
              <a:rPr lang="en-US" sz="2200" dirty="0"/>
              <a:t>half of week </a:t>
            </a:r>
            <a:r>
              <a:rPr lang="en-US" sz="2200" dirty="0" smtClean="0"/>
              <a:t>2 presentations	  0 </a:t>
            </a:r>
            <a:endParaRPr lang="en-US" sz="2200" dirty="0"/>
          </a:p>
          <a:p>
            <a:r>
              <a:rPr lang="en-US" sz="2200" dirty="0" smtClean="0"/>
              <a:t>Read the syllabus			13</a:t>
            </a:r>
          </a:p>
          <a:p>
            <a:endParaRPr lang="en-US" sz="2200" dirty="0" smtClean="0"/>
          </a:p>
        </p:txBody>
      </p:sp>
      <p:sp>
        <p:nvSpPr>
          <p:cNvPr id="3" name="TextBox 2"/>
          <p:cNvSpPr txBox="1"/>
          <p:nvPr/>
        </p:nvSpPr>
        <p:spPr>
          <a:xfrm>
            <a:off x="2731433" y="994787"/>
            <a:ext cx="3681137" cy="584775"/>
          </a:xfrm>
          <a:prstGeom prst="rect">
            <a:avLst/>
          </a:prstGeom>
          <a:noFill/>
        </p:spPr>
        <p:txBody>
          <a:bodyPr wrap="none" rtlCol="0">
            <a:spAutoFit/>
          </a:bodyPr>
          <a:lstStyle/>
          <a:p>
            <a:pPr algn="ctr"/>
            <a:r>
              <a:rPr lang="en-US" sz="3200" dirty="0" smtClean="0"/>
              <a:t>Study habits </a:t>
            </a:r>
            <a:r>
              <a:rPr lang="en-US" sz="3200" smtClean="0"/>
              <a:t>(survey)</a:t>
            </a:r>
            <a:endParaRPr lang="en-US" sz="3200" dirty="0"/>
          </a:p>
        </p:txBody>
      </p:sp>
    </p:spTree>
    <p:extLst>
      <p:ext uri="{BB962C8B-B14F-4D97-AF65-F5344CB8AC3E}">
        <p14:creationId xmlns:p14="http://schemas.microsoft.com/office/powerpoint/2010/main" val="2919089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1456" y="3857679"/>
            <a:ext cx="4572000" cy="2308324"/>
          </a:xfrm>
          <a:prstGeom prst="rect">
            <a:avLst/>
          </a:prstGeom>
        </p:spPr>
        <p:txBody>
          <a:bodyPr>
            <a:spAutoFit/>
          </a:bodyPr>
          <a:lstStyle/>
          <a:p>
            <a:r>
              <a:rPr lang="en-US" dirty="0" smtClean="0"/>
              <a:t>First one done:</a:t>
            </a:r>
          </a:p>
          <a:p>
            <a:endParaRPr lang="en-US" dirty="0"/>
          </a:p>
          <a:p>
            <a:r>
              <a:rPr lang="en-US" dirty="0" smtClean="0"/>
              <a:t>Email </a:t>
            </a:r>
            <a:r>
              <a:rPr lang="en-US" dirty="0"/>
              <a:t>Address: jdaniels39@toromail.csudh.edu</a:t>
            </a:r>
          </a:p>
          <a:p>
            <a:r>
              <a:rPr lang="en-US" dirty="0"/>
              <a:t>Name: Julie Daniels</a:t>
            </a:r>
          </a:p>
          <a:p>
            <a:r>
              <a:rPr lang="en-US" dirty="0"/>
              <a:t>Type: normal</a:t>
            </a:r>
          </a:p>
          <a:p>
            <a:r>
              <a:rPr lang="en-US" dirty="0"/>
              <a:t>Subscription type: mail</a:t>
            </a:r>
          </a:p>
          <a:p>
            <a:r>
              <a:rPr lang="en-US" dirty="0"/>
              <a:t>Date joined: January 24, 2012</a:t>
            </a:r>
          </a:p>
          <a:p>
            <a:r>
              <a:rPr lang="en-US" dirty="0"/>
              <a:t>Member ID: 116129</a:t>
            </a:r>
          </a:p>
        </p:txBody>
      </p:sp>
      <p:sp>
        <p:nvSpPr>
          <p:cNvPr id="3" name="TextBox 2"/>
          <p:cNvSpPr txBox="1"/>
          <p:nvPr/>
        </p:nvSpPr>
        <p:spPr>
          <a:xfrm>
            <a:off x="1791456" y="1718268"/>
            <a:ext cx="3732287" cy="1477328"/>
          </a:xfrm>
          <a:prstGeom prst="rect">
            <a:avLst/>
          </a:prstGeom>
          <a:noFill/>
        </p:spPr>
        <p:txBody>
          <a:bodyPr wrap="square" rtlCol="0">
            <a:spAutoFit/>
          </a:bodyPr>
          <a:lstStyle/>
          <a:p>
            <a:r>
              <a:rPr lang="en-US" b="1" dirty="0" smtClean="0">
                <a:latin typeface="Courier New" pitchFamily="49" charset="0"/>
                <a:cs typeface="Courier New" pitchFamily="49" charset="0"/>
              </a:rPr>
              <a:t>January 24: 12 </a:t>
            </a:r>
            <a:r>
              <a:rPr lang="en-US" dirty="0" smtClean="0">
                <a:latin typeface="Courier New" pitchFamily="49" charset="0"/>
                <a:cs typeface="Courier New" pitchFamily="49" charset="0"/>
              </a:rPr>
              <a:t>(in class)</a:t>
            </a:r>
          </a:p>
          <a:p>
            <a:r>
              <a:rPr lang="en-US" b="1" dirty="0" smtClean="0">
                <a:latin typeface="Courier New" pitchFamily="49" charset="0"/>
                <a:cs typeface="Courier New" pitchFamily="49" charset="0"/>
              </a:rPr>
              <a:t>January 25:  1</a:t>
            </a:r>
          </a:p>
          <a:p>
            <a:r>
              <a:rPr lang="en-US" b="1" dirty="0" smtClean="0">
                <a:latin typeface="Courier New" pitchFamily="49" charset="0"/>
                <a:cs typeface="Courier New" pitchFamily="49" charset="0"/>
              </a:rPr>
              <a:t>January 29:  1</a:t>
            </a:r>
          </a:p>
          <a:p>
            <a:r>
              <a:rPr lang="en-US" b="1" dirty="0" smtClean="0">
                <a:latin typeface="Courier New" pitchFamily="49" charset="0"/>
                <a:cs typeface="Courier New" pitchFamily="49" charset="0"/>
              </a:rPr>
              <a:t>January 30:  2</a:t>
            </a:r>
          </a:p>
          <a:p>
            <a:r>
              <a:rPr lang="en-US" b="1" dirty="0" smtClean="0">
                <a:latin typeface="Courier New" pitchFamily="49" charset="0"/>
                <a:cs typeface="Courier New" pitchFamily="49" charset="0"/>
              </a:rPr>
              <a:t>January 31:  2</a:t>
            </a:r>
            <a:endParaRPr lang="en-US" b="1" dirty="0">
              <a:latin typeface="Courier New" pitchFamily="49" charset="0"/>
              <a:cs typeface="Courier New" pitchFamily="49" charset="0"/>
            </a:endParaRPr>
          </a:p>
        </p:txBody>
      </p:sp>
      <p:sp>
        <p:nvSpPr>
          <p:cNvPr id="4" name="TextBox 3"/>
          <p:cNvSpPr txBox="1"/>
          <p:nvPr/>
        </p:nvSpPr>
        <p:spPr>
          <a:xfrm>
            <a:off x="2639361" y="431783"/>
            <a:ext cx="3768147" cy="584775"/>
          </a:xfrm>
          <a:prstGeom prst="rect">
            <a:avLst/>
          </a:prstGeom>
          <a:noFill/>
        </p:spPr>
        <p:txBody>
          <a:bodyPr wrap="none" rtlCol="0">
            <a:spAutoFit/>
          </a:bodyPr>
          <a:lstStyle/>
          <a:p>
            <a:pPr algn="ctr"/>
            <a:r>
              <a:rPr lang="en-US" sz="3200" dirty="0" smtClean="0"/>
              <a:t>Study habits (listserv)</a:t>
            </a:r>
            <a:endParaRPr lang="en-US" sz="3200" dirty="0"/>
          </a:p>
        </p:txBody>
      </p:sp>
    </p:spTree>
    <p:extLst>
      <p:ext uri="{BB962C8B-B14F-4D97-AF65-F5344CB8AC3E}">
        <p14:creationId xmlns:p14="http://schemas.microsoft.com/office/powerpoint/2010/main" val="1865047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5475" y="1602271"/>
            <a:ext cx="5693050" cy="707886"/>
          </a:xfrm>
          <a:prstGeom prst="rect">
            <a:avLst/>
          </a:prstGeom>
          <a:noFill/>
        </p:spPr>
        <p:txBody>
          <a:bodyPr wrap="square" rtlCol="0">
            <a:spAutoFit/>
          </a:bodyPr>
          <a:lstStyle/>
          <a:p>
            <a:r>
              <a:rPr lang="en-US" sz="2000" dirty="0" smtClean="0"/>
              <a:t>Study habit survey question:  Have you looked back at this weekly discussion presentation? (yes/no)</a:t>
            </a:r>
            <a:endParaRPr lang="en-US" sz="2000" dirty="0"/>
          </a:p>
        </p:txBody>
      </p:sp>
    </p:spTree>
    <p:extLst>
      <p:ext uri="{BB962C8B-B14F-4D97-AF65-F5344CB8AC3E}">
        <p14:creationId xmlns:p14="http://schemas.microsoft.com/office/powerpoint/2010/main" val="20957194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0" y="105508"/>
            <a:ext cx="9144000" cy="1143000"/>
          </a:xfrm>
        </p:spPr>
        <p:txBody>
          <a:bodyPr/>
          <a:lstStyle/>
          <a:p>
            <a:r>
              <a:rPr lang="en-US" sz="3200" dirty="0" smtClean="0"/>
              <a:t>Did you play around with the class roster?</a:t>
            </a:r>
            <a:endParaRPr lang="en-US" sz="3200"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413" y="1781175"/>
            <a:ext cx="7457174"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10668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133600"/>
            <a:ext cx="216058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0113" y="457200"/>
            <a:ext cx="30480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31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81400"/>
            <a:ext cx="3810000" cy="2540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189" name="Text Box 5"/>
          <p:cNvSpPr txBox="1">
            <a:spLocks noChangeArrowheads="1"/>
          </p:cNvSpPr>
          <p:nvPr/>
        </p:nvSpPr>
        <p:spPr bwMode="auto">
          <a:xfrm>
            <a:off x="607158" y="4360496"/>
            <a:ext cx="23178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400" dirty="0"/>
              <a:t>Batch processing and time sharing</a:t>
            </a:r>
          </a:p>
        </p:txBody>
      </p:sp>
      <p:sp>
        <p:nvSpPr>
          <p:cNvPr id="93190" name="Text Box 6"/>
          <p:cNvSpPr txBox="1">
            <a:spLocks noChangeArrowheads="1"/>
          </p:cNvSpPr>
          <p:nvPr/>
        </p:nvSpPr>
        <p:spPr bwMode="auto">
          <a:xfrm>
            <a:off x="5038725" y="2760663"/>
            <a:ext cx="25430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Personal computer</a:t>
            </a:r>
          </a:p>
        </p:txBody>
      </p:sp>
      <p:sp>
        <p:nvSpPr>
          <p:cNvPr id="93191" name="Text Box 7"/>
          <p:cNvSpPr txBox="1">
            <a:spLocks noChangeArrowheads="1"/>
          </p:cNvSpPr>
          <p:nvPr/>
        </p:nvSpPr>
        <p:spPr bwMode="auto">
          <a:xfrm>
            <a:off x="5197475" y="6105525"/>
            <a:ext cx="23491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Internet platform</a:t>
            </a:r>
          </a:p>
        </p:txBody>
      </p:sp>
      <p:sp>
        <p:nvSpPr>
          <p:cNvPr id="93192" name="Text Box 8"/>
          <p:cNvSpPr txBox="1">
            <a:spLocks noChangeArrowheads="1"/>
          </p:cNvSpPr>
          <p:nvPr/>
        </p:nvSpPr>
        <p:spPr bwMode="auto">
          <a:xfrm>
            <a:off x="706438" y="525226"/>
            <a:ext cx="2514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3200" dirty="0"/>
              <a:t>Application development</a:t>
            </a:r>
          </a:p>
        </p:txBody>
      </p:sp>
    </p:spTree>
    <p:extLst>
      <p:ext uri="{BB962C8B-B14F-4D97-AF65-F5344CB8AC3E}">
        <p14:creationId xmlns:p14="http://schemas.microsoft.com/office/powerpoint/2010/main" val="158367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925" y="767761"/>
            <a:ext cx="7296150" cy="415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848350" y="5224857"/>
            <a:ext cx="2279278" cy="707886"/>
          </a:xfrm>
          <a:prstGeom prst="rect">
            <a:avLst/>
          </a:prstGeom>
          <a:noFill/>
        </p:spPr>
        <p:txBody>
          <a:bodyPr wrap="none" rtlCol="0">
            <a:spAutoFit/>
          </a:bodyPr>
          <a:lstStyle/>
          <a:p>
            <a:pPr marL="342900" indent="-342900">
              <a:buFont typeface="Arial" pitchFamily="34" charset="0"/>
              <a:buChar char="•"/>
            </a:pPr>
            <a:r>
              <a:rPr lang="en-US" sz="2000" dirty="0" smtClean="0">
                <a:hlinkClick r:id="rId3"/>
              </a:rPr>
              <a:t>Summary results</a:t>
            </a:r>
            <a:endParaRPr lang="en-US" sz="2000" dirty="0" smtClean="0"/>
          </a:p>
          <a:p>
            <a:pPr marL="342900" indent="-342900">
              <a:buFont typeface="Arial" pitchFamily="34" charset="0"/>
              <a:buChar char="•"/>
            </a:pPr>
            <a:r>
              <a:rPr lang="en-US" sz="2000" dirty="0" smtClean="0">
                <a:hlinkClick r:id="rId4"/>
              </a:rPr>
              <a:t>Full results</a:t>
            </a:r>
            <a:endParaRPr lang="en-US" sz="2000" dirty="0"/>
          </a:p>
        </p:txBody>
      </p:sp>
      <p:sp>
        <p:nvSpPr>
          <p:cNvPr id="5" name="TextBox 4"/>
          <p:cNvSpPr txBox="1"/>
          <p:nvPr/>
        </p:nvSpPr>
        <p:spPr>
          <a:xfrm>
            <a:off x="923925" y="5224857"/>
            <a:ext cx="1857375" cy="707886"/>
          </a:xfrm>
          <a:prstGeom prst="rect">
            <a:avLst/>
          </a:prstGeom>
          <a:noFill/>
        </p:spPr>
        <p:txBody>
          <a:bodyPr wrap="square" rtlCol="0">
            <a:spAutoFit/>
          </a:bodyPr>
          <a:lstStyle/>
          <a:p>
            <a:r>
              <a:rPr lang="en-US" sz="2000" dirty="0" smtClean="0"/>
              <a:t>Look for people to help you.</a:t>
            </a:r>
          </a:p>
        </p:txBody>
      </p:sp>
    </p:spTree>
    <p:extLst>
      <p:ext uri="{BB962C8B-B14F-4D97-AF65-F5344CB8AC3E}">
        <p14:creationId xmlns:p14="http://schemas.microsoft.com/office/powerpoint/2010/main" val="2308334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0"/>
            <a:ext cx="9144000" cy="1143000"/>
          </a:xfrm>
        </p:spPr>
        <p:txBody>
          <a:bodyPr>
            <a:normAutofit/>
          </a:bodyPr>
          <a:lstStyle/>
          <a:p>
            <a:r>
              <a:rPr lang="en-US" sz="3200" dirty="0" smtClean="0"/>
              <a:t>Zen of Internet reading</a:t>
            </a:r>
            <a:endParaRPr lang="en-US" sz="3200"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224" y="2558004"/>
            <a:ext cx="6581553" cy="381533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281223" y="1159247"/>
            <a:ext cx="6581553" cy="923330"/>
          </a:xfrm>
          <a:prstGeom prst="rect">
            <a:avLst/>
          </a:prstGeom>
        </p:spPr>
        <p:txBody>
          <a:bodyPr wrap="square">
            <a:spAutoFit/>
          </a:bodyPr>
          <a:lstStyle/>
          <a:p>
            <a:r>
              <a:rPr lang="en-US" dirty="0" smtClean="0"/>
              <a:t>“When </a:t>
            </a:r>
            <a:r>
              <a:rPr lang="en-US" dirty="0"/>
              <a:t>you finish and submit the survey, you will see a thank-you screen with further instructions. Print that out to turn in along with the answers to the following questions</a:t>
            </a:r>
            <a:r>
              <a:rPr lang="en-US" dirty="0" smtClean="0"/>
              <a:t>: …”</a:t>
            </a:r>
            <a:endParaRPr lang="en-US" dirty="0"/>
          </a:p>
        </p:txBody>
      </p:sp>
      <p:cxnSp>
        <p:nvCxnSpPr>
          <p:cNvPr id="4" name="Straight Arrow Connector 3"/>
          <p:cNvCxnSpPr/>
          <p:nvPr/>
        </p:nvCxnSpPr>
        <p:spPr>
          <a:xfrm>
            <a:off x="1079210" y="4313181"/>
            <a:ext cx="5635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079210" y="4773925"/>
            <a:ext cx="56352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83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85222" y="1781845"/>
            <a:ext cx="6641959" cy="3970318"/>
          </a:xfrm>
          <a:prstGeom prst="rect">
            <a:avLst/>
          </a:prstGeom>
          <a:noFill/>
        </p:spPr>
        <p:txBody>
          <a:bodyPr wrap="square" rtlCol="0">
            <a:spAutoFit/>
          </a:bodyPr>
          <a:lstStyle/>
          <a:p>
            <a:r>
              <a:rPr lang="en-US" dirty="0" smtClean="0"/>
              <a:t>General:</a:t>
            </a:r>
          </a:p>
          <a:p>
            <a:pPr marL="285750" indent="-285750">
              <a:buFont typeface="Arial" pitchFamily="34" charset="0"/>
              <a:buChar char="•"/>
            </a:pPr>
            <a:r>
              <a:rPr lang="en-US" dirty="0" smtClean="0"/>
              <a:t>Missing assignment numbers</a:t>
            </a:r>
          </a:p>
          <a:p>
            <a:pPr marL="285750" indent="-285750">
              <a:buFont typeface="Arial" pitchFamily="34" charset="0"/>
              <a:buChar char="•"/>
            </a:pPr>
            <a:r>
              <a:rPr lang="en-US" dirty="0" smtClean="0"/>
              <a:t>Missing staples when multiple page assignments</a:t>
            </a:r>
          </a:p>
          <a:p>
            <a:pPr marL="285750" indent="-285750">
              <a:buFont typeface="Arial" pitchFamily="34" charset="0"/>
              <a:buChar char="•"/>
            </a:pPr>
            <a:r>
              <a:rPr lang="en-US" dirty="0" smtClean="0"/>
              <a:t>Type your name or print it big letters (why not type it)?</a:t>
            </a:r>
          </a:p>
          <a:p>
            <a:pPr marL="285750" indent="-285750">
              <a:buFont typeface="Arial" pitchFamily="34" charset="0"/>
              <a:buChar char="•"/>
            </a:pPr>
            <a:r>
              <a:rPr lang="en-US" dirty="0" smtClean="0"/>
              <a:t>Handwritten answers</a:t>
            </a:r>
          </a:p>
          <a:p>
            <a:endParaRPr lang="en-US" dirty="0" smtClean="0"/>
          </a:p>
          <a:p>
            <a:r>
              <a:rPr lang="en-US" dirty="0" smtClean="0"/>
              <a:t>Assignment 1: </a:t>
            </a:r>
          </a:p>
          <a:p>
            <a:pPr marL="285750" indent="-285750">
              <a:buFont typeface="Arial" pitchFamily="34" charset="0"/>
              <a:buChar char="•"/>
            </a:pPr>
            <a:r>
              <a:rPr lang="en-US" dirty="0" smtClean="0"/>
              <a:t>Confusion </a:t>
            </a:r>
            <a:r>
              <a:rPr lang="en-US" dirty="0"/>
              <a:t>over memory </a:t>
            </a:r>
            <a:r>
              <a:rPr lang="en-US" dirty="0" err="1"/>
              <a:t>vs</a:t>
            </a:r>
            <a:r>
              <a:rPr lang="en-US" dirty="0"/>
              <a:t> storage and ROM </a:t>
            </a:r>
            <a:r>
              <a:rPr lang="en-US" dirty="0" err="1"/>
              <a:t>vs</a:t>
            </a:r>
            <a:r>
              <a:rPr lang="en-US" dirty="0"/>
              <a:t> RAM</a:t>
            </a:r>
          </a:p>
          <a:p>
            <a:pPr marL="285750" indent="-285750">
              <a:buFont typeface="Arial" pitchFamily="34" charset="0"/>
              <a:buChar char="•"/>
            </a:pPr>
            <a:r>
              <a:rPr lang="en-US" dirty="0" smtClean="0"/>
              <a:t>Skipped answers </a:t>
            </a:r>
            <a:r>
              <a:rPr lang="en-US" dirty="0"/>
              <a:t>to </a:t>
            </a:r>
            <a:r>
              <a:rPr lang="en-US" dirty="0" smtClean="0"/>
              <a:t>questions</a:t>
            </a:r>
          </a:p>
          <a:p>
            <a:pPr marL="285750" indent="-285750">
              <a:buFont typeface="Arial" pitchFamily="34" charset="0"/>
              <a:buChar char="•"/>
            </a:pPr>
            <a:r>
              <a:rPr lang="en-US" dirty="0" smtClean="0"/>
              <a:t>Food for thought:  what program were you executing while you completed the survey?</a:t>
            </a:r>
          </a:p>
          <a:p>
            <a:pPr marL="285750" indent="-285750">
              <a:buFont typeface="Arial" pitchFamily="34" charset="0"/>
              <a:buChar char="•"/>
            </a:pPr>
            <a:endParaRPr lang="en-US" dirty="0"/>
          </a:p>
          <a:p>
            <a:r>
              <a:rPr lang="en-US" dirty="0" smtClean="0"/>
              <a:t>Assignment 3:</a:t>
            </a:r>
          </a:p>
          <a:p>
            <a:pPr marL="285750" indent="-285750">
              <a:buFont typeface="Arial" pitchFamily="34" charset="0"/>
              <a:buChar char="•"/>
            </a:pPr>
            <a:r>
              <a:rPr lang="en-US" dirty="0" smtClean="0"/>
              <a:t>Skipped answer to question</a:t>
            </a:r>
            <a:endParaRPr lang="en-US" dirty="0"/>
          </a:p>
        </p:txBody>
      </p:sp>
      <p:sp>
        <p:nvSpPr>
          <p:cNvPr id="3" name="TextBox 2"/>
          <p:cNvSpPr txBox="1"/>
          <p:nvPr/>
        </p:nvSpPr>
        <p:spPr>
          <a:xfrm>
            <a:off x="2704918" y="612050"/>
            <a:ext cx="3734164" cy="584775"/>
          </a:xfrm>
          <a:prstGeom prst="rect">
            <a:avLst/>
          </a:prstGeom>
          <a:noFill/>
        </p:spPr>
        <p:txBody>
          <a:bodyPr wrap="none" rtlCol="0">
            <a:spAutoFit/>
          </a:bodyPr>
          <a:lstStyle/>
          <a:p>
            <a:pPr algn="ctr"/>
            <a:r>
              <a:rPr lang="en-US" sz="3200" dirty="0" smtClean="0"/>
              <a:t>Assignment feedback</a:t>
            </a:r>
            <a:endParaRPr lang="en-US" sz="3200" dirty="0"/>
          </a:p>
        </p:txBody>
      </p:sp>
    </p:spTree>
    <p:extLst>
      <p:ext uri="{BB962C8B-B14F-4D97-AF65-F5344CB8AC3E}">
        <p14:creationId xmlns:p14="http://schemas.microsoft.com/office/powerpoint/2010/main" val="4143810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187" y="896815"/>
            <a:ext cx="1429622" cy="584775"/>
          </a:xfrm>
          <a:prstGeom prst="rect">
            <a:avLst/>
          </a:prstGeom>
          <a:noFill/>
        </p:spPr>
        <p:txBody>
          <a:bodyPr wrap="none" rtlCol="0">
            <a:spAutoFit/>
          </a:bodyPr>
          <a:lstStyle/>
          <a:p>
            <a:pPr algn="ctr"/>
            <a:r>
              <a:rPr lang="en-US" sz="3200" dirty="0" smtClean="0"/>
              <a:t>Week 1</a:t>
            </a:r>
            <a:endParaRPr lang="en-US" sz="3200" dirty="0"/>
          </a:p>
        </p:txBody>
      </p:sp>
    </p:spTree>
    <p:extLst>
      <p:ext uri="{BB962C8B-B14F-4D97-AF65-F5344CB8AC3E}">
        <p14:creationId xmlns:p14="http://schemas.microsoft.com/office/powerpoint/2010/main" val="3863049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Quizzes</a:t>
            </a:r>
            <a:endParaRPr lang="en-US" sz="3200" dirty="0"/>
          </a:p>
        </p:txBody>
      </p:sp>
      <p:sp>
        <p:nvSpPr>
          <p:cNvPr id="3" name="TextBox 2"/>
          <p:cNvSpPr txBox="1"/>
          <p:nvPr/>
        </p:nvSpPr>
        <p:spPr>
          <a:xfrm>
            <a:off x="1700926" y="2562225"/>
            <a:ext cx="6166724" cy="1938992"/>
          </a:xfrm>
          <a:prstGeom prst="rect">
            <a:avLst/>
          </a:prstGeom>
          <a:noFill/>
        </p:spPr>
        <p:txBody>
          <a:bodyPr wrap="square" rtlCol="0">
            <a:spAutoFit/>
          </a:bodyPr>
          <a:lstStyle/>
          <a:p>
            <a:pPr marL="342900" indent="-342900">
              <a:buFont typeface="Arial" pitchFamily="34" charset="0"/>
              <a:buChar char="•"/>
            </a:pPr>
            <a:r>
              <a:rPr lang="en-US" sz="2000" dirty="0" smtClean="0"/>
              <a:t>Collectively, you know all the answers.</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Use the quiz blog or other means of collaborating.</a:t>
            </a:r>
          </a:p>
          <a:p>
            <a:pPr marL="342900" indent="-342900">
              <a:buFont typeface="Arial" pitchFamily="34" charset="0"/>
              <a:buChar char="•"/>
            </a:pPr>
            <a:endParaRPr lang="en-US" sz="2000" dirty="0"/>
          </a:p>
          <a:p>
            <a:pPr marL="342900" indent="-342900">
              <a:buFont typeface="Arial" pitchFamily="34" charset="0"/>
              <a:buChar char="•"/>
            </a:pPr>
            <a:r>
              <a:rPr lang="en-US" sz="2000" dirty="0" smtClean="0"/>
              <a:t>Do not be satisfied with memorizing answers – it is not worth the time and effort it takes.</a:t>
            </a:r>
            <a:endParaRPr lang="en-US" sz="2000" dirty="0"/>
          </a:p>
        </p:txBody>
      </p:sp>
    </p:spTree>
    <p:extLst>
      <p:ext uri="{BB962C8B-B14F-4D97-AF65-F5344CB8AC3E}">
        <p14:creationId xmlns:p14="http://schemas.microsoft.com/office/powerpoint/2010/main" val="341329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189" y="1049215"/>
            <a:ext cx="1429623" cy="584775"/>
          </a:xfrm>
          <a:prstGeom prst="rect">
            <a:avLst/>
          </a:prstGeom>
          <a:noFill/>
        </p:spPr>
        <p:txBody>
          <a:bodyPr wrap="none" rtlCol="0">
            <a:spAutoFit/>
          </a:bodyPr>
          <a:lstStyle/>
          <a:p>
            <a:pPr algn="ctr"/>
            <a:r>
              <a:rPr lang="en-US" sz="3200" dirty="0" smtClean="0"/>
              <a:t>Week 4</a:t>
            </a:r>
            <a:endParaRPr lang="en-US" sz="3200" dirty="0"/>
          </a:p>
        </p:txBody>
      </p:sp>
    </p:spTree>
    <p:extLst>
      <p:ext uri="{BB962C8B-B14F-4D97-AF65-F5344CB8AC3E}">
        <p14:creationId xmlns:p14="http://schemas.microsoft.com/office/powerpoint/2010/main" val="3192788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2607" y="384087"/>
            <a:ext cx="5538787" cy="830997"/>
          </a:xfrm>
          <a:prstGeom prst="rect">
            <a:avLst/>
          </a:prstGeom>
        </p:spPr>
        <p:txBody>
          <a:bodyPr wrap="square">
            <a:spAutoFit/>
          </a:bodyPr>
          <a:lstStyle/>
          <a:p>
            <a:r>
              <a:rPr lang="en-US" sz="2400" dirty="0" smtClean="0"/>
              <a:t>A couple of people </a:t>
            </a:r>
            <a:r>
              <a:rPr lang="en-US" sz="2400" dirty="0"/>
              <a:t>accidently did too many assignments -- how did that happen?  </a:t>
            </a:r>
          </a:p>
        </p:txBody>
      </p:sp>
      <p:pic>
        <p:nvPicPr>
          <p:cNvPr id="3" name="Picture 2" descr="http://3.bp.blogspot.com/_A8ddo0sljwY/TJf0gwqeNgI/AAAAAAAAAkY/ENnW9P0ZQUA/s1600/crossl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775" y="4592046"/>
            <a:ext cx="5712619" cy="17050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8351" y="1874433"/>
            <a:ext cx="5847299" cy="2002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6292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_A8ddo0sljwY/TLi75_Fm3HI/AAAAAAAAAmc/NX8C_qw_6IA/s1600/illustr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6917" y="1544109"/>
            <a:ext cx="5502515" cy="336126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09750" y="5314266"/>
            <a:ext cx="5524500" cy="923330"/>
          </a:xfrm>
          <a:prstGeom prst="rect">
            <a:avLst/>
          </a:prstGeom>
        </p:spPr>
        <p:txBody>
          <a:bodyPr wrap="square">
            <a:spAutoFit/>
          </a:bodyPr>
          <a:lstStyle/>
          <a:p>
            <a:pPr marL="285750" indent="-285750">
              <a:buFont typeface="Arial" pitchFamily="34" charset="0"/>
              <a:buChar char="•"/>
            </a:pPr>
            <a:r>
              <a:rPr lang="en-US" dirty="0"/>
              <a:t>what program were you executing while you completed the survey</a:t>
            </a:r>
            <a:r>
              <a:rPr lang="en-US" dirty="0" smtClean="0"/>
              <a:t>?</a:t>
            </a:r>
          </a:p>
          <a:p>
            <a:pPr marL="285750" indent="-285750">
              <a:buFont typeface="Arial" pitchFamily="34" charset="0"/>
              <a:buChar char="•"/>
            </a:pPr>
            <a:r>
              <a:rPr lang="en-US" dirty="0" smtClean="0"/>
              <a:t>What is the difference between memory and storage?</a:t>
            </a:r>
            <a:endParaRPr lang="en-US" dirty="0"/>
          </a:p>
        </p:txBody>
      </p:sp>
      <p:sp>
        <p:nvSpPr>
          <p:cNvPr id="3" name="Rectangle 2"/>
          <p:cNvSpPr/>
          <p:nvPr/>
        </p:nvSpPr>
        <p:spPr>
          <a:xfrm>
            <a:off x="2286000" y="419785"/>
            <a:ext cx="4572000" cy="584775"/>
          </a:xfrm>
          <a:prstGeom prst="rect">
            <a:avLst/>
          </a:prstGeom>
        </p:spPr>
        <p:txBody>
          <a:bodyPr>
            <a:spAutoFit/>
          </a:bodyPr>
          <a:lstStyle/>
          <a:p>
            <a:pPr algn="ctr"/>
            <a:r>
              <a:rPr lang="en-US" sz="3200" dirty="0" smtClean="0"/>
              <a:t>Asking questions is hard</a:t>
            </a:r>
            <a:endParaRPr lang="en-US" sz="3200" dirty="0"/>
          </a:p>
        </p:txBody>
      </p:sp>
    </p:spTree>
    <p:extLst>
      <p:ext uri="{BB962C8B-B14F-4D97-AF65-F5344CB8AC3E}">
        <p14:creationId xmlns:p14="http://schemas.microsoft.com/office/powerpoint/2010/main" val="5104822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1522" y="2016154"/>
            <a:ext cx="6320953" cy="3170099"/>
          </a:xfrm>
          <a:prstGeom prst="rect">
            <a:avLst/>
          </a:prstGeom>
          <a:noFill/>
        </p:spPr>
        <p:txBody>
          <a:bodyPr wrap="square" rtlCol="0">
            <a:spAutoFit/>
          </a:bodyPr>
          <a:lstStyle/>
          <a:p>
            <a:pPr marL="342900" indent="-342900">
              <a:buFont typeface="+mj-lt"/>
              <a:buAutoNum type="arabicPeriod"/>
            </a:pPr>
            <a:r>
              <a:rPr lang="en-US" sz="2000" dirty="0" smtClean="0"/>
              <a:t>Several people did not turn in their Google Docs home page with their post description – read carefully.</a:t>
            </a:r>
          </a:p>
          <a:p>
            <a:pPr marL="342900" indent="-342900">
              <a:buFont typeface="+mj-lt"/>
              <a:buAutoNum type="arabicPeriod"/>
            </a:pPr>
            <a:r>
              <a:rPr lang="en-US" sz="2000" dirty="0" smtClean="0"/>
              <a:t>Confusion on program execution – go over example.</a:t>
            </a:r>
          </a:p>
          <a:p>
            <a:pPr marL="342900" indent="-342900">
              <a:buAutoNum type="arabicPeriod"/>
            </a:pPr>
            <a:r>
              <a:rPr lang="en-US" sz="2000" dirty="0" smtClean="0"/>
              <a:t>Is the movie industry long tail?  Explain.</a:t>
            </a:r>
          </a:p>
          <a:p>
            <a:pPr marL="342900" indent="-342900">
              <a:buAutoNum type="arabicPeriod"/>
            </a:pPr>
            <a:r>
              <a:rPr lang="en-US" sz="2000" dirty="0" err="1" smtClean="0"/>
              <a:t>iPad</a:t>
            </a:r>
            <a:r>
              <a:rPr lang="en-US" sz="2000" dirty="0" smtClean="0"/>
              <a:t> I/O devices</a:t>
            </a:r>
          </a:p>
          <a:p>
            <a:pPr marL="342900" indent="-342900">
              <a:buAutoNum type="arabicPeriod"/>
            </a:pPr>
            <a:r>
              <a:rPr lang="en-US" sz="2000" dirty="0" smtClean="0"/>
              <a:t>Cost trends for memory, CPU and storage – answer was not in the presentation – what can you do?</a:t>
            </a:r>
          </a:p>
          <a:p>
            <a:pPr marL="342900" indent="-342900">
              <a:buAutoNum type="arabicPeriod"/>
            </a:pPr>
            <a:r>
              <a:rPr lang="en-US" sz="2000" dirty="0" smtClean="0"/>
              <a:t>Groups!</a:t>
            </a:r>
          </a:p>
          <a:p>
            <a:pPr marL="342900" indent="-342900">
              <a:buAutoNum type="arabicPeriod"/>
            </a:pPr>
            <a:endParaRPr lang="en-US" sz="2000" dirty="0"/>
          </a:p>
          <a:p>
            <a:r>
              <a:rPr lang="en-US" sz="2000" dirty="0" smtClean="0"/>
              <a:t>Presentation/transcript confusion – use presentations</a:t>
            </a:r>
            <a:endParaRPr lang="en-US" sz="2000" dirty="0"/>
          </a:p>
        </p:txBody>
      </p:sp>
      <p:sp>
        <p:nvSpPr>
          <p:cNvPr id="3" name="TextBox 2"/>
          <p:cNvSpPr txBox="1"/>
          <p:nvPr/>
        </p:nvSpPr>
        <p:spPr>
          <a:xfrm>
            <a:off x="2704918" y="612050"/>
            <a:ext cx="3734164" cy="584775"/>
          </a:xfrm>
          <a:prstGeom prst="rect">
            <a:avLst/>
          </a:prstGeom>
          <a:noFill/>
        </p:spPr>
        <p:txBody>
          <a:bodyPr wrap="none" rtlCol="0">
            <a:spAutoFit/>
          </a:bodyPr>
          <a:lstStyle/>
          <a:p>
            <a:pPr algn="ctr"/>
            <a:r>
              <a:rPr lang="en-US" sz="3200" dirty="0" smtClean="0"/>
              <a:t>Assignment feedback</a:t>
            </a:r>
            <a:endParaRPr lang="en-US" sz="3200" dirty="0"/>
          </a:p>
        </p:txBody>
      </p:sp>
    </p:spTree>
    <p:extLst>
      <p:ext uri="{BB962C8B-B14F-4D97-AF65-F5344CB8AC3E}">
        <p14:creationId xmlns:p14="http://schemas.microsoft.com/office/powerpoint/2010/main" val="5104822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482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482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48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39516" y="1862051"/>
            <a:ext cx="3864969" cy="1569660"/>
          </a:xfrm>
          <a:prstGeom prst="rect">
            <a:avLst/>
          </a:prstGeom>
          <a:noFill/>
        </p:spPr>
        <p:txBody>
          <a:bodyPr wrap="none" rtlCol="0">
            <a:spAutoFit/>
          </a:bodyPr>
          <a:lstStyle/>
          <a:p>
            <a:pPr marL="285750" indent="-285750">
              <a:buFont typeface="Arial" pitchFamily="34" charset="0"/>
              <a:buChar char="•"/>
            </a:pPr>
            <a:r>
              <a:rPr lang="en-US" sz="2400" dirty="0" smtClean="0"/>
              <a:t>Who am I?</a:t>
            </a:r>
          </a:p>
          <a:p>
            <a:pPr marL="285750" indent="-285750">
              <a:buFont typeface="Arial" pitchFamily="34" charset="0"/>
              <a:buChar char="•"/>
            </a:pPr>
            <a:r>
              <a:rPr lang="en-US" sz="2400" dirty="0" smtClean="0"/>
              <a:t>Who are you?</a:t>
            </a:r>
          </a:p>
          <a:p>
            <a:pPr marL="285750" indent="-285750">
              <a:buFont typeface="Arial" pitchFamily="34" charset="0"/>
              <a:buChar char="•"/>
            </a:pPr>
            <a:r>
              <a:rPr lang="en-US" sz="2400" dirty="0" smtClean="0"/>
              <a:t>What does the class cover?</a:t>
            </a:r>
          </a:p>
          <a:p>
            <a:pPr marL="285750" indent="-285750">
              <a:buFont typeface="Arial" pitchFamily="34" charset="0"/>
              <a:buChar char="•"/>
            </a:pPr>
            <a:r>
              <a:rPr lang="en-US" sz="2400" dirty="0" smtClean="0"/>
              <a:t>How does it work?</a:t>
            </a:r>
            <a:endParaRPr lang="en-US" sz="2400" dirty="0"/>
          </a:p>
        </p:txBody>
      </p:sp>
    </p:spTree>
    <p:extLst>
      <p:ext uri="{BB962C8B-B14F-4D97-AF65-F5344CB8AC3E}">
        <p14:creationId xmlns:p14="http://schemas.microsoft.com/office/powerpoint/2010/main" val="2997218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chilledpoker.com/wp-content/uploads/2011/04/Texas-Hold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53" y="755780"/>
            <a:ext cx="8011695" cy="532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24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38200" y="503238"/>
            <a:ext cx="7696200" cy="58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dirty="0" smtClean="0"/>
              <a:t>In a few years, men will be able to communicate more effectively through a machine than face to face. </a:t>
            </a:r>
          </a:p>
          <a:p>
            <a:endParaRPr lang="en-US" sz="2400" dirty="0" smtClean="0"/>
          </a:p>
          <a:p>
            <a:r>
              <a:rPr lang="en-US" sz="2400" dirty="0" smtClean="0"/>
              <a:t>What will on-line interactive communities be like? ... They will be communities not of </a:t>
            </a:r>
            <a:r>
              <a:rPr lang="en-US" sz="2400" i="1" dirty="0" smtClean="0"/>
              <a:t>common location</a:t>
            </a:r>
            <a:r>
              <a:rPr lang="en-US" sz="2400" dirty="0" smtClean="0"/>
              <a:t>, but of</a:t>
            </a:r>
            <a:r>
              <a:rPr lang="en-US" sz="2400" i="1" dirty="0" smtClean="0"/>
              <a:t> common interest. </a:t>
            </a:r>
          </a:p>
          <a:p>
            <a:endParaRPr lang="en-US" sz="2400" i="1" dirty="0"/>
          </a:p>
          <a:p>
            <a:endParaRPr lang="en-US" sz="2400" i="1" dirty="0"/>
          </a:p>
          <a:p>
            <a:endParaRPr lang="en-US" sz="2400" i="1" dirty="0"/>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err="1"/>
              <a:t>Licklider</a:t>
            </a:r>
            <a:r>
              <a:rPr lang="en-US" sz="2000" dirty="0"/>
              <a:t> and Taylor, </a:t>
            </a:r>
            <a:r>
              <a:rPr lang="en-US" sz="2000" i="1" dirty="0">
                <a:hlinkClick r:id="rId3"/>
              </a:rPr>
              <a:t>The Computer as a Communication Device</a:t>
            </a:r>
            <a:r>
              <a:rPr lang="en-US" sz="2000" dirty="0"/>
              <a:t>, 1968 </a:t>
            </a:r>
          </a:p>
        </p:txBody>
      </p:sp>
      <p:pic>
        <p:nvPicPr>
          <p:cNvPr id="6147" name="Picture 3" descr="F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276600"/>
            <a:ext cx="1428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3276600"/>
            <a:ext cx="1411288" cy="1828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162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6409" y="2404007"/>
            <a:ext cx="7371183" cy="1938992"/>
          </a:xfrm>
          <a:prstGeom prst="rect">
            <a:avLst/>
          </a:prstGeom>
        </p:spPr>
        <p:txBody>
          <a:bodyPr wrap="square">
            <a:spAutoFit/>
          </a:bodyPr>
          <a:lstStyle/>
          <a:p>
            <a:r>
              <a:rPr lang="en-US" sz="2000" dirty="0" smtClean="0"/>
              <a:t>1-2:  The course will present the information technology ___ and ___ one needs for success as a student and after graduation as a professional and a citizen.</a:t>
            </a:r>
          </a:p>
          <a:p>
            <a:endParaRPr lang="en-US" sz="2000" dirty="0" smtClean="0"/>
          </a:p>
          <a:p>
            <a:r>
              <a:rPr lang="en-US" sz="2000" dirty="0" smtClean="0"/>
              <a:t>3-6:  We said we would consider content creation using four types of data, what were they?</a:t>
            </a:r>
            <a:endParaRPr lang="en-US" sz="2000" dirty="0"/>
          </a:p>
        </p:txBody>
      </p:sp>
      <p:sp>
        <p:nvSpPr>
          <p:cNvPr id="3" name="TextBox 2"/>
          <p:cNvSpPr txBox="1"/>
          <p:nvPr/>
        </p:nvSpPr>
        <p:spPr>
          <a:xfrm>
            <a:off x="3954683" y="722643"/>
            <a:ext cx="1234633" cy="584775"/>
          </a:xfrm>
          <a:prstGeom prst="rect">
            <a:avLst/>
          </a:prstGeom>
          <a:noFill/>
        </p:spPr>
        <p:txBody>
          <a:bodyPr wrap="none" rtlCol="0">
            <a:spAutoFit/>
          </a:bodyPr>
          <a:lstStyle/>
          <a:p>
            <a:pPr algn="ctr"/>
            <a:r>
              <a:rPr lang="en-US" sz="3200" dirty="0" smtClean="0"/>
              <a:t>Quiz 1</a:t>
            </a:r>
            <a:endParaRPr lang="en-US" sz="3200" dirty="0"/>
          </a:p>
        </p:txBody>
      </p:sp>
    </p:spTree>
    <p:extLst>
      <p:ext uri="{BB962C8B-B14F-4D97-AF65-F5344CB8AC3E}">
        <p14:creationId xmlns:p14="http://schemas.microsoft.com/office/powerpoint/2010/main" val="388559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57187" y="896815"/>
            <a:ext cx="1429623" cy="584775"/>
          </a:xfrm>
          <a:prstGeom prst="rect">
            <a:avLst/>
          </a:prstGeom>
          <a:noFill/>
        </p:spPr>
        <p:txBody>
          <a:bodyPr wrap="none" rtlCol="0">
            <a:spAutoFit/>
          </a:bodyPr>
          <a:lstStyle/>
          <a:p>
            <a:pPr algn="ctr"/>
            <a:r>
              <a:rPr lang="en-US" sz="3200" dirty="0" smtClean="0"/>
              <a:t>Week 2</a:t>
            </a:r>
            <a:endParaRPr lang="en-US" sz="3200" dirty="0"/>
          </a:p>
        </p:txBody>
      </p:sp>
    </p:spTree>
    <p:extLst>
      <p:ext uri="{BB962C8B-B14F-4D97-AF65-F5344CB8AC3E}">
        <p14:creationId xmlns:p14="http://schemas.microsoft.com/office/powerpoint/2010/main" val="3328585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25456" y="1596051"/>
            <a:ext cx="609308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cs typeface="Arial" pitchFamily="34" charset="0"/>
              </a:rPr>
              <a:t>Subject: Student Assistants Needed - Help Desk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cs typeface="Arial" pitchFamily="34" charset="0"/>
              </a:rPr>
              <a:t>Date: Fri, 27 Jan 2012 10:18:18 -0800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cs typeface="Arial" pitchFamily="34" charset="0"/>
              </a:rPr>
              <a:t>From: </a:t>
            </a:r>
            <a:r>
              <a:rPr kumimoji="0" lang="en-US" b="0" i="0" u="none" strike="noStrike" cap="none" normalizeH="0" baseline="0" dirty="0" err="1" smtClean="0">
                <a:ln>
                  <a:noFill/>
                </a:ln>
                <a:solidFill>
                  <a:schemeClr val="tx1"/>
                </a:solidFill>
                <a:effectLst/>
                <a:latin typeface="Arial Unicode MS" pitchFamily="34" charset="-128"/>
                <a:cs typeface="Arial" pitchFamily="34" charset="0"/>
              </a:rPr>
              <a:t>Muneca</a:t>
            </a:r>
            <a:r>
              <a:rPr kumimoji="0" lang="en-US" b="0" i="0" u="none" strike="noStrike" cap="none" normalizeH="0" baseline="0" dirty="0" smtClean="0">
                <a:ln>
                  <a:noFill/>
                </a:ln>
                <a:solidFill>
                  <a:schemeClr val="tx1"/>
                </a:solidFill>
                <a:effectLst/>
                <a:latin typeface="Arial Unicode MS" pitchFamily="34" charset="-128"/>
                <a:cs typeface="Arial" pitchFamily="34" charset="0"/>
              </a:rPr>
              <a:t> X. Williams </a:t>
            </a:r>
            <a:r>
              <a:rPr kumimoji="0" lang="en-US" b="0" i="0" u="none" strike="noStrike" cap="none" normalizeH="0" baseline="0" dirty="0" smtClean="0">
                <a:ln>
                  <a:noFill/>
                </a:ln>
                <a:solidFill>
                  <a:schemeClr val="tx1"/>
                </a:solidFill>
                <a:effectLst/>
                <a:latin typeface="Arial Unicode MS" pitchFamily="34" charset="-128"/>
                <a:cs typeface="Arial" pitchFamily="34" charset="0"/>
                <a:hlinkClick r:id="rId3"/>
              </a:rPr>
              <a:t>&lt;mxwilliams@csudh.edu&gt;</a:t>
            </a:r>
            <a:r>
              <a:rPr kumimoji="0" lang="en-US"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cs typeface="Arial" pitchFamily="34" charset="0"/>
              </a:rPr>
              <a:t>To: DH Email </a:t>
            </a:r>
            <a:r>
              <a:rPr kumimoji="0" lang="en-US" b="0" i="0" u="none" strike="noStrike" cap="none" normalizeH="0" baseline="0" dirty="0" smtClean="0">
                <a:ln>
                  <a:noFill/>
                </a:ln>
                <a:solidFill>
                  <a:schemeClr val="tx1"/>
                </a:solidFill>
                <a:effectLst/>
                <a:latin typeface="Arial Unicode MS" pitchFamily="34" charset="-128"/>
                <a:cs typeface="Arial" pitchFamily="34" charset="0"/>
                <a:hlinkClick r:id="rId4"/>
              </a:rPr>
              <a:t>&lt;dhemail@csudh.edu&gt;</a:t>
            </a:r>
            <a:r>
              <a:rPr kumimoji="0" lang="en-US" b="0" i="0" u="none" strike="noStrike" cap="none" normalizeH="0" baseline="0" dirty="0" smtClean="0">
                <a:ln>
                  <a:noFill/>
                </a:ln>
                <a:solidFill>
                  <a:schemeClr val="tx1"/>
                </a:solidFill>
                <a:effectLst/>
                <a:latin typeface="Arial Unicode MS" pitchFamily="34" charset="-128"/>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lang="en-US" dirty="0">
              <a:latin typeface="Arial Unicode MS" pitchFamily="34" charset="-128"/>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latin typeface="Arial Unicode MS" pitchFamily="34" charset="-128"/>
                <a:cs typeface="Arial" pitchFamily="34" charset="0"/>
              </a:rPr>
              <a:t>Help </a:t>
            </a:r>
            <a:r>
              <a:rPr kumimoji="0" lang="en-US" b="0" i="0" u="none" strike="noStrike" cap="none" normalizeH="0" baseline="0" dirty="0" err="1" smtClean="0">
                <a:ln>
                  <a:noFill/>
                </a:ln>
                <a:solidFill>
                  <a:schemeClr val="tx1"/>
                </a:solidFill>
                <a:effectLst/>
                <a:latin typeface="Arial Unicode MS" pitchFamily="34" charset="-128"/>
                <a:cs typeface="Arial" pitchFamily="34" charset="0"/>
              </a:rPr>
              <a:t>DeskStudent</a:t>
            </a:r>
            <a:r>
              <a:rPr kumimoji="0" lang="en-US" b="0" i="0" u="none" strike="noStrike" cap="none" normalizeH="0" baseline="0" dirty="0" smtClean="0">
                <a:ln>
                  <a:noFill/>
                </a:ln>
                <a:solidFill>
                  <a:schemeClr val="tx1"/>
                </a:solidFill>
                <a:effectLst/>
                <a:latin typeface="Arial Unicode MS" pitchFamily="34" charset="-128"/>
                <a:cs typeface="Arial" pitchFamily="34" charset="0"/>
              </a:rPr>
              <a:t> Assistants Needed!!!!! We need bright, friendly customer service oriented students to assist the Help Desk. Duties to include answering phone, logging Help Desk tickets as well as assisting walk in customers. Shifts are available between the hours of 8 am and 6pm. We currently are in need of someone specifically for a 10am-2pm shift, Monday - Friday. Pay will be determined by skill and experience. If you are */_a current CSUDH student_/* and are interested please turn in your applications to IT </a:t>
            </a:r>
            <a:r>
              <a:rPr kumimoji="0" lang="en-US" b="0" i="0" u="none" strike="noStrike" cap="none" normalizeH="0" baseline="0" dirty="0" err="1" smtClean="0">
                <a:ln>
                  <a:noFill/>
                </a:ln>
                <a:solidFill>
                  <a:schemeClr val="tx1"/>
                </a:solidFill>
                <a:effectLst/>
                <a:latin typeface="Arial Unicode MS" pitchFamily="34" charset="-128"/>
                <a:cs typeface="Arial" pitchFamily="34" charset="0"/>
              </a:rPr>
              <a:t>Dept</a:t>
            </a:r>
            <a:r>
              <a:rPr kumimoji="0" lang="en-US" b="0" i="0" u="none" strike="noStrike" cap="none" normalizeH="0" baseline="0" dirty="0" smtClean="0">
                <a:ln>
                  <a:noFill/>
                </a:ln>
                <a:solidFill>
                  <a:schemeClr val="tx1"/>
                </a:solidFill>
                <a:effectLst/>
                <a:latin typeface="Arial Unicode MS" pitchFamily="34" charset="-128"/>
                <a:cs typeface="Arial" pitchFamily="34" charset="0"/>
              </a:rPr>
              <a:t> in WH 380.Please respond to this email to request an application. </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TextBox 2"/>
          <p:cNvSpPr txBox="1"/>
          <p:nvPr/>
        </p:nvSpPr>
        <p:spPr>
          <a:xfrm>
            <a:off x="2501080" y="491383"/>
            <a:ext cx="4141839" cy="584775"/>
          </a:xfrm>
          <a:prstGeom prst="rect">
            <a:avLst/>
          </a:prstGeom>
          <a:noFill/>
        </p:spPr>
        <p:txBody>
          <a:bodyPr wrap="none" rtlCol="0">
            <a:spAutoFit/>
          </a:bodyPr>
          <a:lstStyle/>
          <a:p>
            <a:pPr algn="ctr"/>
            <a:r>
              <a:rPr lang="en-US" sz="3200" dirty="0" smtClean="0"/>
              <a:t>First list server message</a:t>
            </a:r>
            <a:endParaRPr lang="en-US" sz="3200" dirty="0"/>
          </a:p>
        </p:txBody>
      </p:sp>
    </p:spTree>
    <p:extLst>
      <p:ext uri="{BB962C8B-B14F-4D97-AF65-F5344CB8AC3E}">
        <p14:creationId xmlns:p14="http://schemas.microsoft.com/office/powerpoint/2010/main" val="1032109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66688"/>
            <a:ext cx="4572000" cy="2862322"/>
          </a:xfrm>
          <a:prstGeom prst="rect">
            <a:avLst/>
          </a:prstGeom>
        </p:spPr>
        <p:txBody>
          <a:bodyPr>
            <a:spAutoFit/>
          </a:bodyPr>
          <a:lstStyle/>
          <a:p>
            <a:r>
              <a:rPr lang="en-US" sz="2000" dirty="0"/>
              <a:t>From: xxx@toromail.csudh.edu</a:t>
            </a:r>
          </a:p>
          <a:p>
            <a:r>
              <a:rPr lang="en-US" sz="2000" dirty="0"/>
              <a:t>To: Larry Press &lt;lpress@csudh.edu&gt;</a:t>
            </a:r>
          </a:p>
          <a:p>
            <a:r>
              <a:rPr lang="en-US" sz="2000" dirty="0"/>
              <a:t>Date: Mon, 30 Jan 2012 17:55:02 -0800</a:t>
            </a:r>
          </a:p>
          <a:p>
            <a:r>
              <a:rPr lang="en-US" sz="2000" dirty="0"/>
              <a:t>Subject: Question 2 on Assignment</a:t>
            </a:r>
          </a:p>
          <a:p>
            <a:endParaRPr lang="en-US" sz="2000" dirty="0"/>
          </a:p>
          <a:p>
            <a:endParaRPr lang="en-US" sz="2000" dirty="0"/>
          </a:p>
          <a:p>
            <a:r>
              <a:rPr lang="en-US" sz="2000" dirty="0"/>
              <a:t>I still do not know how to subscribe to the server list, and I can not </a:t>
            </a:r>
            <a:r>
              <a:rPr lang="en-US" sz="2000" dirty="0" smtClean="0"/>
              <a:t>add to </a:t>
            </a:r>
            <a:r>
              <a:rPr lang="en-US" sz="2000" dirty="0"/>
              <a:t>the roster database either. </a:t>
            </a:r>
          </a:p>
        </p:txBody>
      </p:sp>
      <p:sp>
        <p:nvSpPr>
          <p:cNvPr id="3" name="TextBox 2"/>
          <p:cNvSpPr txBox="1"/>
          <p:nvPr/>
        </p:nvSpPr>
        <p:spPr>
          <a:xfrm>
            <a:off x="2740700" y="491383"/>
            <a:ext cx="3662606" cy="584775"/>
          </a:xfrm>
          <a:prstGeom prst="rect">
            <a:avLst/>
          </a:prstGeom>
          <a:noFill/>
        </p:spPr>
        <p:txBody>
          <a:bodyPr wrap="none" rtlCol="0">
            <a:spAutoFit/>
          </a:bodyPr>
          <a:lstStyle/>
          <a:p>
            <a:pPr algn="ctr"/>
            <a:r>
              <a:rPr lang="en-US" sz="3200" dirty="0" smtClean="0"/>
              <a:t>Email from a student</a:t>
            </a:r>
            <a:endParaRPr lang="en-US" sz="3200" dirty="0"/>
          </a:p>
        </p:txBody>
      </p:sp>
    </p:spTree>
    <p:extLst>
      <p:ext uri="{BB962C8B-B14F-4D97-AF65-F5344CB8AC3E}">
        <p14:creationId xmlns:p14="http://schemas.microsoft.com/office/powerpoint/2010/main" val="2678445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11824</TotalTime>
  <Words>1183</Words>
  <Application>Microsoft Office PowerPoint</Application>
  <PresentationFormat>On-screen Show (4:3)</PresentationFormat>
  <Paragraphs>178</Paragraphs>
  <Slides>27</Slides>
  <Notes>11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Did you play around with the class roster?</vt:lpstr>
      <vt:lpstr>PowerPoint Presentation</vt:lpstr>
      <vt:lpstr>PowerPoint Presentation</vt:lpstr>
      <vt:lpstr>Zen of Internet reading</vt:lpstr>
      <vt:lpstr>PowerPoint Presentation</vt:lpstr>
      <vt:lpstr>Quizzes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Larry</dc:creator>
  <cp:lastModifiedBy>Larry</cp:lastModifiedBy>
  <cp:revision>34</cp:revision>
  <dcterms:created xsi:type="dcterms:W3CDTF">2012-01-25T00:30:28Z</dcterms:created>
  <dcterms:modified xsi:type="dcterms:W3CDTF">2012-02-14T08:42:38Z</dcterms:modified>
</cp:coreProperties>
</file>