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68" r:id="rId2"/>
    <p:sldId id="267" r:id="rId3"/>
    <p:sldId id="256" r:id="rId4"/>
    <p:sldId id="257" r:id="rId5"/>
    <p:sldId id="264" r:id="rId6"/>
    <p:sldId id="265" r:id="rId7"/>
    <p:sldId id="263" r:id="rId8"/>
    <p:sldId id="266" r:id="rId9"/>
    <p:sldId id="270" r:id="rId10"/>
    <p:sldId id="271" r:id="rId11"/>
    <p:sldId id="272" r:id="rId12"/>
    <p:sldId id="273" r:id="rId13"/>
    <p:sldId id="286" r:id="rId14"/>
    <p:sldId id="288" r:id="rId15"/>
    <p:sldId id="274" r:id="rId16"/>
    <p:sldId id="278" r:id="rId17"/>
    <p:sldId id="275" r:id="rId18"/>
    <p:sldId id="279" r:id="rId19"/>
    <p:sldId id="287" r:id="rId20"/>
    <p:sldId id="280" r:id="rId21"/>
    <p:sldId id="281" r:id="rId22"/>
    <p:sldId id="284" r:id="rId23"/>
    <p:sldId id="285" r:id="rId24"/>
    <p:sldId id="283" r:id="rId25"/>
    <p:sldId id="289" r:id="rId26"/>
    <p:sldId id="292" r:id="rId27"/>
    <p:sldId id="295" r:id="rId28"/>
    <p:sldId id="294" r:id="rId29"/>
    <p:sldId id="297" r:id="rId30"/>
    <p:sldId id="296" r:id="rId31"/>
    <p:sldId id="300" r:id="rId32"/>
    <p:sldId id="298" r:id="rId33"/>
    <p:sldId id="299" r:id="rId34"/>
    <p:sldId id="307" r:id="rId35"/>
    <p:sldId id="308" r:id="rId36"/>
    <p:sldId id="302" r:id="rId37"/>
    <p:sldId id="301" r:id="rId38"/>
    <p:sldId id="303" r:id="rId39"/>
    <p:sldId id="305" r:id="rId40"/>
    <p:sldId id="314" r:id="rId41"/>
    <p:sldId id="315" r:id="rId42"/>
    <p:sldId id="316" r:id="rId43"/>
    <p:sldId id="317" r:id="rId44"/>
    <p:sldId id="318" r:id="rId45"/>
    <p:sldId id="319" r:id="rId46"/>
    <p:sldId id="313" r:id="rId47"/>
    <p:sldId id="320" r:id="rId48"/>
    <p:sldId id="321" r:id="rId49"/>
    <p:sldId id="327" r:id="rId50"/>
    <p:sldId id="326" r:id="rId51"/>
    <p:sldId id="328" r:id="rId52"/>
    <p:sldId id="325" r:id="rId53"/>
    <p:sldId id="323" r:id="rId54"/>
    <p:sldId id="322" r:id="rId55"/>
    <p:sldId id="352" r:id="rId56"/>
    <p:sldId id="344" r:id="rId57"/>
    <p:sldId id="345" r:id="rId58"/>
    <p:sldId id="346" r:id="rId59"/>
    <p:sldId id="347" r:id="rId60"/>
    <p:sldId id="348" r:id="rId61"/>
    <p:sldId id="349" r:id="rId62"/>
    <p:sldId id="353" r:id="rId63"/>
    <p:sldId id="359" r:id="rId64"/>
    <p:sldId id="360" r:id="rId65"/>
    <p:sldId id="361" r:id="rId66"/>
    <p:sldId id="362" r:id="rId67"/>
    <p:sldId id="350" r:id="rId68"/>
    <p:sldId id="354" r:id="rId69"/>
    <p:sldId id="355" r:id="rId70"/>
    <p:sldId id="356" r:id="rId71"/>
    <p:sldId id="357" r:id="rId72"/>
    <p:sldId id="363" r:id="rId73"/>
    <p:sldId id="364" r:id="rId74"/>
    <p:sldId id="365" r:id="rId75"/>
    <p:sldId id="366" r:id="rId76"/>
    <p:sldId id="367" r:id="rId77"/>
    <p:sldId id="293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4" autoAdjust="0"/>
    <p:restoredTop sz="92236" autoAdjust="0"/>
  </p:normalViewPr>
  <p:slideViewPr>
    <p:cSldViewPr snapToGrid="0">
      <p:cViewPr varScale="1">
        <p:scale>
          <a:sx n="85" d="100"/>
          <a:sy n="85" d="100"/>
        </p:scale>
        <p:origin x="-136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50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701EB-E7C1-45AE-B466-6DB72A15B175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9635B-9D2D-44DF-A896-FAC544CE1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7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The campus</a:t>
            </a:r>
            <a:r>
              <a:rPr lang="en-US" sz="2000" baseline="0" dirty="0" smtClean="0"/>
              <a:t> email list server was down last week, causing this error.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It turned out that the operators had made two different errors, so several calls and tests were needed to fix the problem.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Does Yahoo Groups ever go down?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59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I asked you to come up with a shared data</a:t>
            </a:r>
            <a:r>
              <a:rPr lang="en-US" sz="2000" baseline="0" dirty="0" smtClean="0"/>
              <a:t>base a</a:t>
            </a:r>
            <a:r>
              <a:rPr lang="en-US" sz="2000" dirty="0" smtClean="0"/>
              <a:t>pplication.</a:t>
            </a:r>
          </a:p>
          <a:p>
            <a:endParaRPr lang="en-US" sz="2000" dirty="0" smtClean="0"/>
          </a:p>
          <a:p>
            <a:r>
              <a:rPr lang="en-US" sz="2000" dirty="0" smtClean="0"/>
              <a:t>Here is mine one we can use in our class.</a:t>
            </a:r>
          </a:p>
          <a:p>
            <a:endParaRPr lang="en-US" sz="2000" dirty="0" smtClean="0"/>
          </a:p>
          <a:p>
            <a:r>
              <a:rPr lang="en-US" sz="2000" dirty="0" smtClean="0"/>
              <a:t>How,</a:t>
            </a:r>
            <a:r>
              <a:rPr lang="en-US" sz="2000" baseline="0" dirty="0" smtClean="0"/>
              <a:t> if at all, should this figure in our grading?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Note that this is a simple survey implemented using Google Docs forms.</a:t>
            </a:r>
          </a:p>
          <a:p>
            <a:endParaRPr lang="en-US" sz="2000" dirty="0" smtClean="0"/>
          </a:p>
          <a:p>
            <a:r>
              <a:rPr lang="en-US" sz="2000" dirty="0" smtClean="0"/>
              <a:t>Google Docs</a:t>
            </a:r>
            <a:r>
              <a:rPr lang="en-US" sz="2000" baseline="0" dirty="0" smtClean="0"/>
              <a:t> forms and Survey Gizmo do the same sort of thing, but Survey Gizmo has many more features.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66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Michael </a:t>
            </a:r>
            <a:r>
              <a:rPr lang="en-US" sz="2000" dirty="0" err="1" smtClean="0"/>
              <a:t>Wesch</a:t>
            </a:r>
            <a:r>
              <a:rPr lang="en-US" sz="2000" baseline="0" dirty="0" smtClean="0"/>
              <a:t> says we need to learn to ask good questions.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Which of these would he like and which would he dislike?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69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 smtClean="0"/>
              <a:t>Mahyar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Amouzegar</a:t>
            </a:r>
            <a:r>
              <a:rPr lang="en-US" sz="2000" baseline="0" dirty="0" smtClean="0"/>
              <a:t> is dean of engineering at Cal Poly Pomona.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46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The problem with Twitter conversations using the @ prefix is that everyone following me sees my answer, but does not know what it refers to.</a:t>
            </a:r>
          </a:p>
          <a:p>
            <a:endParaRPr lang="en-US" sz="2000" dirty="0" smtClean="0"/>
          </a:p>
          <a:p>
            <a:r>
              <a:rPr lang="en-US" sz="2000" dirty="0" smtClean="0"/>
              <a:t>You can also use the Twitter “messages,” email works better for private</a:t>
            </a:r>
            <a:r>
              <a:rPr lang="en-US" sz="2000" baseline="0" dirty="0" smtClean="0"/>
              <a:t> </a:t>
            </a:r>
            <a:r>
              <a:rPr lang="en-US" sz="2000" dirty="0" smtClean="0"/>
              <a:t>conversation.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49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Which is best – our</a:t>
            </a:r>
            <a:r>
              <a:rPr lang="en-US" sz="2000" baseline="0" dirty="0" smtClean="0"/>
              <a:t> email list or our Yahoo group?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Which has the most features?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Which is simplest?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65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We saw two ways to get a class</a:t>
            </a:r>
            <a:r>
              <a:rPr lang="en-US" sz="2000" baseline="0" dirty="0" smtClean="0"/>
              <a:t> email list running – operate it on campus using the list server program or use Yahoo Groups,  a network service.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What are the pros and cons for the two approaches?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How much does Yahoo charge for their service?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How can they offer it for free?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56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To write well on the Internet,</a:t>
            </a:r>
            <a:r>
              <a:rPr lang="en-US" sz="2000" baseline="0" dirty="0" smtClean="0"/>
              <a:t> you have to read well – carefully and attentively.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13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This</a:t>
            </a:r>
            <a:r>
              <a:rPr lang="en-US" sz="2000" baseline="0" dirty="0" smtClean="0"/>
              <a:t> service is called Yahoo Pulse.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If I agree, </a:t>
            </a:r>
            <a:r>
              <a:rPr lang="en-US" sz="2000" baseline="0" dirty="0" err="1" smtClean="0"/>
              <a:t>Saria</a:t>
            </a:r>
            <a:r>
              <a:rPr lang="en-US" sz="2000" baseline="0" dirty="0" smtClean="0"/>
              <a:t> will be able to see any changes I make to my Yahoo profile.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She will also be able to see my Twitter feed and Facebook posts if I give Yahoo permission to forward them.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 opened my Yahoo account before social networking took off.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They did not offer sharing at that time.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 did not know about Yahoo Pulse – another example of students knowing things the professor doesn’t.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45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8F1CA-1404-47B8-9311-46E3C58932FE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Wire-line links either</a:t>
            </a:r>
            <a:r>
              <a:rPr lang="en-US" sz="2000" baseline="0" dirty="0" smtClean="0"/>
              <a:t> use copper wire or optical fiber.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Fiber speeds are generally higher than copper speeds.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Fiber often replaces fiber when higher speeds are required.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For example, many developed nations are deploying fiber to homes and buildings, replacing copper wires.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If you have a DSL connection to the Internet, it uses your twisted-pair telephone wires.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If you have a cable connection, it comes over coaxial cable.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ACC12-F56F-49D1-ACB5-0720A7EE5A22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Wireless links are either terrestrial or via satellite.</a:t>
            </a:r>
          </a:p>
          <a:p>
            <a:endParaRPr lang="en-US" sz="2000" dirty="0" smtClean="0"/>
          </a:p>
          <a:p>
            <a:r>
              <a:rPr lang="en-US" sz="2000" dirty="0" smtClean="0"/>
              <a:t>The</a:t>
            </a:r>
            <a:r>
              <a:rPr lang="en-US" sz="2000" baseline="0" dirty="0" smtClean="0"/>
              <a:t> terrestrial antenna on the left links one of our dorm buildings to the campus LAN.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call phone antennae on the right are also used for Internet connections.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Both are terrestrial – on the Earth.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Satellite links are slow and expensive because the signal has to travel up to a satellite and back to earth and the equipment is expensive.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Satellite links are generally used in rural areas or other places where there is no other alternative.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Your subscription</a:t>
            </a:r>
            <a:r>
              <a:rPr lang="en-US" sz="2000" baseline="0" dirty="0" smtClean="0"/>
              <a:t> requests are logged without informing you.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Is that a violation of your privacy?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Does it bother you?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What are other examples of loss of privacy on the Internet?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Do you get something in return for your loss of privacy?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49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I let</a:t>
            </a:r>
            <a:r>
              <a:rPr lang="en-US" sz="2000" baseline="0" dirty="0" smtClean="0"/>
              <a:t> this go this time, but will not in the future.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MTV and Web surfing have trained you to skim, but you need to start reading carefully and thoughtfully.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27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This assignment was about collaborative</a:t>
            </a:r>
            <a:r>
              <a:rPr lang="en-US" sz="2000" baseline="0" dirty="0" smtClean="0"/>
              <a:t> writing and writing short documents as well as Michael </a:t>
            </a:r>
            <a:r>
              <a:rPr lang="en-US" sz="2000" baseline="0" dirty="0" err="1" smtClean="0"/>
              <a:t>Wesh</a:t>
            </a:r>
            <a:r>
              <a:rPr lang="en-US" sz="2000" baseline="0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16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There</a:t>
            </a:r>
            <a:r>
              <a:rPr lang="en-US" sz="2000" baseline="0" dirty="0" smtClean="0"/>
              <a:t> is a bias toward agreeing with someone the professor recommends.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Some of you answered as if the assignment were to say how cool was and summarize what he said.</a:t>
            </a:r>
          </a:p>
          <a:p>
            <a:endParaRPr lang="en-US" sz="2000" baseline="0" dirty="0" smtClean="0"/>
          </a:p>
          <a:p>
            <a:r>
              <a:rPr lang="en-US" sz="2000" dirty="0" smtClean="0"/>
              <a:t>Many,</a:t>
            </a:r>
            <a:r>
              <a:rPr lang="en-US" sz="2000" baseline="0" dirty="0" smtClean="0"/>
              <a:t> but not all, thought </a:t>
            </a:r>
            <a:r>
              <a:rPr lang="en-US" sz="2000" baseline="0" dirty="0" err="1" smtClean="0"/>
              <a:t>Wesh</a:t>
            </a:r>
            <a:r>
              <a:rPr lang="en-US" sz="2000" baseline="0" dirty="0" smtClean="0"/>
              <a:t> characterized them well.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356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One</a:t>
            </a:r>
            <a:r>
              <a:rPr lang="en-US" sz="2000" baseline="0" dirty="0" smtClean="0"/>
              <a:t> person did not like him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There is room for disagreement.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95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Don’t feel guilty about your identifying with </a:t>
            </a:r>
            <a:r>
              <a:rPr lang="en-US" sz="2000" dirty="0" err="1" smtClean="0"/>
              <a:t>Wesch’s</a:t>
            </a:r>
            <a:r>
              <a:rPr lang="en-US" sz="2000" dirty="0" smtClean="0"/>
              <a:t> unmotivated students – you cannot love all your classes and subjects.</a:t>
            </a:r>
          </a:p>
          <a:p>
            <a:endParaRPr lang="en-US" sz="20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>It is rational to put less effort into some so that you can focus on those you really like.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best thing that could happen to you in school is that you might find a topic you love and want to pursue.</a:t>
            </a:r>
            <a:endParaRPr lang="en-US" sz="2000" dirty="0" smtClean="0"/>
          </a:p>
          <a:p>
            <a:endParaRPr lang="en-US" sz="2000" baseline="0" dirty="0" smtClean="0"/>
          </a:p>
          <a:p>
            <a:endParaRPr lang="en-US" sz="2000" baseline="0" dirty="0" smtClean="0"/>
          </a:p>
          <a:p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85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Don’t be shy about speaking or taking risks in school – this is a safe place to make mistakes.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399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What technology</a:t>
            </a:r>
            <a:r>
              <a:rPr lang="en-US" sz="2000" baseline="0" dirty="0" smtClean="0"/>
              <a:t> do we use in our class?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985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Many</a:t>
            </a:r>
            <a:r>
              <a:rPr lang="en-US" sz="2000" baseline="0" dirty="0" smtClean="0"/>
              <a:t> of our concepts will still be valid, but not all.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Many of the skills will be obsolete.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You need to learn the big picture, and build confidence that you can pick up new things.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303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What are strategies for avoiding this?</a:t>
            </a:r>
          </a:p>
          <a:p>
            <a:endParaRPr lang="en-US" sz="2000" dirty="0" smtClean="0"/>
          </a:p>
          <a:p>
            <a:r>
              <a:rPr lang="en-US" sz="2000" dirty="0" smtClean="0"/>
              <a:t>Take notes.</a:t>
            </a:r>
          </a:p>
          <a:p>
            <a:r>
              <a:rPr lang="en-US" sz="2000" dirty="0" smtClean="0"/>
              <a:t>Answer questions</a:t>
            </a:r>
            <a:r>
              <a:rPr lang="en-US" sz="2000" baseline="0" dirty="0" smtClean="0"/>
              <a:t> – in your head if not aloud.</a:t>
            </a:r>
          </a:p>
          <a:p>
            <a:r>
              <a:rPr lang="en-US" sz="2000" baseline="0" dirty="0" smtClean="0"/>
              <a:t>Prepare in advance.</a:t>
            </a:r>
          </a:p>
          <a:p>
            <a:r>
              <a:rPr lang="en-US" sz="2000" baseline="0" dirty="0" smtClean="0"/>
              <a:t>Try to do homework in advance.</a:t>
            </a:r>
          </a:p>
          <a:p>
            <a:r>
              <a:rPr lang="en-US" sz="2000" baseline="0" dirty="0" smtClean="0"/>
              <a:t>Ask a question as soon as you hear something you do not understand.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816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These are all synchronous tools.</a:t>
            </a:r>
          </a:p>
          <a:p>
            <a:endParaRPr lang="en-US" sz="2000" dirty="0" smtClean="0"/>
          </a:p>
          <a:p>
            <a:r>
              <a:rPr lang="en-US" sz="2000" dirty="0" smtClean="0"/>
              <a:t>That is a new concept that you should</a:t>
            </a:r>
            <a:r>
              <a:rPr lang="en-US" sz="2000" baseline="0" dirty="0" smtClean="0"/>
              <a:t> acquire.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7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BA58A7-9939-481D-97FB-338526FCBC9C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000" dirty="0" smtClean="0">
                <a:latin typeface="+mj-lt"/>
                <a:cs typeface="Arial" charset="0"/>
              </a:rPr>
              <a:t>We have</a:t>
            </a:r>
            <a:r>
              <a:rPr lang="en-US" sz="2000" baseline="0" dirty="0" smtClean="0">
                <a:latin typeface="+mj-lt"/>
                <a:cs typeface="Arial" charset="0"/>
              </a:rPr>
              <a:t> been referring to the computer that maintains the address list and broadcasts emails as a “server.”</a:t>
            </a:r>
          </a:p>
          <a:p>
            <a:pPr eaLnBrk="1" hangingPunct="1"/>
            <a:endParaRPr lang="en-US" sz="2000" baseline="0" dirty="0" smtClean="0">
              <a:latin typeface="+mj-lt"/>
              <a:cs typeface="Arial" charset="0"/>
            </a:endParaRPr>
          </a:p>
          <a:p>
            <a:pPr eaLnBrk="1" hangingPunct="1"/>
            <a:r>
              <a:rPr lang="en-US" sz="2000" baseline="0" dirty="0" smtClean="0">
                <a:latin typeface="+mj-lt"/>
                <a:cs typeface="Arial" charset="0"/>
              </a:rPr>
              <a:t>The computer we use to send commands to the server is called a “client.”</a:t>
            </a:r>
          </a:p>
          <a:p>
            <a:pPr eaLnBrk="1" hangingPunct="1"/>
            <a:endParaRPr lang="en-US" sz="2000" baseline="0" dirty="0" smtClean="0">
              <a:latin typeface="+mj-lt"/>
              <a:cs typeface="Arial" charset="0"/>
            </a:endParaRPr>
          </a:p>
          <a:p>
            <a:pPr eaLnBrk="1" hangingPunct="1"/>
            <a:r>
              <a:rPr lang="en-US" sz="2000" baseline="0" dirty="0" smtClean="0">
                <a:latin typeface="+mj-lt"/>
                <a:cs typeface="Arial" charset="0"/>
              </a:rPr>
              <a:t>In this case, the server is running a list management program -- list management is the service it offers to clients.</a:t>
            </a:r>
          </a:p>
          <a:p>
            <a:pPr eaLnBrk="1" hangingPunct="1"/>
            <a:endParaRPr lang="en-US" sz="2000" baseline="0" dirty="0" smtClean="0">
              <a:latin typeface="+mj-lt"/>
              <a:cs typeface="Arial" charset="0"/>
            </a:endParaRPr>
          </a:p>
          <a:p>
            <a:pPr eaLnBrk="1" hangingPunct="1"/>
            <a:r>
              <a:rPr lang="en-US" sz="2000" baseline="0" dirty="0" smtClean="0">
                <a:latin typeface="+mj-lt"/>
                <a:cs typeface="Arial" charset="0"/>
              </a:rPr>
              <a:t>The client and server can communicate with each other because they are both connected to the Internet.</a:t>
            </a:r>
          </a:p>
          <a:p>
            <a:pPr eaLnBrk="1" hangingPunct="1"/>
            <a:endParaRPr lang="en-US" sz="2000" baseline="0" dirty="0" smtClean="0">
              <a:latin typeface="+mj-lt"/>
              <a:cs typeface="Arial" charset="0"/>
            </a:endParaRPr>
          </a:p>
          <a:p>
            <a:pPr eaLnBrk="1" hangingPunct="1"/>
            <a:r>
              <a:rPr lang="en-US" sz="2000" baseline="0" dirty="0" smtClean="0">
                <a:latin typeface="+mj-lt"/>
                <a:cs typeface="Arial" charset="0"/>
              </a:rPr>
              <a:t>The Internet is usually represented by a cloud in diagrams, and it is often referred to as “the cloud.”</a:t>
            </a:r>
          </a:p>
          <a:p>
            <a:pPr eaLnBrk="1" hangingPunct="1"/>
            <a:endParaRPr lang="en-US" sz="2000" baseline="0" dirty="0" smtClean="0">
              <a:latin typeface="+mj-lt"/>
              <a:cs typeface="Arial" charset="0"/>
            </a:endParaRPr>
          </a:p>
          <a:p>
            <a:pPr eaLnBrk="1" hangingPunct="1"/>
            <a:r>
              <a:rPr lang="en-US" sz="2000" baseline="0" dirty="0" smtClean="0">
                <a:latin typeface="+mj-lt"/>
                <a:cs typeface="Arial" charset="0"/>
              </a:rPr>
              <a:t>In this case, the client is running an email program and the server is running a list management program.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Adding to what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Wesch</a:t>
            </a:r>
            <a:r>
              <a:rPr lang="en-US" sz="2000" baseline="0" dirty="0" smtClean="0"/>
              <a:t> said.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Showed careful reading of what he had said and extended it.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Good example of careful reading and writing – go back and read it.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776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Not</a:t>
            </a:r>
            <a:r>
              <a:rPr lang="en-US" sz="2000" baseline="0" dirty="0" smtClean="0"/>
              <a:t> to test.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To engage students – to get them thinking about something.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54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This serves as</a:t>
            </a:r>
            <a:r>
              <a:rPr lang="en-US" sz="2000" baseline="0" dirty="0" smtClean="0"/>
              <a:t> a checklist in a way.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You will not be a very good driver if you do not know and understand the function of each.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Knowing about all but one will not do the trick – there is no partial credit for this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102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aseline="0" dirty="0" smtClean="0"/>
              <a:t>They point out that you really need to study the presentations and do the assignments.</a:t>
            </a:r>
          </a:p>
          <a:p>
            <a:endParaRPr lang="en-US" sz="2000" baseline="0" dirty="0" smtClean="0"/>
          </a:p>
          <a:p>
            <a:r>
              <a:rPr lang="en-US" sz="2000" dirty="0" smtClean="0"/>
              <a:t>The first</a:t>
            </a:r>
            <a:r>
              <a:rPr lang="en-US" sz="2000" baseline="0" dirty="0" smtClean="0"/>
              <a:t> is current knowledge that spell out the options you can consider as a user or manager.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second is a checklist – you need to understand the role of each of these in order to understand what is happening when you are using a computer (like the controls of a car).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third helps organize the class – lets you see where we are and also see how the professor organizes the topic.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fourth reminds us that things are in constant change and the field has a history as well as a present.  It also keeps us humble.</a:t>
            </a:r>
          </a:p>
          <a:p>
            <a:endParaRPr lang="en-US" sz="2000" baseline="0" dirty="0" smtClean="0"/>
          </a:p>
          <a:p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102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204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Did you discard a few ideas</a:t>
            </a:r>
            <a:r>
              <a:rPr lang="en-US" sz="2000" baseline="0" dirty="0" smtClean="0"/>
              <a:t> or jump on the first one?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Who is your target audience?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How</a:t>
            </a:r>
            <a:r>
              <a:rPr lang="en-US" sz="2000" baseline="0" dirty="0" smtClean="0"/>
              <a:t> will you get in touch with them?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>I am currently working with the Chancellor’s Office to try to get faculty talking about teaching and affordable learning material – will start with folks using a certain e-text as a pilot group.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637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There</a:t>
            </a:r>
            <a:r>
              <a:rPr lang="en-US" sz="2000" baseline="0" dirty="0" smtClean="0"/>
              <a:t> is no need to re-copy the question.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972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Some people are still lost</a:t>
            </a:r>
            <a:r>
              <a:rPr lang="en-US" sz="2000" baseline="0" dirty="0" smtClean="0"/>
              <a:t> topic module on the functional components of a computer.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Help a friend and file a help report.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There are a  lot of blank squares on the assignment sheet.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If you have not tried an assignment, try it.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If you have sincerely tried, get someone to help you with it.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You will each receive half of the credit for the assignment.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419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I will</a:t>
            </a:r>
            <a:r>
              <a:rPr lang="en-US" sz="2000" baseline="0" dirty="0" smtClean="0"/>
              <a:t> not grade an assignment if it does not have your name and the assignment number printed clearly on the top of the front page.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283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I am working on a CSU Chancellor's Office initiative to foster community among faculty.</a:t>
            </a:r>
          </a:p>
          <a:p>
            <a:endParaRPr lang="en-US" sz="2000" dirty="0" smtClean="0"/>
          </a:p>
          <a:p>
            <a:r>
              <a:rPr lang="en-US" sz="2000" dirty="0" smtClean="0"/>
              <a:t>For the pilot</a:t>
            </a:r>
            <a:r>
              <a:rPr lang="en-US" sz="2000" baseline="0" dirty="0" smtClean="0"/>
              <a:t> effort, we are going with two, narrowly focused communities – teachers of Biology 101 and teachers of IT literacy classes such as 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71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5499E7-FC2A-483C-8966-401BF7A0FC46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Well, that concludes our</a:t>
            </a:r>
            <a:r>
              <a:rPr lang="en-US" sz="2000" baseline="0" dirty="0" smtClean="0"/>
              <a:t> presentation on computer components.  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We’ve seen the functions of each type of component and the direction of information flow between them.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We saw that many special purpose devices have computers embedded inside them.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Embedded computers often get input from sensors, and their programs are stored in non-volatile memory.</a:t>
            </a:r>
            <a:endParaRPr lang="en-US" sz="2000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aseline="0" dirty="0" smtClean="0"/>
              <a:t>Perhaps you would like to revise your plan or team up with someone else after considering questions like those listed above.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711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This assignment</a:t>
            </a:r>
            <a:r>
              <a:rPr lang="en-US" sz="2000" baseline="0" dirty="0" smtClean="0"/>
              <a:t> had three parts.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How did you format your answer?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About half of the people clearly indicated 1, 2, 3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A few answered all three, but in random order without making each part clear so I had to hunt through them.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rest ignored one or more parts.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Among those who did the three parts, most ignored the questions raised in part 3.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You need to read carefully and think about the organization of what you write.</a:t>
            </a:r>
          </a:p>
          <a:p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657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You</a:t>
            </a:r>
            <a:r>
              <a:rPr lang="en-US" sz="2000" baseline="0" dirty="0" smtClean="0"/>
              <a:t> can think of the transaction as a conversation between the client and the server.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Network technicians often draw diagrams like this one.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rules governing this sort of conversation between a client and a server are called a </a:t>
            </a:r>
            <a:r>
              <a:rPr lang="en-US" sz="2000" i="1" baseline="0" dirty="0" smtClean="0"/>
              <a:t>protocol</a:t>
            </a:r>
            <a:r>
              <a:rPr lang="en-US" sz="2000" baseline="0" dirty="0" smtClean="0"/>
              <a:t>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They are spelled out in great detail.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For example, the request for a file must begin with the capital letters </a:t>
            </a:r>
            <a:r>
              <a:rPr lang="en-US" sz="2000" i="1" baseline="0" dirty="0" smtClean="0"/>
              <a:t>GET</a:t>
            </a:r>
            <a:r>
              <a:rPr lang="en-US" sz="2000" baseline="0" dirty="0" smtClean="0"/>
              <a:t> followed by a single space followed by the name of a file.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If the person writing the client program were to mistakenly have it send the lower case letters </a:t>
            </a:r>
            <a:r>
              <a:rPr lang="en-US" sz="2000" i="1" baseline="0" dirty="0" smtClean="0"/>
              <a:t>get</a:t>
            </a:r>
            <a:r>
              <a:rPr lang="en-US" sz="2000" baseline="0" dirty="0" smtClean="0"/>
              <a:t>, it would not work.</a:t>
            </a:r>
          </a:p>
          <a:p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864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Protocols establish standards.</a:t>
            </a:r>
          </a:p>
          <a:p>
            <a:endParaRPr lang="en-US" sz="2000" dirty="0" smtClean="0"/>
          </a:p>
          <a:p>
            <a:r>
              <a:rPr lang="en-US" sz="2000" dirty="0" smtClean="0"/>
              <a:t>Any</a:t>
            </a:r>
            <a:r>
              <a:rPr lang="en-US" sz="2000" baseline="0" dirty="0" smtClean="0"/>
              <a:t> programmer or company can write a Web client.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If the program follows the protocol, it will work with any Web client.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This facilitates competition.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007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AA0701-D76A-4517-A6E8-BCD8E2DC3FBE}" type="slidenum">
              <a:rPr lang="en-US"/>
              <a:pPr/>
              <a:t>58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The protocol</a:t>
            </a:r>
            <a:r>
              <a:rPr lang="en-US" sz="2000" baseline="0" dirty="0" smtClean="0"/>
              <a:t> that governs the conversation between a Web client and a Web server was invented by Tim Berners Lee.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Here you see him, a screen shot from his first Web client and the first image on the Web.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Berners-Lee worked at CERN, a Swiss physics research facility, and he wrote his Web client and Web server software so physicists around the world could share and link to research reports.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>He named his protocol HTTP, the hypertext transfer protocol.</a:t>
            </a:r>
          </a:p>
          <a:p>
            <a:endParaRPr lang="en-US" sz="2000" baseline="0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This was a good example of an email</a:t>
            </a:r>
            <a:r>
              <a:rPr lang="en-US" sz="2000" baseline="0" dirty="0" smtClean="0"/>
              <a:t> conversation.</a:t>
            </a:r>
          </a:p>
          <a:p>
            <a:endParaRPr lang="en-US" sz="2000" baseline="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973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029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Don’t confuse programs</a:t>
            </a:r>
            <a:r>
              <a:rPr lang="en-US" sz="2000" baseline="0" dirty="0" smtClean="0"/>
              <a:t> you download and install from the Internet with network applications.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For </a:t>
            </a:r>
            <a:r>
              <a:rPr lang="en-US" sz="2000" baseline="0" dirty="0" smtClean="0"/>
              <a:t>example, you can go to </a:t>
            </a:r>
            <a:r>
              <a:rPr lang="en-US" sz="2000" baseline="0" dirty="0" smtClean="0"/>
              <a:t>Microsoft.com </a:t>
            </a:r>
            <a:r>
              <a:rPr lang="en-US" sz="2000" baseline="0" dirty="0" smtClean="0"/>
              <a:t>and purchase, download and install Word.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But, that does not make </a:t>
            </a:r>
            <a:r>
              <a:rPr lang="en-US" sz="2000" baseline="0" dirty="0" smtClean="0"/>
              <a:t>Word a </a:t>
            </a:r>
            <a:r>
              <a:rPr lang="en-US" sz="2000" baseline="0" dirty="0" smtClean="0"/>
              <a:t>network application, since it is installed in your local storage and stores the documents you create locally as well.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When using portable devices, we often download </a:t>
            </a:r>
            <a:r>
              <a:rPr lang="en-US" sz="2000" baseline="0" dirty="0" smtClean="0"/>
              <a:t>and install programs (“apps”) from app stores.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App stores smoothly integrate selecting, purchasing, downloading and installing a program.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But, a program you download from an app store may or may not use </a:t>
            </a:r>
            <a:r>
              <a:rPr lang="en-US" sz="2000" baseline="0" dirty="0" smtClean="0"/>
              <a:t>the Internet for </a:t>
            </a:r>
            <a:r>
              <a:rPr lang="en-US" sz="2000" baseline="0" dirty="0" smtClean="0"/>
              <a:t>storage.</a:t>
            </a:r>
          </a:p>
          <a:p>
            <a:endParaRPr lang="en-US" sz="2000" baseline="0" dirty="0" smtClean="0"/>
          </a:p>
          <a:p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480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>Network application programs that are downloaded run inside the Web client.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>As such, they are limited by the capability of the Web client.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>The first Web clients could not download and run programs at all.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>Today’s Web clients can run programs, but they are still limited.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>Installed applications are generally faster and can offer features that are not possible with network applications.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>One way to add capability to network applications is to install add-ons that extend the capability of the browser.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For example, older Web clients lacked the ability to display videos.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Installing Adobe’s Flash player enables older Web clients to play videos.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But, Web clients are improved over time, and the newer ones can play videos without an extension.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48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>Web </a:t>
            </a:r>
            <a:r>
              <a:rPr lang="en-US" sz="2000" baseline="0" dirty="0" smtClean="0"/>
              <a:t>pages are created using HTML (hypertext markup language), and the latest version of HTML, HTML 5, </a:t>
            </a:r>
            <a:r>
              <a:rPr lang="en-US" sz="2000" baseline="0" dirty="0" smtClean="0"/>
              <a:t>adds new capability.</a:t>
            </a:r>
            <a:endParaRPr lang="en-US" sz="2000" baseline="0" dirty="0" smtClean="0"/>
          </a:p>
          <a:p>
            <a:endParaRPr lang="en-US" sz="2000" dirty="0" smtClean="0"/>
          </a:p>
          <a:p>
            <a:r>
              <a:rPr lang="en-US" sz="2000" dirty="0" smtClean="0"/>
              <a:t>For example, </a:t>
            </a:r>
            <a:r>
              <a:rPr lang="en-US" sz="2000" dirty="0" smtClean="0"/>
              <a:t>HTML </a:t>
            </a:r>
            <a:r>
              <a:rPr lang="en-US" sz="2000" dirty="0" smtClean="0"/>
              <a:t>5 </a:t>
            </a:r>
            <a:r>
              <a:rPr lang="en-US" sz="2000" dirty="0" smtClean="0"/>
              <a:t>Web clients </a:t>
            </a:r>
            <a:r>
              <a:rPr lang="en-US" sz="2000" baseline="0" dirty="0" smtClean="0"/>
              <a:t>can </a:t>
            </a:r>
            <a:r>
              <a:rPr lang="en-US" sz="2000" baseline="0" dirty="0" smtClean="0"/>
              <a:t>play videos without a Flash extension.</a:t>
            </a:r>
          </a:p>
          <a:p>
            <a:endParaRPr lang="en-US" sz="2000" baseline="0" dirty="0" smtClean="0"/>
          </a:p>
          <a:p>
            <a:r>
              <a:rPr lang="en-US" sz="2000" dirty="0" smtClean="0"/>
              <a:t>HTML 5 </a:t>
            </a:r>
            <a:r>
              <a:rPr lang="en-US" sz="2000" dirty="0" smtClean="0"/>
              <a:t>tends to close the</a:t>
            </a:r>
            <a:r>
              <a:rPr lang="en-US" sz="2000" baseline="0" dirty="0" smtClean="0"/>
              <a:t> </a:t>
            </a:r>
            <a:r>
              <a:rPr lang="en-US" sz="2000" dirty="0" smtClean="0"/>
              <a:t>capability </a:t>
            </a:r>
            <a:r>
              <a:rPr lang="en-US" sz="2000" dirty="0" smtClean="0"/>
              <a:t>gap </a:t>
            </a:r>
            <a:r>
              <a:rPr lang="en-US" sz="2000" dirty="0" smtClean="0"/>
              <a:t>between</a:t>
            </a:r>
            <a:r>
              <a:rPr lang="en-US" sz="2000" baseline="0" dirty="0" smtClean="0"/>
              <a:t> n</a:t>
            </a:r>
            <a:r>
              <a:rPr lang="en-US" sz="2000" dirty="0" smtClean="0"/>
              <a:t>etworked </a:t>
            </a:r>
            <a:r>
              <a:rPr lang="en-US" sz="2000" baseline="0" dirty="0" smtClean="0"/>
              <a:t>applications and installed applications.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Furthermore, as network speed increases and client hardware becomes more powerful, the performance gap between network applications and stand alone applications narrows.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4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Play around</a:t>
            </a:r>
            <a:r>
              <a:rPr lang="en-US" sz="1800" baseline="0" dirty="0" smtClean="0"/>
              <a:t> with new applications and services.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Learn the way little kids learn to play new games.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This is an easy to use platform for developing database applications in a few minutes.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You do not have to be a geek.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It is a tool for you to use in school and after.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089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Google</a:t>
            </a:r>
            <a:r>
              <a:rPr lang="en-US" sz="2000" baseline="0" dirty="0" smtClean="0"/>
              <a:t> cloud connect extends Microsoft Office.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It backs up your files in the cloud as Google Docs.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Backup can either automatic or manual.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212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4679D-95B1-46D2-BCA0-6BB306EA1124}" type="slidenum">
              <a:rPr lang="en-US"/>
              <a:pPr/>
              <a:t>68</a:t>
            </a:fld>
            <a:endParaRPr lang="en-US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Online survey services offer a</a:t>
            </a:r>
            <a:r>
              <a:rPr lang="en-US" sz="2000" baseline="0" dirty="0" smtClean="0"/>
              <a:t> selection of</a:t>
            </a:r>
            <a:r>
              <a:rPr lang="en-US" sz="2000" dirty="0" smtClean="0"/>
              <a:t> question formats.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Some are open-ended and others require a choice among fixed responses.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ones shown here allow open-ended responses, and the respondents can interpret the question and reply as they see fit.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We get rich feedback from open-ended questions – often getting unanticipated replies.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Most systems do some checking on the type of the answer, for example restricting it to a being number or a legal email address.</a:t>
            </a:r>
            <a:endParaRPr lang="en-US" sz="2000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5A130-C2A9-48E4-A8B9-56EDE997ED6E}" type="slidenum">
              <a:rPr lang="en-US"/>
              <a:pPr/>
              <a:t>69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Limited-response questions are</a:t>
            </a:r>
            <a:r>
              <a:rPr lang="en-US" sz="2000" baseline="0" dirty="0" smtClean="0"/>
              <a:t> not as flexible as open-ended questions, but they allow for statistical analysis and reporting.</a:t>
            </a:r>
          </a:p>
          <a:p>
            <a:endParaRPr lang="en-US" sz="2000" dirty="0" smtClean="0"/>
          </a:p>
          <a:p>
            <a:r>
              <a:rPr lang="en-US" sz="2000" dirty="0" smtClean="0"/>
              <a:t>Since open-ended</a:t>
            </a:r>
            <a:r>
              <a:rPr lang="en-US" sz="2000" baseline="0" dirty="0" smtClean="0"/>
              <a:t> and fixed-response questions each have advantages, </a:t>
            </a:r>
            <a:r>
              <a:rPr lang="en-US" sz="2000" dirty="0" smtClean="0"/>
              <a:t>it is often a good idea</a:t>
            </a:r>
            <a:r>
              <a:rPr lang="en-US" sz="2000" baseline="0" dirty="0" smtClean="0"/>
              <a:t> to use both</a:t>
            </a:r>
            <a:r>
              <a:rPr lang="en-US" sz="2000" dirty="0" smtClean="0"/>
              <a:t> </a:t>
            </a:r>
            <a:r>
              <a:rPr lang="en-US" sz="2000" baseline="0" dirty="0" smtClean="0"/>
              <a:t>on the same topic. </a:t>
            </a:r>
          </a:p>
          <a:p>
            <a:endParaRPr lang="en-US" sz="2000" baseline="0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ED4B2-1EF0-4EFB-83FE-F86E4BD6D3B5}" type="slidenum">
              <a:rPr lang="en-US"/>
              <a:pPr/>
              <a:t>70</a:t>
            </a:fld>
            <a:endParaRPr lang="en-US" dirty="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Likert scale questions are a common</a:t>
            </a:r>
            <a:r>
              <a:rPr lang="en-US" sz="2000" baseline="0" dirty="0" smtClean="0"/>
              <a:t> limited-response format.  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They’re flexible and also lend themselves to statistical analysis and presentation.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A Likert scale is symmetrical.  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One typically makes a statement then allows five replies ranging from strong disagreement to strong agreement with a neutral response in the middle.</a:t>
            </a:r>
            <a:endParaRPr lang="en-US" sz="20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AA196-513C-483A-B38E-2EF0F62C21EC}" type="slidenum">
              <a:rPr lang="en-US"/>
              <a:pPr/>
              <a:t>10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In the early days of computing – when we used</a:t>
            </a:r>
            <a:r>
              <a:rPr lang="en-US" sz="2000" baseline="0" dirty="0" smtClean="0"/>
              <a:t> batch processing and time sharing on giant sized computers -- only skilled professionals could develop new applications.   You really had to be kind of a nerd.  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advent of the personal computer and spreadsheet made developing applications much easier.  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Business people and others began building spreadsheets, databases, reporting systems, slide presentations and more without the help of a professional programmer.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Today, Internet era tools have lowered the bar even further.  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Those spreadsheets, databases and presentations are even easier to build and share online and you can create applications using tools like blogs and wikis in just a few minutes. </a:t>
            </a:r>
          </a:p>
          <a:p>
            <a:endParaRPr lang="en-US" sz="2000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I saw a Cuban dance lesson in which the entire class waited till every</a:t>
            </a:r>
            <a:r>
              <a:rPr lang="en-US" sz="2000" baseline="0" dirty="0" smtClean="0"/>
              <a:t> kid could do the step.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kids could count on their classmates for help.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That may not work in all situations, but keep it in mind.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02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kern="1200" dirty="0" smtClean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Email</a:t>
            </a:r>
            <a:r>
              <a:rPr lang="en-US" sz="2000" kern="1200" baseline="0" dirty="0" smtClean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 list management is a common Internet application or service.</a:t>
            </a:r>
            <a:endParaRPr lang="en-US" sz="2000" kern="1200" dirty="0" smtClean="0">
              <a:solidFill>
                <a:schemeClr val="tx1"/>
              </a:solidFill>
              <a:latin typeface="+mj-lt"/>
              <a:ea typeface="+mn-ea"/>
              <a:cs typeface="Arial" charset="0"/>
            </a:endParaRPr>
          </a:p>
          <a:p>
            <a:endParaRPr lang="en-US" sz="2000" kern="1200" dirty="0" smtClean="0">
              <a:solidFill>
                <a:schemeClr val="tx1"/>
              </a:solidFill>
              <a:latin typeface="+mj-lt"/>
              <a:ea typeface="+mn-ea"/>
              <a:cs typeface="Arial" charset="0"/>
            </a:endParaRPr>
          </a:p>
          <a:p>
            <a:r>
              <a:rPr lang="en-US" sz="2000" kern="1200" dirty="0" smtClean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We</a:t>
            </a:r>
            <a:r>
              <a:rPr lang="en-US" sz="2000" kern="1200" baseline="0" dirty="0" smtClean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’ve described list servers, now let’s step back and talk about network applications.</a:t>
            </a:r>
          </a:p>
          <a:p>
            <a:endParaRPr lang="en-US" sz="2000" kern="1200" baseline="0" dirty="0" smtClean="0">
              <a:solidFill>
                <a:schemeClr val="tx1"/>
              </a:solidFill>
              <a:latin typeface="+mj-lt"/>
              <a:ea typeface="+mn-ea"/>
              <a:cs typeface="Arial" charset="0"/>
            </a:endParaRPr>
          </a:p>
          <a:p>
            <a:r>
              <a:rPr lang="en-US" sz="2000" baseline="0" dirty="0" smtClean="0">
                <a:latin typeface="+mj-lt"/>
              </a:rPr>
              <a:t>The S</a:t>
            </a:r>
            <a:r>
              <a:rPr lang="en-US" sz="2000" dirty="0" smtClean="0">
                <a:latin typeface="+mj-lt"/>
              </a:rPr>
              <a:t>ubscribers to a list form a community of common interest.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They</a:t>
            </a:r>
            <a:r>
              <a:rPr lang="en-US" sz="2000" baseline="0" dirty="0" smtClean="0">
                <a:latin typeface="+mj-lt"/>
              </a:rPr>
              <a:t> may be collaborators on a project at work, students in a class, or people with a common hobby, etc.</a:t>
            </a:r>
          </a:p>
          <a:p>
            <a:endParaRPr lang="en-US" sz="2000" baseline="0" dirty="0" smtClean="0">
              <a:latin typeface="+mj-lt"/>
            </a:endParaRPr>
          </a:p>
          <a:p>
            <a:r>
              <a:rPr lang="en-US" sz="2000" baseline="0" dirty="0" smtClean="0">
                <a:latin typeface="+mj-lt"/>
              </a:rPr>
              <a:t>This sort of communication was foreseen by JCR </a:t>
            </a:r>
            <a:r>
              <a:rPr lang="en-US" sz="2000" baseline="0" dirty="0" err="1" smtClean="0">
                <a:latin typeface="+mj-lt"/>
              </a:rPr>
              <a:t>Licklider</a:t>
            </a:r>
            <a:r>
              <a:rPr lang="en-US" sz="2000" baseline="0" dirty="0" smtClean="0">
                <a:latin typeface="+mj-lt"/>
              </a:rPr>
              <a:t> and Robert Taylor in the 1960s.</a:t>
            </a:r>
          </a:p>
          <a:p>
            <a:endParaRPr lang="en-US" sz="2000" baseline="0" dirty="0" smtClean="0">
              <a:latin typeface="+mj-lt"/>
            </a:endParaRPr>
          </a:p>
          <a:p>
            <a:r>
              <a:rPr lang="en-US" sz="2000" baseline="0" dirty="0" err="1" smtClean="0">
                <a:latin typeface="+mj-lt"/>
              </a:rPr>
              <a:t>Licklider</a:t>
            </a:r>
            <a:r>
              <a:rPr lang="en-US" sz="2000" baseline="0" dirty="0" smtClean="0">
                <a:latin typeface="+mj-lt"/>
              </a:rPr>
              <a:t> was instrumental in the invention and development of the personal computer, the portable computer and the Internet.</a:t>
            </a:r>
          </a:p>
          <a:p>
            <a:endParaRPr lang="en-US" sz="2000" baseline="0" dirty="0" smtClean="0">
              <a:latin typeface="+mj-lt"/>
            </a:endParaRPr>
          </a:p>
          <a:p>
            <a:r>
              <a:rPr lang="en-US" sz="2000" baseline="0" dirty="0" smtClean="0">
                <a:latin typeface="+mj-lt"/>
              </a:rPr>
              <a:t>He is an unsung hero.</a:t>
            </a:r>
            <a:endParaRPr lang="en-US" sz="20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39F45-1B41-48F9-9524-5586CC441A6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52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We</a:t>
            </a:r>
            <a:r>
              <a:rPr lang="en-US" sz="2000" baseline="0" dirty="0" smtClean="0"/>
              <a:t> all have different experiences so we all can and should learn from each other.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How does this class have to change for the mobile Internet era?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635B-9D2D-44DF-A896-FAC544CE11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7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D259-ACAB-4B72-9E86-241C0CA29B65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5462-4D1E-4809-B805-D8BB392A3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2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D259-ACAB-4B72-9E86-241C0CA29B65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5462-4D1E-4809-B805-D8BB392A3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9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D259-ACAB-4B72-9E86-241C0CA29B65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5462-4D1E-4809-B805-D8BB392A3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D259-ACAB-4B72-9E86-241C0CA29B65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5462-4D1E-4809-B805-D8BB392A3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8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D259-ACAB-4B72-9E86-241C0CA29B65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5462-4D1E-4809-B805-D8BB392A3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D259-ACAB-4B72-9E86-241C0CA29B65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5462-4D1E-4809-B805-D8BB392A3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D259-ACAB-4B72-9E86-241C0CA29B65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5462-4D1E-4809-B805-D8BB392A3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9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D259-ACAB-4B72-9E86-241C0CA29B65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5462-4D1E-4809-B805-D8BB392A3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2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D259-ACAB-4B72-9E86-241C0CA29B65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5462-4D1E-4809-B805-D8BB392A3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3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D259-ACAB-4B72-9E86-241C0CA29B65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5462-4D1E-4809-B805-D8BB392A3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D259-ACAB-4B72-9E86-241C0CA29B65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5462-4D1E-4809-B805-D8BB392A3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9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3D259-ACAB-4B72-9E86-241C0CA29B65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75462-4D1E-4809-B805-D8BB392A3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3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bit.ly/nWABTw" TargetMode="External"/><Relationship Id="rId4" Type="http://schemas.openxmlformats.org/officeDocument/2006/relationships/hyperlink" Target="http://bit.ly/oHK4eJ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groups.yahoo.com/group/cis275f2011/message/24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t.co/HcDifRvr" TargetMode="Externa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groups.yahoo.com/group/cis275f2011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ooks.google.com/books?id=SR9IsK6v4j0C&amp;pg=PA50&amp;lpg=PA50&amp;dq=thoreau+walden+%22books+must+be+read+as+deliberately+and+reservedly+as+they+were+written%22&amp;source=web&amp;ots=UFIHnWYRP0&amp;sig=hVJfpMmxcCg9A6xgxshSnk9EwyU&amp;hl=en#PPA50,M1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is275topics.blogspot.com/2010/11/communication-link-characteristics.html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is275topics.blogspot.com/2010/11/communication-link-characteristics.html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is275topics.blogspot.com/2010/09/writing-short-documents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playwithimages.blogspot.com/" TargetMode="External"/><Relationship Id="rId2" Type="http://schemas.openxmlformats.org/officeDocument/2006/relationships/hyperlink" Target="http://csudh.uservoice.com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1901" y="2488139"/>
            <a:ext cx="3780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smtClean="0"/>
              <a:t>Discussion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01747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216058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457200"/>
            <a:ext cx="30480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3810000" cy="25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607158" y="4360496"/>
            <a:ext cx="23178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/>
              <a:t>Batch processing and time sharing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5038725" y="2760663"/>
            <a:ext cx="25430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Personal computer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5197475" y="6105525"/>
            <a:ext cx="23491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Internet platform</a:t>
            </a: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706438" y="525226"/>
            <a:ext cx="2514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/>
              <a:t>Application development</a:t>
            </a:r>
          </a:p>
        </p:txBody>
      </p:sp>
    </p:spTree>
    <p:extLst>
      <p:ext uri="{BB962C8B-B14F-4D97-AF65-F5344CB8AC3E}">
        <p14:creationId xmlns:p14="http://schemas.microsoft.com/office/powerpoint/2010/main" val="356056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m.csudh.edu/fac/lpress/cubanki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7" y="826477"/>
            <a:ext cx="7410447" cy="49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55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188" y="896815"/>
            <a:ext cx="1429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Week </a:t>
            </a:r>
            <a:r>
              <a:rPr lang="en-US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272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2398" y="2274837"/>
            <a:ext cx="62381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1.  In </a:t>
            </a:r>
            <a:r>
              <a:rPr lang="en-US" sz="2000" dirty="0"/>
              <a:t>week </a:t>
            </a:r>
            <a:r>
              <a:rPr lang="en-US" sz="2000" dirty="0" smtClean="0"/>
              <a:t>1-2, </a:t>
            </a:r>
            <a:r>
              <a:rPr lang="en-US" sz="2000" dirty="0"/>
              <a:t>I asked you to study a presentation on list </a:t>
            </a:r>
            <a:r>
              <a:rPr lang="en-US" sz="2000" dirty="0" smtClean="0"/>
              <a:t>servers.</a:t>
            </a:r>
            <a:r>
              <a:rPr lang="en-US" sz="2000" dirty="0"/>
              <a:t> </a:t>
            </a:r>
            <a:r>
              <a:rPr lang="en-US" sz="2000" dirty="0" smtClean="0"/>
              <a:t> Which </a:t>
            </a:r>
            <a:r>
              <a:rPr lang="en-US" sz="2000" dirty="0"/>
              <a:t>of the following did you do?</a:t>
            </a:r>
          </a:p>
          <a:p>
            <a:pPr lvl="0"/>
            <a:endParaRPr lang="en-US" sz="2000" dirty="0" smtClean="0"/>
          </a:p>
          <a:p>
            <a:pPr marL="342900" lvl="0" indent="-342900">
              <a:buFont typeface="+mj-lt"/>
              <a:buAutoNum type="alphaLcPeriod"/>
            </a:pPr>
            <a:r>
              <a:rPr lang="en-US" sz="2000" dirty="0" smtClean="0"/>
              <a:t>Skim </a:t>
            </a:r>
            <a:r>
              <a:rPr lang="en-US" sz="2000" dirty="0"/>
              <a:t>slides on the </a:t>
            </a:r>
            <a:r>
              <a:rPr lang="en-US" sz="2000" dirty="0" smtClean="0"/>
              <a:t>screen - 25 </a:t>
            </a:r>
            <a:endParaRPr lang="en-US" sz="2000" dirty="0"/>
          </a:p>
          <a:p>
            <a:pPr marL="342900" lvl="0" indent="-342900">
              <a:buFont typeface="+mj-lt"/>
              <a:buAutoNum type="alphaLcPeriod"/>
            </a:pPr>
            <a:r>
              <a:rPr lang="en-US" sz="2000" dirty="0"/>
              <a:t>Read the slide annotation on the screen</a:t>
            </a:r>
            <a:r>
              <a:rPr lang="en-US" sz="2000" dirty="0" smtClean="0"/>
              <a:t>? - 13</a:t>
            </a:r>
            <a:endParaRPr lang="en-US" sz="2000" dirty="0"/>
          </a:p>
          <a:p>
            <a:pPr marL="342900" lvl="0" indent="-342900">
              <a:buFont typeface="+mj-lt"/>
              <a:buAutoNum type="alphaLcPeriod"/>
            </a:pPr>
            <a:r>
              <a:rPr lang="en-US" sz="2000" dirty="0"/>
              <a:t>Study the presentation on the screen</a:t>
            </a:r>
            <a:r>
              <a:rPr lang="en-US" sz="2000" dirty="0" smtClean="0"/>
              <a:t>? - 12</a:t>
            </a:r>
            <a:endParaRPr lang="en-US" sz="2000" dirty="0"/>
          </a:p>
          <a:p>
            <a:pPr marL="342900" lvl="0" indent="-342900">
              <a:buFont typeface="+mj-lt"/>
              <a:buAutoNum type="alphaLcPeriod"/>
            </a:pPr>
            <a:r>
              <a:rPr lang="en-US" sz="2000" dirty="0"/>
              <a:t>Print the presentation</a:t>
            </a:r>
            <a:r>
              <a:rPr lang="en-US" sz="2000" dirty="0" smtClean="0"/>
              <a:t>? - 7</a:t>
            </a:r>
            <a:endParaRPr lang="en-US" sz="2000" dirty="0"/>
          </a:p>
          <a:p>
            <a:pPr marL="342900" lvl="0" indent="-342900">
              <a:buFont typeface="+mj-lt"/>
              <a:buAutoNum type="alphaLcPeriod"/>
            </a:pPr>
            <a:r>
              <a:rPr lang="en-US" sz="2000" dirty="0"/>
              <a:t>Study the printed presentation</a:t>
            </a:r>
            <a:r>
              <a:rPr lang="en-US" sz="2000" dirty="0" smtClean="0"/>
              <a:t>? – 4</a:t>
            </a:r>
          </a:p>
          <a:p>
            <a:pPr marL="342900" lvl="0" indent="-342900">
              <a:buFont typeface="+mj-lt"/>
              <a:buAutoNum type="alphaLcPeriod"/>
            </a:pPr>
            <a:endParaRPr lang="en-US" sz="2000" dirty="0"/>
          </a:p>
          <a:p>
            <a:pPr marL="342900" lvl="0" indent="-342900">
              <a:buFont typeface="+mj-lt"/>
              <a:buAutoNum type="alphaLcPeriod"/>
            </a:pPr>
            <a:r>
              <a:rPr lang="en-US" sz="2000" dirty="0" smtClean="0"/>
              <a:t>Nothing at all - 4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34607" y="896815"/>
            <a:ext cx="487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Study habit feedback survey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65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5021" y="387485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Background survey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72" y="2198451"/>
            <a:ext cx="8437856" cy="319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23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Communication and community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43279" y="1219200"/>
            <a:ext cx="70294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“In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a few years, men will be able to communicate more effectively through a machine than face to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face.”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“What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will on-line interactive communities be like? ... They will be communities not of 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common location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but of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 common 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interest.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”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0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2300" y="5791200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Licklider</a:t>
            </a:r>
            <a:r>
              <a:rPr lang="en-US" dirty="0" smtClean="0"/>
              <a:t> and Taylor, 1968</a:t>
            </a:r>
            <a:endParaRPr lang="en-US" dirty="0"/>
          </a:p>
        </p:txBody>
      </p:sp>
      <p:pic>
        <p:nvPicPr>
          <p:cNvPr id="5" name="Picture 3" descr="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1601269" cy="204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390" y="3352800"/>
            <a:ext cx="1581698" cy="2049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8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36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Mobile Internet – you know more than me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17" y="1473081"/>
            <a:ext cx="68008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479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849" y="679681"/>
            <a:ext cx="5747258" cy="554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5618" y="1355712"/>
            <a:ext cx="22710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Form view:</a:t>
            </a:r>
            <a:endParaRPr lang="en-US" sz="2000" dirty="0">
              <a:hlinkClick r:id="rId4"/>
            </a:endParaRPr>
          </a:p>
          <a:p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bit.ly/oHK4eJ</a:t>
            </a: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85617" y="3773899"/>
            <a:ext cx="2437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Spreadsheet view:</a:t>
            </a:r>
            <a:endParaRPr lang="en-US" sz="2000" dirty="0" smtClean="0">
              <a:hlinkClick r:id="rId5"/>
            </a:endParaRPr>
          </a:p>
          <a:p>
            <a:r>
              <a:rPr lang="en-US" sz="2000" dirty="0" smtClean="0">
                <a:hlinkClick r:id="rId5"/>
              </a:rPr>
              <a:t>http</a:t>
            </a:r>
            <a:r>
              <a:rPr lang="en-US" sz="2000" dirty="0">
                <a:hlinkClick r:id="rId5"/>
              </a:rPr>
              <a:t>://</a:t>
            </a:r>
            <a:r>
              <a:rPr lang="en-US" sz="2000" dirty="0" smtClean="0">
                <a:hlinkClick r:id="rId5"/>
              </a:rPr>
              <a:t>bit.ly/nWABTw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638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21" y="265585"/>
            <a:ext cx="8959443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Which question would Michael </a:t>
            </a:r>
            <a:r>
              <a:rPr lang="en-US" sz="3200" dirty="0" err="1" smtClean="0"/>
              <a:t>Wesch</a:t>
            </a:r>
            <a:r>
              <a:rPr lang="en-US" sz="3200" dirty="0" smtClean="0"/>
              <a:t> like best?</a:t>
            </a:r>
            <a:endParaRPr lang="en-US" sz="32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41657" y="2197863"/>
            <a:ext cx="646068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dirty="0">
                <a:latin typeface="+mj-lt"/>
                <a:cs typeface="Arial" pitchFamily="34" charset="0"/>
              </a:rPr>
              <a:t>W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hat is the relationship between Yahoo Groups and Twitter?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800" dirty="0">
              <a:latin typeface="+mj-lt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dirty="0" smtClean="0">
                <a:latin typeface="+mj-lt"/>
                <a:cs typeface="Arial" pitchFamily="34" charset="0"/>
              </a:rPr>
              <a:t>Will this be on the midterm exam?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0022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076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G</a:t>
            </a:r>
            <a:r>
              <a:rPr lang="en-US" sz="3200" dirty="0" smtClean="0"/>
              <a:t>ood answers – just from me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495646" y="6255205"/>
            <a:ext cx="6152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</a:t>
            </a:r>
            <a:r>
              <a:rPr lang="en-US" sz="2000" dirty="0">
                <a:hlinkClick r:id="rId2"/>
              </a:rPr>
              <a:t>groups.yahoo.com/group/cis275f2011/message/24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92233"/>
            <a:ext cx="80010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52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8542" y="896815"/>
            <a:ext cx="2546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Week 1 and 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54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97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will be the role of the CSU?</a:t>
            </a:r>
            <a:endParaRPr lang="en-US" sz="3200" dirty="0"/>
          </a:p>
        </p:txBody>
      </p:sp>
      <p:pic>
        <p:nvPicPr>
          <p:cNvPr id="5122" name="Picture 2" descr="http://polycentric.csupomona.edu/news_stories/amouzeg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331" y="1712592"/>
            <a:ext cx="317182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5565" y="5483994"/>
            <a:ext cx="7672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CS221 at Stanford: 200 students in class, over 60,000 online</a:t>
            </a: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95496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witter conversation</a:t>
            </a:r>
            <a:endParaRPr lang="en-US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937" y="3569446"/>
            <a:ext cx="61626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939" y="1982013"/>
            <a:ext cx="61626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87939" y="5365473"/>
            <a:ext cx="5487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/>
              <a:t>Missing context:  </a:t>
            </a:r>
            <a:r>
              <a:rPr lang="en-US" sz="2400" u="sng" dirty="0" smtClean="0">
                <a:hlinkClick r:id="rId5" tooltip="http://www.informationweek.com/byte/news/personal-tech/desktop-os/231601631"/>
              </a:rPr>
              <a:t>http</a:t>
            </a:r>
            <a:r>
              <a:rPr lang="en-US" sz="2400" u="sng" dirty="0">
                <a:hlinkClick r:id="rId5" tooltip="http://www.informationweek.com/byte/news/personal-tech/desktop-os/231601631"/>
              </a:rPr>
              <a:t>://</a:t>
            </a:r>
            <a:r>
              <a:rPr lang="en-US" sz="2400" u="sng" dirty="0" smtClean="0">
                <a:hlinkClick r:id="rId5" tooltip="http://www.informationweek.com/byte/news/personal-tech/desktop-os/231601631"/>
              </a:rPr>
              <a:t>bit.ly/p3KQn6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8564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8" y="511174"/>
            <a:ext cx="1733550" cy="583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76013" y="605335"/>
            <a:ext cx="4953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4"/>
              </a:rPr>
              <a:t>http://groups.yahoo.com/group/cis275f2011/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5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23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Run the service in-house or use a net service?</a:t>
            </a:r>
            <a:endParaRPr lang="en-US" sz="3200" dirty="0"/>
          </a:p>
        </p:txBody>
      </p:sp>
      <p:pic>
        <p:nvPicPr>
          <p:cNvPr id="6" name="Picture 5" descr="http://www.compwizrd.com/work/06032002/server%20r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06" y="1648244"/>
            <a:ext cx="2528781" cy="379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052" y="3207352"/>
            <a:ext cx="649325" cy="66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900" y="3169769"/>
            <a:ext cx="546963" cy="75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863065" y="3539150"/>
            <a:ext cx="35205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7767844" y="3539150"/>
            <a:ext cx="35205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121" y="2585970"/>
            <a:ext cx="2552723" cy="190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24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lker.com/cliparts/6/8/d/e/12247863261934249126schoolfreeware_Slow_Road_Sign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151" y="4901783"/>
            <a:ext cx="1306053" cy="13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43790" y="3128160"/>
            <a:ext cx="29109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READ</a:t>
            </a:r>
            <a:endParaRPr lang="en-US" sz="96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30742" y="327497"/>
            <a:ext cx="803342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/>
              <a:t>Books must be read as deliberately and reservedly as they were written</a:t>
            </a:r>
          </a:p>
          <a:p>
            <a:r>
              <a:rPr lang="en-US" sz="2000" dirty="0">
                <a:hlinkClick r:id="rId4"/>
              </a:rPr>
              <a:t>Thoreau, Walden</a:t>
            </a:r>
            <a:r>
              <a:rPr lang="en-US" sz="2000" dirty="0"/>
              <a:t>, 1854</a:t>
            </a:r>
          </a:p>
          <a:p>
            <a:endParaRPr lang="en-US" sz="2000" dirty="0"/>
          </a:p>
          <a:p>
            <a:r>
              <a:rPr lang="en-US" sz="2000" dirty="0"/>
              <a:t>The best way to go fast is to go </a:t>
            </a:r>
            <a:r>
              <a:rPr lang="en-US" sz="2000" dirty="0" smtClean="0"/>
              <a:t>slow</a:t>
            </a:r>
            <a:endParaRPr lang="en-US" sz="2000" dirty="0"/>
          </a:p>
          <a:p>
            <a:r>
              <a:rPr lang="en-US" sz="2000" dirty="0"/>
              <a:t>Chinese proverb</a:t>
            </a:r>
          </a:p>
          <a:p>
            <a:endParaRPr lang="en-US" sz="2000" dirty="0"/>
          </a:p>
          <a:p>
            <a:r>
              <a:rPr lang="en-US" sz="2000" dirty="0"/>
              <a:t>Go slow now, go fast later</a:t>
            </a:r>
          </a:p>
          <a:p>
            <a:r>
              <a:rPr lang="en-US" sz="2000" dirty="0"/>
              <a:t>German proverb</a:t>
            </a:r>
          </a:p>
        </p:txBody>
      </p:sp>
    </p:spTree>
    <p:extLst>
      <p:ext uri="{BB962C8B-B14F-4D97-AF65-F5344CB8AC3E}">
        <p14:creationId xmlns:p14="http://schemas.microsoft.com/office/powerpoint/2010/main" val="2119547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188" y="896815"/>
            <a:ext cx="1429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Week </a:t>
            </a:r>
            <a:r>
              <a:rPr lang="en-US" sz="3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926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856362"/>
            <a:ext cx="54959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9788" y="412302"/>
            <a:ext cx="7964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Did you know about this social/profile service?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26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36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36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36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813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Wire-line </a:t>
            </a:r>
            <a:r>
              <a:rPr lang="en-US" sz="3200" dirty="0"/>
              <a:t>connection technologies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4514850"/>
            <a:ext cx="357822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6275"/>
            <a:ext cx="375443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622425"/>
            <a:ext cx="361473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817563" y="1727200"/>
            <a:ext cx="3568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Copper, twisted pair (electronic)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27075" y="3265488"/>
            <a:ext cx="38306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Copper, coaxial cable (electronic)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782638" y="4845050"/>
            <a:ext cx="2049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Fiber (optical)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5750" y="6389945"/>
            <a:ext cx="345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Communication link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17381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Wireless connection technologies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4401324"/>
            <a:ext cx="2574925" cy="217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128713" y="5176024"/>
            <a:ext cx="2343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/>
              <a:t>Satellite radio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050925" y="2230517"/>
            <a:ext cx="26812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/>
              <a:t>Terrestrial radio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383" y="1316811"/>
            <a:ext cx="1590742" cy="234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19" y="1316811"/>
            <a:ext cx="1583544" cy="234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5750" y="6389945"/>
            <a:ext cx="345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Communication link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9932" y="625824"/>
            <a:ext cx="4657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/>
              <a:t>Asst</a:t>
            </a:r>
            <a:r>
              <a:rPr lang="en-US" sz="3200" dirty="0" smtClean="0"/>
              <a:t>: Join</a:t>
            </a:r>
            <a:r>
              <a:rPr lang="en-US" sz="3200" dirty="0"/>
              <a:t> our Yahoo Group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514" y="2065696"/>
            <a:ext cx="8034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CSUDH, IT sets up email lists, so I need their permission to do it.  Anyone can set up a Yahoo group without permission.  Which is best – pros and cons?</a:t>
            </a:r>
          </a:p>
          <a:p>
            <a:endParaRPr lang="en-US" dirty="0"/>
          </a:p>
          <a:p>
            <a:r>
              <a:rPr lang="en-US" dirty="0" smtClean="0"/>
              <a:t>CSUDH runs their own server for mail lists.  Yahoo runs the Yahoo Groups server.  Is it better to run things in house or to use an outside service like Yahoo – pros and cons?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1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2398" y="2274837"/>
            <a:ext cx="62381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1.  In </a:t>
            </a:r>
            <a:r>
              <a:rPr lang="en-US" sz="2000" dirty="0"/>
              <a:t>week </a:t>
            </a:r>
            <a:r>
              <a:rPr lang="en-US" sz="2000" dirty="0" smtClean="0"/>
              <a:t>1-2, </a:t>
            </a:r>
            <a:r>
              <a:rPr lang="en-US" sz="2000" dirty="0"/>
              <a:t>I asked you to study a presentation on list </a:t>
            </a:r>
            <a:r>
              <a:rPr lang="en-US" sz="2000" dirty="0" smtClean="0"/>
              <a:t>servers.</a:t>
            </a:r>
            <a:r>
              <a:rPr lang="en-US" sz="2000" dirty="0"/>
              <a:t> </a:t>
            </a:r>
            <a:r>
              <a:rPr lang="en-US" sz="2000" dirty="0" smtClean="0"/>
              <a:t> Which </a:t>
            </a:r>
            <a:r>
              <a:rPr lang="en-US" sz="2000" dirty="0"/>
              <a:t>of the following did you do?</a:t>
            </a:r>
          </a:p>
          <a:p>
            <a:pPr lvl="0"/>
            <a:endParaRPr lang="en-US" sz="2000" dirty="0" smtClean="0"/>
          </a:p>
          <a:p>
            <a:pPr marL="342900" lvl="0" indent="-342900">
              <a:buFont typeface="+mj-lt"/>
              <a:buAutoNum type="alphaLcPeriod"/>
            </a:pPr>
            <a:r>
              <a:rPr lang="en-US" sz="2000" dirty="0" smtClean="0"/>
              <a:t>Skim </a:t>
            </a:r>
            <a:r>
              <a:rPr lang="en-US" sz="2000" dirty="0"/>
              <a:t>slides on the screen</a:t>
            </a:r>
          </a:p>
          <a:p>
            <a:pPr marL="342900" lvl="0" indent="-342900">
              <a:buFont typeface="+mj-lt"/>
              <a:buAutoNum type="alphaLcPeriod"/>
            </a:pPr>
            <a:r>
              <a:rPr lang="en-US" sz="2000" dirty="0"/>
              <a:t>Read the slide annotation on the screen?</a:t>
            </a:r>
          </a:p>
          <a:p>
            <a:pPr marL="342900" lvl="0" indent="-342900">
              <a:buFont typeface="+mj-lt"/>
              <a:buAutoNum type="alphaLcPeriod"/>
            </a:pPr>
            <a:r>
              <a:rPr lang="en-US" sz="2000" dirty="0"/>
              <a:t>Study the presentation on the screen?</a:t>
            </a:r>
          </a:p>
          <a:p>
            <a:pPr marL="342900" lvl="0" indent="-342900">
              <a:buFont typeface="+mj-lt"/>
              <a:buAutoNum type="alphaLcPeriod"/>
            </a:pPr>
            <a:r>
              <a:rPr lang="en-US" sz="2000" dirty="0"/>
              <a:t>Print the presentation?</a:t>
            </a:r>
          </a:p>
          <a:p>
            <a:pPr marL="342900" lvl="0" indent="-342900">
              <a:buFont typeface="+mj-lt"/>
              <a:buAutoNum type="alphaLcPeriod"/>
            </a:pPr>
            <a:r>
              <a:rPr lang="en-US" sz="2000" dirty="0"/>
              <a:t>Study the printed presentation?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4607" y="896815"/>
            <a:ext cx="487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Study habit feedback survey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283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1664" y="2306976"/>
            <a:ext cx="74606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purpose of this assignment is to introduce Twitter, and to give you additional practice writing a short document.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Look </a:t>
            </a:r>
            <a:r>
              <a:rPr lang="en-US" sz="2400" dirty="0"/>
              <a:t>through my past posts, and pick one that sounds interesting. Follow the link or links to learn more.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Write a short description of my tweet and </a:t>
            </a:r>
            <a:r>
              <a:rPr lang="en-US" sz="2400" dirty="0">
                <a:solidFill>
                  <a:srgbClr val="FF0000"/>
                </a:solidFill>
              </a:rPr>
              <a:t>state where it fits in our class outline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547884"/>
            <a:ext cx="8229600" cy="8133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Asst</a:t>
            </a:r>
            <a:r>
              <a:rPr lang="en-US" sz="3200" dirty="0" smtClean="0"/>
              <a:t>: First Twitter experience</a:t>
            </a:r>
            <a:endParaRPr lang="en-US" sz="3200" dirty="0"/>
          </a:p>
        </p:txBody>
      </p:sp>
      <p:pic>
        <p:nvPicPr>
          <p:cNvPr id="7" name="Picture 4" descr="http://www.clker.com/cliparts/6/8/d/e/12247863261934249126schoolfreeware_Slow_Road_Sign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596" y="4427803"/>
            <a:ext cx="653026" cy="6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246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84" y="521915"/>
            <a:ext cx="8806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/>
              <a:t>Asst</a:t>
            </a:r>
            <a:r>
              <a:rPr lang="en-US" sz="3200" dirty="0" smtClean="0"/>
              <a:t>: Review</a:t>
            </a:r>
            <a:r>
              <a:rPr lang="en-US" sz="3200" dirty="0"/>
              <a:t> </a:t>
            </a:r>
            <a:r>
              <a:rPr lang="en-US" sz="3200" dirty="0" smtClean="0"/>
              <a:t>functional</a:t>
            </a:r>
            <a:r>
              <a:rPr lang="en-US" sz="3200" dirty="0"/>
              <a:t> components of a computer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514" y="1712405"/>
            <a:ext cx="803420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There is still some confusion over the difference between storage and memory.  Storage holds all your programs  and data, memory only the ones you are currently working with.</a:t>
            </a:r>
          </a:p>
          <a:p>
            <a:endParaRPr lang="en-US" sz="2000" dirty="0"/>
          </a:p>
          <a:p>
            <a:r>
              <a:rPr lang="en-US" sz="2000" dirty="0" smtClean="0"/>
              <a:t>There have been many different memory technologies.</a:t>
            </a:r>
          </a:p>
          <a:p>
            <a:endParaRPr lang="en-US" sz="2000" dirty="0"/>
          </a:p>
          <a:p>
            <a:r>
              <a:rPr lang="en-US" sz="2000" dirty="0" smtClean="0"/>
              <a:t>There have been many different storage technologies.</a:t>
            </a:r>
          </a:p>
          <a:p>
            <a:endParaRPr lang="en-US" sz="2000" dirty="0"/>
          </a:p>
          <a:p>
            <a:r>
              <a:rPr lang="en-US" sz="2000" dirty="0" smtClean="0"/>
              <a:t>Some storage characteristics – capacity, cost, data transfer rate, power consumption, reliability, removable (yes/no), physical size.</a:t>
            </a:r>
          </a:p>
          <a:p>
            <a:endParaRPr lang="en-US" sz="2000" dirty="0" smtClean="0"/>
          </a:p>
          <a:p>
            <a:r>
              <a:rPr lang="en-US" sz="2000" dirty="0" smtClean="0"/>
              <a:t>Name the input, output and storage </a:t>
            </a:r>
            <a:r>
              <a:rPr lang="en-US" sz="2000" dirty="0" smtClean="0">
                <a:solidFill>
                  <a:srgbClr val="FF0000"/>
                </a:solidFill>
              </a:rPr>
              <a:t>devices</a:t>
            </a:r>
            <a:r>
              <a:rPr lang="en-US" sz="2000" dirty="0" smtClean="0"/>
              <a:t> on the computer inside a camera.</a:t>
            </a:r>
            <a:endParaRPr lang="en-US" sz="2000" dirty="0"/>
          </a:p>
        </p:txBody>
      </p:sp>
      <p:pic>
        <p:nvPicPr>
          <p:cNvPr id="4" name="Picture 4" descr="http://www.clker.com/cliparts/6/8/d/e/12247863261934249126schoolfreeware_Slow_Road_Sign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784" y="4988274"/>
            <a:ext cx="653026" cy="6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545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82" y="510082"/>
            <a:ext cx="87875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/>
              <a:t>Asst</a:t>
            </a:r>
            <a:r>
              <a:rPr lang="en-US" sz="3200" dirty="0" smtClean="0"/>
              <a:t>:</a:t>
            </a:r>
          </a:p>
          <a:p>
            <a:pPr algn="ctr"/>
            <a:r>
              <a:rPr lang="en-US" sz="3200" dirty="0" smtClean="0"/>
              <a:t>Prepare</a:t>
            </a:r>
            <a:r>
              <a:rPr lang="en-US" sz="3200" dirty="0"/>
              <a:t> a well-written answer </a:t>
            </a:r>
            <a:r>
              <a:rPr lang="en-US" sz="3200" dirty="0" smtClean="0"/>
              <a:t>to </a:t>
            </a:r>
            <a:r>
              <a:rPr lang="en-US" sz="3200" dirty="0" err="1" smtClean="0"/>
              <a:t>Wesch’s</a:t>
            </a:r>
            <a:r>
              <a:rPr lang="en-US" sz="3200" dirty="0" smtClean="0"/>
              <a:t> questions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71211" y="2110990"/>
            <a:ext cx="76015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400" dirty="0" smtClean="0"/>
              <a:t>Did you pay attention to the tips I gave for writing short documents?  </a:t>
            </a:r>
          </a:p>
          <a:p>
            <a:endParaRPr lang="en-US" sz="2400" dirty="0"/>
          </a:p>
          <a:p>
            <a:r>
              <a:rPr lang="en-US" sz="2400" dirty="0" smtClean="0"/>
              <a:t>(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cis275topics.blogspot.com/2010/09/writing-short-documents.html</a:t>
            </a:r>
            <a:r>
              <a:rPr lang="en-US" sz="2400" dirty="0" smtClean="0"/>
              <a:t>)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917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2126" y="1742657"/>
            <a:ext cx="75597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I </a:t>
            </a:r>
            <a:r>
              <a:rPr lang="en-US" sz="2200" dirty="0"/>
              <a:t>do not recognize myself in what he says - I thought that he is a quack in honesty. </a:t>
            </a:r>
          </a:p>
          <a:p>
            <a:endParaRPr lang="en-US" sz="2200" dirty="0" smtClean="0"/>
          </a:p>
          <a:p>
            <a:pPr algn="ctr"/>
            <a:r>
              <a:rPr lang="en-US" sz="2200" dirty="0" smtClean="0"/>
              <a:t>-----</a:t>
            </a:r>
          </a:p>
          <a:p>
            <a:endParaRPr lang="en-US" sz="2200" dirty="0"/>
          </a:p>
          <a:p>
            <a:r>
              <a:rPr lang="en-US" sz="2200" dirty="0"/>
              <a:t>I recognize myself as if Michael </a:t>
            </a:r>
            <a:r>
              <a:rPr lang="en-US" sz="2200" dirty="0" err="1"/>
              <a:t>Wesch</a:t>
            </a:r>
            <a:r>
              <a:rPr lang="en-US" sz="2200" dirty="0"/>
              <a:t> collaborated with me and got the information before his presentation.</a:t>
            </a:r>
          </a:p>
          <a:p>
            <a:endParaRPr lang="en-US" sz="2200" dirty="0"/>
          </a:p>
          <a:p>
            <a:r>
              <a:rPr lang="en-US" sz="2200" dirty="0"/>
              <a:t>When I viewed the video and watched what Michael </a:t>
            </a:r>
            <a:r>
              <a:rPr lang="en-US" sz="2200" dirty="0" err="1"/>
              <a:t>Wesch</a:t>
            </a:r>
            <a:r>
              <a:rPr lang="en-US" sz="2200" dirty="0"/>
              <a:t> was speaking about it made me feel like he was talking about me.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40753" y="650180"/>
            <a:ext cx="4662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Honesty and disagreement</a:t>
            </a:r>
          </a:p>
        </p:txBody>
      </p:sp>
    </p:spTree>
    <p:extLst>
      <p:ext uri="{BB962C8B-B14F-4D97-AF65-F5344CB8AC3E}">
        <p14:creationId xmlns:p14="http://schemas.microsoft.com/office/powerpoint/2010/main" val="287917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740" y="2386691"/>
            <a:ext cx="79425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 think that listening to that talk was a waste of time because I really do not like hypocrisy. </a:t>
            </a:r>
            <a:endParaRPr lang="en-US" sz="2400" dirty="0" smtClean="0"/>
          </a:p>
          <a:p>
            <a:endParaRPr lang="en-US" sz="2400" dirty="0"/>
          </a:p>
          <a:p>
            <a:pPr algn="ctr"/>
            <a:r>
              <a:rPr lang="en-US" sz="2400" dirty="0"/>
              <a:t>-----</a:t>
            </a:r>
          </a:p>
          <a:p>
            <a:endParaRPr lang="en-US" sz="2400" dirty="0"/>
          </a:p>
          <a:p>
            <a:r>
              <a:rPr lang="en-US" sz="2400" dirty="0" err="1"/>
              <a:t>Wesch</a:t>
            </a:r>
            <a:r>
              <a:rPr lang="en-US" sz="2400" dirty="0"/>
              <a:t> is a person that I believe would be a great teacher.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09307" y="690320"/>
            <a:ext cx="4925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Did you like Michael </a:t>
            </a:r>
            <a:r>
              <a:rPr lang="en-US" sz="3200" dirty="0" err="1" smtClean="0"/>
              <a:t>Wesch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2606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2986" y="2790248"/>
            <a:ext cx="6018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Michael </a:t>
            </a:r>
            <a:r>
              <a:rPr lang="en-US" sz="2400" dirty="0" err="1"/>
              <a:t>Wesch</a:t>
            </a:r>
            <a:r>
              <a:rPr lang="en-US" sz="2400" dirty="0"/>
              <a:t> made me feel somewhat guilty and made me realize that many of us students just go to class just to get a grade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882289" y="794720"/>
            <a:ext cx="53794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You </a:t>
            </a:r>
            <a:r>
              <a:rPr lang="en-US" sz="3200" dirty="0"/>
              <a:t>can’t like all of your classes</a:t>
            </a:r>
          </a:p>
        </p:txBody>
      </p:sp>
    </p:spTree>
    <p:extLst>
      <p:ext uri="{BB962C8B-B14F-4D97-AF65-F5344CB8AC3E}">
        <p14:creationId xmlns:p14="http://schemas.microsoft.com/office/powerpoint/2010/main" val="3532606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7139" y="2413338"/>
            <a:ext cx="75697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I do not want to sound stupid.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My confidence plays a key role in my nonparticipation.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Some of the factors that prevent me from participating in class discussions are being uninterested, tired, and unprepared.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it's really fear of being wrong.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4431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/>
              <a:t>Why I don’t participate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2606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9687" y="2967335"/>
            <a:ext cx="7324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As a student who has not successfully taken an online course I can say that online learning is for some students and not all.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7522" y="921719"/>
            <a:ext cx="74660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Technology is used in  face-to-face classes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2606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9241" y="2967335"/>
            <a:ext cx="7051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 may not be able to recall facts but I have gained enough skill in my education to resourcefully analyze and evaluate research.</a:t>
            </a:r>
          </a:p>
        </p:txBody>
      </p:sp>
      <p:sp>
        <p:nvSpPr>
          <p:cNvPr id="3" name="Rectangle 2"/>
          <p:cNvSpPr/>
          <p:nvPr/>
        </p:nvSpPr>
        <p:spPr>
          <a:xfrm>
            <a:off x="999241" y="800897"/>
            <a:ext cx="7051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What will stick five years later?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2606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3377" y="2690336"/>
            <a:ext cx="7557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When I hear a lecture, my mind wanders and I get lost trying to find my way back. I combat the mind-wandering by taking notes. I feel like I'm on the outside looking in; I'm not part of the experience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631576" y="565700"/>
            <a:ext cx="6302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Most heartfelt comment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539521" y="4932457"/>
            <a:ext cx="4064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What are strategies for avoiding this?</a:t>
            </a:r>
          </a:p>
        </p:txBody>
      </p:sp>
    </p:spTree>
    <p:extLst>
      <p:ext uri="{BB962C8B-B14F-4D97-AF65-F5344CB8AC3E}">
        <p14:creationId xmlns:p14="http://schemas.microsoft.com/office/powerpoint/2010/main" val="353260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4608" y="498920"/>
            <a:ext cx="487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Study habit feedback survey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143001" y="1595488"/>
            <a:ext cx="68579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week 3, I asked you to study </a:t>
            </a:r>
            <a:r>
              <a:rPr lang="en-US" sz="2000" dirty="0" smtClean="0"/>
              <a:t>three annotated PowerPoint presentations </a:t>
            </a:r>
            <a:r>
              <a:rPr lang="en-US" sz="2000" dirty="0"/>
              <a:t>in advance of class</a:t>
            </a:r>
            <a:r>
              <a:rPr lang="en-US" sz="2000" dirty="0" smtClean="0"/>
              <a:t>:</a:t>
            </a:r>
          </a:p>
          <a:p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Computer </a:t>
            </a:r>
            <a:r>
              <a:rPr lang="en-US" sz="2000" dirty="0"/>
              <a:t>components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Michael </a:t>
            </a:r>
            <a:r>
              <a:rPr lang="en-US" sz="2000" dirty="0" err="1"/>
              <a:t>Wesch</a:t>
            </a:r>
            <a:r>
              <a:rPr lang="en-US" sz="2000" dirty="0"/>
              <a:t> on the classroom, discussion and learning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Yahoo Groups</a:t>
            </a:r>
          </a:p>
          <a:p>
            <a:r>
              <a:rPr lang="en-US" sz="2000" dirty="0"/>
              <a:t> </a:t>
            </a:r>
          </a:p>
          <a:p>
            <a:pPr marL="457200" lvl="0" indent="-457200">
              <a:buFont typeface="+mj-lt"/>
              <a:buAutoNum type="arabicPeriod" startAt="2"/>
            </a:pPr>
            <a:r>
              <a:rPr lang="en-US" sz="2000" dirty="0"/>
              <a:t>How many did you skim over on the screen?</a:t>
            </a:r>
          </a:p>
          <a:p>
            <a:pPr marL="457200" lvl="0" indent="-457200">
              <a:buFont typeface="+mj-lt"/>
              <a:buAutoNum type="arabicPeriod" startAt="2"/>
            </a:pPr>
            <a:r>
              <a:rPr lang="en-US" sz="2000" dirty="0"/>
              <a:t>How many did you read the annotations on the screen?</a:t>
            </a:r>
          </a:p>
          <a:p>
            <a:pPr marL="457200" lvl="0" indent="-457200">
              <a:buFont typeface="+mj-lt"/>
              <a:buAutoNum type="arabicPeriod" startAt="2"/>
            </a:pPr>
            <a:r>
              <a:rPr lang="en-US" sz="2000" dirty="0"/>
              <a:t>How many did you study on the screen?</a:t>
            </a:r>
          </a:p>
          <a:p>
            <a:pPr marL="457200" lvl="0" indent="-457200">
              <a:buFont typeface="+mj-lt"/>
              <a:buAutoNum type="arabicPeriod" startAt="2"/>
            </a:pPr>
            <a:r>
              <a:rPr lang="en-US" sz="2000" dirty="0"/>
              <a:t>How many did you print out?</a:t>
            </a:r>
          </a:p>
          <a:p>
            <a:pPr marL="457200" lvl="0" indent="-457200">
              <a:buFont typeface="+mj-lt"/>
              <a:buAutoNum type="arabicPeriod" startAt="2"/>
            </a:pPr>
            <a:r>
              <a:rPr lang="en-US" sz="2000" dirty="0"/>
              <a:t>How many did you study in printed form?</a:t>
            </a:r>
          </a:p>
        </p:txBody>
      </p:sp>
    </p:spTree>
    <p:extLst>
      <p:ext uri="{BB962C8B-B14F-4D97-AF65-F5344CB8AC3E}">
        <p14:creationId xmlns:p14="http://schemas.microsoft.com/office/powerpoint/2010/main" val="355445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69033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Skype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/>
              <a:t>GoTo</a:t>
            </a:r>
            <a:r>
              <a:rPr lang="en-US" sz="2800" dirty="0" smtClean="0"/>
              <a:t> meeting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C</a:t>
            </a:r>
            <a:r>
              <a:rPr lang="en-US" sz="2800" dirty="0" smtClean="0"/>
              <a:t>hat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949569" y="967044"/>
            <a:ext cx="72448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Other tools I have used that we could use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32801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793" y="2073039"/>
            <a:ext cx="76024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 </a:t>
            </a:r>
            <a:r>
              <a:rPr lang="en-US" sz="2400" dirty="0"/>
              <a:t>would also have to tell </a:t>
            </a:r>
            <a:r>
              <a:rPr lang="en-US" sz="2400" dirty="0" err="1"/>
              <a:t>Wesch</a:t>
            </a:r>
            <a:r>
              <a:rPr lang="en-US" sz="2400" dirty="0"/>
              <a:t> that I think all of this has come out of the need for institutions of education to quantify and rate how “successfully” the teachers have taught and the students have learned; this causes teachers to be focused on “learning objectives” rather than learning itself, then this mentality transfers to the students. 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945815" y="844061"/>
            <a:ext cx="7252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Quantification is another underlying cause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7364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181" y="1894788"/>
            <a:ext cx="7621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Why do teachers ask questions in class?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624078" y="4374037"/>
            <a:ext cx="5895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(Can you </a:t>
            </a:r>
            <a:r>
              <a:rPr lang="en-US" sz="2400" dirty="0" err="1" smtClean="0"/>
              <a:t>google</a:t>
            </a:r>
            <a:r>
              <a:rPr lang="en-US" sz="2400" dirty="0" smtClean="0"/>
              <a:t> the answer to this question)?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5385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333" y="808892"/>
            <a:ext cx="6313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The role of memory-based questions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37139" y="2890518"/>
            <a:ext cx="686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are the </a:t>
            </a:r>
            <a:r>
              <a:rPr lang="en-US" sz="2400" smtClean="0"/>
              <a:t>user controls </a:t>
            </a:r>
            <a:r>
              <a:rPr lang="en-US" sz="2400" dirty="0" smtClean="0"/>
              <a:t>for a car?</a:t>
            </a:r>
          </a:p>
        </p:txBody>
      </p:sp>
    </p:spTree>
    <p:extLst>
      <p:ext uri="{BB962C8B-B14F-4D97-AF65-F5344CB8AC3E}">
        <p14:creationId xmlns:p14="http://schemas.microsoft.com/office/powerpoint/2010/main" val="23147198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4451" y="647527"/>
            <a:ext cx="5755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Why might I ask these questions?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37138" y="1814319"/>
            <a:ext cx="68697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the three types of wireless communication in use on the Internet today?</a:t>
            </a:r>
          </a:p>
          <a:p>
            <a:endParaRPr lang="en-US" sz="2400" dirty="0"/>
          </a:p>
          <a:p>
            <a:r>
              <a:rPr lang="en-US" sz="2400" dirty="0" smtClean="0"/>
              <a:t>What are the functional components of a computer?</a:t>
            </a:r>
          </a:p>
          <a:p>
            <a:endParaRPr lang="en-US" sz="2400" dirty="0"/>
          </a:p>
          <a:p>
            <a:r>
              <a:rPr lang="en-US" sz="2400" dirty="0" smtClean="0"/>
              <a:t>What are the three types of Internet writing we will focus on?</a:t>
            </a:r>
          </a:p>
          <a:p>
            <a:endParaRPr lang="en-US" sz="2400" dirty="0"/>
          </a:p>
          <a:p>
            <a:r>
              <a:rPr lang="en-US" sz="2400" dirty="0" smtClean="0"/>
              <a:t>Who was instrumental in conceiving of and funding the PC, portable computer and Internet?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67673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2536448"/>
            <a:ext cx="64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 use them for grading.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They </a:t>
            </a:r>
            <a:r>
              <a:rPr lang="en-US" sz="2400" dirty="0"/>
              <a:t>give you </a:t>
            </a:r>
            <a:r>
              <a:rPr lang="en-US" sz="2400" dirty="0" smtClean="0"/>
              <a:t>feedback -- they are study guides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They remind you that you need to study the presentations and do the assignments.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99258" y="914400"/>
            <a:ext cx="5745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What do such questions achieve?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43027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761" y="1515708"/>
            <a:ext cx="5068479" cy="193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59" y="3972073"/>
            <a:ext cx="5093483" cy="216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0921" y="471340"/>
            <a:ext cx="3237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/>
              <a:t>Asst</a:t>
            </a:r>
            <a:r>
              <a:rPr lang="en-US" sz="3200" dirty="0" smtClean="0"/>
              <a:t>: Yahoo Group</a:t>
            </a:r>
          </a:p>
        </p:txBody>
      </p:sp>
    </p:spTree>
    <p:extLst>
      <p:ext uri="{BB962C8B-B14F-4D97-AF65-F5344CB8AC3E}">
        <p14:creationId xmlns:p14="http://schemas.microsoft.com/office/powerpoint/2010/main" val="1088565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188" y="896815"/>
            <a:ext cx="1429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Week </a:t>
            </a:r>
            <a:r>
              <a:rPr lang="en-US" sz="3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8092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523" y="1016000"/>
            <a:ext cx="7930954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Quiz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You did better on quizzes, but</a:t>
            </a:r>
          </a:p>
          <a:p>
            <a:endParaRPr lang="en-US" sz="2000" dirty="0"/>
          </a:p>
          <a:p>
            <a:r>
              <a:rPr lang="en-US" sz="2000" dirty="0" smtClean="0"/>
              <a:t>If the question asks how many are true, the answer is a number, no words.</a:t>
            </a:r>
          </a:p>
          <a:p>
            <a:endParaRPr lang="en-US" sz="2000" dirty="0"/>
          </a:p>
          <a:p>
            <a:r>
              <a:rPr lang="en-US" sz="2000" dirty="0" smtClean="0"/>
              <a:t>If you write teeny weeny any more – name or answers – I will ignore it.</a:t>
            </a:r>
          </a:p>
          <a:p>
            <a:endParaRPr lang="en-US" sz="2000" dirty="0"/>
          </a:p>
          <a:p>
            <a:r>
              <a:rPr lang="en-US" sz="2000" dirty="0" smtClean="0"/>
              <a:t>The questions have been posted.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74832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62" y="858674"/>
            <a:ext cx="3749040" cy="50408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59" y="776292"/>
            <a:ext cx="30604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Help a friend and</a:t>
            </a:r>
          </a:p>
          <a:p>
            <a:r>
              <a:rPr lang="en-US" sz="3200" dirty="0"/>
              <a:t>f</a:t>
            </a:r>
            <a:r>
              <a:rPr lang="en-US" sz="3200" dirty="0" smtClean="0"/>
              <a:t>ile a help report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2973373"/>
            <a:ext cx="4022510" cy="2926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487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2505808"/>
            <a:ext cx="62198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8172" y="896815"/>
            <a:ext cx="7127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Problem subscribing to the class email list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462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8303" y="1752600"/>
            <a:ext cx="64516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Assignment numbers – no more slack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Print it on top of the front page.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58930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4923" y="339969"/>
            <a:ext cx="5574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Asst. 8 – Propose a Yahoo Group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788502" y="1118175"/>
            <a:ext cx="611089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 CSU Chancellor’s Office effort to create two focused pilot communities: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Biology 101 professors at CSU campuses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IT literacy professors</a:t>
            </a:r>
            <a:r>
              <a:rPr lang="en-US" sz="2400" dirty="0"/>
              <a:t> at CSU campuses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These are focused, identifiable constituencies motivated by a strong common interest.</a:t>
            </a:r>
          </a:p>
          <a:p>
            <a:endParaRPr lang="en-US" sz="2400" dirty="0"/>
          </a:p>
          <a:p>
            <a:r>
              <a:rPr lang="en-US" sz="2400" dirty="0" smtClean="0"/>
              <a:t>We will try to identify and invite all of them</a:t>
            </a:r>
          </a:p>
          <a:p>
            <a:endParaRPr lang="en-US" sz="2400" dirty="0"/>
          </a:p>
          <a:p>
            <a:r>
              <a:rPr lang="en-US" sz="2400" dirty="0" smtClean="0"/>
              <a:t>We hope they </a:t>
            </a:r>
            <a:r>
              <a:rPr lang="en-US" sz="2400" dirty="0"/>
              <a:t>will get to know each other and share experiences and very specific, practical tips and teaching material.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776100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4923" y="454269"/>
            <a:ext cx="5574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Asst. 8 – Propose a Yahoo Group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662601" y="2045275"/>
            <a:ext cx="58187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questions to consider for your group:</a:t>
            </a:r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Focused or </a:t>
            </a:r>
            <a:r>
              <a:rPr lang="en-US" sz="2400" dirty="0" smtClean="0"/>
              <a:t>broad topic?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How will you find members?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What is their motivation?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Local to DH, our class?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Are there related groups online already?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Do you care and are you curious or is it just an assignment you have to do?</a:t>
            </a:r>
          </a:p>
        </p:txBody>
      </p:sp>
    </p:spTree>
    <p:extLst>
      <p:ext uri="{BB962C8B-B14F-4D97-AF65-F5344CB8AC3E}">
        <p14:creationId xmlns:p14="http://schemas.microsoft.com/office/powerpoint/2010/main" val="4528004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5728" y="686777"/>
            <a:ext cx="5312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Asst. 9 – Rating and reputation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93486" y="2056028"/>
            <a:ext cx="77570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 parts:</a:t>
            </a:r>
          </a:p>
          <a:p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One click rating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Rate a professor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Critically review the ratings of a professor (do you take them at face value and how do you explain the variation?)</a:t>
            </a:r>
          </a:p>
        </p:txBody>
      </p:sp>
    </p:spTree>
    <p:extLst>
      <p:ext uri="{BB962C8B-B14F-4D97-AF65-F5344CB8AC3E}">
        <p14:creationId xmlns:p14="http://schemas.microsoft.com/office/powerpoint/2010/main" val="29634715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6206" y="686777"/>
            <a:ext cx="4631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Asst. 10 – Google Docs WP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466850" y="2083777"/>
            <a:ext cx="6210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est </a:t>
            </a:r>
            <a:r>
              <a:rPr lang="en-US" sz="2400" dirty="0"/>
              <a:t>class </a:t>
            </a:r>
            <a:r>
              <a:rPr lang="en-US" sz="2400" dirty="0">
                <a:solidFill>
                  <a:srgbClr val="FF0000"/>
                </a:solidFill>
              </a:rPr>
              <a:t>at CSUDH</a:t>
            </a:r>
          </a:p>
          <a:p>
            <a:endParaRPr lang="en-US" sz="2400" dirty="0"/>
          </a:p>
          <a:p>
            <a:r>
              <a:rPr lang="en-US" sz="2400" dirty="0" smtClean="0"/>
              <a:t>Which do you like better, Word or the Google Docs word processor?</a:t>
            </a:r>
          </a:p>
          <a:p>
            <a:endParaRPr lang="en-US" sz="2400" dirty="0"/>
          </a:p>
          <a:p>
            <a:r>
              <a:rPr lang="en-US" sz="2400" dirty="0" smtClean="0"/>
              <a:t>What are the pros and cons of network applications versus stand alone applications?</a:t>
            </a:r>
          </a:p>
          <a:p>
            <a:endParaRPr lang="en-US" sz="2400" dirty="0"/>
          </a:p>
          <a:p>
            <a:r>
              <a:rPr lang="en-US" sz="2400" dirty="0" smtClean="0"/>
              <a:t>Which does the future favor?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8147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5947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Addition to the presentation on retrieving a Web page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43377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373845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en-US" sz="3200" dirty="0" smtClean="0">
                <a:latin typeface="+mn-lt"/>
              </a:rPr>
              <a:t>The client-server conversation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36755" y="1623430"/>
            <a:ext cx="6070491" cy="5367082"/>
            <a:chOff x="1327836" y="1528009"/>
            <a:chExt cx="6070491" cy="5367082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1327836" y="2369128"/>
              <a:ext cx="2583873" cy="452596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7013" indent="-227013"/>
              <a:r>
                <a:rPr lang="en-US" sz="2000" dirty="0" smtClean="0"/>
                <a:t>I would like to open a connection </a:t>
              </a:r>
            </a:p>
            <a:p>
              <a:pPr marL="227013" indent="-227013"/>
              <a:endParaRPr lang="en-US" sz="2000" dirty="0" smtClean="0"/>
            </a:p>
            <a:p>
              <a:pPr marL="227013" indent="-227013"/>
              <a:r>
                <a:rPr lang="en-US" sz="2000" dirty="0" smtClean="0"/>
                <a:t>GET &lt;file name&gt;</a:t>
              </a:r>
            </a:p>
            <a:p>
              <a:pPr marL="227013" indent="-227013"/>
              <a:endParaRPr lang="en-US" sz="2000" dirty="0" smtClean="0"/>
            </a:p>
            <a:p>
              <a:pPr marL="0" indent="0">
                <a:buNone/>
              </a:pPr>
              <a:endParaRPr lang="en-US" sz="2000" dirty="0" smtClean="0"/>
            </a:p>
            <a:p>
              <a:pPr marL="227013" indent="-227013"/>
              <a:r>
                <a:rPr lang="en-US" sz="2000" dirty="0" smtClean="0"/>
                <a:t>Display response</a:t>
              </a:r>
            </a:p>
            <a:p>
              <a:pPr marL="227013" indent="-227013"/>
              <a:r>
                <a:rPr lang="en-US" sz="2000" dirty="0" smtClean="0"/>
                <a:t>Close connection</a:t>
              </a:r>
            </a:p>
          </p:txBody>
        </p:sp>
        <p:sp>
          <p:nvSpPr>
            <p:cNvPr id="25" name="Rectangle 4"/>
            <p:cNvSpPr txBox="1">
              <a:spLocks noChangeArrowheads="1"/>
            </p:cNvSpPr>
            <p:nvPr/>
          </p:nvSpPr>
          <p:spPr>
            <a:xfrm>
              <a:off x="5442636" y="2142982"/>
              <a:ext cx="1955691" cy="452596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7013" indent="-227013">
                <a:lnSpc>
                  <a:spcPct val="80000"/>
                </a:lnSpc>
              </a:pPr>
              <a:endParaRPr lang="en-US" sz="2000" dirty="0" smtClean="0"/>
            </a:p>
            <a:p>
              <a:pPr marL="227013" indent="-227013">
                <a:lnSpc>
                  <a:spcPct val="80000"/>
                </a:lnSpc>
              </a:pPr>
              <a:endParaRPr lang="en-US" sz="2000" dirty="0" smtClean="0"/>
            </a:p>
            <a:p>
              <a:pPr marL="227013" indent="-227013">
                <a:lnSpc>
                  <a:spcPct val="80000"/>
                </a:lnSpc>
              </a:pPr>
              <a:r>
                <a:rPr lang="en-US" sz="2000" dirty="0" smtClean="0"/>
                <a:t>OK</a:t>
              </a:r>
            </a:p>
            <a:p>
              <a:pPr marL="227013" indent="-227013">
                <a:lnSpc>
                  <a:spcPct val="80000"/>
                </a:lnSpc>
              </a:pPr>
              <a:endParaRPr lang="en-US" sz="2000" dirty="0" smtClean="0"/>
            </a:p>
            <a:p>
              <a:pPr marL="227013" indent="-227013">
                <a:lnSpc>
                  <a:spcPct val="80000"/>
                </a:lnSpc>
              </a:pPr>
              <a:endParaRPr lang="en-US" sz="2000" dirty="0" smtClean="0"/>
            </a:p>
            <a:p>
              <a:pPr marL="227013" indent="-227013">
                <a:lnSpc>
                  <a:spcPct val="80000"/>
                </a:lnSpc>
              </a:pPr>
              <a:endParaRPr lang="en-US" sz="2000" dirty="0" smtClean="0"/>
            </a:p>
            <a:p>
              <a:pPr marL="227013" indent="-227013">
                <a:lnSpc>
                  <a:spcPct val="80000"/>
                </a:lnSpc>
              </a:pPr>
              <a:r>
                <a:rPr lang="en-US" sz="2000" dirty="0" smtClean="0"/>
                <a:t>Send page or error message</a:t>
              </a:r>
            </a:p>
            <a:p>
              <a:pPr marL="227013" indent="-227013">
                <a:lnSpc>
                  <a:spcPct val="80000"/>
                </a:lnSpc>
              </a:pPr>
              <a:endParaRPr lang="en-US" sz="2000" dirty="0" smtClean="0"/>
            </a:p>
            <a:p>
              <a:pPr marL="0" indent="0">
                <a:lnSpc>
                  <a:spcPct val="80000"/>
                </a:lnSpc>
                <a:buNone/>
              </a:pPr>
              <a:endParaRPr lang="en-US" sz="2000" dirty="0" smtClean="0"/>
            </a:p>
            <a:p>
              <a:pPr marL="227013" indent="-227013">
                <a:lnSpc>
                  <a:spcPct val="80000"/>
                </a:lnSpc>
              </a:pPr>
              <a:endParaRPr lang="en-US" sz="2000" dirty="0" smtClean="0"/>
            </a:p>
            <a:p>
              <a:pPr marL="227013" indent="-227013">
                <a:lnSpc>
                  <a:spcPct val="80000"/>
                </a:lnSpc>
              </a:pPr>
              <a:r>
                <a:rPr lang="en-US" sz="2000" dirty="0" smtClean="0"/>
                <a:t>OK</a:t>
              </a:r>
            </a:p>
          </p:txBody>
        </p: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1632636" y="1528009"/>
              <a:ext cx="92397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>
                  <a:latin typeface="+mn-lt"/>
                </a:rPr>
                <a:t>Client</a:t>
              </a:r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5581181" y="1528009"/>
              <a:ext cx="100521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>
                  <a:latin typeface="+mn-lt"/>
                </a:rPr>
                <a:t>Server</a:t>
              </a:r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3724672" y="2625200"/>
              <a:ext cx="1537854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 flipH="1">
              <a:off x="3724671" y="2999509"/>
              <a:ext cx="1537855" cy="5400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3724671" y="3691999"/>
              <a:ext cx="1590747" cy="353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 flipH="1">
              <a:off x="3724671" y="4221163"/>
              <a:ext cx="1537855" cy="4893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>
              <a:off x="3724672" y="5098474"/>
              <a:ext cx="1590746" cy="4156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59472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373845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en-US" sz="3200" dirty="0" smtClean="0">
                <a:latin typeface="+mn-lt"/>
              </a:rPr>
              <a:t>Protocols establish standards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48" y="2625931"/>
            <a:ext cx="995443" cy="94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983" y="2617060"/>
            <a:ext cx="995443" cy="99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006" y="2434926"/>
            <a:ext cx="1225989" cy="122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48" y="2669421"/>
            <a:ext cx="995443" cy="99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http://art-lib.com/wp-content/uploads/opera-logo-brows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948" y="2747718"/>
            <a:ext cx="1137649" cy="9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14647" y="3704377"/>
            <a:ext cx="15642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0" dirty="0" smtClean="0"/>
              <a:t>Opera</a:t>
            </a:r>
            <a:endParaRPr lang="en-US" sz="2000" b="0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93334" y="3755211"/>
            <a:ext cx="123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0" dirty="0" smtClean="0"/>
              <a:t>Chrome</a:t>
            </a:r>
            <a:endParaRPr lang="en-US" sz="2000" b="0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067824" y="3660915"/>
            <a:ext cx="10083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0" dirty="0" smtClean="0"/>
              <a:t>Safari</a:t>
            </a:r>
            <a:endParaRPr lang="en-US" sz="2000" b="0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450519" y="3567508"/>
            <a:ext cx="1702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0" dirty="0" smtClean="0"/>
              <a:t>Firefox</a:t>
            </a:r>
            <a:endParaRPr lang="en-US" sz="2000" b="0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606896" y="3507027"/>
            <a:ext cx="17064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0" dirty="0"/>
              <a:t>Internet </a:t>
            </a:r>
            <a:r>
              <a:rPr lang="en-US" sz="2000" b="0" dirty="0" smtClean="0"/>
              <a:t>Explorer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9745424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1948"/>
            <a:ext cx="8229600" cy="1143000"/>
          </a:xfrm>
        </p:spPr>
        <p:txBody>
          <a:bodyPr/>
          <a:lstStyle/>
          <a:p>
            <a:r>
              <a:rPr lang="en-US" sz="3200" dirty="0" smtClean="0"/>
              <a:t>Who invented the Web client-server protocol?</a:t>
            </a:r>
            <a:endParaRPr lang="en-US" sz="3200" dirty="0"/>
          </a:p>
        </p:txBody>
      </p:sp>
      <p:pic>
        <p:nvPicPr>
          <p:cNvPr id="107523" name="Picture 3" descr="http://bolsaprofesionalinmobiliaria.files.wordpress.com/2009/03/tim-berners-l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15" y="2964039"/>
            <a:ext cx="2792955" cy="20296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22" y="2964039"/>
            <a:ext cx="2792956" cy="20741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45" y="2964039"/>
            <a:ext cx="2792956" cy="20741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7826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71475"/>
            <a:ext cx="8505825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846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1508" y="1629997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On 9/12/2011 5:49 AM, </a:t>
            </a:r>
            <a:r>
              <a:rPr lang="en-US" dirty="0" err="1"/>
              <a:t>Lyris</a:t>
            </a:r>
            <a:r>
              <a:rPr lang="en-US" dirty="0"/>
              <a:t> </a:t>
            </a:r>
            <a:r>
              <a:rPr lang="en-US" dirty="0" err="1"/>
              <a:t>ListManager</a:t>
            </a:r>
            <a:r>
              <a:rPr lang="en-US" dirty="0"/>
              <a:t> wrote:</a:t>
            </a:r>
          </a:p>
          <a:p>
            <a:r>
              <a:rPr lang="en-US" dirty="0" smtClean="0"/>
              <a:t>Re</a:t>
            </a:r>
            <a:r>
              <a:rPr lang="en-US" dirty="0"/>
              <a:t>: </a:t>
            </a:r>
            <a:r>
              <a:rPr lang="en-US" dirty="0" smtClean="0"/>
              <a:t>your 'review' command</a:t>
            </a:r>
            <a:endParaRPr lang="en-US" dirty="0"/>
          </a:p>
          <a:p>
            <a:r>
              <a:rPr lang="en-US" dirty="0" smtClean="0"/>
              <a:t>review </a:t>
            </a:r>
            <a:r>
              <a:rPr lang="en-US" dirty="0"/>
              <a:t>cis275f2011 full</a:t>
            </a:r>
          </a:p>
          <a:p>
            <a:endParaRPr lang="en-US" dirty="0" smtClean="0"/>
          </a:p>
          <a:p>
            <a:r>
              <a:rPr lang="en-US" dirty="0" smtClean="0"/>
              <a:t>--------</a:t>
            </a:r>
            <a:endParaRPr lang="en-US" dirty="0"/>
          </a:p>
          <a:p>
            <a:r>
              <a:rPr lang="en-US" dirty="0" smtClean="0"/>
              <a:t>Email </a:t>
            </a:r>
            <a:r>
              <a:rPr lang="en-US" dirty="0"/>
              <a:t>Address: lpress@csudh.edu</a:t>
            </a:r>
          </a:p>
          <a:p>
            <a:r>
              <a:rPr lang="en-US" dirty="0" smtClean="0"/>
              <a:t>Name</a:t>
            </a:r>
            <a:r>
              <a:rPr lang="en-US" dirty="0"/>
              <a:t>: Larry Press</a:t>
            </a:r>
          </a:p>
          <a:p>
            <a:r>
              <a:rPr lang="en-US" dirty="0" smtClean="0"/>
              <a:t>Type</a:t>
            </a:r>
            <a:r>
              <a:rPr lang="en-US" dirty="0"/>
              <a:t>: normal</a:t>
            </a:r>
          </a:p>
          <a:p>
            <a:r>
              <a:rPr lang="en-US" dirty="0" smtClean="0"/>
              <a:t>Subscription </a:t>
            </a:r>
            <a:r>
              <a:rPr lang="en-US" dirty="0"/>
              <a:t>type: mail</a:t>
            </a:r>
          </a:p>
          <a:p>
            <a:r>
              <a:rPr lang="en-US" dirty="0" smtClean="0"/>
              <a:t>Date </a:t>
            </a:r>
            <a:r>
              <a:rPr lang="en-US" dirty="0"/>
              <a:t>joined: October 26, 2010</a:t>
            </a:r>
          </a:p>
          <a:p>
            <a:r>
              <a:rPr lang="en-US" sz="3600" dirty="0" smtClean="0"/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0138" y="712177"/>
            <a:ext cx="5643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Your list subscriptions are logged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37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71475"/>
            <a:ext cx="8505825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3377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783266"/>
            <a:ext cx="7486650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3377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188" y="896815"/>
            <a:ext cx="1429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Week </a:t>
            </a:r>
            <a:r>
              <a:rPr lang="en-US" sz="3200" dirty="0"/>
              <a:t>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634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73" y="1483403"/>
            <a:ext cx="5800164" cy="433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124" y="5343588"/>
            <a:ext cx="917534" cy="115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1" y="1319555"/>
            <a:ext cx="576612" cy="11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6328" y="296993"/>
            <a:ext cx="5851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Install programs from the Internet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08261" y="2431593"/>
            <a:ext cx="1704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Microsoft.com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11978" y="3957918"/>
            <a:ext cx="1876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Apple App Store</a:t>
            </a:r>
            <a:endParaRPr lang="en-US" sz="2000" dirty="0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787" y="3913550"/>
            <a:ext cx="401191" cy="55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70" y="2387225"/>
            <a:ext cx="401191" cy="55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97" y="5097998"/>
            <a:ext cx="1369695" cy="140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04643" y="4541815"/>
            <a:ext cx="2112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Amazon App Store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452" y="4497447"/>
            <a:ext cx="401191" cy="55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28214" y="3086614"/>
            <a:ext cx="1376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Adobe.com</a:t>
            </a:r>
            <a:endParaRPr lang="en-US" sz="2000" dirty="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23" y="3042246"/>
            <a:ext cx="401191" cy="55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815653" y="3249758"/>
            <a:ext cx="2279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Microsoft App Store</a:t>
            </a:r>
            <a:endParaRPr lang="en-US" sz="2000" dirty="0"/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462" y="3205390"/>
            <a:ext cx="401191" cy="55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1266740" y="2406462"/>
            <a:ext cx="826633" cy="45037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680057" y="4622334"/>
            <a:ext cx="526248" cy="6170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7290814" y="4541815"/>
            <a:ext cx="1004804" cy="111236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1045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6399" y="257715"/>
            <a:ext cx="3287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Web client helpers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007389" y="1316042"/>
            <a:ext cx="7105973" cy="4701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3461" y="3033772"/>
            <a:ext cx="2553346" cy="245441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88676" y="1669921"/>
            <a:ext cx="5566648" cy="80074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60638" y="1870238"/>
            <a:ext cx="2222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Microsoft Windows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123653" y="4274972"/>
            <a:ext cx="1952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Flash browser extension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119661" y="3472935"/>
            <a:ext cx="1987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Web page with embedded video</a:t>
            </a:r>
            <a:endParaRPr lang="en-US" sz="2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36763" y="3033772"/>
            <a:ext cx="2553346" cy="245441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59388" y="4180821"/>
            <a:ext cx="2017224" cy="89618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23461" y="3472935"/>
            <a:ext cx="255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Web browser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869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849" y="808474"/>
            <a:ext cx="5822302" cy="534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46603" y="167175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HTML 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0151" y="808981"/>
            <a:ext cx="1293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Stand-alone app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4177" y="6378340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HTML 5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19036" y="554980"/>
            <a:ext cx="0" cy="35088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241878" y="1409146"/>
            <a:ext cx="46242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596610" y="6096163"/>
            <a:ext cx="0" cy="3327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9525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375682"/>
            <a:ext cx="633412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9171" y="447869"/>
            <a:ext cx="3805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Google cloud connect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14522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Assignment 11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95796" y="2477193"/>
            <a:ext cx="4754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Everyone got the assignment number right :-).</a:t>
            </a:r>
          </a:p>
          <a:p>
            <a:endParaRPr lang="en-US" dirty="0" smtClean="0"/>
          </a:p>
          <a:p>
            <a:r>
              <a:rPr lang="en-US" dirty="0" smtClean="0"/>
              <a:t>Some people ignored your instructions on putting in their height in inches.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Be aware of the different question formats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377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948"/>
            <a:ext cx="9144000" cy="1069747"/>
          </a:xfrm>
        </p:spPr>
        <p:txBody>
          <a:bodyPr/>
          <a:lstStyle/>
          <a:p>
            <a:r>
              <a:rPr lang="en-US" sz="3200" dirty="0"/>
              <a:t>Open-ended questions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474" y="1329397"/>
            <a:ext cx="4160126" cy="494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371290" y="2766702"/>
            <a:ext cx="10099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Free text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429872" y="1471302"/>
            <a:ext cx="1789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Single line of text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426322" y="5052702"/>
            <a:ext cx="1742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Imposed ranking</a:t>
            </a:r>
          </a:p>
        </p:txBody>
      </p:sp>
    </p:spTree>
    <p:extLst>
      <p:ext uri="{BB962C8B-B14F-4D97-AF65-F5344CB8AC3E}">
        <p14:creationId xmlns:p14="http://schemas.microsoft.com/office/powerpoint/2010/main" val="37447743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1354"/>
            <a:ext cx="9144000" cy="1031645"/>
          </a:xfrm>
        </p:spPr>
        <p:txBody>
          <a:bodyPr/>
          <a:lstStyle/>
          <a:p>
            <a:r>
              <a:rPr lang="en-US" sz="3200" dirty="0"/>
              <a:t>Limited-response questions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56925" y="4864119"/>
            <a:ext cx="12525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/>
              <a:t>Five-level </a:t>
            </a:r>
          </a:p>
          <a:p>
            <a:r>
              <a:rPr lang="en-US" sz="1600" dirty="0"/>
              <a:t>Likert scale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56925" y="1666198"/>
            <a:ext cx="16443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/>
              <a:t>Multiple choice,</a:t>
            </a:r>
          </a:p>
          <a:p>
            <a:r>
              <a:rPr lang="en-US" sz="1600" dirty="0"/>
              <a:t>choose 1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56925" y="3250332"/>
            <a:ext cx="17037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/>
              <a:t>Multiple choice, </a:t>
            </a:r>
          </a:p>
          <a:p>
            <a:r>
              <a:rPr lang="en-US" sz="1600" dirty="0"/>
              <a:t>all that apply</a:t>
            </a: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75" y="1517222"/>
            <a:ext cx="6189785" cy="440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966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Client and server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189288"/>
            <a:ext cx="11557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3128963"/>
            <a:ext cx="833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Line 5"/>
          <p:cNvSpPr>
            <a:spLocks noChangeShapeType="1"/>
          </p:cNvSpPr>
          <p:nvPr/>
        </p:nvSpPr>
        <p:spPr bwMode="auto">
          <a:xfrm flipH="1">
            <a:off x="1365250" y="3890963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>
            <a:off x="7156450" y="3814763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1930400"/>
            <a:ext cx="4953000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49250" y="4370388"/>
            <a:ext cx="841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Client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940675" y="4271963"/>
            <a:ext cx="939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18179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0338"/>
            <a:ext cx="9150349" cy="1143000"/>
          </a:xfrm>
        </p:spPr>
        <p:txBody>
          <a:bodyPr/>
          <a:lstStyle/>
          <a:p>
            <a:r>
              <a:rPr lang="en-US" sz="3200" dirty="0"/>
              <a:t>Likert scale questions are flexible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0" y="2106637"/>
            <a:ext cx="4495800" cy="2286000"/>
          </a:xfrm>
        </p:spPr>
        <p:txBody>
          <a:bodyPr/>
          <a:lstStyle/>
          <a:p>
            <a:pPr marL="341313" indent="-341313">
              <a:buFontTx/>
              <a:buAutoNum type="arabicPeriod"/>
            </a:pPr>
            <a:r>
              <a:rPr lang="en-US" sz="2000" dirty="0"/>
              <a:t>strongly disagree </a:t>
            </a:r>
          </a:p>
          <a:p>
            <a:pPr marL="341313" indent="-341313">
              <a:buFontTx/>
              <a:buAutoNum type="arabicPeriod"/>
            </a:pPr>
            <a:r>
              <a:rPr lang="en-US" sz="2000" dirty="0"/>
              <a:t>disagree </a:t>
            </a:r>
          </a:p>
          <a:p>
            <a:pPr marL="341313" indent="-341313">
              <a:buFontTx/>
              <a:buAutoNum type="arabicPeriod"/>
            </a:pPr>
            <a:r>
              <a:rPr lang="en-US" sz="2000" dirty="0"/>
              <a:t>neither agree nor disagree </a:t>
            </a:r>
          </a:p>
          <a:p>
            <a:pPr marL="341313" indent="-341313">
              <a:buFontTx/>
              <a:buAutoNum type="arabicPeriod"/>
            </a:pPr>
            <a:r>
              <a:rPr lang="en-US" sz="2000" dirty="0"/>
              <a:t>agree </a:t>
            </a:r>
          </a:p>
          <a:p>
            <a:pPr marL="341313" indent="-341313">
              <a:buFontTx/>
              <a:buAutoNum type="arabicPeriod"/>
            </a:pPr>
            <a:r>
              <a:rPr lang="en-US" sz="2000" dirty="0"/>
              <a:t>strongly agree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1352842"/>
            <a:ext cx="9150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i="1" dirty="0"/>
              <a:t>A statement the respondent can agree or disagree </a:t>
            </a:r>
            <a:r>
              <a:rPr lang="en-US" sz="2800" i="1" dirty="0" smtClean="0"/>
              <a:t>with</a:t>
            </a:r>
            <a:endParaRPr lang="en-US" sz="2800" dirty="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3400" y="4572000"/>
            <a:ext cx="74834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Variation:  </a:t>
            </a:r>
            <a:r>
              <a:rPr lang="en-US" sz="2000" i="1" dirty="0"/>
              <a:t>How important is X?</a:t>
            </a:r>
            <a:r>
              <a:rPr lang="en-US" sz="2000" dirty="0"/>
              <a:t> Responses: </a:t>
            </a:r>
            <a:r>
              <a:rPr lang="en-US" sz="2000" i="1" dirty="0"/>
              <a:t>not at all important</a:t>
            </a:r>
            <a:r>
              <a:rPr lang="en-US" sz="2000" dirty="0"/>
              <a:t> to </a:t>
            </a:r>
            <a:r>
              <a:rPr lang="en-US" sz="2000" i="1" dirty="0"/>
              <a:t>extremely important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Variation:  respondent assigns one or more stars to something like a movie or TV show. </a:t>
            </a:r>
          </a:p>
        </p:txBody>
      </p:sp>
    </p:spTree>
    <p:extLst>
      <p:ext uri="{BB962C8B-B14F-4D97-AF65-F5344CB8AC3E}">
        <p14:creationId xmlns:p14="http://schemas.microsoft.com/office/powerpoint/2010/main" val="11827808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27072" y="262124"/>
            <a:ext cx="3689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Study habit feedback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10569" y="1011102"/>
            <a:ext cx="71228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Did you review your survey plan with anyone else before typing it up and submitting it? (yes/no)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Did you consider more than one survey idea rather than taking the first one that came to mind? (yes/no)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Did you turn in the first draft of your survey plan as opposed to setting it aside for a  day or more and revising it?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 asked you to cover a topic module on survey design before you did the assignment.   Did you (list all that you did):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Not look at it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Look at the slides, but not read the notes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Read the slides and notes on the screen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Take notes on the presentation while reading it on the screen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Print the presentation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Study the presentation  after  printing it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Take notes on the </a:t>
            </a:r>
            <a:r>
              <a:rPr lang="en-US" dirty="0" smtClean="0"/>
              <a:t>printed 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429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826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106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106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106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106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3285" y="412302"/>
            <a:ext cx="2097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/>
              <a:t>Comm</a:t>
            </a:r>
            <a:r>
              <a:rPr lang="en-US" sz="3200" dirty="0" smtClean="0"/>
              <a:t> tech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179760" y="3244334"/>
            <a:ext cx="2784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http://csudh.uservoice.com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68328" y="4913646"/>
            <a:ext cx="3705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http://playwithimages.blogspot.com/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36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3200" dirty="0"/>
              <a:t>Computer components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812942" y="2514600"/>
            <a:ext cx="3505200" cy="1676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Memory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812942" y="990600"/>
            <a:ext cx="35052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CPU</a:t>
            </a: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2812942" y="4800600"/>
            <a:ext cx="3505200" cy="1676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Storage </a:t>
            </a:r>
            <a:r>
              <a:rPr lang="en-US" sz="2000" dirty="0" smtClean="0"/>
              <a:t>devices</a:t>
            </a:r>
          </a:p>
          <a:p>
            <a:pPr algn="ctr"/>
            <a:r>
              <a:rPr lang="en-US" sz="2000" dirty="0" smtClean="0"/>
              <a:t>(programs and data)</a:t>
            </a:r>
            <a:endParaRPr lang="en-US" sz="2000" dirty="0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374542" y="2514600"/>
            <a:ext cx="1828800" cy="1676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Input</a:t>
            </a:r>
          </a:p>
          <a:p>
            <a:pPr algn="ctr"/>
            <a:r>
              <a:rPr lang="en-US" sz="2000" dirty="0"/>
              <a:t>devices</a:t>
            </a: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6927742" y="2514600"/>
            <a:ext cx="1828800" cy="1676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Output</a:t>
            </a:r>
          </a:p>
          <a:p>
            <a:pPr algn="ctr"/>
            <a:r>
              <a:rPr lang="en-US" sz="2000" dirty="0"/>
              <a:t>Devices</a:t>
            </a:r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>
            <a:off x="4565542" y="41910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0673" name="Line 17"/>
          <p:cNvSpPr>
            <a:spLocks noChangeShapeType="1"/>
          </p:cNvSpPr>
          <p:nvPr/>
        </p:nvSpPr>
        <p:spPr bwMode="auto">
          <a:xfrm>
            <a:off x="4565542" y="19050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0674" name="Line 18"/>
          <p:cNvSpPr>
            <a:spLocks noChangeShapeType="1"/>
          </p:cNvSpPr>
          <p:nvPr/>
        </p:nvSpPr>
        <p:spPr bwMode="auto">
          <a:xfrm>
            <a:off x="2203342" y="3352800"/>
            <a:ext cx="609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0675" name="Line 19"/>
          <p:cNvSpPr>
            <a:spLocks noChangeShapeType="1"/>
          </p:cNvSpPr>
          <p:nvPr/>
        </p:nvSpPr>
        <p:spPr bwMode="auto">
          <a:xfrm>
            <a:off x="6318142" y="3352800"/>
            <a:ext cx="609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31" y="1659628"/>
            <a:ext cx="6367829" cy="442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5508"/>
            <a:ext cx="9144000" cy="1143000"/>
          </a:xfrm>
        </p:spPr>
        <p:txBody>
          <a:bodyPr/>
          <a:lstStyle/>
          <a:p>
            <a:r>
              <a:rPr lang="en-US" sz="3200" dirty="0" smtClean="0"/>
              <a:t>Play around with new tools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51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18278</TotalTime>
  <Words>4679</Words>
  <Application>Microsoft Office PowerPoint</Application>
  <PresentationFormat>On-screen Show (4:3)</PresentationFormat>
  <Paragraphs>690</Paragraphs>
  <Slides>77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Client and server</vt:lpstr>
      <vt:lpstr>Computer components</vt:lpstr>
      <vt:lpstr>Play around with new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Communication and community</vt:lpstr>
      <vt:lpstr>Mobile Internet – you know more than me</vt:lpstr>
      <vt:lpstr>PowerPoint Presentation</vt:lpstr>
      <vt:lpstr>Which question would Michael Wesch like best?</vt:lpstr>
      <vt:lpstr>Good answers – just from me</vt:lpstr>
      <vt:lpstr>What will be the role of the CSU?</vt:lpstr>
      <vt:lpstr>Twitter conversation</vt:lpstr>
      <vt:lpstr>PowerPoint Presentation</vt:lpstr>
      <vt:lpstr>Run the service in-house or use a net service?</vt:lpstr>
      <vt:lpstr>PowerPoint Presentation</vt:lpstr>
      <vt:lpstr>PowerPoint Presentation</vt:lpstr>
      <vt:lpstr>PowerPoint Presentation</vt:lpstr>
      <vt:lpstr>Wire-line connection technologies</vt:lpstr>
      <vt:lpstr>Wireless connection technologies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 to the presentation on retrieving a Web page</vt:lpstr>
      <vt:lpstr>PowerPoint Presentation</vt:lpstr>
      <vt:lpstr>PowerPoint Presentation</vt:lpstr>
      <vt:lpstr>Who invented the Web client-server protocol?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 11</vt:lpstr>
      <vt:lpstr>Open-ended questions</vt:lpstr>
      <vt:lpstr>Limited-response questions</vt:lpstr>
      <vt:lpstr>Likert scale questions are flexible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</dc:creator>
  <cp:lastModifiedBy>Larry</cp:lastModifiedBy>
  <cp:revision>103</cp:revision>
  <dcterms:created xsi:type="dcterms:W3CDTF">2011-09-12T13:03:18Z</dcterms:created>
  <dcterms:modified xsi:type="dcterms:W3CDTF">2011-10-09T05:14:56Z</dcterms:modified>
</cp:coreProperties>
</file>