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78" r:id="rId3"/>
    <p:sldId id="286" r:id="rId4"/>
    <p:sldId id="309" r:id="rId5"/>
    <p:sldId id="307" r:id="rId6"/>
    <p:sldId id="333" r:id="rId7"/>
    <p:sldId id="266" r:id="rId8"/>
    <p:sldId id="335" r:id="rId9"/>
    <p:sldId id="326" r:id="rId10"/>
    <p:sldId id="327" r:id="rId11"/>
    <p:sldId id="328" r:id="rId12"/>
    <p:sldId id="329" r:id="rId13"/>
    <p:sldId id="324" r:id="rId14"/>
    <p:sldId id="325" r:id="rId15"/>
    <p:sldId id="305" r:id="rId16"/>
    <p:sldId id="306" r:id="rId17"/>
    <p:sldId id="336" r:id="rId18"/>
    <p:sldId id="285" r:id="rId19"/>
    <p:sldId id="274" r:id="rId20"/>
    <p:sldId id="292"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6" autoAdjust="0"/>
    <p:restoredTop sz="94216" autoAdjust="0"/>
  </p:normalViewPr>
  <p:slideViewPr>
    <p:cSldViewPr snapToGrid="0">
      <p:cViewPr varScale="1">
        <p:scale>
          <a:sx n="64" d="100"/>
          <a:sy n="64" d="100"/>
        </p:scale>
        <p:origin x="64" y="1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0A1169-31ED-4DE4-8BAC-BF7AD4E36D26}" type="datetimeFigureOut">
              <a:rPr lang="en-US" smtClean="0"/>
              <a:t>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539CF8-C058-4E24-B3C6-B4B20841B2ED}" type="slidenum">
              <a:rPr lang="en-US" smtClean="0"/>
              <a:t>‹#›</a:t>
            </a:fld>
            <a:endParaRPr lang="en-US"/>
          </a:p>
        </p:txBody>
      </p:sp>
    </p:spTree>
    <p:extLst>
      <p:ext uri="{BB962C8B-B14F-4D97-AF65-F5344CB8AC3E}">
        <p14:creationId xmlns:p14="http://schemas.microsoft.com/office/powerpoint/2010/main" val="285643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dirty="0"/>
          </a:p>
        </p:txBody>
      </p:sp>
      <p:sp>
        <p:nvSpPr>
          <p:cNvPr id="24578" name="Rectangle 2"/>
          <p:cNvSpPr>
            <a:spLocks noGrp="1" noRot="1" noChangeAspect="1" noChangeArrowheads="1" noTextEdit="1"/>
          </p:cNvSpPr>
          <p:nvPr>
            <p:ph type="sldImg"/>
          </p:nvPr>
        </p:nvSpPr>
        <p:spPr>
          <a:xfrm>
            <a:off x="381000" y="685800"/>
            <a:ext cx="6096000" cy="3429000"/>
          </a:xfrm>
          <a:ln/>
        </p:spPr>
      </p:sp>
      <p:sp>
        <p:nvSpPr>
          <p:cNvPr id="24579" name="Rectangle 3"/>
          <p:cNvSpPr>
            <a:spLocks noGrp="1" noChangeArrowheads="1"/>
          </p:cNvSpPr>
          <p:nvPr>
            <p:ph type="body" idx="1"/>
          </p:nvPr>
        </p:nvSpPr>
        <p:spPr/>
        <p:txBody>
          <a:bodyPr/>
          <a:lstStyle/>
          <a:p>
            <a:r>
              <a:rPr lang="en-US" sz="1200" dirty="0" smtClean="0"/>
              <a:t>This presentation introduces and demonstrates Google Drive</a:t>
            </a:r>
            <a:r>
              <a:rPr lang="en-US" sz="1200" baseline="0" dirty="0" smtClean="0"/>
              <a:t> (which used to be called Google Docs).</a:t>
            </a:r>
          </a:p>
          <a:p>
            <a:endParaRPr lang="en-US" sz="1200" baseline="0" dirty="0" smtClean="0"/>
          </a:p>
          <a:p>
            <a:r>
              <a:rPr lang="en-US" sz="1200" baseline="0" dirty="0" smtClean="0"/>
              <a:t>Its primary goal is to explore the capabilities of the Google applications, but we will also see that the application programs are downloaded from Google’s server and executed on our client computer.</a:t>
            </a:r>
          </a:p>
          <a:p>
            <a:endParaRPr lang="en-US" sz="1200" baseline="0" dirty="0" smtClean="0"/>
          </a:p>
          <a:p>
            <a:r>
              <a:rPr lang="en-US" sz="1200" baseline="0" dirty="0" smtClean="0"/>
              <a:t>Finally, we introduce the idea of a wire-frame diagram, which a programmer would use when developing a new program and a user can use when learning a new program.</a:t>
            </a:r>
          </a:p>
        </p:txBody>
      </p:sp>
    </p:spTree>
    <p:extLst>
      <p:ext uri="{BB962C8B-B14F-4D97-AF65-F5344CB8AC3E}">
        <p14:creationId xmlns:p14="http://schemas.microsoft.com/office/powerpoint/2010/main" val="2514818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39CF8-C058-4E24-B3C6-B4B20841B2ED}" type="slidenum">
              <a:rPr lang="en-US" smtClean="0"/>
              <a:t>14</a:t>
            </a:fld>
            <a:endParaRPr lang="en-US"/>
          </a:p>
        </p:txBody>
      </p:sp>
    </p:spTree>
    <p:extLst>
      <p:ext uri="{BB962C8B-B14F-4D97-AF65-F5344CB8AC3E}">
        <p14:creationId xmlns:p14="http://schemas.microsoft.com/office/powerpoint/2010/main" val="148926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15</a:t>
            </a:fld>
            <a:endParaRPr lang="en-US" dirty="0"/>
          </a:p>
        </p:txBody>
      </p:sp>
      <p:sp>
        <p:nvSpPr>
          <p:cNvPr id="71682" name="Rectangle 2"/>
          <p:cNvSpPr>
            <a:spLocks noGrp="1" noRot="1" noChangeAspect="1" noChangeArrowheads="1" noTextEdit="1"/>
          </p:cNvSpPr>
          <p:nvPr>
            <p:ph type="sldImg"/>
          </p:nvPr>
        </p:nvSpPr>
        <p:spPr>
          <a:xfrm>
            <a:off x="381000" y="685800"/>
            <a:ext cx="6096000" cy="3429000"/>
          </a:xfrm>
          <a:ln/>
        </p:spPr>
      </p:sp>
      <p:sp>
        <p:nvSpPr>
          <p:cNvPr id="71683" name="Rectangle 3"/>
          <p:cNvSpPr>
            <a:spLocks noGrp="1" noChangeArrowheads="1"/>
          </p:cNvSpPr>
          <p:nvPr>
            <p:ph type="body" idx="1"/>
          </p:nvPr>
        </p:nvSpPr>
        <p:spPr/>
        <p:txBody>
          <a:bodyPr/>
          <a:lstStyle/>
          <a:p>
            <a:endParaRPr lang="en-US" sz="2000" baseline="0" dirty="0" smtClean="0"/>
          </a:p>
        </p:txBody>
      </p:sp>
    </p:spTree>
    <p:extLst>
      <p:ext uri="{BB962C8B-B14F-4D97-AF65-F5344CB8AC3E}">
        <p14:creationId xmlns:p14="http://schemas.microsoft.com/office/powerpoint/2010/main" val="266920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16</a:t>
            </a:fld>
            <a:endParaRPr lang="en-US" dirty="0"/>
          </a:p>
        </p:txBody>
      </p:sp>
      <p:sp>
        <p:nvSpPr>
          <p:cNvPr id="71682" name="Rectangle 2"/>
          <p:cNvSpPr>
            <a:spLocks noGrp="1" noRot="1" noChangeAspect="1" noChangeArrowheads="1" noTextEdit="1"/>
          </p:cNvSpPr>
          <p:nvPr>
            <p:ph type="sldImg"/>
          </p:nvPr>
        </p:nvSpPr>
        <p:spPr>
          <a:xfrm>
            <a:off x="381000" y="685800"/>
            <a:ext cx="6096000" cy="3429000"/>
          </a:xfrm>
          <a:ln/>
        </p:spPr>
      </p:sp>
      <p:sp>
        <p:nvSpPr>
          <p:cNvPr id="71683" name="Rectangle 3"/>
          <p:cNvSpPr>
            <a:spLocks noGrp="1" noChangeArrowheads="1"/>
          </p:cNvSpPr>
          <p:nvPr>
            <p:ph type="body" idx="1"/>
          </p:nvPr>
        </p:nvSpPr>
        <p:spPr/>
        <p:txBody>
          <a:bodyPr/>
          <a:lstStyle/>
          <a:p>
            <a:endParaRPr lang="en-US" sz="2000" baseline="0" dirty="0" smtClean="0"/>
          </a:p>
        </p:txBody>
      </p:sp>
    </p:spTree>
    <p:extLst>
      <p:ext uri="{BB962C8B-B14F-4D97-AF65-F5344CB8AC3E}">
        <p14:creationId xmlns:p14="http://schemas.microsoft.com/office/powerpoint/2010/main" val="3593890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Drive</a:t>
            </a:r>
            <a:r>
              <a:rPr lang="en-US" baseline="0" dirty="0" smtClean="0"/>
              <a:t> enables collaboration through easy sharing of documents.</a:t>
            </a:r>
            <a:endParaRPr lang="en-US" dirty="0" smtClean="0"/>
          </a:p>
          <a:p>
            <a:endParaRPr lang="en-US" dirty="0" smtClean="0"/>
          </a:p>
          <a:p>
            <a:r>
              <a:rPr lang="en-US" dirty="0" err="1" smtClean="0"/>
              <a:t>Vannevar</a:t>
            </a:r>
            <a:r>
              <a:rPr lang="en-US" dirty="0" smtClean="0"/>
              <a:t> </a:t>
            </a:r>
            <a:r>
              <a:rPr lang="en-US" b="1" dirty="0" smtClean="0"/>
              <a:t>Bush</a:t>
            </a:r>
            <a:r>
              <a:rPr lang="en-US" dirty="0" smtClean="0"/>
              <a:t> had the vision before</a:t>
            </a:r>
            <a:r>
              <a:rPr lang="en-US" baseline="0" dirty="0" smtClean="0"/>
              <a:t> world war 2, but did not foresee the technology.</a:t>
            </a:r>
          </a:p>
          <a:p>
            <a:endParaRPr lang="en-US" baseline="0" dirty="0" smtClean="0"/>
          </a:p>
          <a:p>
            <a:r>
              <a:rPr lang="en-US" baseline="0" dirty="0" smtClean="0"/>
              <a:t>In the early 1960s, J. C. R. </a:t>
            </a:r>
            <a:r>
              <a:rPr lang="en-US" b="1" baseline="0" dirty="0" err="1" smtClean="0"/>
              <a:t>Licklider</a:t>
            </a:r>
            <a:r>
              <a:rPr lang="en-US" baseline="0" dirty="0" smtClean="0"/>
              <a:t> realized that networked computers would be the appropriate technology for collaboration, so he articulated the vision and found funding for the research.</a:t>
            </a:r>
          </a:p>
          <a:p>
            <a:endParaRPr lang="en-US" baseline="0" dirty="0" smtClean="0"/>
          </a:p>
          <a:p>
            <a:r>
              <a:rPr lang="en-US" baseline="0" dirty="0" smtClean="0"/>
              <a:t>In addition to funding the research that led to the Internet and personal computer, </a:t>
            </a:r>
            <a:r>
              <a:rPr lang="en-US" baseline="0" dirty="0" err="1" smtClean="0"/>
              <a:t>Licklider</a:t>
            </a:r>
            <a:r>
              <a:rPr lang="en-US" baseline="0" dirty="0" smtClean="0"/>
              <a:t> funded the work of </a:t>
            </a:r>
            <a:r>
              <a:rPr lang="en-US" b="1" baseline="0" dirty="0" smtClean="0"/>
              <a:t>Doug </a:t>
            </a:r>
            <a:r>
              <a:rPr lang="en-US" b="1" baseline="0" dirty="0" err="1" smtClean="0"/>
              <a:t>Engelbart</a:t>
            </a:r>
            <a:r>
              <a:rPr lang="en-US" baseline="0" dirty="0" smtClean="0"/>
              <a:t>, who built research prototypes of the collaboration tools we use today.</a:t>
            </a:r>
          </a:p>
        </p:txBody>
      </p:sp>
      <p:sp>
        <p:nvSpPr>
          <p:cNvPr id="4" name="Slide Number Placeholder 3"/>
          <p:cNvSpPr>
            <a:spLocks noGrp="1"/>
          </p:cNvSpPr>
          <p:nvPr>
            <p:ph type="sldNum" sz="quarter" idx="10"/>
          </p:nvPr>
        </p:nvSpPr>
        <p:spPr/>
        <p:txBody>
          <a:bodyPr/>
          <a:lstStyle/>
          <a:p>
            <a:fld id="{98539CF8-C058-4E24-B3C6-B4B20841B2ED}" type="slidenum">
              <a:rPr lang="en-US" smtClean="0"/>
              <a:t>18</a:t>
            </a:fld>
            <a:endParaRPr lang="en-US"/>
          </a:p>
        </p:txBody>
      </p:sp>
    </p:spTree>
    <p:extLst>
      <p:ext uri="{BB962C8B-B14F-4D97-AF65-F5344CB8AC3E}">
        <p14:creationId xmlns:p14="http://schemas.microsoft.com/office/powerpoint/2010/main" val="3985096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19</a:t>
            </a:fld>
            <a:endParaRPr lang="en-US" dirty="0"/>
          </a:p>
        </p:txBody>
      </p:sp>
      <p:sp>
        <p:nvSpPr>
          <p:cNvPr id="71682" name="Rectangle 2"/>
          <p:cNvSpPr>
            <a:spLocks noGrp="1" noRot="1" noChangeAspect="1" noChangeArrowheads="1" noTextEdit="1"/>
          </p:cNvSpPr>
          <p:nvPr>
            <p:ph type="sldImg"/>
          </p:nvPr>
        </p:nvSpPr>
        <p:spPr>
          <a:xfrm>
            <a:off x="381000" y="685800"/>
            <a:ext cx="6096000" cy="3429000"/>
          </a:xfrm>
          <a:ln/>
        </p:spPr>
      </p:sp>
      <p:sp>
        <p:nvSpPr>
          <p:cNvPr id="71683" name="Rectangle 3"/>
          <p:cNvSpPr>
            <a:spLocks noGrp="1" noChangeArrowheads="1"/>
          </p:cNvSpPr>
          <p:nvPr>
            <p:ph type="body" idx="1"/>
          </p:nvPr>
        </p:nvSpPr>
        <p:spPr/>
        <p:txBody>
          <a:bodyPr/>
          <a:lstStyle/>
          <a:p>
            <a:r>
              <a:rPr lang="en-US" sz="1200" baseline="0" dirty="0" smtClean="0"/>
              <a:t>We have looked at the user interface and functions of Google Drive and reflected on strategies for learning a new program.</a:t>
            </a:r>
          </a:p>
          <a:p>
            <a:endParaRPr lang="en-US" dirty="0" smtClean="0"/>
          </a:p>
          <a:p>
            <a:r>
              <a:rPr lang="en-US" dirty="0" smtClean="0"/>
              <a:t>The good news is that you</a:t>
            </a:r>
            <a:r>
              <a:rPr lang="en-US" baseline="0" dirty="0" smtClean="0"/>
              <a:t> know how to get started with a new program and know your way around Google Drive.</a:t>
            </a:r>
          </a:p>
          <a:p>
            <a:endParaRPr lang="en-US" baseline="0" dirty="0" smtClean="0"/>
          </a:p>
          <a:p>
            <a:r>
              <a:rPr lang="en-US" baseline="0" dirty="0" smtClean="0"/>
              <a:t>The bad news is that there are a lot of other Google Drive features that you have not yet discovered.</a:t>
            </a:r>
          </a:p>
          <a:p>
            <a:endParaRPr lang="en-US" baseline="0" dirty="0" smtClean="0"/>
          </a:p>
          <a:p>
            <a:r>
              <a:rPr lang="en-US" baseline="0" dirty="0" smtClean="0"/>
              <a:t>The good/bad news is that Google programmers will add features and make changes to the program in the future.</a:t>
            </a:r>
          </a:p>
          <a:p>
            <a:endParaRPr lang="en-US" baseline="0" dirty="0" smtClean="0"/>
          </a:p>
          <a:p>
            <a:r>
              <a:rPr lang="en-US" baseline="0" dirty="0" smtClean="0"/>
              <a:t>So, you have to keep exploring and keep learning – </a:t>
            </a:r>
            <a:r>
              <a:rPr lang="en-US" b="1" baseline="0" dirty="0" smtClean="0"/>
              <a:t>it’s up to you</a:t>
            </a:r>
            <a:r>
              <a:rPr lang="en-US" baseline="0" dirty="0" smtClean="0"/>
              <a:t>.</a:t>
            </a:r>
          </a:p>
          <a:p>
            <a:endParaRPr lang="en-US" sz="1200" baseline="0" dirty="0" smtClean="0"/>
          </a:p>
        </p:txBody>
      </p:sp>
    </p:spTree>
    <p:extLst>
      <p:ext uri="{BB962C8B-B14F-4D97-AF65-F5344CB8AC3E}">
        <p14:creationId xmlns:p14="http://schemas.microsoft.com/office/powerpoint/2010/main" val="348151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00E68-BD80-4FAE-9DB7-35452882E3AC}" type="slidenum">
              <a:rPr lang="en-US"/>
              <a:pPr/>
              <a:t>20</a:t>
            </a:fld>
            <a:endParaRPr lang="en-US"/>
          </a:p>
        </p:txBody>
      </p:sp>
      <p:sp>
        <p:nvSpPr>
          <p:cNvPr id="66562" name="Rectangle 2"/>
          <p:cNvSpPr>
            <a:spLocks noGrp="1" noRot="1" noChangeAspect="1" noChangeArrowheads="1" noTextEdit="1"/>
          </p:cNvSpPr>
          <p:nvPr>
            <p:ph type="sldImg"/>
          </p:nvPr>
        </p:nvSpPr>
        <p:spPr>
          <a:xfrm>
            <a:off x="381000" y="685800"/>
            <a:ext cx="6096000" cy="3429000"/>
          </a:xfrm>
          <a:ln/>
        </p:spPr>
      </p:sp>
      <p:sp>
        <p:nvSpPr>
          <p:cNvPr id="66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11554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00E68-BD80-4FAE-9DB7-35452882E3AC}" type="slidenum">
              <a:rPr lang="en-US"/>
              <a:pPr/>
              <a:t>21</a:t>
            </a:fld>
            <a:endParaRPr lang="en-US"/>
          </a:p>
        </p:txBody>
      </p:sp>
      <p:sp>
        <p:nvSpPr>
          <p:cNvPr id="66562" name="Rectangle 2"/>
          <p:cNvSpPr>
            <a:spLocks noGrp="1" noRot="1" noChangeAspect="1" noChangeArrowheads="1" noTextEdit="1"/>
          </p:cNvSpPr>
          <p:nvPr>
            <p:ph type="sldImg"/>
          </p:nvPr>
        </p:nvSpPr>
        <p:spPr>
          <a:xfrm>
            <a:off x="381000" y="685800"/>
            <a:ext cx="6096000" cy="3429000"/>
          </a:xfrm>
          <a:ln/>
        </p:spPr>
      </p:sp>
      <p:sp>
        <p:nvSpPr>
          <p:cNvPr id="6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9821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dirty="0"/>
          </a:p>
        </p:txBody>
      </p:sp>
      <p:sp>
        <p:nvSpPr>
          <p:cNvPr id="193538" name="Rectangle 2"/>
          <p:cNvSpPr>
            <a:spLocks noGrp="1" noRot="1" noChangeAspect="1" noChangeArrowheads="1" noTextEdit="1"/>
          </p:cNvSpPr>
          <p:nvPr>
            <p:ph type="sldImg"/>
          </p:nvPr>
        </p:nvSpPr>
        <p:spPr>
          <a:xfrm>
            <a:off x="381000" y="685800"/>
            <a:ext cx="6096000" cy="3429000"/>
          </a:xfrm>
          <a:ln/>
        </p:spPr>
      </p:sp>
      <p:sp>
        <p:nvSpPr>
          <p:cNvPr id="193539" name="Rectangle 3"/>
          <p:cNvSpPr>
            <a:spLocks noGrp="1" noChangeArrowheads="1"/>
          </p:cNvSpPr>
          <p:nvPr>
            <p:ph type="body" idx="1"/>
          </p:nvPr>
        </p:nvSpPr>
        <p:spPr/>
        <p:txBody>
          <a:bodyPr/>
          <a:lstStyle/>
          <a:p>
            <a:r>
              <a:rPr lang="en-US" sz="1200" dirty="0" smtClean="0"/>
              <a:t>The presentation falls </a:t>
            </a:r>
            <a:r>
              <a:rPr lang="en-US" sz="1200" baseline="0" dirty="0" smtClean="0"/>
              <a:t>within the applications portion of the class.</a:t>
            </a:r>
            <a:endParaRPr lang="en-US" sz="1200" dirty="0"/>
          </a:p>
        </p:txBody>
      </p:sp>
    </p:spTree>
    <p:extLst>
      <p:ext uri="{BB962C8B-B14F-4D97-AF65-F5344CB8AC3E}">
        <p14:creationId xmlns:p14="http://schemas.microsoft.com/office/powerpoint/2010/main" val="75944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smtClean="0"/>
              <a:t>Pause</a:t>
            </a:r>
            <a:r>
              <a:rPr lang="en-US" sz="2000" baseline="0" dirty="0" smtClean="0"/>
              <a:t> and watch this video before going on.</a:t>
            </a:r>
          </a:p>
          <a:p>
            <a:endParaRPr lang="en-US" sz="2000" baseline="0" dirty="0" smtClean="0"/>
          </a:p>
          <a:p>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3</a:t>
            </a:fld>
            <a:endParaRPr lang="en-US"/>
          </a:p>
        </p:txBody>
      </p:sp>
    </p:spTree>
    <p:extLst>
      <p:ext uri="{BB962C8B-B14F-4D97-AF65-F5344CB8AC3E}">
        <p14:creationId xmlns:p14="http://schemas.microsoft.com/office/powerpoint/2010/main" val="82004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Once you are logged in to your account, you will</a:t>
            </a:r>
            <a:r>
              <a:rPr lang="en-US" baseline="0" dirty="0" smtClean="0"/>
              <a:t> see your Google Drive directory.</a:t>
            </a:r>
          </a:p>
          <a:p>
            <a:endParaRPr lang="en-US" baseline="0" dirty="0" smtClean="0"/>
          </a:p>
          <a:p>
            <a:r>
              <a:rPr lang="en-US" baseline="0" dirty="0" smtClean="0"/>
              <a:t>As you see here, I have several files and folders stored on my Google Drive.</a:t>
            </a:r>
          </a:p>
          <a:p>
            <a:endParaRPr lang="en-US" baseline="0" dirty="0" smtClean="0"/>
          </a:p>
          <a:p>
            <a:r>
              <a:rPr lang="en-US" baseline="0" dirty="0" smtClean="0"/>
              <a:t>If yours is a new account, the listing will be empty.</a:t>
            </a:r>
          </a:p>
          <a:p>
            <a:endParaRPr lang="en-US" dirty="0"/>
          </a:p>
        </p:txBody>
      </p:sp>
      <p:sp>
        <p:nvSpPr>
          <p:cNvPr id="4" name="Slide Number Placeholder 3"/>
          <p:cNvSpPr>
            <a:spLocks noGrp="1"/>
          </p:cNvSpPr>
          <p:nvPr>
            <p:ph type="sldNum" sz="quarter" idx="10"/>
          </p:nvPr>
        </p:nvSpPr>
        <p:spPr/>
        <p:txBody>
          <a:bodyPr/>
          <a:lstStyle/>
          <a:p>
            <a:fld id="{98539CF8-C058-4E24-B3C6-B4B20841B2ED}" type="slidenum">
              <a:rPr lang="en-US" smtClean="0"/>
              <a:t>4</a:t>
            </a:fld>
            <a:endParaRPr lang="en-US"/>
          </a:p>
        </p:txBody>
      </p:sp>
    </p:spTree>
    <p:extLst>
      <p:ext uri="{BB962C8B-B14F-4D97-AF65-F5344CB8AC3E}">
        <p14:creationId xmlns:p14="http://schemas.microsoft.com/office/powerpoint/2010/main" val="269277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Google drive consists</a:t>
            </a:r>
            <a:r>
              <a:rPr lang="en-US" baseline="0" dirty="0" smtClean="0"/>
              <a:t> of programs for creating and editing various types of document – including those shown here – and 15 GB of free storage on the Internet.</a:t>
            </a:r>
          </a:p>
          <a:p>
            <a:endParaRPr lang="en-US" i="0" baseline="0" dirty="0" smtClean="0"/>
          </a:p>
          <a:p>
            <a:r>
              <a:rPr lang="en-US" i="0" baseline="0" dirty="0" smtClean="0"/>
              <a:t>Note that you can also create folders and upload files and folders from your client computer.</a:t>
            </a:r>
          </a:p>
          <a:p>
            <a:endParaRPr lang="en-US" i="0" baseline="0" dirty="0" smtClean="0"/>
          </a:p>
          <a:p>
            <a:r>
              <a:rPr lang="en-US" i="0" baseline="0" dirty="0" smtClean="0"/>
              <a:t>Since the programs you use and the documents you create are stored on the Internet, the service is called Google </a:t>
            </a:r>
            <a:r>
              <a:rPr lang="en-US" i="1" baseline="0" dirty="0" smtClean="0"/>
              <a:t>Drive</a:t>
            </a:r>
            <a:r>
              <a:rPr lang="en-US" i="0" baseline="0" dirty="0" smtClean="0"/>
              <a:t> – your disk drive on the Internet.</a:t>
            </a:r>
          </a:p>
          <a:p>
            <a:endParaRPr lang="en-US" i="0" baseline="0" dirty="0" smtClean="0"/>
          </a:p>
          <a:p>
            <a:r>
              <a:rPr lang="en-US" i="0" baseline="0" dirty="0" smtClean="0"/>
              <a:t>Each account also comes with 15 GB of online storage – 15 billion bytes of storage.</a:t>
            </a:r>
          </a:p>
          <a:p>
            <a:endParaRPr lang="en-US" i="0" baseline="0" dirty="0" smtClean="0"/>
          </a:p>
          <a:p>
            <a:r>
              <a:rPr lang="en-US" i="0" baseline="0" dirty="0" smtClean="0"/>
              <a:t>Since Google designs their Chromebook laptops to be used online, they have less local storage capacity, but Google gives you 100 GB of free space on the Internet.</a:t>
            </a:r>
          </a:p>
          <a:p>
            <a:endParaRPr lang="en-US" i="0" baseline="0" dirty="0" smtClean="0"/>
          </a:p>
          <a:p>
            <a:r>
              <a:rPr lang="en-US" i="0" baseline="0" dirty="0" smtClean="0"/>
              <a:t>You can pay for more if you need it, but, since online storage is a highly competitive market and storage technology is improving rapidly, the free limit may be raised by the time you need more capacity. </a:t>
            </a:r>
          </a:p>
          <a:p>
            <a:endParaRPr lang="en-US" i="0" baseline="0" dirty="0" smtClean="0"/>
          </a:p>
          <a:p>
            <a:r>
              <a:rPr lang="en-US" i="0" baseline="0" dirty="0" smtClean="0"/>
              <a:t>This service was initially called Google Docs because it emphasized word processing documents, but Google provides several other programs now and, as we will see below, software developers can create new applications that store content on Google drive.</a:t>
            </a:r>
          </a:p>
          <a:p>
            <a:endParaRPr lang="en-US" i="0" baseline="0" dirty="0" smtClean="0"/>
          </a:p>
          <a:p>
            <a:endParaRPr lang="en-US" i="0" baseline="0" dirty="0" smtClean="0"/>
          </a:p>
        </p:txBody>
      </p:sp>
      <p:sp>
        <p:nvSpPr>
          <p:cNvPr id="4" name="Slide Number Placeholder 3"/>
          <p:cNvSpPr>
            <a:spLocks noGrp="1"/>
          </p:cNvSpPr>
          <p:nvPr>
            <p:ph type="sldNum" sz="quarter" idx="10"/>
          </p:nvPr>
        </p:nvSpPr>
        <p:spPr/>
        <p:txBody>
          <a:bodyPr/>
          <a:lstStyle/>
          <a:p>
            <a:fld id="{98539CF8-C058-4E24-B3C6-B4B20841B2ED}" type="slidenum">
              <a:rPr lang="en-US" smtClean="0"/>
              <a:t>5</a:t>
            </a:fld>
            <a:endParaRPr lang="en-US"/>
          </a:p>
        </p:txBody>
      </p:sp>
    </p:spTree>
    <p:extLst>
      <p:ext uri="{BB962C8B-B14F-4D97-AF65-F5344CB8AC3E}">
        <p14:creationId xmlns:p14="http://schemas.microsoft.com/office/powerpoint/2010/main" val="370767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One of the programs is a word processor. It does not have as many commands as</a:t>
            </a:r>
            <a:r>
              <a:rPr lang="en-US" sz="2000" baseline="0" dirty="0" smtClean="0"/>
              <a:t> Microsoft Word, but it is sufficient for many documents and Google adds new capabilities over time.</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You</a:t>
            </a:r>
            <a:r>
              <a:rPr lang="en-US" sz="2000" baseline="0" dirty="0" smtClean="0"/>
              <a:t> type and edit your </a:t>
            </a:r>
            <a:r>
              <a:rPr lang="en-US" sz="2000" dirty="0" smtClean="0"/>
              <a:t>document in the same way as you would with a desktop word processing program like Microsoft Word.</a:t>
            </a:r>
          </a:p>
          <a:p>
            <a:endParaRPr lang="en-US" sz="2000" baseline="0" dirty="0" smtClean="0"/>
          </a:p>
          <a:p>
            <a:r>
              <a:rPr lang="en-US" sz="2000" baseline="0" dirty="0" smtClean="0"/>
              <a:t>When you finish, you do not have to save the document – it is automatically stored on the Google Docs server, in the “cloud,” not in your computer’s storage.</a:t>
            </a:r>
          </a:p>
          <a:p>
            <a:endParaRPr lang="en-US" sz="2000" baseline="0" dirty="0" smtClean="0"/>
          </a:p>
          <a:p>
            <a:r>
              <a:rPr lang="en-US" sz="2000" baseline="0" dirty="0" smtClean="0"/>
              <a:t>If you want a local copy, you can download it using a command on the </a:t>
            </a:r>
            <a:r>
              <a:rPr lang="en-US" sz="2000" i="1" baseline="0" dirty="0" smtClean="0"/>
              <a:t>File</a:t>
            </a:r>
            <a:r>
              <a:rPr lang="en-US" sz="2000" baseline="0" dirty="0" smtClean="0"/>
              <a:t> menu.</a:t>
            </a:r>
          </a:p>
          <a:p>
            <a:endParaRPr lang="en-US" sz="2000" baseline="0" dirty="0" smtClean="0"/>
          </a:p>
          <a:p>
            <a:r>
              <a:rPr lang="en-US" sz="2000" baseline="0" dirty="0" smtClean="0"/>
              <a:t>It is simpler than Microsoft Word, but Google has steadily added new features as Internet technology has improved.</a:t>
            </a:r>
          </a:p>
        </p:txBody>
      </p:sp>
      <p:sp>
        <p:nvSpPr>
          <p:cNvPr id="4" name="Slide Number Placeholder 3"/>
          <p:cNvSpPr>
            <a:spLocks noGrp="1"/>
          </p:cNvSpPr>
          <p:nvPr>
            <p:ph type="sldNum" sz="quarter" idx="10"/>
          </p:nvPr>
        </p:nvSpPr>
        <p:spPr/>
        <p:txBody>
          <a:bodyPr/>
          <a:lstStyle/>
          <a:p>
            <a:fld id="{5DC71822-4C48-4054-802C-DE4A10B77D14}" type="slidenum">
              <a:rPr lang="en-US" smtClean="0"/>
              <a:t>6</a:t>
            </a:fld>
            <a:endParaRPr lang="en-US"/>
          </a:p>
        </p:txBody>
      </p:sp>
    </p:spTree>
    <p:extLst>
      <p:ext uri="{BB962C8B-B14F-4D97-AF65-F5344CB8AC3E}">
        <p14:creationId xmlns:p14="http://schemas.microsoft.com/office/powerpoint/2010/main" val="3534500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Play</a:t>
            </a:r>
            <a:r>
              <a:rPr lang="en-US" sz="1200" baseline="0" dirty="0" smtClean="0"/>
              <a:t> around with the program, answering these and other questions.</a:t>
            </a:r>
          </a:p>
        </p:txBody>
      </p:sp>
      <p:sp>
        <p:nvSpPr>
          <p:cNvPr id="4" name="Slide Number Placeholder 3"/>
          <p:cNvSpPr>
            <a:spLocks noGrp="1"/>
          </p:cNvSpPr>
          <p:nvPr>
            <p:ph type="sldNum" sz="quarter" idx="10"/>
          </p:nvPr>
        </p:nvSpPr>
        <p:spPr/>
        <p:txBody>
          <a:bodyPr/>
          <a:lstStyle/>
          <a:p>
            <a:fld id="{B3C5046D-6581-4D10-8F71-CED3D35A26E2}" type="slidenum">
              <a:rPr lang="en-US" smtClean="0"/>
              <a:t>7</a:t>
            </a:fld>
            <a:endParaRPr lang="en-US"/>
          </a:p>
        </p:txBody>
      </p:sp>
    </p:spTree>
    <p:extLst>
      <p:ext uri="{BB962C8B-B14F-4D97-AF65-F5344CB8AC3E}">
        <p14:creationId xmlns:p14="http://schemas.microsoft.com/office/powerpoint/2010/main" val="179999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Each time you use</a:t>
            </a:r>
            <a:r>
              <a:rPr lang="en-US" baseline="0" dirty="0" smtClean="0"/>
              <a:t> a Google Drive application, you get the latest 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always have the most recent version of the program, but you need to learn new things and an update can introduce bugs. </a:t>
            </a:r>
            <a:endParaRPr lang="en-US" dirty="0"/>
          </a:p>
        </p:txBody>
      </p:sp>
      <p:sp>
        <p:nvSpPr>
          <p:cNvPr id="4" name="Slide Number Placeholder 3"/>
          <p:cNvSpPr>
            <a:spLocks noGrp="1"/>
          </p:cNvSpPr>
          <p:nvPr>
            <p:ph type="sldNum" sz="quarter" idx="10"/>
          </p:nvPr>
        </p:nvSpPr>
        <p:spPr/>
        <p:txBody>
          <a:bodyPr/>
          <a:lstStyle/>
          <a:p>
            <a:fld id="{98539CF8-C058-4E24-B3C6-B4B20841B2ED}" type="slidenum">
              <a:rPr lang="en-US" smtClean="0"/>
              <a:t>9</a:t>
            </a:fld>
            <a:endParaRPr lang="en-US"/>
          </a:p>
        </p:txBody>
      </p:sp>
    </p:spTree>
    <p:extLst>
      <p:ext uri="{BB962C8B-B14F-4D97-AF65-F5344CB8AC3E}">
        <p14:creationId xmlns:p14="http://schemas.microsoft.com/office/powerpoint/2010/main" val="100460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Google</a:t>
            </a:r>
            <a:r>
              <a:rPr lang="en-US" baseline="0" dirty="0" smtClean="0"/>
              <a:t> publishes an “application program interface” (API) so other developers can create apps that work with Google Drive.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8539CF8-C058-4E24-B3C6-B4B20841B2ED}" type="slidenum">
              <a:rPr lang="en-US" smtClean="0"/>
              <a:t>11</a:t>
            </a:fld>
            <a:endParaRPr lang="en-US"/>
          </a:p>
        </p:txBody>
      </p:sp>
    </p:spTree>
    <p:extLst>
      <p:ext uri="{BB962C8B-B14F-4D97-AF65-F5344CB8AC3E}">
        <p14:creationId xmlns:p14="http://schemas.microsoft.com/office/powerpoint/2010/main" val="117974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30A1C-9636-4944-BE45-1B5E36103741}"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117913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30A1C-9636-4944-BE45-1B5E36103741}"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159312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30A1C-9636-4944-BE45-1B5E36103741}"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226364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30A1C-9636-4944-BE45-1B5E36103741}"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230309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30A1C-9636-4944-BE45-1B5E36103741}"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25468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30A1C-9636-4944-BE45-1B5E36103741}"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142654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30A1C-9636-4944-BE45-1B5E36103741}"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286960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430A1C-9636-4944-BE45-1B5E36103741}"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172042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30A1C-9636-4944-BE45-1B5E36103741}"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385286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30A1C-9636-4944-BE45-1B5E36103741}"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402972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30A1C-9636-4944-BE45-1B5E36103741}"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129678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30A1C-9636-4944-BE45-1B5E36103741}" type="datetimeFigureOut">
              <a:rPr lang="en-US" smtClean="0"/>
              <a:t>2/5/2020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92840-2D4A-4115-A291-1ACFAE32E529}" type="slidenum">
              <a:rPr lang="en-US" smtClean="0"/>
              <a:t>‹#›</a:t>
            </a:fld>
            <a:endParaRPr lang="en-US"/>
          </a:p>
        </p:txBody>
      </p:sp>
    </p:spTree>
    <p:extLst>
      <p:ext uri="{BB962C8B-B14F-4D97-AF65-F5344CB8AC3E}">
        <p14:creationId xmlns:p14="http://schemas.microsoft.com/office/powerpoint/2010/main" val="363907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ocs.googl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labnol.org/internet/office/google-docs-guide-tutorial/4999/" TargetMode="External"/><Relationship Id="rId4" Type="http://schemas.openxmlformats.org/officeDocument/2006/relationships/hyperlink" Target="http://docs.google.com/support/bin/static.py?hl=en&amp;page=guide.cs&amp;guide=21008&amp;from=21008&amp;rd=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eRqUE6IHTE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226677" y="187273"/>
            <a:ext cx="5738649" cy="1470025"/>
          </a:xfrm>
        </p:spPr>
        <p:txBody>
          <a:bodyPr>
            <a:normAutofit/>
          </a:bodyPr>
          <a:lstStyle/>
          <a:p>
            <a:r>
              <a:rPr lang="en-US" sz="3000" dirty="0"/>
              <a:t>Using Google Drive applications</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19801"/>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2195594"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Skills</a:t>
            </a:r>
            <a:r>
              <a:rPr lang="en-US" sz="2800" dirty="0"/>
              <a:t>: use Google Drive applications</a:t>
            </a:r>
          </a:p>
          <a:p>
            <a:pPr>
              <a:spcBef>
                <a:spcPct val="20000"/>
              </a:spcBef>
            </a:pPr>
            <a:r>
              <a:rPr lang="en-US" sz="2800" dirty="0">
                <a:solidFill>
                  <a:srgbClr val="FF0000"/>
                </a:solidFill>
              </a:rPr>
              <a:t>Concepts</a:t>
            </a:r>
            <a:r>
              <a:rPr lang="en-US" sz="2800" dirty="0"/>
              <a:t>: we download and run programs inside our Web clients, wire-frame diagram, user interface, collaboration</a:t>
            </a:r>
          </a:p>
        </p:txBody>
      </p:sp>
      <p:sp>
        <p:nvSpPr>
          <p:cNvPr id="23557" name="Rectangle 5"/>
          <p:cNvSpPr>
            <a:spLocks noChangeArrowheads="1"/>
          </p:cNvSpPr>
          <p:nvPr/>
        </p:nvSpPr>
        <p:spPr bwMode="auto">
          <a:xfrm>
            <a:off x="3200400" y="5940753"/>
            <a:ext cx="662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Tree>
    <p:extLst>
      <p:ext uri="{BB962C8B-B14F-4D97-AF65-F5344CB8AC3E}">
        <p14:creationId xmlns:p14="http://schemas.microsoft.com/office/powerpoint/2010/main" val="3606259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5986" y="3101635"/>
            <a:ext cx="2596416" cy="1754326"/>
          </a:xfrm>
          <a:prstGeom prst="rect">
            <a:avLst/>
          </a:prstGeom>
          <a:noFill/>
        </p:spPr>
        <p:txBody>
          <a:bodyPr wrap="none" rtlCol="0">
            <a:spAutoFit/>
          </a:bodyPr>
          <a:lstStyle/>
          <a:p>
            <a:pPr marL="285750" indent="-285750">
              <a:buFont typeface="Arial" panose="020B0604020202020204" pitchFamily="34" charset="0"/>
              <a:buChar char="•"/>
            </a:pPr>
            <a:r>
              <a:rPr lang="en-US" dirty="0"/>
              <a:t>Word processing</a:t>
            </a:r>
          </a:p>
          <a:p>
            <a:pPr marL="285750" indent="-285750">
              <a:buFont typeface="Arial" panose="020B0604020202020204" pitchFamily="34" charset="0"/>
              <a:buChar char="•"/>
            </a:pPr>
            <a:r>
              <a:rPr lang="en-US" dirty="0"/>
              <a:t>Creating spreadsheets</a:t>
            </a:r>
          </a:p>
          <a:p>
            <a:pPr marL="285750" indent="-285750">
              <a:buFont typeface="Arial" panose="020B0604020202020204" pitchFamily="34" charset="0"/>
              <a:buChar char="•"/>
            </a:pPr>
            <a:r>
              <a:rPr lang="en-US" dirty="0"/>
              <a:t>Creating presentations</a:t>
            </a:r>
          </a:p>
          <a:p>
            <a:pPr marL="285750" indent="-285750">
              <a:buFont typeface="Arial" panose="020B0604020202020204" pitchFamily="34" charset="0"/>
              <a:buChar char="•"/>
            </a:pPr>
            <a:r>
              <a:rPr lang="en-US" dirty="0"/>
              <a:t>Creating surveys</a:t>
            </a:r>
          </a:p>
          <a:p>
            <a:pPr marL="285750" indent="-285750">
              <a:buFont typeface="Arial" panose="020B0604020202020204" pitchFamily="34" charset="0"/>
              <a:buChar char="•"/>
            </a:pPr>
            <a:r>
              <a:rPr lang="en-US" dirty="0"/>
              <a:t>Creating drawings</a:t>
            </a:r>
          </a:p>
          <a:p>
            <a:pPr marL="285750" indent="-285750">
              <a:buFont typeface="Arial" panose="020B0604020202020204" pitchFamily="34" charset="0"/>
              <a:buChar char="•"/>
            </a:pPr>
            <a:r>
              <a:rPr lang="en-US" dirty="0"/>
              <a:t>Creating maps</a:t>
            </a:r>
          </a:p>
        </p:txBody>
      </p:sp>
      <p:pic>
        <p:nvPicPr>
          <p:cNvPr id="4" name="Picture 3"/>
          <p:cNvPicPr>
            <a:picLocks noChangeAspect="1"/>
          </p:cNvPicPr>
          <p:nvPr/>
        </p:nvPicPr>
        <p:blipFill>
          <a:blip r:embed="rId2"/>
          <a:stretch>
            <a:fillRect/>
          </a:stretch>
        </p:blipFill>
        <p:spPr>
          <a:xfrm>
            <a:off x="6660213" y="1911168"/>
            <a:ext cx="4162815" cy="3627186"/>
          </a:xfrm>
          <a:prstGeom prst="rect">
            <a:avLst/>
          </a:prstGeom>
        </p:spPr>
      </p:pic>
      <p:sp>
        <p:nvSpPr>
          <p:cNvPr id="6" name="TextBox 5"/>
          <p:cNvSpPr txBox="1"/>
          <p:nvPr/>
        </p:nvSpPr>
        <p:spPr>
          <a:xfrm>
            <a:off x="725986" y="1795214"/>
            <a:ext cx="2923206" cy="830997"/>
          </a:xfrm>
          <a:prstGeom prst="rect">
            <a:avLst/>
          </a:prstGeom>
          <a:noFill/>
        </p:spPr>
        <p:txBody>
          <a:bodyPr wrap="square" rtlCol="0">
            <a:spAutoFit/>
          </a:bodyPr>
          <a:lstStyle/>
          <a:p>
            <a:r>
              <a:rPr lang="en-US" sz="2400" dirty="0"/>
              <a:t>Google supplies programs for:</a:t>
            </a:r>
          </a:p>
        </p:txBody>
      </p:sp>
      <p:cxnSp>
        <p:nvCxnSpPr>
          <p:cNvPr id="10" name="Straight Arrow Connector 9"/>
          <p:cNvCxnSpPr/>
          <p:nvPr/>
        </p:nvCxnSpPr>
        <p:spPr>
          <a:xfrm>
            <a:off x="7438705" y="5284396"/>
            <a:ext cx="1248106" cy="6307"/>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51310" y="5032147"/>
            <a:ext cx="787395" cy="369332"/>
          </a:xfrm>
          <a:prstGeom prst="rect">
            <a:avLst/>
          </a:prstGeom>
          <a:noFill/>
        </p:spPr>
        <p:txBody>
          <a:bodyPr wrap="none" rtlCol="0">
            <a:spAutoFit/>
          </a:bodyPr>
          <a:lstStyle/>
          <a:p>
            <a:r>
              <a:rPr lang="en-US" dirty="0"/>
              <a:t>And …</a:t>
            </a:r>
          </a:p>
        </p:txBody>
      </p:sp>
      <p:sp>
        <p:nvSpPr>
          <p:cNvPr id="7" name="TextBox 6"/>
          <p:cNvSpPr txBox="1"/>
          <p:nvPr/>
        </p:nvSpPr>
        <p:spPr>
          <a:xfrm>
            <a:off x="4080321" y="588056"/>
            <a:ext cx="4031361" cy="523220"/>
          </a:xfrm>
          <a:prstGeom prst="rect">
            <a:avLst/>
          </a:prstGeom>
          <a:noFill/>
        </p:spPr>
        <p:txBody>
          <a:bodyPr wrap="none" rtlCol="0">
            <a:spAutoFit/>
          </a:bodyPr>
          <a:lstStyle/>
          <a:p>
            <a:pPr algn="ctr"/>
            <a:r>
              <a:rPr lang="en-US" sz="2800" b="1" dirty="0"/>
              <a:t>Google Drive is </a:t>
            </a:r>
            <a:r>
              <a:rPr lang="en-US" sz="2800" b="1" dirty="0">
                <a:solidFill>
                  <a:srgbClr val="FF0000"/>
                </a:solidFill>
              </a:rPr>
              <a:t>extensible</a:t>
            </a:r>
          </a:p>
        </p:txBody>
      </p:sp>
    </p:spTree>
    <p:extLst>
      <p:ext uri="{BB962C8B-B14F-4D97-AF65-F5344CB8AC3E}">
        <p14:creationId xmlns:p14="http://schemas.microsoft.com/office/powerpoint/2010/main" val="1579513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813" y="5821224"/>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50399" y="5860351"/>
            <a:ext cx="6348864" cy="400110"/>
          </a:xfrm>
          <a:prstGeom prst="rect">
            <a:avLst/>
          </a:prstGeom>
          <a:noFill/>
        </p:spPr>
        <p:txBody>
          <a:bodyPr wrap="square" rtlCol="0">
            <a:spAutoFit/>
          </a:bodyPr>
          <a:lstStyle/>
          <a:p>
            <a:pPr>
              <a:defRPr/>
            </a:pPr>
            <a:r>
              <a:rPr lang="en-US" sz="2000" dirty="0"/>
              <a:t>Why </a:t>
            </a:r>
            <a:r>
              <a:rPr lang="en-US" sz="2000" dirty="0" smtClean="0"/>
              <a:t>does </a:t>
            </a:r>
            <a:r>
              <a:rPr lang="en-US" sz="2000" dirty="0"/>
              <a:t>Google let </a:t>
            </a:r>
            <a:r>
              <a:rPr lang="en-US" sz="2000" dirty="0" smtClean="0"/>
              <a:t>others add </a:t>
            </a:r>
            <a:r>
              <a:rPr lang="en-US" sz="2000" dirty="0"/>
              <a:t>Drive applications?</a:t>
            </a:r>
          </a:p>
        </p:txBody>
      </p:sp>
      <p:pic>
        <p:nvPicPr>
          <p:cNvPr id="6" name="Picture 5"/>
          <p:cNvPicPr>
            <a:picLocks noChangeAspect="1"/>
          </p:cNvPicPr>
          <p:nvPr/>
        </p:nvPicPr>
        <p:blipFill>
          <a:blip r:embed="rId4"/>
          <a:stretch>
            <a:fillRect/>
          </a:stretch>
        </p:blipFill>
        <p:spPr>
          <a:xfrm>
            <a:off x="3202814" y="1456644"/>
            <a:ext cx="5786375" cy="3953068"/>
          </a:xfrm>
          <a:prstGeom prst="rect">
            <a:avLst/>
          </a:prstGeom>
          <a:ln>
            <a:solidFill>
              <a:schemeClr val="tx1">
                <a:lumMod val="50000"/>
                <a:lumOff val="50000"/>
              </a:schemeClr>
            </a:solidFill>
          </a:ln>
        </p:spPr>
      </p:pic>
      <p:sp>
        <p:nvSpPr>
          <p:cNvPr id="7" name="TextBox 6"/>
          <p:cNvSpPr txBox="1"/>
          <p:nvPr/>
        </p:nvSpPr>
        <p:spPr>
          <a:xfrm>
            <a:off x="4080321" y="588056"/>
            <a:ext cx="4031361" cy="523220"/>
          </a:xfrm>
          <a:prstGeom prst="rect">
            <a:avLst/>
          </a:prstGeom>
          <a:noFill/>
        </p:spPr>
        <p:txBody>
          <a:bodyPr wrap="none" rtlCol="0">
            <a:spAutoFit/>
          </a:bodyPr>
          <a:lstStyle/>
          <a:p>
            <a:pPr algn="ctr"/>
            <a:r>
              <a:rPr lang="en-US" sz="2800" b="1" dirty="0"/>
              <a:t>Google Drive is </a:t>
            </a:r>
            <a:r>
              <a:rPr lang="en-US" sz="2800" b="1" dirty="0">
                <a:solidFill>
                  <a:srgbClr val="FF0000"/>
                </a:solidFill>
              </a:rPr>
              <a:t>extensible</a:t>
            </a:r>
          </a:p>
        </p:txBody>
      </p:sp>
    </p:spTree>
    <p:extLst>
      <p:ext uri="{BB962C8B-B14F-4D97-AF65-F5344CB8AC3E}">
        <p14:creationId xmlns:p14="http://schemas.microsoft.com/office/powerpoint/2010/main" val="1602893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376" y="2755812"/>
            <a:ext cx="6253251" cy="523220"/>
          </a:xfrm>
          <a:prstGeom prst="rect">
            <a:avLst/>
          </a:prstGeom>
          <a:noFill/>
        </p:spPr>
        <p:txBody>
          <a:bodyPr wrap="none" rtlCol="0">
            <a:spAutoFit/>
          </a:bodyPr>
          <a:lstStyle/>
          <a:p>
            <a:pPr algn="ctr"/>
            <a:r>
              <a:rPr lang="en-US" sz="2800" b="1" dirty="0"/>
              <a:t>Do what you do best and link to the rest.</a:t>
            </a: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095" y="5906000"/>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05682" y="5945127"/>
            <a:ext cx="7487317" cy="430887"/>
          </a:xfrm>
          <a:prstGeom prst="rect">
            <a:avLst/>
          </a:prstGeom>
          <a:noFill/>
        </p:spPr>
        <p:txBody>
          <a:bodyPr wrap="square" rtlCol="0">
            <a:spAutoFit/>
          </a:bodyPr>
          <a:lstStyle/>
          <a:p>
            <a:pPr>
              <a:defRPr/>
            </a:pPr>
            <a:r>
              <a:rPr lang="en-US" sz="2200" dirty="0"/>
              <a:t>Can you think of Web sites that integrate with other Web sites?</a:t>
            </a:r>
          </a:p>
        </p:txBody>
      </p:sp>
    </p:spTree>
    <p:extLst>
      <p:ext uri="{BB962C8B-B14F-4D97-AF65-F5344CB8AC3E}">
        <p14:creationId xmlns:p14="http://schemas.microsoft.com/office/powerpoint/2010/main" val="1871462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188" y="2915383"/>
            <a:ext cx="512203" cy="692981"/>
          </a:xfrm>
          <a:prstGeom prst="rect">
            <a:avLst/>
          </a:prstGeom>
        </p:spPr>
      </p:pic>
      <p:sp>
        <p:nvSpPr>
          <p:cNvPr id="5" name="TextBox 4"/>
          <p:cNvSpPr txBox="1"/>
          <p:nvPr/>
        </p:nvSpPr>
        <p:spPr>
          <a:xfrm>
            <a:off x="3092472" y="1526504"/>
            <a:ext cx="5402517" cy="2747629"/>
          </a:xfrm>
          <a:prstGeom prst="rect">
            <a:avLst/>
          </a:prstGeom>
          <a:noFill/>
        </p:spPr>
        <p:txBody>
          <a:bodyPr wrap="square" rtlCol="0">
            <a:spAutoFit/>
          </a:bodyPr>
          <a:lstStyle/>
          <a:p>
            <a:r>
              <a:rPr lang="en-US" sz="2400" b="1" dirty="0" smtClean="0"/>
              <a:t>When you are using the Google Drive word processing program:</a:t>
            </a:r>
            <a:endParaRPr lang="en-US" sz="2400" b="1" dirty="0"/>
          </a:p>
          <a:p>
            <a:endParaRPr lang="en-US" sz="2400" dirty="0" smtClean="0"/>
          </a:p>
          <a:p>
            <a:pPr marL="285750" indent="-285750">
              <a:buFont typeface="Arial" panose="020B0604020202020204" pitchFamily="34" charset="0"/>
              <a:buChar char="•"/>
            </a:pPr>
            <a:r>
              <a:rPr lang="en-US" sz="2400" dirty="0" smtClean="0"/>
              <a:t>Where is the data you are working on? </a:t>
            </a:r>
          </a:p>
          <a:p>
            <a:pPr marL="285750" indent="-285750">
              <a:buFont typeface="Arial" panose="020B0604020202020204" pitchFamily="34" charset="0"/>
              <a:buChar char="•"/>
            </a:pPr>
            <a:r>
              <a:rPr lang="en-US" sz="2400" dirty="0" smtClean="0"/>
              <a:t>Where is the data you have stored? </a:t>
            </a:r>
          </a:p>
          <a:p>
            <a:pPr marL="285750" indent="-285750">
              <a:buFont typeface="Arial" panose="020B0604020202020204" pitchFamily="34" charset="0"/>
              <a:buChar char="•"/>
            </a:pPr>
            <a:r>
              <a:rPr lang="en-US" sz="2400" dirty="0" smtClean="0"/>
              <a:t>Where are the clients? </a:t>
            </a:r>
          </a:p>
          <a:p>
            <a:pPr marL="285750" indent="-285750">
              <a:buFont typeface="Arial" panose="020B0604020202020204" pitchFamily="34" charset="0"/>
              <a:buChar char="•"/>
            </a:pPr>
            <a:r>
              <a:rPr lang="en-US" sz="2400" dirty="0" smtClean="0"/>
              <a:t>Where is the server?</a:t>
            </a:r>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8400" y="2347474"/>
            <a:ext cx="644020" cy="66285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0800" y="2499874"/>
            <a:ext cx="644020" cy="6628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3200" y="2652274"/>
            <a:ext cx="644020" cy="66285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5600" y="2804674"/>
            <a:ext cx="644020" cy="6628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8000" y="2957074"/>
            <a:ext cx="644020" cy="66285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0400" y="3109474"/>
            <a:ext cx="644020" cy="66285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800" y="3261874"/>
            <a:ext cx="644020" cy="662851"/>
          </a:xfrm>
          <a:prstGeom prst="rect">
            <a:avLst/>
          </a:prstGeom>
        </p:spPr>
      </p:pic>
    </p:spTree>
    <p:extLst>
      <p:ext uri="{BB962C8B-B14F-4D97-AF65-F5344CB8AC3E}">
        <p14:creationId xmlns:p14="http://schemas.microsoft.com/office/powerpoint/2010/main" val="1143204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3679" y="2439635"/>
            <a:ext cx="681258" cy="6628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725" y="4320107"/>
            <a:ext cx="644020" cy="6628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234" y="2108210"/>
            <a:ext cx="644020" cy="6628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6314" y="5290114"/>
            <a:ext cx="644020" cy="66285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8182" y="624266"/>
            <a:ext cx="644020" cy="6628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669" y="4307834"/>
            <a:ext cx="644020" cy="66285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6743" y="571437"/>
            <a:ext cx="644020" cy="662851"/>
          </a:xfrm>
          <a:prstGeom prst="rect">
            <a:avLst/>
          </a:prstGeom>
        </p:spPr>
      </p:pic>
      <p:grpSp>
        <p:nvGrpSpPr>
          <p:cNvPr id="12" name="Group 11"/>
          <p:cNvGrpSpPr/>
          <p:nvPr/>
        </p:nvGrpSpPr>
        <p:grpSpPr>
          <a:xfrm>
            <a:off x="2460763" y="571437"/>
            <a:ext cx="6509288" cy="4399248"/>
            <a:chOff x="2221424" y="540752"/>
            <a:chExt cx="6509288" cy="4399248"/>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424" y="540752"/>
              <a:ext cx="6509288" cy="439924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0413" y="2305784"/>
              <a:ext cx="512203" cy="692981"/>
            </a:xfrm>
            <a:prstGeom prst="rect">
              <a:avLst/>
            </a:prstGeom>
          </p:spPr>
        </p:pic>
        <p:sp>
          <p:nvSpPr>
            <p:cNvPr id="11" name="TextBox 10"/>
            <p:cNvSpPr txBox="1"/>
            <p:nvPr/>
          </p:nvSpPr>
          <p:spPr>
            <a:xfrm>
              <a:off x="3583483" y="2329108"/>
              <a:ext cx="4680384" cy="646331"/>
            </a:xfrm>
            <a:prstGeom prst="rect">
              <a:avLst/>
            </a:prstGeom>
            <a:noFill/>
          </p:spPr>
          <p:txBody>
            <a:bodyPr wrap="none" rtlCol="0">
              <a:spAutoFit/>
            </a:bodyPr>
            <a:lstStyle/>
            <a:p>
              <a:r>
                <a:rPr lang="en-US" dirty="0" smtClean="0"/>
                <a:t>Program: Google’s word processing program</a:t>
              </a:r>
            </a:p>
            <a:p>
              <a:r>
                <a:rPr lang="en-US" dirty="0" smtClean="0"/>
                <a:t>Data: the documents you and others are writing</a:t>
              </a:r>
              <a:endParaRPr lang="en-US" dirty="0"/>
            </a:p>
          </p:txBody>
        </p:sp>
      </p:grpSp>
      <p:cxnSp>
        <p:nvCxnSpPr>
          <p:cNvPr id="14" name="Straight Arrow Connector 13"/>
          <p:cNvCxnSpPr/>
          <p:nvPr/>
        </p:nvCxnSpPr>
        <p:spPr>
          <a:xfrm flipV="1">
            <a:off x="1582575" y="3546108"/>
            <a:ext cx="1149062" cy="761726"/>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09696" y="2359793"/>
            <a:ext cx="1100301" cy="79842"/>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69203" y="1178288"/>
            <a:ext cx="536652" cy="650512"/>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8579403" y="1243727"/>
            <a:ext cx="390648" cy="546402"/>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 idx="3"/>
          </p:cNvCxnSpPr>
          <p:nvPr/>
        </p:nvCxnSpPr>
        <p:spPr>
          <a:xfrm>
            <a:off x="8970051" y="2771061"/>
            <a:ext cx="1125316" cy="0"/>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720736" y="3585770"/>
            <a:ext cx="1110598" cy="777575"/>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271587" y="4745934"/>
            <a:ext cx="519055" cy="599317"/>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24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4758594" y="1889764"/>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endParaRPr lang="en-US" sz="2000" dirty="0"/>
          </a:p>
        </p:txBody>
      </p:sp>
      <p:sp>
        <p:nvSpPr>
          <p:cNvPr id="70660" name="Rectangle 4"/>
          <p:cNvSpPr>
            <a:spLocks noChangeArrowheads="1"/>
          </p:cNvSpPr>
          <p:nvPr/>
        </p:nvSpPr>
        <p:spPr bwMode="auto">
          <a:xfrm>
            <a:off x="4758594" y="658612"/>
            <a:ext cx="2709463" cy="767038"/>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758594" y="3778233"/>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2854054" y="1848199"/>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7952479" y="1834344"/>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113324" y="3273797"/>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113324" y="1385341"/>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4295236" y="254093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467896" y="254093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p:cNvSpPr txBox="1"/>
          <p:nvPr/>
        </p:nvSpPr>
        <p:spPr>
          <a:xfrm>
            <a:off x="4957857" y="2183519"/>
            <a:ext cx="2310937" cy="707886"/>
          </a:xfrm>
          <a:prstGeom prst="rect">
            <a:avLst/>
          </a:prstGeom>
          <a:noFill/>
        </p:spPr>
        <p:txBody>
          <a:bodyPr wrap="square" rtlCol="0">
            <a:spAutoFit/>
          </a:bodyPr>
          <a:lstStyle/>
          <a:p>
            <a:pPr algn="ctr"/>
            <a:r>
              <a:rPr lang="en-US" sz="2000" dirty="0"/>
              <a:t>Memory</a:t>
            </a:r>
          </a:p>
          <a:p>
            <a:pPr algn="ctr"/>
            <a:r>
              <a:rPr lang="en-US" sz="2000" dirty="0"/>
              <a:t>(programs and data)</a:t>
            </a:r>
          </a:p>
        </p:txBody>
      </p:sp>
      <p:sp>
        <p:nvSpPr>
          <p:cNvPr id="15" name="Rectangle 2"/>
          <p:cNvSpPr txBox="1">
            <a:spLocks noChangeArrowheads="1"/>
          </p:cNvSpPr>
          <p:nvPr/>
        </p:nvSpPr>
        <p:spPr>
          <a:xfrm>
            <a:off x="2815028" y="5624884"/>
            <a:ext cx="7350052" cy="95879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What programs and data must be in the memory of your computer while you are using the Google Drive word processing program?</a:t>
            </a:r>
          </a:p>
        </p:txBody>
      </p:sp>
      <p:pic>
        <p:nvPicPr>
          <p:cNvPr id="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0568" y="5823775"/>
            <a:ext cx="570677" cy="57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868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4758594" y="1889764"/>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endParaRPr lang="en-US" sz="2000" dirty="0"/>
          </a:p>
        </p:txBody>
      </p:sp>
      <p:sp>
        <p:nvSpPr>
          <p:cNvPr id="70660" name="Rectangle 4"/>
          <p:cNvSpPr>
            <a:spLocks noChangeArrowheads="1"/>
          </p:cNvSpPr>
          <p:nvPr/>
        </p:nvSpPr>
        <p:spPr bwMode="auto">
          <a:xfrm>
            <a:off x="4758594" y="658612"/>
            <a:ext cx="2709463" cy="767038"/>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4758594" y="3778233"/>
            <a:ext cx="270946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devices</a:t>
            </a:r>
          </a:p>
          <a:p>
            <a:pPr algn="ctr"/>
            <a:r>
              <a:rPr lang="en-US" sz="2000" dirty="0"/>
              <a:t>(programs and data)</a:t>
            </a:r>
          </a:p>
        </p:txBody>
      </p:sp>
      <p:sp>
        <p:nvSpPr>
          <p:cNvPr id="70663" name="Rectangle 7"/>
          <p:cNvSpPr>
            <a:spLocks noChangeArrowheads="1"/>
          </p:cNvSpPr>
          <p:nvPr/>
        </p:nvSpPr>
        <p:spPr bwMode="auto">
          <a:xfrm>
            <a:off x="2854054" y="1848199"/>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7952479" y="1834344"/>
            <a:ext cx="1413633" cy="140623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6113324" y="3273797"/>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6113324" y="1385341"/>
            <a:ext cx="0" cy="511359"/>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4295236" y="254093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7467896" y="2540930"/>
            <a:ext cx="47121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p:cNvSpPr txBox="1"/>
          <p:nvPr/>
        </p:nvSpPr>
        <p:spPr>
          <a:xfrm>
            <a:off x="4927376" y="1972562"/>
            <a:ext cx="2745644" cy="1323439"/>
          </a:xfrm>
          <a:prstGeom prst="rect">
            <a:avLst/>
          </a:prstGeom>
          <a:noFill/>
        </p:spPr>
        <p:txBody>
          <a:bodyPr wrap="square" rtlCol="0">
            <a:spAutoFit/>
          </a:bodyPr>
          <a:lstStyle/>
          <a:p>
            <a:r>
              <a:rPr lang="en-US" sz="2000" b="1" dirty="0"/>
              <a:t>Web client</a:t>
            </a:r>
          </a:p>
          <a:p>
            <a:r>
              <a:rPr lang="en-US" sz="2000" b="1" dirty="0"/>
              <a:t>Operating system</a:t>
            </a:r>
          </a:p>
          <a:p>
            <a:r>
              <a:rPr lang="en-US" sz="2000" b="1" dirty="0"/>
              <a:t>G. D. word processor</a:t>
            </a:r>
          </a:p>
          <a:p>
            <a:r>
              <a:rPr lang="en-US" sz="2000" b="1" dirty="0"/>
              <a:t>Your document</a:t>
            </a:r>
          </a:p>
        </p:txBody>
      </p:sp>
      <p:sp>
        <p:nvSpPr>
          <p:cNvPr id="15" name="Rectangle 2"/>
          <p:cNvSpPr txBox="1">
            <a:spLocks noChangeArrowheads="1"/>
          </p:cNvSpPr>
          <p:nvPr/>
        </p:nvSpPr>
        <p:spPr>
          <a:xfrm>
            <a:off x="1247502" y="5442197"/>
            <a:ext cx="7359748" cy="95879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At least four things must be In memory while working on a Google Drive word processing document</a:t>
            </a:r>
            <a:r>
              <a:rPr lang="en-US" sz="2000" dirty="0" smtClean="0"/>
              <a:t>. What else might be in memory?</a:t>
            </a:r>
            <a:endParaRPr lang="en-US" sz="2000" dirty="0"/>
          </a:p>
        </p:txBody>
      </p:sp>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195" y="5636258"/>
            <a:ext cx="570677" cy="57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82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14890" y="3081383"/>
            <a:ext cx="7359748" cy="9587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Did you notice the term “operating system” on the previous slide? If so, do you know what it means? If not, why didn’t you ask?</a:t>
            </a:r>
            <a:endParaRPr lang="en-US" sz="3600"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585" y="665243"/>
            <a:ext cx="1412940" cy="141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077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088" y="1972490"/>
            <a:ext cx="2445827" cy="334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671" y="1972492"/>
            <a:ext cx="2539364" cy="334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57106" y="347967"/>
            <a:ext cx="6677790" cy="584775"/>
          </a:xfrm>
          <a:prstGeom prst="rect">
            <a:avLst/>
          </a:prstGeom>
          <a:noFill/>
        </p:spPr>
        <p:txBody>
          <a:bodyPr wrap="none" rtlCol="0">
            <a:spAutoFit/>
          </a:bodyPr>
          <a:lstStyle/>
          <a:p>
            <a:pPr algn="ctr"/>
            <a:r>
              <a:rPr lang="en-US" sz="3200" dirty="0"/>
              <a:t>The fathers of networked collaboration</a:t>
            </a:r>
          </a:p>
        </p:txBody>
      </p:sp>
      <p:sp>
        <p:nvSpPr>
          <p:cNvPr id="4" name="TextBox 3"/>
          <p:cNvSpPr txBox="1"/>
          <p:nvPr/>
        </p:nvSpPr>
        <p:spPr>
          <a:xfrm>
            <a:off x="2034606" y="5299344"/>
            <a:ext cx="2035494" cy="461665"/>
          </a:xfrm>
          <a:prstGeom prst="rect">
            <a:avLst/>
          </a:prstGeom>
          <a:noFill/>
        </p:spPr>
        <p:txBody>
          <a:bodyPr wrap="none" rtlCol="0">
            <a:spAutoFit/>
          </a:bodyPr>
          <a:lstStyle/>
          <a:p>
            <a:pPr algn="ctr"/>
            <a:r>
              <a:rPr lang="en-US" sz="2400" dirty="0" err="1"/>
              <a:t>Vannevar</a:t>
            </a:r>
            <a:r>
              <a:rPr lang="en-US" sz="2400" dirty="0"/>
              <a:t> Bush</a:t>
            </a:r>
          </a:p>
        </p:txBody>
      </p:sp>
      <p:sp>
        <p:nvSpPr>
          <p:cNvPr id="6" name="TextBox 5"/>
          <p:cNvSpPr txBox="1"/>
          <p:nvPr/>
        </p:nvSpPr>
        <p:spPr>
          <a:xfrm>
            <a:off x="5054497" y="5316061"/>
            <a:ext cx="2083006" cy="461665"/>
          </a:xfrm>
          <a:prstGeom prst="rect">
            <a:avLst/>
          </a:prstGeom>
          <a:noFill/>
        </p:spPr>
        <p:txBody>
          <a:bodyPr wrap="none" rtlCol="0">
            <a:spAutoFit/>
          </a:bodyPr>
          <a:lstStyle/>
          <a:p>
            <a:pPr algn="ctr"/>
            <a:r>
              <a:rPr lang="en-US" sz="2400" dirty="0"/>
              <a:t>J. C. R. </a:t>
            </a:r>
            <a:r>
              <a:rPr lang="en-US" sz="2400" dirty="0" err="1"/>
              <a:t>Licklider</a:t>
            </a:r>
            <a:endParaRPr lang="en-US" sz="24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9098" y="1941821"/>
            <a:ext cx="2539364" cy="333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054326" y="5285869"/>
            <a:ext cx="2108912" cy="461665"/>
          </a:xfrm>
          <a:prstGeom prst="rect">
            <a:avLst/>
          </a:prstGeom>
          <a:noFill/>
        </p:spPr>
        <p:txBody>
          <a:bodyPr wrap="none" rtlCol="0">
            <a:spAutoFit/>
          </a:bodyPr>
          <a:lstStyle/>
          <a:p>
            <a:pPr algn="ctr"/>
            <a:r>
              <a:rPr lang="en-US" sz="2400" dirty="0"/>
              <a:t>Doug </a:t>
            </a:r>
            <a:r>
              <a:rPr lang="en-US" sz="2400" dirty="0" err="1"/>
              <a:t>Engelbart</a:t>
            </a:r>
            <a:endParaRPr lang="en-US" sz="2400" dirty="0"/>
          </a:p>
        </p:txBody>
      </p:sp>
    </p:spTree>
    <p:extLst>
      <p:ext uri="{BB962C8B-B14F-4D97-AF65-F5344CB8AC3E}">
        <p14:creationId xmlns:p14="http://schemas.microsoft.com/office/powerpoint/2010/main" val="2952658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19267" y="172064"/>
            <a:ext cx="9144000" cy="1143000"/>
          </a:xfrm>
        </p:spPr>
        <p:txBody>
          <a:bodyPr/>
          <a:lstStyle/>
          <a:p>
            <a:r>
              <a:rPr lang="en-US" sz="3200" dirty="0"/>
              <a:t>Summary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6200" y="3071603"/>
            <a:ext cx="607197" cy="580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363" y="4719299"/>
            <a:ext cx="574008" cy="580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8603" y="2781204"/>
            <a:ext cx="574008" cy="580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456" y="5569233"/>
            <a:ext cx="574008" cy="5808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231" y="1480951"/>
            <a:ext cx="574008" cy="5808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9196" y="4708546"/>
            <a:ext cx="574008" cy="5808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975" y="1434661"/>
            <a:ext cx="574008" cy="5808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983" y="1434661"/>
            <a:ext cx="5801653" cy="385468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2352" y="2908175"/>
            <a:ext cx="456521" cy="607200"/>
          </a:xfrm>
          <a:prstGeom prst="rect">
            <a:avLst/>
          </a:prstGeom>
        </p:spPr>
      </p:pic>
      <p:sp>
        <p:nvSpPr>
          <p:cNvPr id="14" name="TextBox 13"/>
          <p:cNvSpPr txBox="1"/>
          <p:nvPr/>
        </p:nvSpPr>
        <p:spPr>
          <a:xfrm>
            <a:off x="4105237" y="2901754"/>
            <a:ext cx="4171572" cy="566324"/>
          </a:xfrm>
          <a:prstGeom prst="rect">
            <a:avLst/>
          </a:prstGeom>
          <a:noFill/>
        </p:spPr>
        <p:txBody>
          <a:bodyPr wrap="none" rtlCol="0">
            <a:spAutoFit/>
          </a:bodyPr>
          <a:lstStyle/>
          <a:p>
            <a:r>
              <a:rPr lang="en-US" dirty="0" smtClean="0"/>
              <a:t>Program: Google’s word processing program</a:t>
            </a:r>
          </a:p>
          <a:p>
            <a:r>
              <a:rPr lang="en-US" dirty="0" smtClean="0"/>
              <a:t>Data: the documents you and others are writing</a:t>
            </a:r>
            <a:endParaRPr lang="en-US" dirty="0"/>
          </a:p>
        </p:txBody>
      </p:sp>
      <p:cxnSp>
        <p:nvCxnSpPr>
          <p:cNvPr id="15" name="Straight Arrow Connector 14"/>
          <p:cNvCxnSpPr/>
          <p:nvPr/>
        </p:nvCxnSpPr>
        <p:spPr>
          <a:xfrm flipV="1">
            <a:off x="2359264" y="4041110"/>
            <a:ext cx="1024146" cy="667435"/>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05179" y="3001644"/>
            <a:ext cx="980686" cy="69959"/>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060376" y="1966393"/>
            <a:ext cx="478312" cy="569988"/>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595456" y="2023731"/>
            <a:ext cx="348180" cy="478765"/>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3"/>
          </p:cNvCxnSpPr>
          <p:nvPr/>
        </p:nvCxnSpPr>
        <p:spPr>
          <a:xfrm>
            <a:off x="8943636" y="3362003"/>
            <a:ext cx="1002981" cy="0"/>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721424" y="4075863"/>
            <a:ext cx="989863" cy="681322"/>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429814" y="5092415"/>
            <a:ext cx="462628" cy="525130"/>
          </a:xfrm>
          <a:prstGeom prst="straightConnector1">
            <a:avLst/>
          </a:prstGeom>
          <a:ln w="444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589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331490" y="603143"/>
            <a:ext cx="552902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3403169" y="1811634"/>
            <a:ext cx="4719234" cy="4876800"/>
          </a:xfrm>
        </p:spPr>
        <p:txBody>
          <a:bodyPr>
            <a:normAutofit/>
          </a:bodyPr>
          <a:lstStyle/>
          <a:p>
            <a:r>
              <a:rPr lang="en-US" sz="2800" dirty="0"/>
              <a:t>Internet concepts</a:t>
            </a:r>
          </a:p>
          <a:p>
            <a:pPr lvl="1"/>
            <a:r>
              <a:rPr lang="en-US" dirty="0">
                <a:solidFill>
                  <a:srgbClr val="FF0000"/>
                </a:solidFill>
              </a:rPr>
              <a:t>Applications</a:t>
            </a:r>
          </a:p>
          <a:p>
            <a:pPr lvl="1"/>
            <a:r>
              <a:rPr lang="en-US" dirty="0" smtClean="0"/>
              <a:t>Technology</a:t>
            </a:r>
            <a:endParaRPr lang="en-US" dirty="0"/>
          </a:p>
          <a:p>
            <a:pPr lvl="1"/>
            <a:r>
              <a:rPr lang="en-US" dirty="0"/>
              <a:t>Implications</a:t>
            </a:r>
          </a:p>
          <a:p>
            <a:r>
              <a:rPr lang="en-US" sz="2800" dirty="0"/>
              <a:t>Internet skills</a:t>
            </a:r>
          </a:p>
          <a:p>
            <a:pPr lvl="1"/>
            <a:r>
              <a:rPr lang="en-US" dirty="0"/>
              <a:t>Application development</a:t>
            </a:r>
          </a:p>
          <a:p>
            <a:pPr lvl="1"/>
            <a:r>
              <a:rPr lang="en-US" dirty="0"/>
              <a:t>Content </a:t>
            </a:r>
            <a:r>
              <a:rPr lang="en-US" dirty="0" smtClean="0"/>
              <a:t>creation</a:t>
            </a:r>
          </a:p>
          <a:p>
            <a:pPr lvl="1"/>
            <a:r>
              <a:rPr lang="en-US" dirty="0" smtClean="0"/>
              <a:t>User skills</a:t>
            </a:r>
            <a:endParaRPr lang="en-US" dirty="0"/>
          </a:p>
        </p:txBody>
      </p:sp>
    </p:spTree>
    <p:extLst>
      <p:ext uri="{BB962C8B-B14F-4D97-AF65-F5344CB8AC3E}">
        <p14:creationId xmlns:p14="http://schemas.microsoft.com/office/powerpoint/2010/main" val="1492786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81200" y="169333"/>
            <a:ext cx="8229600" cy="1143000"/>
          </a:xfrm>
        </p:spPr>
        <p:txBody>
          <a:bodyPr>
            <a:normAutofit/>
          </a:bodyPr>
          <a:lstStyle/>
          <a:p>
            <a:r>
              <a:rPr lang="en-US" sz="3200" dirty="0"/>
              <a:t>Resources</a:t>
            </a:r>
          </a:p>
        </p:txBody>
      </p:sp>
      <p:sp>
        <p:nvSpPr>
          <p:cNvPr id="65539" name="Rectangle 3"/>
          <p:cNvSpPr>
            <a:spLocks noGrp="1" noChangeArrowheads="1"/>
          </p:cNvSpPr>
          <p:nvPr>
            <p:ph type="body" idx="1"/>
          </p:nvPr>
        </p:nvSpPr>
        <p:spPr>
          <a:xfrm>
            <a:off x="2561168" y="1893477"/>
            <a:ext cx="7069667" cy="3507683"/>
          </a:xfrm>
        </p:spPr>
        <p:txBody>
          <a:bodyPr>
            <a:normAutofit/>
          </a:bodyPr>
          <a:lstStyle/>
          <a:p>
            <a:pPr marL="0" indent="0">
              <a:lnSpc>
                <a:spcPct val="80000"/>
              </a:lnSpc>
              <a:buNone/>
            </a:pPr>
            <a:r>
              <a:rPr lang="en-US" sz="2000" dirty="0"/>
              <a:t>Google Docs:</a:t>
            </a:r>
          </a:p>
          <a:p>
            <a:pPr marL="0" indent="0">
              <a:lnSpc>
                <a:spcPct val="80000"/>
              </a:lnSpc>
              <a:buNone/>
            </a:pPr>
            <a:r>
              <a:rPr lang="en-US" sz="2000" dirty="0">
                <a:hlinkClick r:id="rId3"/>
              </a:rPr>
              <a:t>http://docs.google.com</a:t>
            </a:r>
            <a:endParaRPr lang="en-US" sz="2000" dirty="0"/>
          </a:p>
          <a:p>
            <a:pPr marL="0" indent="0">
              <a:lnSpc>
                <a:spcPct val="80000"/>
              </a:lnSpc>
              <a:buNone/>
            </a:pPr>
            <a:endParaRPr lang="en-US" sz="2000" dirty="0"/>
          </a:p>
          <a:p>
            <a:pPr marL="0" indent="0">
              <a:lnSpc>
                <a:spcPct val="80000"/>
              </a:lnSpc>
              <a:buNone/>
            </a:pPr>
            <a:r>
              <a:rPr lang="en-US" sz="2000" dirty="0"/>
              <a:t>Getting started guide:</a:t>
            </a:r>
          </a:p>
          <a:p>
            <a:pPr marL="0" indent="0">
              <a:lnSpc>
                <a:spcPct val="80000"/>
              </a:lnSpc>
              <a:buNone/>
            </a:pPr>
            <a:r>
              <a:rPr lang="en-US" sz="2000" dirty="0">
                <a:hlinkClick r:id="rId4"/>
              </a:rPr>
              <a:t>http://docs.google.com/support/bin/static.py?hl=en&amp;page=guide.cs&amp;guide=21008&amp;from=21008&amp;rd=1</a:t>
            </a:r>
            <a:endParaRPr lang="en-US" sz="2000" dirty="0"/>
          </a:p>
          <a:p>
            <a:pPr marL="0" indent="0">
              <a:lnSpc>
                <a:spcPct val="80000"/>
              </a:lnSpc>
              <a:buNone/>
            </a:pPr>
            <a:endParaRPr lang="en-US" sz="2000" dirty="0"/>
          </a:p>
          <a:p>
            <a:pPr marL="0" indent="0">
              <a:lnSpc>
                <a:spcPct val="80000"/>
              </a:lnSpc>
              <a:buNone/>
            </a:pPr>
            <a:r>
              <a:rPr lang="en-US" sz="2000" dirty="0"/>
              <a:t>Some Google Docs tips and tricks:</a:t>
            </a:r>
          </a:p>
          <a:p>
            <a:pPr marL="0" indent="0">
              <a:lnSpc>
                <a:spcPct val="80000"/>
              </a:lnSpc>
              <a:buNone/>
            </a:pPr>
            <a:r>
              <a:rPr lang="en-US" sz="2000" dirty="0">
                <a:hlinkClick r:id="rId5"/>
              </a:rPr>
              <a:t>http://www.labnol.org/internet/office/google-docs-guide-tutorial/4999/</a:t>
            </a:r>
            <a:endParaRPr lang="en-US" sz="2000" dirty="0"/>
          </a:p>
        </p:txBody>
      </p:sp>
    </p:spTree>
    <p:extLst>
      <p:ext uri="{BB962C8B-B14F-4D97-AF65-F5344CB8AC3E}">
        <p14:creationId xmlns:p14="http://schemas.microsoft.com/office/powerpoint/2010/main" val="3461516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81200" y="169333"/>
            <a:ext cx="8229600" cy="1143000"/>
          </a:xfrm>
        </p:spPr>
        <p:txBody>
          <a:bodyPr>
            <a:normAutofit/>
          </a:bodyPr>
          <a:lstStyle/>
          <a:p>
            <a:r>
              <a:rPr lang="en-US" sz="3200" dirty="0"/>
              <a:t>Self-study questions</a:t>
            </a:r>
          </a:p>
        </p:txBody>
      </p:sp>
      <p:sp>
        <p:nvSpPr>
          <p:cNvPr id="65539" name="Rectangle 3"/>
          <p:cNvSpPr>
            <a:spLocks noGrp="1" noChangeArrowheads="1"/>
          </p:cNvSpPr>
          <p:nvPr>
            <p:ph type="body" idx="1"/>
          </p:nvPr>
        </p:nvSpPr>
        <p:spPr>
          <a:xfrm>
            <a:off x="2620435" y="1569721"/>
            <a:ext cx="6951133" cy="4525963"/>
          </a:xfrm>
        </p:spPr>
        <p:txBody>
          <a:bodyPr>
            <a:normAutofit fontScale="70000" lnSpcReduction="20000"/>
          </a:bodyPr>
          <a:lstStyle/>
          <a:p>
            <a:pPr marL="457200" indent="-457200">
              <a:lnSpc>
                <a:spcPct val="80000"/>
              </a:lnSpc>
              <a:buFont typeface="+mj-lt"/>
              <a:buAutoNum type="arabicPeriod"/>
            </a:pPr>
            <a:r>
              <a:rPr lang="en-US" sz="2000" dirty="0"/>
              <a:t>Explore the options for sharing documents – what are they?</a:t>
            </a:r>
          </a:p>
          <a:p>
            <a:pPr marL="457200" indent="-457200">
              <a:lnSpc>
                <a:spcPct val="80000"/>
              </a:lnSpc>
              <a:buFont typeface="+mj-lt"/>
              <a:buAutoNum type="arabicPeriod"/>
            </a:pPr>
            <a:endParaRPr lang="en-US" sz="2000" dirty="0"/>
          </a:p>
          <a:p>
            <a:pPr marL="457200" indent="-457200">
              <a:lnSpc>
                <a:spcPct val="80000"/>
              </a:lnSpc>
              <a:buFont typeface="+mj-lt"/>
              <a:buAutoNum type="arabicPeriod"/>
            </a:pPr>
            <a:r>
              <a:rPr lang="en-US" sz="2000" dirty="0"/>
              <a:t>Describe a school situation in which you would like to share a document with someone else.</a:t>
            </a:r>
          </a:p>
          <a:p>
            <a:pPr marL="457200" indent="-457200">
              <a:lnSpc>
                <a:spcPct val="80000"/>
              </a:lnSpc>
              <a:buFont typeface="+mj-lt"/>
              <a:buAutoNum type="arabicPeriod"/>
            </a:pPr>
            <a:endParaRPr lang="en-US" sz="2000" dirty="0"/>
          </a:p>
          <a:p>
            <a:pPr marL="457200" indent="-457200">
              <a:lnSpc>
                <a:spcPct val="80000"/>
              </a:lnSpc>
              <a:buFont typeface="+mj-lt"/>
              <a:buAutoNum type="arabicPeriod"/>
            </a:pPr>
            <a:r>
              <a:rPr lang="en-US" sz="2000" dirty="0"/>
              <a:t>Describe a professional situation in which you would like to share a document with someone else.</a:t>
            </a:r>
          </a:p>
          <a:p>
            <a:pPr marL="457200" indent="-457200">
              <a:lnSpc>
                <a:spcPct val="80000"/>
              </a:lnSpc>
              <a:buFont typeface="+mj-lt"/>
              <a:buAutoNum type="arabicPeriod"/>
            </a:pPr>
            <a:endParaRPr lang="en-US" sz="2000" dirty="0"/>
          </a:p>
          <a:p>
            <a:pPr marL="457200" indent="-457200">
              <a:lnSpc>
                <a:spcPct val="80000"/>
              </a:lnSpc>
              <a:buFont typeface="+mj-lt"/>
              <a:buAutoNum type="arabicPeriod"/>
            </a:pPr>
            <a:r>
              <a:rPr lang="en-US" sz="2000" dirty="0"/>
              <a:t>There was a short pause after I clicked on “Create” a new document. What happened during that pause?</a:t>
            </a:r>
          </a:p>
          <a:p>
            <a:pPr marL="457200" indent="-457200">
              <a:lnSpc>
                <a:spcPct val="80000"/>
              </a:lnSpc>
              <a:buFont typeface="+mj-lt"/>
              <a:buAutoNum type="arabicPeriod"/>
            </a:pPr>
            <a:endParaRPr lang="en-US" sz="2000" dirty="0"/>
          </a:p>
          <a:p>
            <a:pPr marL="457200" indent="-457200">
              <a:lnSpc>
                <a:spcPct val="80000"/>
              </a:lnSpc>
              <a:buFont typeface="+mj-lt"/>
              <a:buAutoNum type="arabicPeriod"/>
            </a:pPr>
            <a:r>
              <a:rPr lang="en-US" sz="2000" dirty="0"/>
              <a:t>The Google Drive word processor program is copied into memory from a server on the Web.  When is it loaded?</a:t>
            </a:r>
          </a:p>
          <a:p>
            <a:pPr marL="457200" indent="-457200">
              <a:lnSpc>
                <a:spcPct val="80000"/>
              </a:lnSpc>
              <a:buFont typeface="+mj-lt"/>
              <a:buAutoNum type="arabicPeriod"/>
            </a:pPr>
            <a:endParaRPr lang="en-US" sz="2000" dirty="0"/>
          </a:p>
          <a:p>
            <a:pPr marL="457200" indent="-457200">
              <a:lnSpc>
                <a:spcPct val="80000"/>
              </a:lnSpc>
              <a:buFont typeface="+mj-lt"/>
              <a:buAutoNum type="arabicPeriod"/>
            </a:pPr>
            <a:r>
              <a:rPr lang="en-US" sz="2000" dirty="0"/>
              <a:t>What are advantages of the Google Drive word processor over Microsoft word?</a:t>
            </a:r>
          </a:p>
          <a:p>
            <a:pPr marL="457200" indent="-457200">
              <a:lnSpc>
                <a:spcPct val="80000"/>
              </a:lnSpc>
              <a:buFont typeface="+mj-lt"/>
              <a:buAutoNum type="arabicPeriod"/>
            </a:pPr>
            <a:endParaRPr lang="en-US" sz="2000" dirty="0"/>
          </a:p>
          <a:p>
            <a:pPr marL="457200" indent="-457200">
              <a:lnSpc>
                <a:spcPct val="80000"/>
              </a:lnSpc>
              <a:buFont typeface="+mj-lt"/>
              <a:buAutoNum type="arabicPeriod"/>
            </a:pPr>
            <a:r>
              <a:rPr lang="en-US" sz="2000" dirty="0"/>
              <a:t>What are the advantages of Microsoft Word over the Google Drive word processor? </a:t>
            </a:r>
          </a:p>
          <a:p>
            <a:pPr marL="457200" indent="-457200">
              <a:lnSpc>
                <a:spcPct val="80000"/>
              </a:lnSpc>
              <a:buFont typeface="+mj-lt"/>
              <a:buAutoNum type="arabicPeriod"/>
            </a:pPr>
            <a:endParaRPr lang="en-US" sz="2000" dirty="0"/>
          </a:p>
          <a:p>
            <a:pPr marL="457200" indent="-457200">
              <a:lnSpc>
                <a:spcPct val="80000"/>
              </a:lnSpc>
              <a:buFont typeface="+mj-lt"/>
              <a:buAutoNum type="arabicPeriod"/>
            </a:pPr>
            <a:r>
              <a:rPr lang="en-US" sz="2000" dirty="0"/>
              <a:t>This presentation asked you to play with Google Drive until you were sure you knew how to do 11 things. What is one other thing you know how to do with Google Drive?</a:t>
            </a:r>
          </a:p>
          <a:p>
            <a:pPr marL="457200" indent="-457200">
              <a:lnSpc>
                <a:spcPct val="80000"/>
              </a:lnSpc>
              <a:buFont typeface="+mj-lt"/>
              <a:buAutoNum type="arabicPeriod"/>
            </a:pPr>
            <a:endParaRPr lang="en-US" sz="2000" dirty="0"/>
          </a:p>
          <a:p>
            <a:pPr marL="457200" indent="-457200">
              <a:buFont typeface="+mj-lt"/>
              <a:buAutoNum type="arabicPeriod"/>
            </a:pPr>
            <a:r>
              <a:rPr lang="en-US" sz="2000" dirty="0"/>
              <a:t>Why are some data files stored locally today – why not store them all on the Internet?</a:t>
            </a:r>
          </a:p>
          <a:p>
            <a:pPr>
              <a:buFont typeface="+mj-lt"/>
              <a:buAutoNum type="arabicPeriod"/>
            </a:pPr>
            <a:endParaRPr lang="en-US" sz="2000" dirty="0"/>
          </a:p>
          <a:p>
            <a:pPr marL="457200" indent="-457200">
              <a:buFont typeface="+mj-lt"/>
              <a:buAutoNum type="arabicPeriod"/>
            </a:pPr>
            <a:r>
              <a:rPr lang="en-US" sz="2000" dirty="0"/>
              <a:t>How do programmers use wire-frame diagrams?</a:t>
            </a:r>
          </a:p>
          <a:p>
            <a:pPr>
              <a:buFont typeface="+mj-lt"/>
              <a:buAutoNum type="arabicPeriod"/>
            </a:pPr>
            <a:endParaRPr lang="en-US" sz="2000" dirty="0"/>
          </a:p>
          <a:p>
            <a:pPr marL="457200" indent="-457200">
              <a:buFont typeface="+mj-lt"/>
              <a:buAutoNum type="arabicPeriod"/>
            </a:pPr>
            <a:r>
              <a:rPr lang="en-US" sz="2000" dirty="0"/>
              <a:t>How do users use wire-frame diagrams?</a:t>
            </a:r>
          </a:p>
          <a:p>
            <a:pPr marL="457200" indent="-457200">
              <a:lnSpc>
                <a:spcPct val="80000"/>
              </a:lnSpc>
              <a:buFont typeface="+mj-lt"/>
              <a:buAutoNum type="arabicPeriod"/>
            </a:pPr>
            <a:endParaRPr lang="en-US" sz="2000" dirty="0"/>
          </a:p>
          <a:p>
            <a:pPr marL="0" indent="0">
              <a:lnSpc>
                <a:spcPct val="80000"/>
              </a:lnSpc>
              <a:buNone/>
            </a:pPr>
            <a:endParaRPr lang="en-US" sz="2000" dirty="0"/>
          </a:p>
          <a:p>
            <a:pPr marL="0" indent="0">
              <a:lnSpc>
                <a:spcPct val="80000"/>
              </a:lnSpc>
              <a:buNone/>
            </a:pPr>
            <a:endParaRPr lang="en-US" sz="2000" dirty="0"/>
          </a:p>
        </p:txBody>
      </p:sp>
    </p:spTree>
    <p:extLst>
      <p:ext uri="{BB962C8B-B14F-4D97-AF65-F5344CB8AC3E}">
        <p14:creationId xmlns:p14="http://schemas.microsoft.com/office/powerpoint/2010/main" val="3577820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7054" y="704590"/>
            <a:ext cx="4257896" cy="523220"/>
          </a:xfrm>
          <a:prstGeom prst="rect">
            <a:avLst/>
          </a:prstGeom>
          <a:noFill/>
        </p:spPr>
        <p:txBody>
          <a:bodyPr wrap="none" rtlCol="0">
            <a:spAutoFit/>
          </a:bodyPr>
          <a:lstStyle/>
          <a:p>
            <a:pPr algn="ctr"/>
            <a:r>
              <a:rPr lang="en-US" sz="2800" dirty="0"/>
              <a:t>Google Docs in plain English</a:t>
            </a:r>
          </a:p>
        </p:txBody>
      </p:sp>
      <p:sp>
        <p:nvSpPr>
          <p:cNvPr id="2" name="TextBox 1"/>
          <p:cNvSpPr txBox="1"/>
          <p:nvPr/>
        </p:nvSpPr>
        <p:spPr>
          <a:xfrm>
            <a:off x="2544805" y="5909023"/>
            <a:ext cx="2561920" cy="400110"/>
          </a:xfrm>
          <a:prstGeom prst="rect">
            <a:avLst/>
          </a:prstGeom>
          <a:noFill/>
        </p:spPr>
        <p:txBody>
          <a:bodyPr wrap="none" rtlCol="0">
            <a:spAutoFit/>
          </a:bodyPr>
          <a:lstStyle/>
          <a:p>
            <a:pPr algn="ctr"/>
            <a:r>
              <a:rPr lang="en-US" sz="2000" dirty="0">
                <a:hlinkClick r:id="rId3"/>
              </a:rPr>
              <a:t>Watch the video (2:50)</a:t>
            </a:r>
            <a:endParaRPr lang="en-US"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265" y="2051171"/>
            <a:ext cx="4661470" cy="266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0585" y="5885285"/>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42886" y="4792717"/>
            <a:ext cx="4994516" cy="369332"/>
          </a:xfrm>
          <a:prstGeom prst="rect">
            <a:avLst/>
          </a:prstGeom>
          <a:noFill/>
        </p:spPr>
        <p:txBody>
          <a:bodyPr wrap="square" rtlCol="0">
            <a:spAutoFit/>
          </a:bodyPr>
          <a:lstStyle/>
          <a:p>
            <a:r>
              <a:rPr lang="en-US" dirty="0"/>
              <a:t>Google </a:t>
            </a:r>
            <a:r>
              <a:rPr lang="en-US" i="1" dirty="0"/>
              <a:t>Docs</a:t>
            </a:r>
            <a:r>
              <a:rPr lang="en-US" dirty="0"/>
              <a:t> has been rebranded as Google </a:t>
            </a:r>
            <a:r>
              <a:rPr lang="en-US" i="1" dirty="0"/>
              <a:t>Drive</a:t>
            </a:r>
            <a:r>
              <a:rPr lang="en-US" dirty="0"/>
              <a:t>.</a:t>
            </a:r>
          </a:p>
        </p:txBody>
      </p:sp>
    </p:spTree>
    <p:extLst>
      <p:ext uri="{BB962C8B-B14F-4D97-AF65-F5344CB8AC3E}">
        <p14:creationId xmlns:p14="http://schemas.microsoft.com/office/powerpoint/2010/main" val="2525429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72520" y="431918"/>
            <a:ext cx="3646960" cy="523220"/>
          </a:xfrm>
          <a:prstGeom prst="rect">
            <a:avLst/>
          </a:prstGeom>
          <a:noFill/>
        </p:spPr>
        <p:txBody>
          <a:bodyPr wrap="none" rtlCol="0">
            <a:spAutoFit/>
          </a:bodyPr>
          <a:lstStyle/>
          <a:p>
            <a:r>
              <a:rPr lang="en-US" sz="2800" dirty="0"/>
              <a:t>Logged into my account</a:t>
            </a:r>
          </a:p>
        </p:txBody>
      </p:sp>
      <p:pic>
        <p:nvPicPr>
          <p:cNvPr id="5" name="Picture 4"/>
          <p:cNvPicPr>
            <a:picLocks noChangeAspect="1"/>
          </p:cNvPicPr>
          <p:nvPr/>
        </p:nvPicPr>
        <p:blipFill>
          <a:blip r:embed="rId3"/>
          <a:stretch>
            <a:fillRect/>
          </a:stretch>
        </p:blipFill>
        <p:spPr>
          <a:xfrm>
            <a:off x="1623391" y="1649407"/>
            <a:ext cx="8760296" cy="3757480"/>
          </a:xfrm>
          <a:prstGeom prst="rect">
            <a:avLst/>
          </a:prstGeom>
          <a:ln w="12700">
            <a:solidFill>
              <a:schemeClr val="accent1"/>
            </a:solidFill>
          </a:ln>
        </p:spPr>
      </p:pic>
    </p:spTree>
    <p:extLst>
      <p:ext uri="{BB962C8B-B14F-4D97-AF65-F5344CB8AC3E}">
        <p14:creationId xmlns:p14="http://schemas.microsoft.com/office/powerpoint/2010/main" val="2186562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0388" y="431918"/>
            <a:ext cx="5931239" cy="553998"/>
          </a:xfrm>
          <a:prstGeom prst="rect">
            <a:avLst/>
          </a:prstGeom>
          <a:noFill/>
        </p:spPr>
        <p:txBody>
          <a:bodyPr wrap="none" rtlCol="0">
            <a:spAutoFit/>
          </a:bodyPr>
          <a:lstStyle/>
          <a:p>
            <a:pPr algn="ctr"/>
            <a:r>
              <a:rPr lang="en-US" sz="3000" dirty="0"/>
              <a:t>Google </a:t>
            </a:r>
            <a:r>
              <a:rPr lang="en-US" sz="3000" dirty="0" smtClean="0"/>
              <a:t>drive – programs and storage</a:t>
            </a:r>
            <a:endParaRPr lang="en-US" sz="3000" dirty="0"/>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250" y="5663322"/>
            <a:ext cx="646579" cy="64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528" y="5632669"/>
            <a:ext cx="9539446" cy="769441"/>
          </a:xfrm>
          <a:prstGeom prst="rect">
            <a:avLst/>
          </a:prstGeom>
          <a:noFill/>
        </p:spPr>
        <p:txBody>
          <a:bodyPr wrap="square" rtlCol="0">
            <a:spAutoFit/>
          </a:bodyPr>
          <a:lstStyle/>
          <a:p>
            <a:pPr>
              <a:defRPr/>
            </a:pPr>
            <a:r>
              <a:rPr lang="en-US" sz="2200" dirty="0"/>
              <a:t>What does 15 GB mean? Google used to call this service </a:t>
            </a:r>
            <a:r>
              <a:rPr lang="en-US" sz="2200" i="1" dirty="0"/>
              <a:t>Google Docs </a:t>
            </a:r>
            <a:r>
              <a:rPr lang="en-US" sz="2200" dirty="0"/>
              <a:t>– why do you suppose they changed the name to </a:t>
            </a:r>
            <a:r>
              <a:rPr lang="en-US" sz="2200" i="1" dirty="0"/>
              <a:t>Google Drive</a:t>
            </a:r>
            <a:r>
              <a:rPr lang="en-US" sz="2200" dirty="0"/>
              <a:t>?</a:t>
            </a:r>
          </a:p>
        </p:txBody>
      </p:sp>
      <p:grpSp>
        <p:nvGrpSpPr>
          <p:cNvPr id="6" name="Group 5"/>
          <p:cNvGrpSpPr/>
          <p:nvPr/>
        </p:nvGrpSpPr>
        <p:grpSpPr>
          <a:xfrm>
            <a:off x="7891227" y="1698946"/>
            <a:ext cx="3666144" cy="2940517"/>
            <a:chOff x="7891227" y="1375279"/>
            <a:chExt cx="3666144" cy="2940517"/>
          </a:xfrm>
        </p:grpSpPr>
        <p:pic>
          <p:nvPicPr>
            <p:cNvPr id="1026" name="Picture 2" descr="http://www.infobo.com/wp/wp-content/uploads/2013/04/clou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227" y="1375279"/>
              <a:ext cx="3666144" cy="29405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866639" y="2368485"/>
              <a:ext cx="1926938" cy="954107"/>
            </a:xfrm>
            <a:prstGeom prst="rect">
              <a:avLst/>
            </a:prstGeom>
          </p:spPr>
          <p:txBody>
            <a:bodyPr wrap="none">
              <a:spAutoFit/>
            </a:bodyPr>
            <a:lstStyle/>
            <a:p>
              <a:r>
                <a:rPr lang="en-US" sz="2800" dirty="0">
                  <a:solidFill>
                    <a:srgbClr val="444444"/>
                  </a:solidFill>
                </a:rPr>
                <a:t>15 </a:t>
              </a:r>
              <a:r>
                <a:rPr lang="en-US" sz="2800" dirty="0" smtClean="0">
                  <a:solidFill>
                    <a:srgbClr val="444444"/>
                  </a:solidFill>
                </a:rPr>
                <a:t>GB </a:t>
              </a:r>
              <a:endParaRPr lang="en-US" sz="2800" dirty="0">
                <a:solidFill>
                  <a:srgbClr val="444444"/>
                </a:solidFill>
              </a:endParaRPr>
            </a:p>
            <a:p>
              <a:r>
                <a:rPr lang="en-US" sz="2800" dirty="0">
                  <a:solidFill>
                    <a:srgbClr val="444444"/>
                  </a:solidFill>
                </a:rPr>
                <a:t>free storage</a:t>
              </a:r>
              <a:endParaRPr lang="en-US" sz="2800" dirty="0"/>
            </a:p>
          </p:txBody>
        </p:sp>
      </p:grpSp>
      <p:sp>
        <p:nvSpPr>
          <p:cNvPr id="9" name="TextBox 8"/>
          <p:cNvSpPr txBox="1"/>
          <p:nvPr/>
        </p:nvSpPr>
        <p:spPr>
          <a:xfrm>
            <a:off x="5828946" y="2338209"/>
            <a:ext cx="534121" cy="707886"/>
          </a:xfrm>
          <a:prstGeom prst="rect">
            <a:avLst/>
          </a:prstGeom>
          <a:noFill/>
        </p:spPr>
        <p:txBody>
          <a:bodyPr wrap="none" rtlCol="0">
            <a:spAutoFit/>
          </a:bodyPr>
          <a:lstStyle/>
          <a:p>
            <a:r>
              <a:rPr lang="en-US" sz="4000" dirty="0"/>
              <a:t>&amp;</a:t>
            </a:r>
            <a:endParaRPr lang="en-US" sz="5400" dirty="0"/>
          </a:p>
        </p:txBody>
      </p:sp>
      <p:sp>
        <p:nvSpPr>
          <p:cNvPr id="11" name="Rectangle 10"/>
          <p:cNvSpPr/>
          <p:nvPr/>
        </p:nvSpPr>
        <p:spPr>
          <a:xfrm>
            <a:off x="9197391" y="4644642"/>
            <a:ext cx="1053815" cy="430887"/>
          </a:xfrm>
          <a:prstGeom prst="rect">
            <a:avLst/>
          </a:prstGeom>
        </p:spPr>
        <p:txBody>
          <a:bodyPr wrap="none">
            <a:spAutoFit/>
          </a:bodyPr>
          <a:lstStyle/>
          <a:p>
            <a:r>
              <a:rPr lang="en-US" sz="2200" dirty="0" smtClean="0"/>
              <a:t>Storage</a:t>
            </a:r>
            <a:endParaRPr lang="en-US" sz="2200" dirty="0"/>
          </a:p>
        </p:txBody>
      </p:sp>
      <p:pic>
        <p:nvPicPr>
          <p:cNvPr id="12" name="Picture 11"/>
          <p:cNvPicPr>
            <a:picLocks noChangeAspect="1"/>
          </p:cNvPicPr>
          <p:nvPr/>
        </p:nvPicPr>
        <p:blipFill>
          <a:blip r:embed="rId5"/>
          <a:stretch>
            <a:fillRect/>
          </a:stretch>
        </p:blipFill>
        <p:spPr>
          <a:xfrm>
            <a:off x="952658" y="1799503"/>
            <a:ext cx="3762504" cy="3276026"/>
          </a:xfrm>
          <a:prstGeom prst="rect">
            <a:avLst/>
          </a:prstGeom>
        </p:spPr>
      </p:pic>
      <p:sp>
        <p:nvSpPr>
          <p:cNvPr id="8" name="Rectangle 7"/>
          <p:cNvSpPr/>
          <p:nvPr/>
        </p:nvSpPr>
        <p:spPr>
          <a:xfrm>
            <a:off x="952658" y="4270131"/>
            <a:ext cx="1269194" cy="430887"/>
          </a:xfrm>
          <a:prstGeom prst="rect">
            <a:avLst/>
          </a:prstGeom>
        </p:spPr>
        <p:txBody>
          <a:bodyPr wrap="none">
            <a:spAutoFit/>
          </a:bodyPr>
          <a:lstStyle/>
          <a:p>
            <a:r>
              <a:rPr lang="en-US" sz="2200" dirty="0" smtClean="0"/>
              <a:t>Programs</a:t>
            </a:r>
            <a:endParaRPr lang="en-US" sz="2200" dirty="0"/>
          </a:p>
        </p:txBody>
      </p:sp>
    </p:spTree>
    <p:extLst>
      <p:ext uri="{BB962C8B-B14F-4D97-AF65-F5344CB8AC3E}">
        <p14:creationId xmlns:p14="http://schemas.microsoft.com/office/powerpoint/2010/main" val="685715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546538" y="1190547"/>
            <a:ext cx="29218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For example, one of the programs is a word processor.</a:t>
            </a:r>
            <a:endParaRPr lang="en-US" sz="28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507" y="891001"/>
            <a:ext cx="6948038" cy="423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6538" y="2813961"/>
            <a:ext cx="2921876" cy="2246769"/>
          </a:xfrm>
          <a:prstGeom prst="rect">
            <a:avLst/>
          </a:prstGeom>
          <a:noFill/>
        </p:spPr>
        <p:txBody>
          <a:bodyPr wrap="square" rtlCol="0">
            <a:spAutoFit/>
          </a:bodyPr>
          <a:lstStyle/>
          <a:p>
            <a:r>
              <a:rPr lang="en-US" sz="2800" dirty="0" smtClean="0"/>
              <a:t>It’s simpler than Microsoft Word, but Google constantly adds new features.</a:t>
            </a:r>
            <a:endParaRPr lang="en-US" sz="2800" dirty="0"/>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538" y="5725561"/>
            <a:ext cx="557267" cy="55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82635" y="5604206"/>
            <a:ext cx="10609972" cy="830997"/>
          </a:xfrm>
          <a:prstGeom prst="rect">
            <a:avLst/>
          </a:prstGeom>
          <a:noFill/>
        </p:spPr>
        <p:txBody>
          <a:bodyPr wrap="square" rtlCol="0">
            <a:spAutoFit/>
          </a:bodyPr>
          <a:lstStyle/>
          <a:p>
            <a:pPr>
              <a:defRPr/>
            </a:pPr>
            <a:r>
              <a:rPr lang="en-US" sz="2400" dirty="0" smtClean="0"/>
              <a:t>Compare </a:t>
            </a:r>
            <a:r>
              <a:rPr lang="en-US" sz="2400" dirty="0"/>
              <a:t>this screen shot to today’s version of the </a:t>
            </a:r>
            <a:r>
              <a:rPr lang="en-US" sz="2400" dirty="0" smtClean="0"/>
              <a:t>program. What differences do you see?</a:t>
            </a:r>
            <a:endParaRPr lang="en-US" sz="2400" dirty="0"/>
          </a:p>
        </p:txBody>
      </p:sp>
    </p:spTree>
    <p:extLst>
      <p:ext uri="{BB962C8B-B14F-4D97-AF65-F5344CB8AC3E}">
        <p14:creationId xmlns:p14="http://schemas.microsoft.com/office/powerpoint/2010/main" val="543859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66275" y="1577054"/>
            <a:ext cx="4382681" cy="4493538"/>
          </a:xfrm>
          <a:prstGeom prst="rect">
            <a:avLst/>
          </a:prstGeom>
          <a:noFill/>
        </p:spPr>
        <p:txBody>
          <a:bodyPr wrap="square" rtlCol="0">
            <a:spAutoFit/>
          </a:bodyPr>
          <a:lstStyle/>
          <a:p>
            <a:r>
              <a:rPr lang="en-US" sz="2200" dirty="0" smtClean="0"/>
              <a:t>How do I …</a:t>
            </a:r>
          </a:p>
          <a:p>
            <a:endParaRPr lang="en-US" sz="2200" dirty="0" smtClean="0"/>
          </a:p>
          <a:p>
            <a:pPr marL="342900" indent="-342900">
              <a:buFont typeface="+mj-lt"/>
              <a:buAutoNum type="arabicPeriod"/>
            </a:pPr>
            <a:r>
              <a:rPr lang="en-US" sz="2200" dirty="0" smtClean="0"/>
              <a:t>Create </a:t>
            </a:r>
            <a:r>
              <a:rPr lang="en-US" sz="2200" dirty="0"/>
              <a:t>a new spreadsheet?</a:t>
            </a:r>
          </a:p>
          <a:p>
            <a:pPr marL="342900" indent="-342900">
              <a:buFont typeface="+mj-lt"/>
              <a:buAutoNum type="arabicPeriod"/>
            </a:pPr>
            <a:r>
              <a:rPr lang="en-US" sz="2200" dirty="0"/>
              <a:t>Delete a file?</a:t>
            </a:r>
          </a:p>
          <a:p>
            <a:pPr marL="342900" indent="-342900">
              <a:buFont typeface="+mj-lt"/>
              <a:buAutoNum type="arabicPeriod"/>
            </a:pPr>
            <a:r>
              <a:rPr lang="en-US" sz="2200" dirty="0"/>
              <a:t>Upload a document?</a:t>
            </a:r>
          </a:p>
          <a:p>
            <a:pPr marL="342900" indent="-342900">
              <a:buFont typeface="+mj-lt"/>
              <a:buAutoNum type="arabicPeriod"/>
            </a:pPr>
            <a:r>
              <a:rPr lang="en-US" sz="2200" dirty="0"/>
              <a:t>Sort the files by title?</a:t>
            </a:r>
          </a:p>
          <a:p>
            <a:pPr marL="342900" indent="-342900">
              <a:buFont typeface="+mj-lt"/>
              <a:buAutoNum type="arabicPeriod"/>
            </a:pPr>
            <a:r>
              <a:rPr lang="en-US" sz="2200" dirty="0"/>
              <a:t>Share a file with others?</a:t>
            </a:r>
          </a:p>
          <a:p>
            <a:pPr marL="342900" indent="-342900">
              <a:buFont typeface="+mj-lt"/>
              <a:buAutoNum type="arabicPeriod"/>
            </a:pPr>
            <a:r>
              <a:rPr lang="en-US" sz="2200" dirty="0"/>
              <a:t>See only presentations?</a:t>
            </a:r>
          </a:p>
          <a:p>
            <a:pPr marL="342900" indent="-342900">
              <a:buFont typeface="+mj-lt"/>
              <a:buAutoNum type="arabicPeriod"/>
            </a:pPr>
            <a:r>
              <a:rPr lang="en-US" sz="2200" dirty="0"/>
              <a:t>Rename a file?</a:t>
            </a:r>
          </a:p>
          <a:p>
            <a:pPr marL="342900" indent="-342900">
              <a:buFont typeface="+mj-lt"/>
              <a:buAutoNum type="arabicPeriod"/>
            </a:pPr>
            <a:r>
              <a:rPr lang="en-US" sz="2200" dirty="0"/>
              <a:t>See files in a given folder?</a:t>
            </a:r>
          </a:p>
          <a:p>
            <a:pPr marL="342900" indent="-342900">
              <a:buFont typeface="+mj-lt"/>
              <a:buAutoNum type="arabicPeriod"/>
            </a:pPr>
            <a:r>
              <a:rPr lang="en-US" sz="2200" dirty="0"/>
              <a:t>Create a new folder?</a:t>
            </a:r>
          </a:p>
          <a:p>
            <a:pPr marL="342900" indent="-342900">
              <a:buFont typeface="+mj-lt"/>
              <a:buAutoNum type="arabicPeriod"/>
            </a:pPr>
            <a:r>
              <a:rPr lang="en-US" sz="2200" dirty="0"/>
              <a:t>Go to other Google apps?</a:t>
            </a:r>
          </a:p>
          <a:p>
            <a:pPr marL="342900" indent="-342900">
              <a:buFont typeface="+mj-lt"/>
              <a:buAutoNum type="arabicPeriod"/>
            </a:pPr>
            <a:r>
              <a:rPr lang="en-US" sz="2200" dirty="0"/>
              <a:t>Add comments to a Google doc?</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637" y="1577054"/>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34630" y="2255683"/>
            <a:ext cx="3470615" cy="2800767"/>
          </a:xfrm>
          <a:prstGeom prst="rect">
            <a:avLst/>
          </a:prstGeom>
          <a:noFill/>
        </p:spPr>
        <p:txBody>
          <a:bodyPr wrap="square" rtlCol="0">
            <a:spAutoFit/>
          </a:bodyPr>
          <a:lstStyle/>
          <a:p>
            <a:pPr>
              <a:defRPr/>
            </a:pPr>
            <a:r>
              <a:rPr lang="en-US" sz="2200" b="1" dirty="0" smtClean="0"/>
              <a:t>In class </a:t>
            </a:r>
            <a:r>
              <a:rPr lang="en-US" sz="2200" dirty="0" smtClean="0"/>
              <a:t>– demonstrate document creating and editing.</a:t>
            </a:r>
          </a:p>
          <a:p>
            <a:pPr>
              <a:defRPr/>
            </a:pPr>
            <a:endParaRPr lang="en-US" sz="2200" dirty="0" smtClean="0"/>
          </a:p>
          <a:p>
            <a:pPr>
              <a:defRPr/>
            </a:pPr>
            <a:r>
              <a:rPr lang="en-US" sz="2200" b="1" dirty="0" smtClean="0"/>
              <a:t>Self study </a:t>
            </a:r>
            <a:r>
              <a:rPr lang="en-US" sz="2200" dirty="0" smtClean="0"/>
              <a:t>-- pause </a:t>
            </a:r>
            <a:r>
              <a:rPr lang="en-US" sz="2200" dirty="0"/>
              <a:t>to play around with the </a:t>
            </a:r>
            <a:r>
              <a:rPr lang="en-US" sz="2200" dirty="0" smtClean="0"/>
              <a:t>program – can you answer these question?</a:t>
            </a:r>
            <a:endParaRPr lang="en-US" sz="2200" dirty="0"/>
          </a:p>
        </p:txBody>
      </p:sp>
      <p:sp>
        <p:nvSpPr>
          <p:cNvPr id="10" name="TextBox 9"/>
          <p:cNvSpPr txBox="1"/>
          <p:nvPr/>
        </p:nvSpPr>
        <p:spPr>
          <a:xfrm>
            <a:off x="5080144" y="394407"/>
            <a:ext cx="2031711" cy="584775"/>
          </a:xfrm>
          <a:prstGeom prst="rect">
            <a:avLst/>
          </a:prstGeom>
          <a:noFill/>
        </p:spPr>
        <p:txBody>
          <a:bodyPr wrap="none" rtlCol="0">
            <a:spAutoFit/>
          </a:bodyPr>
          <a:lstStyle/>
          <a:p>
            <a:pPr algn="ctr"/>
            <a:r>
              <a:rPr lang="en-US" sz="3200" dirty="0"/>
              <a:t>Demo/play</a:t>
            </a:r>
          </a:p>
        </p:txBody>
      </p:sp>
    </p:spTree>
    <p:extLst>
      <p:ext uri="{BB962C8B-B14F-4D97-AF65-F5344CB8AC3E}">
        <p14:creationId xmlns:p14="http://schemas.microsoft.com/office/powerpoint/2010/main" val="878357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89660" y="1452932"/>
            <a:ext cx="3612681" cy="1989320"/>
          </a:xfrm>
          <a:prstGeom prst="rect">
            <a:avLst/>
          </a:prstGeom>
          <a:ln>
            <a:solidFill>
              <a:schemeClr val="tx1"/>
            </a:solidFill>
          </a:ln>
        </p:spPr>
      </p:pic>
      <p:sp>
        <p:nvSpPr>
          <p:cNvPr id="3" name="TextBox 2"/>
          <p:cNvSpPr txBox="1"/>
          <p:nvPr/>
        </p:nvSpPr>
        <p:spPr>
          <a:xfrm>
            <a:off x="9005906" y="1251386"/>
            <a:ext cx="2596213" cy="1446550"/>
          </a:xfrm>
          <a:prstGeom prst="rect">
            <a:avLst/>
          </a:prstGeom>
          <a:noFill/>
        </p:spPr>
        <p:txBody>
          <a:bodyPr wrap="square" rtlCol="0">
            <a:spAutoFit/>
          </a:bodyPr>
          <a:lstStyle/>
          <a:p>
            <a:r>
              <a:rPr lang="en-US" sz="2200" dirty="0" smtClean="0"/>
              <a:t>Determine who can see the document and what they can change</a:t>
            </a:r>
            <a:endParaRPr lang="en-US" sz="2200" dirty="0"/>
          </a:p>
        </p:txBody>
      </p:sp>
      <p:sp>
        <p:nvSpPr>
          <p:cNvPr id="5" name="TextBox 4"/>
          <p:cNvSpPr txBox="1"/>
          <p:nvPr/>
        </p:nvSpPr>
        <p:spPr>
          <a:xfrm>
            <a:off x="689343" y="1251386"/>
            <a:ext cx="2617075" cy="1446550"/>
          </a:xfrm>
          <a:prstGeom prst="rect">
            <a:avLst/>
          </a:prstGeom>
          <a:noFill/>
        </p:spPr>
        <p:txBody>
          <a:bodyPr wrap="square" rtlCol="0">
            <a:spAutoFit/>
          </a:bodyPr>
          <a:lstStyle/>
          <a:p>
            <a:r>
              <a:rPr lang="en-US" sz="2200" dirty="0" smtClean="0"/>
              <a:t>Filter notifications from collaborators and see/hide comment history</a:t>
            </a:r>
            <a:endParaRPr lang="en-US" sz="2200" dirty="0"/>
          </a:p>
        </p:txBody>
      </p:sp>
      <p:sp>
        <p:nvSpPr>
          <p:cNvPr id="6" name="TextBox 5"/>
          <p:cNvSpPr txBox="1"/>
          <p:nvPr/>
        </p:nvSpPr>
        <p:spPr>
          <a:xfrm>
            <a:off x="4586773" y="398684"/>
            <a:ext cx="3018455" cy="523220"/>
          </a:xfrm>
          <a:prstGeom prst="rect">
            <a:avLst/>
          </a:prstGeom>
          <a:noFill/>
        </p:spPr>
        <p:txBody>
          <a:bodyPr wrap="none" rtlCol="0">
            <a:spAutoFit/>
          </a:bodyPr>
          <a:lstStyle/>
          <a:p>
            <a:pPr algn="ctr"/>
            <a:r>
              <a:rPr lang="en-US" sz="2800" b="1" dirty="0" smtClean="0"/>
              <a:t>Collaboration tools</a:t>
            </a:r>
            <a:endParaRPr lang="en-US" sz="2800" b="1" dirty="0"/>
          </a:p>
        </p:txBody>
      </p:sp>
      <p:cxnSp>
        <p:nvCxnSpPr>
          <p:cNvPr id="8" name="Straight Arrow Connector 7"/>
          <p:cNvCxnSpPr>
            <a:stCxn id="5" idx="3"/>
          </p:cNvCxnSpPr>
          <p:nvPr/>
        </p:nvCxnSpPr>
        <p:spPr>
          <a:xfrm flipV="1">
            <a:off x="3306418" y="1974575"/>
            <a:ext cx="1033669" cy="86"/>
          </a:xfrm>
          <a:prstGeom prst="straightConnector1">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288696" y="1976765"/>
            <a:ext cx="1596887" cy="0"/>
          </a:xfrm>
          <a:prstGeom prst="straightConnector1">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558845" y="3272269"/>
            <a:ext cx="19879" cy="621695"/>
          </a:xfrm>
          <a:prstGeom prst="straightConnector1">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6005041" y="3973279"/>
            <a:ext cx="3132333" cy="2374511"/>
          </a:xfrm>
          <a:prstGeom prst="rect">
            <a:avLst/>
          </a:prstGeom>
        </p:spPr>
      </p:pic>
    </p:spTree>
    <p:extLst>
      <p:ext uri="{BB962C8B-B14F-4D97-AF65-F5344CB8AC3E}">
        <p14:creationId xmlns:p14="http://schemas.microsoft.com/office/powerpoint/2010/main" val="3868458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16311" y="1972658"/>
            <a:ext cx="2719552" cy="3993265"/>
          </a:xfrm>
          <a:prstGeom prst="rect">
            <a:avLst/>
          </a:prstGeom>
          <a:ln>
            <a:solidFill>
              <a:schemeClr val="tx1">
                <a:lumMod val="50000"/>
                <a:lumOff val="50000"/>
              </a:schemeClr>
            </a:solidFill>
          </a:ln>
        </p:spPr>
      </p:pic>
      <p:sp>
        <p:nvSpPr>
          <p:cNvPr id="3" name="TextBox 2"/>
          <p:cNvSpPr txBox="1"/>
          <p:nvPr/>
        </p:nvSpPr>
        <p:spPr>
          <a:xfrm>
            <a:off x="945347" y="1870399"/>
            <a:ext cx="3861495" cy="1200329"/>
          </a:xfrm>
          <a:prstGeom prst="rect">
            <a:avLst/>
          </a:prstGeom>
          <a:noFill/>
        </p:spPr>
        <p:txBody>
          <a:bodyPr wrap="square" rtlCol="0">
            <a:spAutoFit/>
          </a:bodyPr>
          <a:lstStyle/>
          <a:p>
            <a:r>
              <a:rPr lang="en-US" sz="2400" dirty="0" smtClean="0"/>
              <a:t>You  get new features like voice input as soon as they are released.</a:t>
            </a:r>
            <a:endParaRPr lang="en-US" sz="2400" dirty="0"/>
          </a:p>
        </p:txBody>
      </p:sp>
      <p:sp>
        <p:nvSpPr>
          <p:cNvPr id="6" name="TextBox 5"/>
          <p:cNvSpPr txBox="1"/>
          <p:nvPr/>
        </p:nvSpPr>
        <p:spPr>
          <a:xfrm>
            <a:off x="1736833" y="3704896"/>
            <a:ext cx="5404945" cy="2308324"/>
          </a:xfrm>
          <a:prstGeom prst="rect">
            <a:avLst/>
          </a:prstGeom>
          <a:noFill/>
        </p:spPr>
        <p:txBody>
          <a:bodyPr wrap="square" rtlCol="0">
            <a:spAutoFit/>
          </a:bodyPr>
          <a:lstStyle/>
          <a:p>
            <a:r>
              <a:rPr lang="en-US" sz="2400" dirty="0" smtClean="0"/>
              <a:t>What technology improvements have made automatic updates feasible now when they were not earlier?</a:t>
            </a:r>
          </a:p>
          <a:p>
            <a:endParaRPr lang="en-US" sz="2400" dirty="0"/>
          </a:p>
          <a:p>
            <a:r>
              <a:rPr lang="en-US" sz="2400" dirty="0" smtClean="0"/>
              <a:t>Is there a drawback to being always current?</a:t>
            </a:r>
            <a:endParaRPr lang="en-US" sz="2400" dirty="0"/>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347" y="4568131"/>
            <a:ext cx="581853" cy="58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51902" y="588056"/>
            <a:ext cx="4688207" cy="523220"/>
          </a:xfrm>
          <a:prstGeom prst="rect">
            <a:avLst/>
          </a:prstGeom>
          <a:noFill/>
        </p:spPr>
        <p:txBody>
          <a:bodyPr wrap="none" rtlCol="0">
            <a:spAutoFit/>
          </a:bodyPr>
          <a:lstStyle/>
          <a:p>
            <a:pPr algn="ctr"/>
            <a:r>
              <a:rPr lang="en-US" sz="2800" b="1" dirty="0"/>
              <a:t>Google Drive is </a:t>
            </a:r>
            <a:r>
              <a:rPr lang="en-US" sz="2800" b="1" dirty="0" smtClean="0">
                <a:solidFill>
                  <a:srgbClr val="FF0000"/>
                </a:solidFill>
              </a:rPr>
              <a:t>always current</a:t>
            </a:r>
            <a:endParaRPr lang="en-US" sz="2800" b="1" dirty="0">
              <a:solidFill>
                <a:srgbClr val="FF0000"/>
              </a:solidFill>
            </a:endParaRPr>
          </a:p>
        </p:txBody>
      </p:sp>
    </p:spTree>
    <p:extLst>
      <p:ext uri="{BB962C8B-B14F-4D97-AF65-F5344CB8AC3E}">
        <p14:creationId xmlns:p14="http://schemas.microsoft.com/office/powerpoint/2010/main" val="120039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14207</TotalTime>
  <Words>1574</Words>
  <Application>Microsoft Office PowerPoint</Application>
  <PresentationFormat>Widescreen</PresentationFormat>
  <Paragraphs>205</Paragraphs>
  <Slides>21</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Using Google Drive applications</vt:lpstr>
      <vt:lpstr>Where does this topic fit?</vt:lpstr>
      <vt:lpstr>PowerPoint Presentation</vt:lpstr>
      <vt:lpstr>PowerPoint Presentation</vt:lpstr>
      <vt:lpstr>PowerPoint Presentation</vt:lpstr>
      <vt:lpstr>For example, one of the programs is a word processor.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Resources</vt:lpstr>
      <vt:lpstr>Self-study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dc:creator>
  <cp:lastModifiedBy>Larry Press</cp:lastModifiedBy>
  <cp:revision>148</cp:revision>
  <dcterms:created xsi:type="dcterms:W3CDTF">2013-09-01T12:02:34Z</dcterms:created>
  <dcterms:modified xsi:type="dcterms:W3CDTF">2020-02-06T02:06:02Z</dcterms:modified>
</cp:coreProperties>
</file>