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3" r:id="rId2"/>
    <p:sldId id="264" r:id="rId3"/>
    <p:sldId id="277" r:id="rId4"/>
    <p:sldId id="293" r:id="rId5"/>
    <p:sldId id="278" r:id="rId6"/>
    <p:sldId id="292" r:id="rId7"/>
    <p:sldId id="279" r:id="rId8"/>
    <p:sldId id="280" r:id="rId9"/>
    <p:sldId id="281" r:id="rId10"/>
    <p:sldId id="289" r:id="rId11"/>
    <p:sldId id="291" r:id="rId12"/>
    <p:sldId id="287" r:id="rId13"/>
    <p:sldId id="29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19" autoAdjust="0"/>
  </p:normalViewPr>
  <p:slideViewPr>
    <p:cSldViewPr snapToGrid="0" snapToObjects="1">
      <p:cViewPr varScale="1">
        <p:scale>
          <a:sx n="82" d="100"/>
          <a:sy n="82" d="100"/>
        </p:scale>
        <p:origin x="-1459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29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AA7B8-C9E3-430F-AF36-0900B4878D36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71822-4C48-4054-802C-DE4A10B77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43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90EB78-57B6-4F01-8CDA-2C3212E30F40}" type="slidenum">
              <a:rPr lang="en-US"/>
              <a:pPr/>
              <a:t>1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In</a:t>
            </a:r>
            <a:r>
              <a:rPr lang="en-US" sz="2000" baseline="0" dirty="0" smtClean="0"/>
              <a:t> t</a:t>
            </a:r>
            <a:r>
              <a:rPr lang="en-US" sz="2000" dirty="0" smtClean="0"/>
              <a:t>his</a:t>
            </a:r>
            <a:r>
              <a:rPr lang="en-US" sz="2000" baseline="0" dirty="0" smtClean="0"/>
              <a:t> presentation, we classify applications in five ways, as shown here.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We also note that the term “application” is used in two, related ways.</a:t>
            </a:r>
            <a:endParaRPr lang="en-US" sz="20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0F2234-8645-4EFC-B67D-26111B4B3373}" type="slidenum">
              <a:rPr lang="en-US"/>
              <a:pPr/>
              <a:t>10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Some applications, like word processing, are best done from a fixed location or a</a:t>
            </a:r>
            <a:r>
              <a:rPr lang="en-US" sz="2000" baseline="0" dirty="0" smtClean="0"/>
              <a:t> temporarily fixed location using a portable computer.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Other applications, like in-store price comparison or talking while walking are inherently mobile.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Mobile applications are increasing in importance as we get faster mobile connectivity and devices like smart phones and tablets.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We have reviewed</a:t>
            </a:r>
            <a:r>
              <a:rPr lang="en-US" sz="2000" baseline="0" dirty="0" smtClean="0"/>
              <a:t> several characteristics of applications.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Applications may be </a:t>
            </a:r>
            <a:r>
              <a:rPr lang="en-US" sz="2000" dirty="0" smtClean="0"/>
              <a:t>networked, stand-alone, collaborative, for</a:t>
            </a:r>
            <a:r>
              <a:rPr lang="en-US" sz="2000" baseline="0" dirty="0" smtClean="0"/>
              <a:t> </a:t>
            </a:r>
            <a:r>
              <a:rPr lang="en-US" sz="2000" dirty="0" smtClean="0"/>
              <a:t>personal productivity, synchronous. asynchronous, fixed</a:t>
            </a:r>
            <a:r>
              <a:rPr lang="en-US" sz="2000" baseline="0" dirty="0" smtClean="0"/>
              <a:t>, portable, mobile and </a:t>
            </a:r>
            <a:r>
              <a:rPr lang="en-US" sz="2000" dirty="0" smtClean="0"/>
              <a:t>run in one or several places.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1822-4C48-4054-802C-DE4A10B77D1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415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B86DCA-4A1C-4D6B-8DCC-44D2A64B4B00}" type="slidenum">
              <a:rPr lang="en-US"/>
              <a:pPr/>
              <a:t>12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2000" dirty="0" smtClean="0">
                <a:latin typeface="+mj-lt"/>
                <a:cs typeface="Times New Roman" pitchFamily="18" charset="0"/>
              </a:rPr>
              <a:t>We</a:t>
            </a:r>
            <a:r>
              <a:rPr lang="en-US" sz="2000" baseline="0" dirty="0" smtClean="0">
                <a:latin typeface="+mj-lt"/>
                <a:cs typeface="Times New Roman" pitchFamily="18" charset="0"/>
              </a:rPr>
              <a:t> can classify collaborative writing tools as to whether they are used synchronously or asynchronously and at the same or different place.</a:t>
            </a:r>
            <a:endParaRPr lang="en-US" sz="2000" dirty="0" smtClean="0">
              <a:latin typeface="+mj-lt"/>
              <a:cs typeface="Times New Roman" pitchFamily="18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639632B-1C65-4753-8B7B-DF59DA551797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B23F76-B5F8-4188-8194-CA8DA8F5EDB8}" type="slidenum">
              <a:rPr lang="en-US"/>
              <a:pPr/>
              <a:t>2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aseline="0" dirty="0" smtClean="0"/>
              <a:t>The word “application” is used for two separate, but related things.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Word processing is something you do with a computer, a task or activity.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Microsoft Word is a program for doing word processing – it is an application program.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Sometimes “application program” is shortened to “app.”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That is particularly common for applications that run on mobile computers.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Now lets look at five different ways to classify applications, starting with network versus stand-alone.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1822-4C48-4054-802C-DE4A10B77D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88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Let’s look at five ways to characterize an application, beginning with network</a:t>
            </a:r>
            <a:r>
              <a:rPr lang="en-US" sz="2000" baseline="0" dirty="0" smtClean="0"/>
              <a:t> versus  stand-alone.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1822-4C48-4054-802C-DE4A10B77D1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90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aseline="0" dirty="0" smtClean="0"/>
              <a:t>We can differentiate between stand-alone or desktop applications and network applications.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In a stand-alone or desktop application, the computer is not connected to the Internet, so both the program and the data it processes are stored locally.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In a networked application, either the program, the data, or both are stored on a server on the Internet.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People sometimes refer to network applications as being “in the cloud.”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Network applications involve a client and a server.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For example, when surfing the Web, you run a Web client program on your computer and it retrieves Web pages that are stored on a Web server</a:t>
            </a:r>
            <a:r>
              <a:rPr lang="en-US" sz="2000" baseline="0" dirty="0" smtClean="0"/>
              <a:t>.</a:t>
            </a:r>
            <a:endParaRPr lang="en-US" sz="2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1822-4C48-4054-802C-DE4A10B77D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54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The</a:t>
            </a:r>
            <a:r>
              <a:rPr lang="en-US" sz="2000" baseline="0" dirty="0" smtClean="0"/>
              <a:t> program you are executing is always in memory, but where did it come from – where was it stored?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Where is the data you are working on stored?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1822-4C48-4054-802C-DE4A10B77D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56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In collaborative applications two or more people</a:t>
            </a:r>
            <a:r>
              <a:rPr lang="en-US" sz="2000" baseline="0" dirty="0" smtClean="0"/>
              <a:t> work together on a problem.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In personal productivity applications, a single person is using the application.</a:t>
            </a:r>
          </a:p>
          <a:p>
            <a:endParaRPr lang="en-US" sz="2000" baseline="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65282-D339-45A0-B9C1-E0E095CECE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71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A</a:t>
            </a:r>
            <a:r>
              <a:rPr lang="en-US" sz="2000" baseline="0" dirty="0" smtClean="0"/>
              <a:t> collaborative application can be synchronous.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For synchronous applications, the collaborators must be online at the same time.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With asynchronous applications, they can be online at different times.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For example, conference calling is a synchronous application, and email an asynchronous application.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If collaborators are using a conference call tool like Skype, they must all be online at the same time.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If collaborators are communicating using email, they can work at different times.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65282-D339-45A0-B9C1-E0E095CECE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71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Collaborators</a:t>
            </a:r>
            <a:r>
              <a:rPr lang="en-US" sz="2000" baseline="0" dirty="0" smtClean="0"/>
              <a:t> may be in the same room, as shown here, or at remote locations.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Today, it is common for the professor to use a computer that is connected to the Internet during class meetings, and in many modern classrooms the students are also on-line.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This photo shows what must have been the first room in which collaborators used shared computers during a meeting.</a:t>
            </a:r>
          </a:p>
          <a:p>
            <a:endParaRPr lang="en-US" sz="2000" baseline="0" dirty="0" smtClean="0"/>
          </a:p>
          <a:p>
            <a:r>
              <a:rPr lang="en-US" sz="2000" baseline="0" dirty="0" smtClean="0"/>
              <a:t>It was taken in the mid 1960s in the lab of Doug </a:t>
            </a:r>
            <a:r>
              <a:rPr lang="en-US" sz="2000" baseline="0" dirty="0" err="1" smtClean="0"/>
              <a:t>Engelbart</a:t>
            </a:r>
            <a:r>
              <a:rPr lang="en-US" sz="2000" baseline="0" dirty="0" smtClean="0"/>
              <a:t>, second from the right.</a:t>
            </a:r>
          </a:p>
          <a:p>
            <a:endParaRPr lang="en-US" sz="2000" baseline="0" dirty="0" smtClean="0"/>
          </a:p>
          <a:p>
            <a:r>
              <a:rPr lang="en-US" sz="2000" baseline="0" dirty="0" err="1" smtClean="0"/>
              <a:t>Engelbart</a:t>
            </a:r>
            <a:r>
              <a:rPr lang="en-US" sz="2000" baseline="0" dirty="0" smtClean="0"/>
              <a:t> and his colleagues invented much of what we take for granted today – user-interface windows, editing live, formatted documents in those windows, the mouse, shared databases and document repositories and more.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71822-4C48-4054-802C-DE4A10B77D1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90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2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9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6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5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6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9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26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37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C2E8-6208-4D0D-8105-A8D78B424E2F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6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EC2E8-6208-4D0D-8105-A8D78B424E2F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26DF5-5BCB-4BA9-95DA-1D2D507D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7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019800"/>
            <a:ext cx="8382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71593" y="2149098"/>
            <a:ext cx="803070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 dirty="0">
                <a:solidFill>
                  <a:srgbClr val="FF0000"/>
                </a:solidFill>
              </a:rPr>
              <a:t>S</a:t>
            </a:r>
            <a:r>
              <a:rPr lang="en-US" sz="2800" dirty="0" smtClean="0">
                <a:solidFill>
                  <a:srgbClr val="FF0000"/>
                </a:solidFill>
              </a:rPr>
              <a:t>kills</a:t>
            </a:r>
            <a:r>
              <a:rPr lang="en-US" sz="2800" dirty="0" smtClean="0"/>
              <a:t>: none</a:t>
            </a:r>
            <a:endParaRPr lang="en-US" sz="2800" dirty="0"/>
          </a:p>
          <a:p>
            <a:pPr>
              <a:spcBef>
                <a:spcPct val="20000"/>
              </a:spcBef>
            </a:pPr>
            <a:r>
              <a:rPr lang="en-US" sz="2800" dirty="0">
                <a:solidFill>
                  <a:srgbClr val="FF0000"/>
                </a:solidFill>
              </a:rPr>
              <a:t>C</a:t>
            </a:r>
            <a:r>
              <a:rPr lang="en-US" sz="2800" dirty="0" smtClean="0">
                <a:solidFill>
                  <a:srgbClr val="FF0000"/>
                </a:solidFill>
              </a:rPr>
              <a:t>oncepts</a:t>
            </a:r>
            <a:r>
              <a:rPr lang="en-US" sz="2800" dirty="0" smtClean="0"/>
              <a:t>: two uses of the word “application,” networked vs. stand-alone, collaborative vs. personal </a:t>
            </a:r>
            <a:r>
              <a:rPr lang="en-US" sz="2800" dirty="0"/>
              <a:t>productivity, synchronous </a:t>
            </a:r>
            <a:r>
              <a:rPr lang="en-US" sz="2800" dirty="0" smtClean="0"/>
              <a:t>vs. </a:t>
            </a:r>
            <a:r>
              <a:rPr lang="en-US" sz="2800" dirty="0"/>
              <a:t>asynchronous</a:t>
            </a:r>
            <a:r>
              <a:rPr lang="en-US" sz="2800" dirty="0" smtClean="0"/>
              <a:t>,  same vs. different place, fixed and portable vs. mobile</a:t>
            </a:r>
            <a:endParaRPr lang="en-US" sz="2800" dirty="0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676400" y="5943600"/>
            <a:ext cx="6629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dirty="0"/>
              <a:t>This work is licensed under a Creative Commons Attribution-Noncommercial-Share Alike 3.0 License.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95871" y="780756"/>
            <a:ext cx="45522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Application characteristics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8276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279" y="1415300"/>
            <a:ext cx="2128837" cy="2838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675" y="1999274"/>
            <a:ext cx="2128838" cy="2838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0" y="307971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200" dirty="0" smtClean="0"/>
              <a:t>Fixed, mobile </a:t>
            </a:r>
            <a:r>
              <a:rPr lang="en-US" sz="3200" dirty="0"/>
              <a:t>and portable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4271962" y="4837724"/>
            <a:ext cx="1084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Mobile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792136" y="4246757"/>
            <a:ext cx="1239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Portable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29" y="1427033"/>
            <a:ext cx="2143125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299648" y="4246757"/>
            <a:ext cx="8369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Fixed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67" y="1408307"/>
            <a:ext cx="2143125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83" y="5577040"/>
            <a:ext cx="447586" cy="44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047545" y="5602842"/>
            <a:ext cx="35836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Name a few mobile applications.</a:t>
            </a:r>
            <a:endParaRPr lang="en-US" sz="2000" dirty="0"/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83" y="6082895"/>
            <a:ext cx="447586" cy="44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047545" y="6108697"/>
            <a:ext cx="5518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Why are mobile applications suddenly catching on?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49978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385" y="607920"/>
            <a:ext cx="17752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Summary</a:t>
            </a:r>
            <a:endParaRPr lang="en-US" sz="32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1536065"/>
            <a:ext cx="6648450" cy="443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629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200" dirty="0" smtClean="0">
                <a:latin typeface="Calibri" pitchFamily="34" charset="0"/>
                <a:cs typeface="Calibri" pitchFamily="34" charset="0"/>
              </a:rPr>
              <a:t>Self-study questions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8533" y="1512277"/>
            <a:ext cx="624693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Without looking back, can you list our application characteristics?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Give an example of a mobile application.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Give an example of an application in which the program is stored on the Internet, and the data is stored locally.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Give </a:t>
            </a:r>
            <a:r>
              <a:rPr lang="en-US" dirty="0"/>
              <a:t>an example of an application in which the </a:t>
            </a:r>
            <a:r>
              <a:rPr lang="en-US" dirty="0" smtClean="0"/>
              <a:t>data is </a:t>
            </a:r>
            <a:r>
              <a:rPr lang="en-US" dirty="0"/>
              <a:t>stored on the Internet</a:t>
            </a:r>
            <a:r>
              <a:rPr lang="en-US" dirty="0" smtClean="0"/>
              <a:t>, and the program is stored locally.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Give </a:t>
            </a:r>
            <a:r>
              <a:rPr lang="en-US" dirty="0"/>
              <a:t>an example of an application in which </a:t>
            </a:r>
            <a:r>
              <a:rPr lang="en-US" dirty="0" smtClean="0"/>
              <a:t>both the </a:t>
            </a:r>
            <a:r>
              <a:rPr lang="en-US" dirty="0"/>
              <a:t>program </a:t>
            </a:r>
            <a:r>
              <a:rPr lang="en-US" dirty="0" smtClean="0"/>
              <a:t>and data are stored </a:t>
            </a:r>
            <a:r>
              <a:rPr lang="en-US" dirty="0"/>
              <a:t>on the </a:t>
            </a:r>
            <a:r>
              <a:rPr lang="en-US" dirty="0" smtClean="0"/>
              <a:t>Internet.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Give </a:t>
            </a:r>
            <a:r>
              <a:rPr lang="en-US" dirty="0"/>
              <a:t>an example of an application in which </a:t>
            </a:r>
            <a:r>
              <a:rPr lang="en-US" dirty="0" smtClean="0"/>
              <a:t>both the program and the </a:t>
            </a:r>
            <a:r>
              <a:rPr lang="en-US" dirty="0"/>
              <a:t>data are stored </a:t>
            </a:r>
            <a:r>
              <a:rPr lang="en-US" dirty="0" smtClean="0"/>
              <a:t>locally.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Using our characteristics, how would you classify email?  (Repeat for other applications.)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205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840878"/>
              </p:ext>
            </p:extLst>
          </p:nvPr>
        </p:nvGraphicFramePr>
        <p:xfrm>
          <a:off x="1776046" y="4000892"/>
          <a:ext cx="4651130" cy="2346996"/>
        </p:xfrm>
        <a:graphic>
          <a:graphicData uri="http://schemas.openxmlformats.org/drawingml/2006/table">
            <a:tbl>
              <a:tblPr firstRow="1" firstCol="1">
                <a:tableStyleId>{2D5ABB26-0587-4C30-8999-92F81FD0307C}</a:tableStyleId>
              </a:tblPr>
              <a:tblGrid>
                <a:gridCol w="1200291"/>
                <a:gridCol w="1683586"/>
                <a:gridCol w="1767253"/>
              </a:tblGrid>
              <a:tr h="0">
                <a:tc>
                  <a:txBody>
                    <a:bodyPr/>
                    <a:lstStyle/>
                    <a:p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137160" marT="137166" marB="13716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Same time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137160" marT="137166" marB="1371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Different time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137160" marT="137166" marB="1371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9914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Same place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137160" marT="137166" marB="1371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137160" marT="137166" marB="1371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137160" marT="137166" marB="1371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914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Different place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137160" marT="137166" marB="1371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137160" marT="137166" marB="1371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137160" marT="137166" marB="1371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696916" y="635378"/>
            <a:ext cx="57237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 does each of these collaborative applications fit in the following classification scheme?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Email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Chat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Teleconference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Screen share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Threaded discussion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Wiki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01614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0353"/>
            <a:ext cx="9144000" cy="715963"/>
          </a:xfrm>
        </p:spPr>
        <p:txBody>
          <a:bodyPr>
            <a:noAutofit/>
          </a:bodyPr>
          <a:lstStyle/>
          <a:p>
            <a:r>
              <a:rPr lang="en-US" sz="3200" dirty="0"/>
              <a:t>Where does this topic fit?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12383" y="1639164"/>
            <a:ext cx="5823488" cy="4876800"/>
          </a:xfrm>
        </p:spPr>
        <p:txBody>
          <a:bodyPr>
            <a:normAutofit/>
          </a:bodyPr>
          <a:lstStyle/>
          <a:p>
            <a:r>
              <a:rPr lang="en-US" sz="2800" dirty="0"/>
              <a:t>Internet concepts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Applications</a:t>
            </a:r>
          </a:p>
          <a:p>
            <a:pPr lvl="1"/>
            <a:r>
              <a:rPr lang="en-US" dirty="0" smtClean="0"/>
              <a:t>Technology</a:t>
            </a:r>
            <a:endParaRPr lang="en-US" dirty="0"/>
          </a:p>
          <a:p>
            <a:pPr lvl="1"/>
            <a:r>
              <a:rPr lang="en-US" dirty="0"/>
              <a:t>Implications</a:t>
            </a:r>
          </a:p>
          <a:p>
            <a:r>
              <a:rPr lang="en-US" sz="2800" dirty="0"/>
              <a:t>Internet skills</a:t>
            </a:r>
          </a:p>
          <a:p>
            <a:pPr lvl="1"/>
            <a:r>
              <a:rPr lang="en-US" dirty="0"/>
              <a:t>Application development</a:t>
            </a:r>
          </a:p>
          <a:p>
            <a:pPr lvl="1"/>
            <a:r>
              <a:rPr lang="en-US" dirty="0"/>
              <a:t>Content </a:t>
            </a:r>
            <a:r>
              <a:rPr lang="en-US" dirty="0" smtClean="0"/>
              <a:t>creation</a:t>
            </a:r>
          </a:p>
          <a:p>
            <a:pPr lvl="1"/>
            <a:r>
              <a:rPr lang="en-US" dirty="0" smtClean="0"/>
              <a:t>User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97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298704"/>
            <a:ext cx="91440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“Application” and “Application”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398460" y="5183866"/>
            <a:ext cx="14234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rogram</a:t>
            </a:r>
          </a:p>
        </p:txBody>
      </p:sp>
      <p:pic>
        <p:nvPicPr>
          <p:cNvPr id="3" name="Picture 2" descr="http://www.theinquirer.net/IMG/043/189043/ibm-pc-30-3-230x230.jpg?131314837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908" y="1947252"/>
            <a:ext cx="2976440" cy="2976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0.gstatic.com/images?q=tbn:ANd9GcRQ1HKqKeJnTvtuV6WD9tvfOuzwFjmLbKDCwUSVtGrcW2w09Ja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644" y="2463920"/>
            <a:ext cx="19431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681575" y="5183866"/>
            <a:ext cx="12731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</p:spTree>
    <p:extLst>
      <p:ext uri="{BB962C8B-B14F-4D97-AF65-F5344CB8AC3E}">
        <p14:creationId xmlns:p14="http://schemas.microsoft.com/office/powerpoint/2010/main" val="89269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7049" y="777107"/>
            <a:ext cx="6535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Five ways to characterize applications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689737" y="2087047"/>
            <a:ext cx="576452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Network versus stand-alone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Collaborative </a:t>
            </a:r>
            <a:r>
              <a:rPr lang="en-US" sz="2400" dirty="0"/>
              <a:t>versus personal </a:t>
            </a:r>
            <a:r>
              <a:rPr lang="en-US" sz="2400" dirty="0" smtClean="0"/>
              <a:t>productivity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Synchronous versus asynchronous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Same place or different </a:t>
            </a:r>
            <a:r>
              <a:rPr lang="en-US" sz="2400" dirty="0" smtClean="0"/>
              <a:t>places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Fixed, mobile and </a:t>
            </a:r>
            <a:r>
              <a:rPr lang="en-US" sz="2400" dirty="0" smtClean="0"/>
              <a:t>portable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079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0176" y="571490"/>
            <a:ext cx="1454803" cy="1488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97" y="2394590"/>
            <a:ext cx="5231325" cy="2612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37049" y="777107"/>
            <a:ext cx="46958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Network versus stand-alone applications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830176" y="2093393"/>
            <a:ext cx="1299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Stand-alone PC</a:t>
            </a:r>
            <a:endParaRPr lang="en-US" sz="2400" dirty="0"/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33" y="5486466"/>
            <a:ext cx="447586" cy="44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414188" y="5484275"/>
            <a:ext cx="4858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Can you name a Web client program?</a:t>
            </a:r>
            <a:endParaRPr lang="en-US" sz="2400" dirty="0"/>
          </a:p>
        </p:txBody>
      </p:sp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33" y="6038909"/>
            <a:ext cx="447586" cy="44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414188" y="6036718"/>
            <a:ext cx="493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Can you name a Web server program?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6865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41" y="4657762"/>
            <a:ext cx="447586" cy="44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85596" y="4655571"/>
            <a:ext cx="7258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When editing a Google Doc </a:t>
            </a:r>
            <a:r>
              <a:rPr lang="en-US" sz="2400" dirty="0"/>
              <a:t> </a:t>
            </a:r>
            <a:r>
              <a:rPr lang="en-US" sz="2400" dirty="0" smtClean="0"/>
              <a:t>word processing document?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41" y="5324509"/>
            <a:ext cx="447586" cy="44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85596" y="5322318"/>
            <a:ext cx="4261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Filling in a survey questionnaire?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18635" y="1313472"/>
            <a:ext cx="51724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Where is the program stored?</a:t>
            </a:r>
          </a:p>
          <a:p>
            <a:endParaRPr lang="en-US" sz="3200" dirty="0"/>
          </a:p>
          <a:p>
            <a:r>
              <a:rPr lang="en-US" sz="3200" dirty="0" smtClean="0"/>
              <a:t>Where is the data stored?</a:t>
            </a:r>
            <a:endParaRPr lang="en-US" sz="3200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49" y="3967198"/>
            <a:ext cx="447586" cy="44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09404" y="3965007"/>
            <a:ext cx="3143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When surfing the Web?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9793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7047" y="376416"/>
            <a:ext cx="7318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Collaborative versus personal productivity</a:t>
            </a:r>
            <a:endParaRPr lang="en-US" sz="3200" dirty="0"/>
          </a:p>
        </p:txBody>
      </p:sp>
      <p:sp>
        <p:nvSpPr>
          <p:cNvPr id="3" name="Document"/>
          <p:cNvSpPr>
            <a:spLocks noEditPoints="1" noChangeArrowheads="1"/>
          </p:cNvSpPr>
          <p:nvPr/>
        </p:nvSpPr>
        <p:spPr bwMode="auto">
          <a:xfrm rot="10800000">
            <a:off x="4165787" y="1886972"/>
            <a:ext cx="742244" cy="875410"/>
          </a:xfrm>
          <a:custGeom>
            <a:avLst/>
            <a:gdLst>
              <a:gd name="T0" fmla="*/ 22747464 w 21600"/>
              <a:gd name="T1" fmla="*/ 63268968 h 21600"/>
              <a:gd name="T2" fmla="*/ 179754 w 21600"/>
              <a:gd name="T3" fmla="*/ 31730985 h 21600"/>
              <a:gd name="T4" fmla="*/ 22747464 w 21600"/>
              <a:gd name="T5" fmla="*/ 236926 h 21600"/>
              <a:gd name="T6" fmla="*/ 45900903 w 21600"/>
              <a:gd name="T7" fmla="*/ 31154845 h 21600"/>
              <a:gd name="T8" fmla="*/ 22747464 w 21600"/>
              <a:gd name="T9" fmla="*/ 63268968 h 21600"/>
              <a:gd name="T10" fmla="*/ 0 w 21600"/>
              <a:gd name="T11" fmla="*/ 0 h 21600"/>
              <a:gd name="T12" fmla="*/ 45676752 w 21600"/>
              <a:gd name="T13" fmla="*/ 0 h 21600"/>
              <a:gd name="T14" fmla="*/ 45676752 w 21600"/>
              <a:gd name="T15" fmla="*/ 63175388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977 w 21600"/>
              <a:gd name="T25" fmla="*/ 818 h 21600"/>
              <a:gd name="T26" fmla="*/ 20622 w 21600"/>
              <a:gd name="T27" fmla="*/ 16429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4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873" y="1625804"/>
            <a:ext cx="1468215" cy="125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095" y="1665938"/>
            <a:ext cx="1468215" cy="125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137310" y="2324676"/>
            <a:ext cx="915708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049433" y="2312749"/>
            <a:ext cx="915708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http://www.theinquirer.net/IMG/043/189043/ibm-pc-30-3-230x230.jpg?13131483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164" y="3359809"/>
            <a:ext cx="1883415" cy="1883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49" y="6000787"/>
            <a:ext cx="447586" cy="44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309404" y="5998596"/>
            <a:ext cx="50332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Give an example of a collaborative application.</a:t>
            </a:r>
            <a:endParaRPr lang="en-US" sz="2000" dirty="0"/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57" y="5476139"/>
            <a:ext cx="447586" cy="44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333212" y="5473948"/>
            <a:ext cx="5902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Give an example of a personal productivity application.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0121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7047" y="585900"/>
            <a:ext cx="7318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Synchronous </a:t>
            </a:r>
            <a:r>
              <a:rPr lang="en-US" sz="3200" dirty="0" smtClean="0"/>
              <a:t>versus asynchronous</a:t>
            </a:r>
            <a:endParaRPr lang="en-US" sz="32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546" y="3682954"/>
            <a:ext cx="33147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546" y="2081268"/>
            <a:ext cx="33147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65" y="3682956"/>
            <a:ext cx="33147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65" y="2081270"/>
            <a:ext cx="33147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25384" y="4530683"/>
            <a:ext cx="1513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Same time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904659" y="4530681"/>
            <a:ext cx="2056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Different times</a:t>
            </a:r>
            <a:endParaRPr lang="en-US" sz="2400" dirty="0"/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95" y="6048400"/>
            <a:ext cx="447586" cy="44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006695" y="6083533"/>
            <a:ext cx="50332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Give an example of a collaborative application.</a:t>
            </a:r>
            <a:endParaRPr lang="en-US" sz="2000" dirty="0"/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141" y="5533083"/>
            <a:ext cx="447586" cy="44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030503" y="5558885"/>
            <a:ext cx="5902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Give an example of a personal productivity application.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90278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7966" y="422781"/>
            <a:ext cx="4228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/>
              <a:t>Same </a:t>
            </a:r>
            <a:r>
              <a:rPr lang="en-US" sz="3200" dirty="0" smtClean="0"/>
              <a:t>or </a:t>
            </a:r>
            <a:r>
              <a:rPr lang="en-US" sz="3200" dirty="0" smtClean="0"/>
              <a:t>different </a:t>
            </a:r>
            <a:r>
              <a:rPr lang="en-US" sz="3200" dirty="0" smtClean="0"/>
              <a:t>places</a:t>
            </a:r>
            <a:endParaRPr lang="en-US" sz="32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072" y="1536065"/>
            <a:ext cx="5371965" cy="3586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95" y="6048400"/>
            <a:ext cx="447586" cy="44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06695" y="6083533"/>
            <a:ext cx="56140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Give an example where users are in </a:t>
            </a:r>
            <a:r>
              <a:rPr lang="en-US" sz="2000" dirty="0" smtClean="0"/>
              <a:t>different places.</a:t>
            </a:r>
            <a:endParaRPr lang="en-US" sz="2000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141" y="5533083"/>
            <a:ext cx="447586" cy="447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30503" y="5558885"/>
            <a:ext cx="5574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Give an example where users are in th</a:t>
            </a:r>
            <a:r>
              <a:rPr lang="en-US" sz="2000" dirty="0" smtClean="0"/>
              <a:t>e same place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5390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22008</TotalTime>
  <Words>1058</Words>
  <Application>Microsoft Office PowerPoint</Application>
  <PresentationFormat>On-screen Show (4:3)</PresentationFormat>
  <Paragraphs>147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Where does this topic fit?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Larry</dc:creator>
  <cp:lastModifiedBy>Larry</cp:lastModifiedBy>
  <cp:revision>61</cp:revision>
  <dcterms:created xsi:type="dcterms:W3CDTF">2010-07-13T13:09:27Z</dcterms:created>
  <dcterms:modified xsi:type="dcterms:W3CDTF">2013-02-05T23:40:15Z</dcterms:modified>
</cp:coreProperties>
</file>