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87" r:id="rId4"/>
    <p:sldId id="267" r:id="rId5"/>
    <p:sldId id="266" r:id="rId6"/>
    <p:sldId id="269" r:id="rId7"/>
    <p:sldId id="291" r:id="rId8"/>
    <p:sldId id="681" r:id="rId9"/>
    <p:sldId id="292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6FE1E9-6A81-4532-89E5-87C4DEC16A9F}" v="5" dt="2020-04-28T14:43:21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42" autoAdjust="0"/>
  </p:normalViewPr>
  <p:slideViewPr>
    <p:cSldViewPr snapToGrid="0">
      <p:cViewPr varScale="1">
        <p:scale>
          <a:sx n="117" d="100"/>
          <a:sy n="117" d="100"/>
        </p:scale>
        <p:origin x="3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ry Press" userId="0ada1fc728725202" providerId="LiveId" clId="{CF6FE1E9-6A81-4532-89E5-87C4DEC16A9F}"/>
    <pc:docChg chg="addSld delSld modSld">
      <pc:chgData name="Larry Press" userId="0ada1fc728725202" providerId="LiveId" clId="{CF6FE1E9-6A81-4532-89E5-87C4DEC16A9F}" dt="2020-04-28T14:49:26.079" v="114" actId="113"/>
      <pc:docMkLst>
        <pc:docMk/>
      </pc:docMkLst>
      <pc:sldChg chg="modSp del mod modNotesTx">
        <pc:chgData name="Larry Press" userId="0ada1fc728725202" providerId="LiveId" clId="{CF6FE1E9-6A81-4532-89E5-87C4DEC16A9F}" dt="2020-04-28T14:43:25.896" v="86" actId="2696"/>
        <pc:sldMkLst>
          <pc:docMk/>
          <pc:sldMk cId="2330767590" sldId="290"/>
        </pc:sldMkLst>
        <pc:spChg chg="mod">
          <ac:chgData name="Larry Press" userId="0ada1fc728725202" providerId="LiveId" clId="{CF6FE1E9-6A81-4532-89E5-87C4DEC16A9F}" dt="2020-04-28T14:18:41.933" v="3" actId="1076"/>
          <ac:spMkLst>
            <pc:docMk/>
            <pc:sldMk cId="2330767590" sldId="290"/>
            <ac:spMk id="2" creationId="{00000000-0000-0000-0000-000000000000}"/>
          </ac:spMkLst>
        </pc:spChg>
      </pc:sldChg>
      <pc:sldChg chg="add del">
        <pc:chgData name="Larry Press" userId="0ada1fc728725202" providerId="LiveId" clId="{CF6FE1E9-6A81-4532-89E5-87C4DEC16A9F}" dt="2020-04-28T14:42:52.138" v="84"/>
        <pc:sldMkLst>
          <pc:docMk/>
          <pc:sldMk cId="916359765" sldId="679"/>
        </pc:sldMkLst>
      </pc:sldChg>
      <pc:sldChg chg="add del">
        <pc:chgData name="Larry Press" userId="0ada1fc728725202" providerId="LiveId" clId="{CF6FE1E9-6A81-4532-89E5-87C4DEC16A9F}" dt="2020-04-28T14:41:41.759" v="82"/>
        <pc:sldMkLst>
          <pc:docMk/>
          <pc:sldMk cId="2818864937" sldId="679"/>
        </pc:sldMkLst>
      </pc:sldChg>
      <pc:sldChg chg="modSp add mod">
        <pc:chgData name="Larry Press" userId="0ada1fc728725202" providerId="LiveId" clId="{CF6FE1E9-6A81-4532-89E5-87C4DEC16A9F}" dt="2020-04-28T14:49:26.079" v="114" actId="113"/>
        <pc:sldMkLst>
          <pc:docMk/>
          <pc:sldMk cId="3824288637" sldId="681"/>
        </pc:sldMkLst>
        <pc:spChg chg="mod">
          <ac:chgData name="Larry Press" userId="0ada1fc728725202" providerId="LiveId" clId="{CF6FE1E9-6A81-4532-89E5-87C4DEC16A9F}" dt="2020-04-28T14:49:26.079" v="114" actId="113"/>
          <ac:spMkLst>
            <pc:docMk/>
            <pc:sldMk cId="3824288637" sldId="681"/>
            <ac:spMk id="2" creationId="{00000000-0000-0000-0000-000000000000}"/>
          </ac:spMkLst>
        </pc:spChg>
        <pc:spChg chg="mod">
          <ac:chgData name="Larry Press" userId="0ada1fc728725202" providerId="LiveId" clId="{CF6FE1E9-6A81-4532-89E5-87C4DEC16A9F}" dt="2020-04-28T14:49:20.776" v="113" actId="20577"/>
          <ac:spMkLst>
            <pc:docMk/>
            <pc:sldMk cId="3824288637" sldId="681"/>
            <ac:spMk id="399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We</a:t>
            </a:r>
            <a:r>
              <a:rPr lang="en-US" sz="2000" baseline="0" dirty="0"/>
              <a:t> look at the audio processing work flow, noting that compression is done after editing and before you distribute your work on the Web, CD, in a presentation, and so forth.</a:t>
            </a:r>
          </a:p>
          <a:p>
            <a:endParaRPr lang="en-US" sz="2000" baseline="0" dirty="0"/>
          </a:p>
          <a:p>
            <a:r>
              <a:rPr lang="en-US" sz="2000" baseline="0" dirty="0"/>
              <a:t>We will consider a few compression examples, and see rules of thumb for quality in different applications.</a:t>
            </a:r>
          </a:p>
          <a:p>
            <a:endParaRPr lang="en-US" sz="2000" baseline="0" dirty="0"/>
          </a:p>
          <a:p>
            <a:r>
              <a:rPr lang="en-US" sz="2000" baseline="0" dirty="0"/>
              <a:t>We conclude by noting that all types of data can be compressed, and we can often tolerate some loss of information in the case of audio, video and image data.</a:t>
            </a:r>
          </a:p>
          <a:p>
            <a:endParaRPr lang="en-US" sz="2000" baseline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109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presentations deals</a:t>
            </a:r>
            <a:r>
              <a:rPr lang="en-US" sz="2000" baseline="0" dirty="0"/>
              <a:t> with audio content creation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37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latin typeface="+mj-lt"/>
                <a:cs typeface="Times New Roman" pitchFamily="18" charset="0"/>
              </a:rPr>
              <a:t>This is</a:t>
            </a:r>
            <a:r>
              <a:rPr lang="en-US" sz="2000" baseline="0" dirty="0">
                <a:latin typeface="+mj-lt"/>
                <a:cs typeface="Times New Roman" pitchFamily="18" charset="0"/>
              </a:rPr>
              <a:t> our audio processing work flow.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You begin by recording some sound or perhaps copying a file from the Web. 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Capture as high a quality original sound as you can.  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In other words, capture as much information as you can.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Next you use your audio processing program to modify the recording to suit your application  -- perhaps cutting out some </a:t>
            </a:r>
            <a:r>
              <a:rPr lang="en-US" sz="2000" i="1" baseline="0" dirty="0" err="1">
                <a:latin typeface="+mj-lt"/>
                <a:cs typeface="Times New Roman" pitchFamily="18" charset="0"/>
              </a:rPr>
              <a:t>uuuhms</a:t>
            </a:r>
            <a:r>
              <a:rPr lang="en-US" sz="2000" baseline="0" dirty="0">
                <a:latin typeface="+mj-lt"/>
                <a:cs typeface="Times New Roman" pitchFamily="18" charset="0"/>
              </a:rPr>
              <a:t>, rearranging the order of questions in an interview, and so forth.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When you finish editing, compress the audio, making the file as small as you can while maintaining the sound quality your application  requires.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Note that this is the same work flow as with image or video processing.</a:t>
            </a:r>
          </a:p>
          <a:p>
            <a:endParaRPr lang="en-US" sz="2000" baseline="0" dirty="0">
              <a:latin typeface="+mj-lt"/>
              <a:cs typeface="Times New Roman" pitchFamily="18" charset="0"/>
            </a:endParaRPr>
          </a:p>
          <a:p>
            <a:r>
              <a:rPr lang="en-US" sz="2000" baseline="0" dirty="0">
                <a:latin typeface="+mj-lt"/>
                <a:cs typeface="Times New Roman" pitchFamily="18" charset="0"/>
              </a:rPr>
              <a:t>Now, let’s listen to some compressed recordings.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Here is</a:t>
            </a:r>
            <a:r>
              <a:rPr lang="en-US" sz="2000" baseline="0" dirty="0"/>
              <a:t> an uncompressed recording and five compressed versions.</a:t>
            </a:r>
          </a:p>
          <a:p>
            <a:endParaRPr lang="en-US" sz="2000" baseline="0" dirty="0"/>
          </a:p>
          <a:p>
            <a:r>
              <a:rPr lang="en-US" sz="2000" baseline="0" dirty="0"/>
              <a:t>The original recording was CD quality -- 44,100 samples per second and each sample was a 32 bit number.</a:t>
            </a:r>
          </a:p>
          <a:p>
            <a:endParaRPr lang="en-US" sz="2000" baseline="0" dirty="0"/>
          </a:p>
          <a:p>
            <a:r>
              <a:rPr lang="en-US" sz="2000" baseline="0" dirty="0"/>
              <a:t>Can you tell which is the original?</a:t>
            </a:r>
          </a:p>
          <a:p>
            <a:endParaRPr lang="en-US" sz="2000" baseline="0" dirty="0"/>
          </a:p>
          <a:p>
            <a:r>
              <a:rPr lang="en-US" sz="2000" baseline="0" dirty="0"/>
              <a:t>Which is most compressed?</a:t>
            </a:r>
          </a:p>
          <a:p>
            <a:endParaRPr lang="en-US" sz="2000" baseline="0" dirty="0"/>
          </a:p>
          <a:p>
            <a:r>
              <a:rPr lang="en-US" sz="2000" baseline="0" dirty="0"/>
              <a:t>Which sound the same to you, given your ear and your audio system.</a:t>
            </a:r>
          </a:p>
          <a:p>
            <a:endParaRPr lang="en-US" sz="2000" baseline="0" dirty="0"/>
          </a:p>
          <a:p>
            <a:r>
              <a:rPr lang="en-US" sz="2000" baseline="0" dirty="0"/>
              <a:t>Pause and listen to the recordings before going on.</a:t>
            </a:r>
          </a:p>
          <a:p>
            <a:endParaRPr lang="en-US" sz="2000" baseline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5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EE772-4D9E-418A-B1EA-479DA230E426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As</a:t>
            </a:r>
            <a:r>
              <a:rPr lang="en-US" sz="2000" baseline="0" dirty="0"/>
              <a:t> you see, number two was the original file.</a:t>
            </a:r>
          </a:p>
          <a:p>
            <a:endParaRPr lang="en-US" sz="2000" baseline="0" dirty="0"/>
          </a:p>
          <a:p>
            <a:r>
              <a:rPr lang="en-US" sz="2000" baseline="0" dirty="0"/>
              <a:t>Could you hear the difference between it and number 1? Number 3?</a:t>
            </a:r>
          </a:p>
          <a:p>
            <a:endParaRPr lang="en-US" sz="2000" baseline="0" dirty="0"/>
          </a:p>
          <a:p>
            <a:r>
              <a:rPr lang="en-US" sz="2000" baseline="0" dirty="0"/>
              <a:t>As with any data compression, what is good enough depends upon the application.</a:t>
            </a:r>
          </a:p>
          <a:p>
            <a:endParaRPr lang="en-US" sz="20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If you are compressing a recording for the Web site of a classical music station, you want high quality sound, even if it means large files.</a:t>
            </a:r>
          </a:p>
          <a:p>
            <a:endParaRPr lang="en-US" sz="2000" baseline="0" dirty="0"/>
          </a:p>
          <a:p>
            <a:r>
              <a:rPr lang="en-US" sz="2000" baseline="0" dirty="0"/>
              <a:t>If your audience is on a slow connection to the Internet or will be listening to the recording on cheap PC speakers, you want low file size, even if it means giving up some sound quality.</a:t>
            </a:r>
          </a:p>
          <a:p>
            <a:endParaRPr lang="en-US" sz="2000" baseline="0" dirty="0"/>
          </a:p>
          <a:p>
            <a:endParaRPr lang="en-US" sz="2000" baseline="0" dirty="0"/>
          </a:p>
        </p:txBody>
      </p:sp>
    </p:spTree>
    <p:extLst>
      <p:ext uri="{BB962C8B-B14F-4D97-AF65-F5344CB8AC3E}">
        <p14:creationId xmlns:p14="http://schemas.microsoft.com/office/powerpoint/2010/main" val="126439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When exporting</a:t>
            </a:r>
            <a:r>
              <a:rPr lang="en-US" sz="2000" baseline="0" dirty="0"/>
              <a:t> an mp3 file, click on the options button in the lower right hand corner of </a:t>
            </a:r>
            <a:r>
              <a:rPr lang="en-US" sz="2000" i="1" baseline="0" dirty="0"/>
              <a:t>File &gt; Export </a:t>
            </a:r>
            <a:r>
              <a:rPr lang="en-US" sz="2000" baseline="0" dirty="0"/>
              <a:t>dialog box.</a:t>
            </a:r>
          </a:p>
          <a:p>
            <a:endParaRPr lang="en-US" sz="2000" baseline="0" dirty="0"/>
          </a:p>
          <a:p>
            <a:r>
              <a:rPr lang="en-US" sz="2000" baseline="0" dirty="0"/>
              <a:t>That will bring up this dialog box, which you can use to select the level of compression.</a:t>
            </a:r>
          </a:p>
          <a:p>
            <a:endParaRPr lang="en-US" sz="2000" baseline="0" dirty="0"/>
          </a:p>
          <a:p>
            <a:r>
              <a:rPr lang="en-US" sz="2000" baseline="0" dirty="0"/>
              <a:t>You are selecting the number of bits per second.</a:t>
            </a:r>
          </a:p>
          <a:p>
            <a:endParaRPr lang="en-US" sz="2000" baseline="0" dirty="0"/>
          </a:p>
          <a:p>
            <a:r>
              <a:rPr lang="en-US" sz="2000" baseline="0" dirty="0"/>
              <a:t>Increasing the bits per second will generate a larger file, but the sound quality will also improve.</a:t>
            </a:r>
          </a:p>
          <a:p>
            <a:endParaRPr lang="en-US" sz="2000" baseline="0" dirty="0"/>
          </a:p>
          <a:p>
            <a:r>
              <a:rPr lang="en-US" sz="2000" baseline="0" dirty="0"/>
              <a:t>If you have not already done so, you will have to configure Audacity to export .mp3 files.</a:t>
            </a:r>
          </a:p>
          <a:p>
            <a:endParaRPr lang="en-US" sz="2000" baseline="0" dirty="0"/>
          </a:p>
          <a:p>
            <a:r>
              <a:rPr lang="en-US" sz="2000" baseline="0" dirty="0"/>
              <a:t>Instructions for doing that are in the topic module on configuring Audacity.</a:t>
            </a:r>
          </a:p>
          <a:p>
            <a:endParaRPr lang="en-US" sz="2000" baseline="0" dirty="0"/>
          </a:p>
          <a:p>
            <a:r>
              <a:rPr lang="en-US" sz="2000" baseline="0" dirty="0"/>
              <a:t>(See the link at the end of this presentation).</a:t>
            </a:r>
          </a:p>
          <a:p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2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1EA79-D396-49A2-BC13-1C9A8E8853C6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As</a:t>
            </a:r>
            <a:r>
              <a:rPr lang="en-US" sz="2000" baseline="0" dirty="0"/>
              <a:t> we saw, you</a:t>
            </a:r>
            <a:r>
              <a:rPr lang="en-US" sz="2000" dirty="0"/>
              <a:t> specify bits per second when compressing mp3 files.</a:t>
            </a:r>
          </a:p>
          <a:p>
            <a:endParaRPr lang="en-US" sz="2000" dirty="0"/>
          </a:p>
          <a:p>
            <a:r>
              <a:rPr lang="en-US" sz="2000" dirty="0"/>
              <a:t>Here are some rules of thumb</a:t>
            </a:r>
            <a:r>
              <a:rPr lang="en-US" sz="2000" baseline="0" dirty="0"/>
              <a:t> for selecting a playback rate.</a:t>
            </a:r>
          </a:p>
          <a:p>
            <a:endParaRPr lang="en-US" sz="2000" baseline="0" dirty="0"/>
          </a:p>
          <a:p>
            <a:r>
              <a:rPr lang="en-US" sz="2000" baseline="0" dirty="0"/>
              <a:t>The greater the number of bits stored for each second of sound, the higher the audio quality, but the larger the file.</a:t>
            </a:r>
          </a:p>
          <a:p>
            <a:endParaRPr lang="en-US" sz="2000" baseline="0" dirty="0"/>
          </a:p>
        </p:txBody>
      </p:sp>
    </p:spTree>
    <p:extLst>
      <p:ext uri="{BB962C8B-B14F-4D97-AF65-F5344CB8AC3E}">
        <p14:creationId xmlns:p14="http://schemas.microsoft.com/office/powerpoint/2010/main" val="426856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9B03C-B6EB-4E26-AFAF-646DA629A470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All data and program files </a:t>
            </a:r>
            <a:r>
              <a:rPr lang="en-US" sz="2000" baseline="0" dirty="0"/>
              <a:t>can be compressed, and information may (or may not) be lost during compression.</a:t>
            </a:r>
          </a:p>
          <a:p>
            <a:endParaRPr lang="en-US" sz="2000" baseline="0" dirty="0"/>
          </a:p>
          <a:p>
            <a:r>
              <a:rPr lang="en-US" sz="2000" baseline="0" dirty="0"/>
              <a:t>In most image, audio and video applications, we can afford </a:t>
            </a:r>
            <a:r>
              <a:rPr lang="en-US" sz="2000" baseline="0" dirty="0" err="1"/>
              <a:t>lossy</a:t>
            </a:r>
            <a:r>
              <a:rPr lang="en-US" sz="2000" baseline="0" dirty="0"/>
              <a:t> compression, in which some information is lost.</a:t>
            </a:r>
          </a:p>
          <a:p>
            <a:endParaRPr lang="en-US" sz="2000" baseline="0" dirty="0"/>
          </a:p>
          <a:p>
            <a:r>
              <a:rPr lang="en-US" sz="2000" baseline="0" dirty="0"/>
              <a:t>With </a:t>
            </a:r>
            <a:r>
              <a:rPr lang="en-US" sz="2000" baseline="0" dirty="0" err="1"/>
              <a:t>lossy</a:t>
            </a:r>
            <a:r>
              <a:rPr lang="en-US" sz="2000" baseline="0" dirty="0"/>
              <a:t> compression, there will be a tradeoff between file sized and the quality of the result.</a:t>
            </a:r>
          </a:p>
          <a:p>
            <a:endParaRPr lang="en-US" sz="2000" baseline="0" dirty="0"/>
          </a:p>
          <a:p>
            <a:r>
              <a:rPr lang="en-US" sz="2000" baseline="0" dirty="0"/>
              <a:t>If we are compressing other data types, for example a program or text or numeric data, we require </a:t>
            </a:r>
            <a:r>
              <a:rPr lang="en-US" sz="2000" b="1" baseline="0" dirty="0"/>
              <a:t>lossless</a:t>
            </a:r>
            <a:r>
              <a:rPr lang="en-US" sz="2000" baseline="0" dirty="0"/>
              <a:t> compression.</a:t>
            </a:r>
          </a:p>
          <a:p>
            <a:endParaRPr lang="en-US" sz="2000" baseline="0" dirty="0"/>
          </a:p>
          <a:p>
            <a:r>
              <a:rPr lang="en-US" sz="2000" baseline="0" dirty="0"/>
              <a:t>With lossless compression, the file can be de-compressed to create an </a:t>
            </a:r>
            <a:r>
              <a:rPr lang="en-US" sz="2000" b="1" baseline="0" dirty="0"/>
              <a:t>exact</a:t>
            </a:r>
            <a:r>
              <a:rPr lang="en-US" sz="2000" baseline="0" dirty="0"/>
              <a:t> </a:t>
            </a:r>
            <a:r>
              <a:rPr lang="en-US" sz="2000" b="1" baseline="0" dirty="0"/>
              <a:t>duplicate</a:t>
            </a:r>
            <a:r>
              <a:rPr lang="en-US" sz="2000" baseline="0" dirty="0"/>
              <a:t> of the original.</a:t>
            </a:r>
          </a:p>
          <a:p>
            <a:endParaRPr lang="en-US" sz="2000" baseline="0" dirty="0"/>
          </a:p>
          <a:p>
            <a:r>
              <a:rPr lang="en-US" sz="2000" baseline="0" dirty="0"/>
              <a:t>No information is lost during compression.</a:t>
            </a:r>
          </a:p>
        </p:txBody>
      </p:sp>
    </p:spTree>
    <p:extLst>
      <p:ext uri="{BB962C8B-B14F-4D97-AF65-F5344CB8AC3E}">
        <p14:creationId xmlns:p14="http://schemas.microsoft.com/office/powerpoint/2010/main" val="378588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We saw the audio processing workflow</a:t>
            </a:r>
            <a:r>
              <a:rPr lang="en-US" sz="2000" baseline="0" dirty="0"/>
              <a:t> and listened to several examples of compression.</a:t>
            </a:r>
          </a:p>
          <a:p>
            <a:endParaRPr lang="en-US" sz="2000" baseline="0" dirty="0"/>
          </a:p>
          <a:p>
            <a:r>
              <a:rPr lang="en-US" sz="2000" baseline="0" dirty="0"/>
              <a:t>We saw some rules of thumb on how much to compress a file and saw how to export a compressed .mp3 file using Audacity.</a:t>
            </a:r>
          </a:p>
          <a:p>
            <a:endParaRPr lang="en-US" sz="2000" baseline="0" dirty="0"/>
          </a:p>
          <a:p>
            <a:r>
              <a:rPr lang="en-US" sz="2000" baseline="0" dirty="0"/>
              <a:t>We saw that all data types can be compressed, and said </a:t>
            </a:r>
            <a:r>
              <a:rPr lang="en-US" sz="2000" baseline="0" dirty="0" err="1"/>
              <a:t>lossy</a:t>
            </a:r>
            <a:r>
              <a:rPr lang="en-US" sz="2000" baseline="0" dirty="0"/>
              <a:t> compression is typical for media files.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is275topics.blogspot.com/2010/10/data-code-information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upportalert.com/best-free-file-archiver-zip-utility.htm" TargetMode="External"/><Relationship Id="rId2" Type="http://schemas.openxmlformats.org/officeDocument/2006/relationships/hyperlink" Target="http://cis275topics.blogspot.com/2011/03/configure-audacity-to-export-mp3-file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slideLayout" Target="../slideLayouts/slideLayout7.xml"/><Relationship Id="rId3" Type="http://schemas.microsoft.com/office/2007/relationships/media" Target="../media/media2.wav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image" Target="../media/image2.png"/><Relationship Id="rId10" Type="http://schemas.openxmlformats.org/officeDocument/2006/relationships/audio" Target="../media/media5.mp3"/><Relationship Id="rId4" Type="http://schemas.openxmlformats.org/officeDocument/2006/relationships/audio" Target="../media/media2.wav"/><Relationship Id="rId9" Type="http://schemas.microsoft.com/office/2007/relationships/media" Target="../media/media5.mp3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Skills</a:t>
            </a:r>
            <a:r>
              <a:rPr lang="en-US" sz="2800" dirty="0"/>
              <a:t>: audio compression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Concepts</a:t>
            </a:r>
            <a:r>
              <a:rPr lang="en-US" sz="2800" dirty="0"/>
              <a:t>: quality-file size trade off, capture-edit-compress, </a:t>
            </a:r>
            <a:r>
              <a:rPr lang="en-US" sz="2800" dirty="0" err="1"/>
              <a:t>lossy</a:t>
            </a:r>
            <a:r>
              <a:rPr lang="en-US" sz="2800" dirty="0"/>
              <a:t> versus lossless compression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82663" y="780756"/>
            <a:ext cx="3378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Audio compression</a:t>
            </a:r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5557" y="600083"/>
            <a:ext cx="3637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Self-study questions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11466" y="1890082"/>
            <a:ext cx="6646102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How many bytes in a three minute, CD quality song?</a:t>
            </a:r>
          </a:p>
          <a:p>
            <a:endParaRPr lang="en-US" sz="2000" dirty="0"/>
          </a:p>
          <a:p>
            <a:r>
              <a:rPr lang="en-US" sz="2000" dirty="0"/>
              <a:t>How many bytes in a three minute telephone quality conversation?</a:t>
            </a:r>
          </a:p>
          <a:p>
            <a:endParaRPr lang="en-US" sz="2000" dirty="0"/>
          </a:p>
          <a:p>
            <a:r>
              <a:rPr lang="en-US" sz="2000" dirty="0"/>
              <a:t>What is the final step before distribution in audio, image and video processing?</a:t>
            </a:r>
          </a:p>
          <a:p>
            <a:endParaRPr lang="en-US" sz="2000" dirty="0"/>
          </a:p>
          <a:p>
            <a:r>
              <a:rPr lang="en-US" sz="2000" dirty="0"/>
              <a:t>If we do not lose information when doing lossless compression, what changed to reduce the size of the file?  (Hint: see </a:t>
            </a:r>
            <a:r>
              <a:rPr lang="en-US" sz="2000" dirty="0">
                <a:hlinkClick r:id="rId2"/>
              </a:rPr>
              <a:t>http://cis275topics.blogspot.com/2010/10/data-code-information.html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860" y="564864"/>
            <a:ext cx="1710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Resource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9927" y="2011895"/>
            <a:ext cx="69441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Configure Audacity to export .mp3 files:</a:t>
            </a:r>
          </a:p>
          <a:p>
            <a:r>
              <a:rPr lang="en-US" sz="2400" dirty="0">
                <a:hlinkClick r:id="rId2"/>
              </a:rPr>
              <a:t>http://cis275topics.blogspot.com/2011/03/configure-audacity-to-export-mp3-files.html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Free software (reviews and links) for doing lossless compression:</a:t>
            </a:r>
          </a:p>
          <a:p>
            <a:r>
              <a:rPr lang="en-US" sz="2400" dirty="0">
                <a:hlinkClick r:id="rId3"/>
              </a:rPr>
              <a:t>http://www.techsupportalert.com/best-free-file-archiver-zip-utility.htm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388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/>
              <a:t>Application development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Content creation</a:t>
            </a:r>
          </a:p>
          <a:p>
            <a:pPr lvl="1"/>
            <a:r>
              <a:rPr lang="en-US" dirty="0"/>
              <a:t>User skills</a:t>
            </a:r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7683" y="651641"/>
            <a:ext cx="4870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Audio processing work flow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2192" y="1755229"/>
            <a:ext cx="1624291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Record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Edit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Compress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Distribute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54433" y="2406867"/>
            <a:ext cx="10511" cy="32582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33412" y="3329260"/>
            <a:ext cx="10511" cy="32582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22901" y="4361792"/>
            <a:ext cx="10511" cy="32582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6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mpresstest32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44862" y="1893491"/>
            <a:ext cx="498145" cy="498145"/>
          </a:xfrm>
          <a:prstGeom prst="rect">
            <a:avLst/>
          </a:prstGeom>
        </p:spPr>
      </p:pic>
      <p:pic>
        <p:nvPicPr>
          <p:cNvPr id="6" name="compresstestoriginal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44863" y="2640251"/>
            <a:ext cx="498145" cy="498145"/>
          </a:xfrm>
          <a:prstGeom prst="rect">
            <a:avLst/>
          </a:prstGeom>
        </p:spPr>
      </p:pic>
      <p:pic>
        <p:nvPicPr>
          <p:cNvPr id="7" name="compresstest64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44863" y="3352578"/>
            <a:ext cx="498145" cy="498145"/>
          </a:xfrm>
          <a:prstGeom prst="rect">
            <a:avLst/>
          </a:prstGeom>
        </p:spPr>
      </p:pic>
      <p:pic>
        <p:nvPicPr>
          <p:cNvPr id="8" name="compresstest16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44861" y="4071008"/>
            <a:ext cx="498145" cy="498145"/>
          </a:xfrm>
          <a:prstGeom prst="rect">
            <a:avLst/>
          </a:prstGeom>
        </p:spPr>
      </p:pic>
      <p:pic>
        <p:nvPicPr>
          <p:cNvPr id="9" name="compresstest128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44860" y="4811666"/>
            <a:ext cx="498145" cy="4981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8854" y="1893491"/>
            <a:ext cx="4689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  <a:p>
            <a:endParaRPr lang="en-US" sz="2400" dirty="0"/>
          </a:p>
          <a:p>
            <a:r>
              <a:rPr lang="en-US" sz="2400" dirty="0"/>
              <a:t>2</a:t>
            </a:r>
          </a:p>
          <a:p>
            <a:endParaRPr lang="en-US" sz="2400" dirty="0"/>
          </a:p>
          <a:p>
            <a:r>
              <a:rPr lang="en-US" sz="2400" dirty="0"/>
              <a:t>3</a:t>
            </a:r>
          </a:p>
          <a:p>
            <a:endParaRPr lang="en-US" sz="2400" dirty="0"/>
          </a:p>
          <a:p>
            <a:r>
              <a:rPr lang="en-US" sz="2400" dirty="0"/>
              <a:t>4</a:t>
            </a:r>
          </a:p>
          <a:p>
            <a:endParaRPr lang="en-US" sz="2400" dirty="0"/>
          </a:p>
          <a:p>
            <a:r>
              <a:rPr lang="en-US" sz="2400" dirty="0"/>
              <a:t>5</a:t>
            </a:r>
          </a:p>
          <a:p>
            <a:endParaRPr lang="en-US" sz="2400" dirty="0"/>
          </a:p>
          <a:p>
            <a:r>
              <a:rPr lang="en-US" sz="2400" dirty="0"/>
              <a:t>6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2" name="compresstest8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589135" y="5483789"/>
            <a:ext cx="609600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53600" y="545606"/>
            <a:ext cx="6236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Which recording is not compressed?</a:t>
            </a:r>
          </a:p>
        </p:txBody>
      </p:sp>
    </p:spTree>
    <p:extLst>
      <p:ext uri="{BB962C8B-B14F-4D97-AF65-F5344CB8AC3E}">
        <p14:creationId xmlns:p14="http://schemas.microsoft.com/office/powerpoint/2010/main" val="104426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9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89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92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69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07825"/>
              </p:ext>
            </p:extLst>
          </p:nvPr>
        </p:nvGraphicFramePr>
        <p:xfrm>
          <a:off x="1261269" y="1596048"/>
          <a:ext cx="6621463" cy="39433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Data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File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File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320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114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Original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.wav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245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64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23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16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128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46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8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.mp3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5077" y="545606"/>
            <a:ext cx="5093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Which suits your application?</a:t>
            </a:r>
          </a:p>
        </p:txBody>
      </p:sp>
    </p:spTree>
    <p:extLst>
      <p:ext uri="{BB962C8B-B14F-4D97-AF65-F5344CB8AC3E}">
        <p14:creationId xmlns:p14="http://schemas.microsoft.com/office/powerpoint/2010/main" val="161852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100690"/>
            <a:ext cx="36385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12508" y="396519"/>
            <a:ext cx="471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Compressing with Audacity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0499" y="5496339"/>
            <a:ext cx="300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File &gt; Export &gt; Options</a:t>
            </a:r>
          </a:p>
        </p:txBody>
      </p:sp>
    </p:spTree>
    <p:extLst>
      <p:ext uri="{BB962C8B-B14F-4D97-AF65-F5344CB8AC3E}">
        <p14:creationId xmlns:p14="http://schemas.microsoft.com/office/powerpoint/2010/main" val="26153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1352"/>
              </p:ext>
            </p:extLst>
          </p:nvPr>
        </p:nvGraphicFramePr>
        <p:xfrm>
          <a:off x="2393950" y="2255838"/>
          <a:ext cx="4891088" cy="3200400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Bit rate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Quality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 kbps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telephone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 kbps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shortwave radio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32 kbps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AM radio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64 kbps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FM radio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96 kbps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near CD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128 kbps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-80963" y="747713"/>
            <a:ext cx="9224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Quality rules of thumb</a:t>
            </a:r>
          </a:p>
        </p:txBody>
      </p:sp>
    </p:spTree>
    <p:extLst>
      <p:ext uri="{BB962C8B-B14F-4D97-AF65-F5344CB8AC3E}">
        <p14:creationId xmlns:p14="http://schemas.microsoft.com/office/powerpoint/2010/main" val="275682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orj_mona_li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" y="2126695"/>
            <a:ext cx="1300163" cy="10537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fil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314" y="3800620"/>
            <a:ext cx="1229915" cy="112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4" name="Picture 8" descr="mus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985" y="3664889"/>
            <a:ext cx="1233488" cy="123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4" y="3720371"/>
            <a:ext cx="1701404" cy="105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143000" y="1094186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All files can be compressed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3175" y="1780224"/>
            <a:ext cx="66236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Image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40794" y="3396520"/>
            <a:ext cx="50186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Text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926297" y="1787017"/>
            <a:ext cx="85311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Numeric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882655" y="3467246"/>
            <a:ext cx="64312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Audio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985695" y="3467246"/>
            <a:ext cx="63671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Video</a:t>
            </a:r>
          </a:p>
        </p:txBody>
      </p:sp>
      <p:pic>
        <p:nvPicPr>
          <p:cNvPr id="39954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16" y="2134680"/>
            <a:ext cx="1702594" cy="99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8047" y="5345529"/>
            <a:ext cx="30992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Which require </a:t>
            </a:r>
            <a:r>
              <a:rPr lang="en-US" sz="1500" b="1" dirty="0"/>
              <a:t>lossless</a:t>
            </a:r>
            <a:r>
              <a:rPr lang="en-US" sz="1500" dirty="0"/>
              <a:t> compression? 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4" y="5345529"/>
            <a:ext cx="314873" cy="31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562281-C0C6-4592-BF58-9556618D0B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65986" y="2345264"/>
            <a:ext cx="1986239" cy="803784"/>
          </a:xfrm>
          <a:prstGeom prst="rect">
            <a:avLst/>
          </a:prstGeom>
        </p:spPr>
      </p:pic>
      <p:sp>
        <p:nvSpPr>
          <p:cNvPr id="16" name="Text Box 16">
            <a:extLst>
              <a:ext uri="{FF2B5EF4-FFF2-40B4-BE49-F238E27FC236}">
                <a16:creationId xmlns:a16="http://schemas.microsoft.com/office/drawing/2014/main" id="{023E5732-FB14-4E2F-AC4F-D1271EBA8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985" y="2037501"/>
            <a:ext cx="8476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382428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u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03" y="849244"/>
            <a:ext cx="4346713" cy="43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mu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486" y="4129156"/>
            <a:ext cx="1954696" cy="195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06219" y="1284621"/>
            <a:ext cx="1775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9317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1052</Words>
  <Application>Microsoft Office PowerPoint</Application>
  <PresentationFormat>On-screen Show (4:3)</PresentationFormat>
  <Paragraphs>186</Paragraphs>
  <Slides>11</Slides>
  <Notes>9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Where does this topic fit?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 Press</cp:lastModifiedBy>
  <cp:revision>57</cp:revision>
  <dcterms:created xsi:type="dcterms:W3CDTF">2010-07-13T13:09:27Z</dcterms:created>
  <dcterms:modified xsi:type="dcterms:W3CDTF">2020-04-28T14:49:35Z</dcterms:modified>
</cp:coreProperties>
</file>