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3" r:id="rId2"/>
    <p:sldId id="264" r:id="rId3"/>
    <p:sldId id="277" r:id="rId4"/>
    <p:sldId id="313" r:id="rId5"/>
    <p:sldId id="314" r:id="rId6"/>
    <p:sldId id="283" r:id="rId7"/>
    <p:sldId id="284" r:id="rId8"/>
    <p:sldId id="285" r:id="rId9"/>
    <p:sldId id="290" r:id="rId10"/>
    <p:sldId id="315" r:id="rId11"/>
    <p:sldId id="270" r:id="rId12"/>
    <p:sldId id="271" r:id="rId13"/>
    <p:sldId id="272" r:id="rId14"/>
    <p:sldId id="316" r:id="rId15"/>
    <p:sldId id="683" r:id="rId16"/>
    <p:sldId id="684" r:id="rId17"/>
    <p:sldId id="302" r:id="rId18"/>
    <p:sldId id="306" r:id="rId19"/>
    <p:sldId id="307" r:id="rId20"/>
    <p:sldId id="308" r:id="rId21"/>
    <p:sldId id="309" r:id="rId22"/>
    <p:sldId id="286" r:id="rId23"/>
    <p:sldId id="311" r:id="rId24"/>
    <p:sldId id="310" r:id="rId25"/>
    <p:sldId id="312" r:id="rId26"/>
    <p:sldId id="291" r:id="rId27"/>
    <p:sldId id="297" r:id="rId28"/>
    <p:sldId id="266" r:id="rId29"/>
    <p:sldId id="261" r:id="rId30"/>
    <p:sldId id="26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125702-8E2A-4EB9-B015-502CAA52A943}" v="1" dt="2020-04-28T17:58:37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2422" autoAdjust="0"/>
  </p:normalViewPr>
  <p:slideViewPr>
    <p:cSldViewPr snapToGrid="0" snapToObjects="1">
      <p:cViewPr varScale="1">
        <p:scale>
          <a:sx n="84" d="100"/>
          <a:sy n="8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y Press" userId="0ada1fc728725202" providerId="LiveId" clId="{A6125702-8E2A-4EB9-B015-502CAA52A943}"/>
    <pc:docChg chg="custSel addSld delSld modSld">
      <pc:chgData name="Larry Press" userId="0ada1fc728725202" providerId="LiveId" clId="{A6125702-8E2A-4EB9-B015-502CAA52A943}" dt="2020-04-28T17:58:48.394" v="2" actId="2696"/>
      <pc:docMkLst>
        <pc:docMk/>
      </pc:docMkLst>
      <pc:sldChg chg="del">
        <pc:chgData name="Larry Press" userId="0ada1fc728725202" providerId="LiveId" clId="{A6125702-8E2A-4EB9-B015-502CAA52A943}" dt="2020-04-28T17:58:48.394" v="2" actId="2696"/>
        <pc:sldMkLst>
          <pc:docMk/>
          <pc:sldMk cId="3812996467" sldId="301"/>
        </pc:sldMkLst>
      </pc:sldChg>
      <pc:sldChg chg="delSp mod">
        <pc:chgData name="Larry Press" userId="0ada1fc728725202" providerId="LiveId" clId="{A6125702-8E2A-4EB9-B015-502CAA52A943}" dt="2020-04-28T17:36:31.743" v="0" actId="21"/>
        <pc:sldMkLst>
          <pc:docMk/>
          <pc:sldMk cId="3911755516" sldId="302"/>
        </pc:sldMkLst>
        <pc:spChg chg="del">
          <ac:chgData name="Larry Press" userId="0ada1fc728725202" providerId="LiveId" clId="{A6125702-8E2A-4EB9-B015-502CAA52A943}" dt="2020-04-28T17:36:31.743" v="0" actId="21"/>
          <ac:spMkLst>
            <pc:docMk/>
            <pc:sldMk cId="3911755516" sldId="302"/>
            <ac:spMk id="3" creationId="{00000000-0000-0000-0000-000000000000}"/>
          </ac:spMkLst>
        </pc:spChg>
      </pc:sldChg>
      <pc:sldChg chg="del">
        <pc:chgData name="Larry Press" userId="0ada1fc728725202" providerId="LiveId" clId="{A6125702-8E2A-4EB9-B015-502CAA52A943}" dt="2020-04-28T17:58:48.394" v="2" actId="2696"/>
        <pc:sldMkLst>
          <pc:docMk/>
          <pc:sldMk cId="27955242" sldId="305"/>
        </pc:sldMkLst>
      </pc:sldChg>
      <pc:sldChg chg="add">
        <pc:chgData name="Larry Press" userId="0ada1fc728725202" providerId="LiveId" clId="{A6125702-8E2A-4EB9-B015-502CAA52A943}" dt="2020-04-28T17:58:37.497" v="1"/>
        <pc:sldMkLst>
          <pc:docMk/>
          <pc:sldMk cId="3972236715" sldId="683"/>
        </pc:sldMkLst>
      </pc:sldChg>
      <pc:sldChg chg="add">
        <pc:chgData name="Larry Press" userId="0ada1fc728725202" providerId="LiveId" clId="{A6125702-8E2A-4EB9-B015-502CAA52A943}" dt="2020-04-28T17:58:37.497" v="1"/>
        <pc:sldMkLst>
          <pc:docMk/>
          <pc:sldMk cId="359018721" sldId="6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25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41877-4DC2-432A-A6DD-E6AA5AC27459}" type="slidenum">
              <a:rPr lang="en-US"/>
              <a:pPr/>
              <a:t>13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Hardware capability improved, making relatively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high quality voice conversation possible.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Voice over the Internet went mainstream when Skype became available in 2003.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Only two people could talk at first, but they could talk at the same time.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Skype also provided an online directory of user names.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0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F9EB-8099-4B75-9989-50377AF731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7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a Kindle</a:t>
            </a:r>
            <a:r>
              <a:rPr lang="en-US" baseline="0" dirty="0"/>
              <a:t> killer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8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 with text, images or any other type of data, a</a:t>
            </a:r>
            <a:r>
              <a:rPr lang="en-US" sz="2000" baseline="0" dirty="0"/>
              <a:t> standard encoding scheme is needed to make sense of the data bits.</a:t>
            </a:r>
          </a:p>
          <a:p>
            <a:endParaRPr lang="en-US" sz="2000" baseline="0" dirty="0"/>
          </a:p>
          <a:p>
            <a:r>
              <a:rPr lang="en-US" sz="2000" baseline="0" dirty="0"/>
              <a:t>MP3 is the most popular audio format, but there are many others.</a:t>
            </a:r>
          </a:p>
          <a:p>
            <a:endParaRPr lang="en-US" sz="2000" baseline="0" dirty="0"/>
          </a:p>
          <a:p>
            <a:r>
              <a:rPr lang="en-US" sz="2000" baseline="0" dirty="0"/>
              <a:t>MP3 audio can be compressed.</a:t>
            </a:r>
          </a:p>
          <a:p>
            <a:endParaRPr lang="en-US" sz="2000" baseline="0" dirty="0"/>
          </a:p>
          <a:p>
            <a:r>
              <a:rPr lang="en-US" sz="2000" baseline="0" dirty="0"/>
              <a:t>The more the data is compressed, the lower the sound quality.</a:t>
            </a:r>
          </a:p>
          <a:p>
            <a:endParaRPr lang="en-US" sz="2000" baseline="0" dirty="0"/>
          </a:p>
          <a:p>
            <a:r>
              <a:rPr lang="en-US" sz="2000" baseline="0" dirty="0"/>
              <a:t>WAV is a popular format that is usually not compressed so the files are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You are familiar with these</a:t>
            </a:r>
            <a:r>
              <a:rPr lang="en-US" sz="2000" baseline="0" dirty="0"/>
              <a:t> word processing operations – operations on text data.</a:t>
            </a:r>
          </a:p>
          <a:p>
            <a:endParaRPr lang="en-US" sz="2000" baseline="0" dirty="0"/>
          </a:p>
          <a:p>
            <a:r>
              <a:rPr lang="en-US" sz="2000" baseline="0" dirty="0"/>
              <a:t>What sorts of things would you like to be able to do when working on image data?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9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71C6F-36D6-406D-BD96-A4A2FE5A191B}" type="slidenum">
              <a:rPr lang="en-US"/>
              <a:pPr/>
              <a:t>21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You are familiar with word processing</a:t>
            </a:r>
            <a:r>
              <a:rPr lang="en-US" sz="2000" baseline="0" dirty="0">
                <a:latin typeface="+mn-lt"/>
                <a:cs typeface="Times New Roman" pitchFamily="18" charset="0"/>
              </a:rPr>
              <a:t> </a:t>
            </a:r>
            <a:r>
              <a:rPr lang="en-US" sz="2000" i="1" baseline="0" dirty="0">
                <a:latin typeface="+mn-lt"/>
                <a:cs typeface="Times New Roman" pitchFamily="18" charset="0"/>
              </a:rPr>
              <a:t>operations</a:t>
            </a:r>
            <a:r>
              <a:rPr lang="en-US" sz="2000" baseline="0" dirty="0">
                <a:latin typeface="+mn-lt"/>
                <a:cs typeface="Times New Roman" pitchFamily="18" charset="0"/>
              </a:rPr>
              <a:t>, but may not be familiar with audio processing operations.</a:t>
            </a:r>
          </a:p>
          <a:p>
            <a:endParaRPr lang="en-US" sz="2000" baseline="0" dirty="0">
              <a:latin typeface="+mn-lt"/>
              <a:cs typeface="Times New Roman" pitchFamily="18" charset="0"/>
            </a:endParaRPr>
          </a:p>
          <a:p>
            <a:r>
              <a:rPr lang="en-US" sz="2000" baseline="0" dirty="0">
                <a:latin typeface="+mn-lt"/>
                <a:cs typeface="Times New Roman" pitchFamily="18" charset="0"/>
              </a:rPr>
              <a:t>As you see here, some are analogous to familiar word processing operations.</a:t>
            </a:r>
          </a:p>
          <a:p>
            <a:endParaRPr lang="en-US" sz="2000" baseline="0" dirty="0">
              <a:latin typeface="+mn-lt"/>
              <a:cs typeface="Times New Roman" pitchFamily="18" charset="0"/>
            </a:endParaRPr>
          </a:p>
          <a:p>
            <a:r>
              <a:rPr lang="en-US" sz="2000" baseline="0" dirty="0">
                <a:latin typeface="+mn-lt"/>
                <a:cs typeface="Times New Roman" pitchFamily="18" charset="0"/>
              </a:rPr>
              <a:t>To learn them, you will have to spend time experimenting with an audio processing program.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05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</a:t>
            </a:r>
            <a:r>
              <a:rPr lang="en-US" sz="2000" baseline="0" dirty="0"/>
              <a:t> will use Audacity, a popular audio processing program.</a:t>
            </a:r>
          </a:p>
          <a:p>
            <a:endParaRPr lang="en-US" sz="2000" baseline="0" dirty="0"/>
          </a:p>
          <a:p>
            <a:r>
              <a:rPr lang="en-US" sz="2000" baseline="0" dirty="0"/>
              <a:t>Using Audacity we can capture, edit and compress audio.</a:t>
            </a:r>
          </a:p>
          <a:p>
            <a:endParaRPr lang="en-US" sz="2000" baseline="0" dirty="0"/>
          </a:p>
          <a:p>
            <a:r>
              <a:rPr lang="en-US" sz="2000" baseline="0" dirty="0"/>
              <a:t>It is an open source program that was initially created by audio researchers at  Carnegie Mellon University,</a:t>
            </a:r>
          </a:p>
          <a:p>
            <a:endParaRPr lang="en-US" sz="2000" baseline="0" dirty="0"/>
          </a:p>
          <a:p>
            <a:r>
              <a:rPr lang="en-US" sz="2000" baseline="0" dirty="0"/>
              <a:t>There are versions for Linux, Windows and the Macintosh operating systems.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7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will close with this audio processing work flow.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You begin by capturing audio – either importing it or recording it. 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Capture as high a quality recording as you can.  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In other words, capture as much information as you can.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Don’t worry about file size – you will eventually compress it before distribution.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Next use audio editing program to modify it to suit your application – perhaps editing out unwanted material, leveling the volume, adding a sound track, etc.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The last step before distributing the file is compression – making the file as small as you can while maintaining the sound quality your application  requires.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The final step is distribution – include it in a report or presentation, post it on the Web, email it, and so forth.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The same work flow – capture, edit, compress and distribute -- applies when working with images or video data.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This is a fundamental slide – you should be sure you understand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We’ve reviewed the history</a:t>
            </a:r>
            <a:r>
              <a:rPr lang="en-US" sz="2000" baseline="0" dirty="0"/>
              <a:t> of digital audio – covering music, speech and speech-text hybrid applications.</a:t>
            </a:r>
          </a:p>
          <a:p>
            <a:endParaRPr lang="en-US" sz="2000" baseline="0" dirty="0"/>
          </a:p>
          <a:p>
            <a:r>
              <a:rPr lang="en-US" sz="2000" baseline="0" dirty="0"/>
              <a:t>We noted two popular audio formats and introduced the Audacity audio processing program which is able to capture, edit and compress audio data.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6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6F7F5-8375-4598-A363-03C02FB4E3FB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hardware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and programming techniques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improve, we can afford to work with increasingly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complex data types.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table shows the rough dates when a data type made the transition from research and development to mainstream adoption.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Even though speech processing went mainstream before music, the early research on audio processing was with music.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4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Although speech processing went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mainstream before music, early research was with music.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Research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on computer music dates back to the 1950s.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Lejaren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Hiller, founder of the Experimental Music Studios at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University of Illinois,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was perhaps the first computer music researcher.</a:t>
            </a:r>
          </a:p>
          <a:p>
            <a:endParaRPr lang="en-US" sz="20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He’s shown here in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front of the </a:t>
            </a:r>
            <a:r>
              <a:rPr lang="en-US" sz="2000" b="0" i="0" kern="1200" baseline="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Illiac</a:t>
            </a:r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computer at the University of Illinois.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Early researchers worked on programs to compose and synthesize music.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sz="2000" b="0" i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Their work paved the way for today’s electronic instruments.</a:t>
            </a: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en-US" sz="2000" b="0" i="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0E6B-3E05-469B-AD44-22FC873D4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77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B603D-BEB8-4708-912F-1D060B875FA6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Napster was the first widely used program 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for distributing songs on the Internet.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It was shut down by a court order after two years of operation because of copyright violation, but it foreshadowed major changes in the music industry.</a:t>
            </a:r>
          </a:p>
        </p:txBody>
      </p:sp>
    </p:spTree>
    <p:extLst>
      <p:ext uri="{BB962C8B-B14F-4D97-AF65-F5344CB8AC3E}">
        <p14:creationId xmlns:p14="http://schemas.microsoft.com/office/powerpoint/2010/main" val="63315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music went mainstream with Apple’s iTunes store.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People could buy single songs at a reasonable price (99 cents).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You no longer had to buy an entire album to get the one or two songs you really liked.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This was cheap enough to discourage piracy, and Apple became the largest distributor of music in the US and sales of CDs are falling rapidly.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7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While many people continue to download music from Apple and other vendors, others</a:t>
            </a:r>
            <a:r>
              <a:rPr lang="en-US" sz="1800" baseline="0" dirty="0"/>
              <a:t> store their music in the cloud or subscribe to online music services.</a:t>
            </a:r>
          </a:p>
          <a:p>
            <a:endParaRPr lang="en-US" sz="1800" baseline="0" dirty="0"/>
          </a:p>
          <a:p>
            <a:r>
              <a:rPr lang="en-US" sz="1800" baseline="0" dirty="0"/>
              <a:t>Internet based music will become more attractive as network speeds improve, but it is also getting cheaper to store music locally.</a:t>
            </a:r>
          </a:p>
          <a:p>
            <a:endParaRPr lang="en-US" sz="1800" baseline="0" dirty="0"/>
          </a:p>
          <a:p>
            <a:r>
              <a:rPr lang="en-US" sz="1800" baseline="0" dirty="0"/>
              <a:t>Social music – sharing likes and play lists – requires a network application.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4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A3BA33-7AC1-4DD7-B2B4-996EF0FBE861}" type="slidenum">
              <a:rPr lang="en-US"/>
              <a:pPr/>
              <a:t>11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Researchers began experimenting with voice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transmission over computer networks during the 1970s.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This video shows the first research prototype for voice conferencing across the </a:t>
            </a:r>
            <a:r>
              <a:rPr lang="en-US" sz="2000" baseline="0" dirty="0" err="1"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This work was led by researchers at the USC Information Sciences Institute in Marina del Rey, California.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There are four conferees.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Only one can speak at a time and a special console is used for control of the conference.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I added the table of contents to the original video, which is on YouTube at: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http://www.youtube.com/watch?v=MGat1jRQ_SM</a:t>
            </a:r>
          </a:p>
        </p:txBody>
      </p:sp>
    </p:spTree>
    <p:extLst>
      <p:ext uri="{BB962C8B-B14F-4D97-AF65-F5344CB8AC3E}">
        <p14:creationId xmlns:p14="http://schemas.microsoft.com/office/powerpoint/2010/main" val="253731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16789-3A39-4E44-B286-ED24BE98C2B5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first program for voice conversation on the Internet was created by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aseline="0" dirty="0" err="1">
                <a:latin typeface="Times New Roman" pitchFamily="18" charset="0"/>
                <a:cs typeface="Times New Roman" pitchFamily="18" charset="0"/>
              </a:rPr>
              <a:t>Vocaltec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, an Israeli company.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As with the ISI </a:t>
            </a:r>
            <a:r>
              <a:rPr lang="en-US" sz="2000" baseline="0" dirty="0" err="1">
                <a:latin typeface="Times New Roman" pitchFamily="18" charset="0"/>
                <a:cs typeface="Times New Roman" pitchFamily="18" charset="0"/>
              </a:rPr>
              <a:t>confernceing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system, only one person could talk at a time.</a:t>
            </a:r>
          </a:p>
          <a:p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The sound quality was relatively poor, but </a:t>
            </a:r>
            <a:r>
              <a:rPr lang="en-US" sz="2000" baseline="0" dirty="0" err="1">
                <a:latin typeface="Times New Roman" pitchFamily="18" charset="0"/>
                <a:cs typeface="Times New Roman" pitchFamily="18" charset="0"/>
              </a:rPr>
              <a:t>Vocaltec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 demonstrated the feasibility and ease of network conversation.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3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DE117F7-93F2-4339-8D4A-FBED15B35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som.csudh.edu/fac/lpress/recording/ISIvoiceconference/ISIvoiceconference/ISIvoiceconference.html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3l4XLZ59iw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youtu.be/I3l4XLZ59i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87pHe6mP0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87pHe6mP0I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s471.blogspot.com/2014/05/apple-microsoft-google-how-about-kindl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udacityteam.org/help/documentation/" TargetMode="External"/><Relationship Id="rId5" Type="http://schemas.openxmlformats.org/officeDocument/2006/relationships/hyperlink" Target="https://www.audacityteam.org/download/" TargetMode="External"/><Relationship Id="rId4" Type="http://schemas.openxmlformats.org/officeDocument/2006/relationships/hyperlink" Target="http://web.audacityteam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media" Target="../media/media2.wav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apps.com/apps/music_video/audacity_portable" TargetMode="External"/><Relationship Id="rId7" Type="http://schemas.openxmlformats.org/officeDocument/2006/relationships/hyperlink" Target="http://research.microsoft.com/en-us/news/features/translator-052714.aspx" TargetMode="External"/><Relationship Id="rId2" Type="http://schemas.openxmlformats.org/officeDocument/2006/relationships/hyperlink" Target="http://audacity.sourceforge.net/downloa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s.microsoft.com/blog/2014/05/27/microsoft-demos-breakthrough-in-real-time-translated-conversations/" TargetMode="External"/><Relationship Id="rId5" Type="http://schemas.openxmlformats.org/officeDocument/2006/relationships/hyperlink" Target="http://www.wired.com/gadgetlab/2012/02/why-neil-young-hates-mp3-and-what-you-can-do-about-it/" TargetMode="External"/><Relationship Id="rId4" Type="http://schemas.openxmlformats.org/officeDocument/2006/relationships/hyperlink" Target="http://www.wonderhowto.com/search/audacit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19801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95594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Skills</a:t>
            </a:r>
            <a:r>
              <a:rPr lang="en-US" sz="2800" dirty="0"/>
              <a:t>: none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Concepts</a:t>
            </a:r>
            <a:r>
              <a:rPr lang="en-US" sz="2800" dirty="0"/>
              <a:t>: introduction to history and future of music  and speech processing, audio file formats, audio processing software and operations, the audio processing workflow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00400" y="5940753"/>
            <a:ext cx="662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118" y="780757"/>
            <a:ext cx="428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Internet audio overview</a:t>
            </a:r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478" y="1538256"/>
            <a:ext cx="54827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Audio applications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Speech recognition and synthesis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425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508375"/>
            <a:ext cx="3889375" cy="291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23851"/>
            <a:ext cx="38989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41291" y="418537"/>
            <a:ext cx="31575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Packet voice conference, January 1978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351765" y="5467486"/>
            <a:ext cx="4110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hlinkClick r:id="rId5"/>
              </a:rPr>
              <a:t>Watch the video</a:t>
            </a:r>
            <a:r>
              <a:rPr lang="en-US" sz="2400" dirty="0"/>
              <a:t> (5m 18s)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0" y="5358086"/>
            <a:ext cx="607845" cy="60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8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[vocaltec1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04" y="732518"/>
            <a:ext cx="4184628" cy="52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522741" y="1379332"/>
            <a:ext cx="36929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First Internet phone, </a:t>
            </a:r>
            <a:r>
              <a:rPr lang="en-US" sz="2800" b="1" dirty="0" err="1"/>
              <a:t>Vocaltec</a:t>
            </a:r>
            <a:r>
              <a:rPr lang="en-US" sz="2800" b="1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155677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skype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762000"/>
            <a:ext cx="339566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772407" y="4832789"/>
            <a:ext cx="41016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/>
              <a:t>Internet conversation </a:t>
            </a:r>
            <a:r>
              <a:rPr lang="en-US" sz="3200"/>
              <a:t>goes commercial, 2003</a:t>
            </a:r>
            <a:endParaRPr lang="en-US" sz="32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4" y="1080569"/>
            <a:ext cx="4257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46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7" y="1467234"/>
            <a:ext cx="4776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Audio applications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Speech recognition, synthesis and translation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5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04922" y="5515225"/>
            <a:ext cx="8467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4"/>
              </a:rPr>
              <a:t>Video</a:t>
            </a:r>
            <a:endParaRPr lang="en-US" sz="2200" dirty="0"/>
          </a:p>
        </p:txBody>
      </p:sp>
      <p:pic>
        <p:nvPicPr>
          <p:cNvPr id="5" name="I3l4XLZ59i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48172" y="825099"/>
            <a:ext cx="7818615" cy="4397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273" y="825099"/>
            <a:ext cx="298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future of speech editing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57" y="2134677"/>
            <a:ext cx="278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Text to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Voice mimicking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7BCBB8-F516-4DF5-9069-1B632100D7B3}"/>
              </a:ext>
            </a:extLst>
          </p:cNvPr>
          <p:cNvSpPr/>
          <p:nvPr/>
        </p:nvSpPr>
        <p:spPr>
          <a:xfrm>
            <a:off x="255556" y="3251305"/>
            <a:ext cx="2987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experimental system makes speech editing a snap, but it also makes creating fake speech a snap.</a:t>
            </a:r>
          </a:p>
        </p:txBody>
      </p:sp>
    </p:spTree>
    <p:extLst>
      <p:ext uri="{BB962C8B-B14F-4D97-AF65-F5344CB8AC3E}">
        <p14:creationId xmlns:p14="http://schemas.microsoft.com/office/powerpoint/2010/main" val="397223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1338" y="5074953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Video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220" y="1186808"/>
            <a:ext cx="2625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Text to speech and speech to text, with translation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2" y="5695961"/>
            <a:ext cx="573865" cy="57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9842" y="5628951"/>
            <a:ext cx="6067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Are there times when this would be good enough? Do you use text translation software now?</a:t>
            </a:r>
          </a:p>
        </p:txBody>
      </p:sp>
      <p:pic>
        <p:nvPicPr>
          <p:cNvPr id="9" name="G87pHe6mP0I">
            <a:extLst>
              <a:ext uri="{FF2B5EF4-FFF2-40B4-BE49-F238E27FC236}">
                <a16:creationId xmlns:a16="http://schemas.microsoft.com/office/drawing/2014/main" id="{B20AEA73-2F37-4DD6-BA66-47316378E1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48170" y="843096"/>
            <a:ext cx="7798012" cy="43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1.tnwcdn.com/wp-content/blogs.dir/1/files/2014/11/DeviceHero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361" y="689024"/>
            <a:ext cx="3347468" cy="37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12" y="2067140"/>
            <a:ext cx="2630035" cy="1578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322" y="788841"/>
            <a:ext cx="3771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Speech interaction is becoming mainstream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4713" y="5115981"/>
            <a:ext cx="8337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type or speak to your phone?</a:t>
            </a:r>
          </a:p>
          <a:p>
            <a:r>
              <a:rPr lang="en-US" sz="2400" dirty="0"/>
              <a:t>Do you talk to your car?</a:t>
            </a:r>
          </a:p>
          <a:p>
            <a:r>
              <a:rPr lang="en-US" sz="2400" dirty="0"/>
              <a:t>Do you have a speech recognition appliance in your home?</a:t>
            </a:r>
          </a:p>
          <a:p>
            <a:endParaRPr lang="en-US" sz="2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2" y="5440461"/>
            <a:ext cx="685802" cy="6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5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n8t_wGkzKrY/U4OlX3F4eBI/AAAAAAAAaNo/vEXE_GfcTn0/s400/kindleki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02" y="2270379"/>
            <a:ext cx="2896513" cy="30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85402" y="50295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hlinkClick r:id="rId3"/>
              </a:rPr>
              <a:t>Kindle killer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37722" y="667295"/>
            <a:ext cx="3771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Speech interaction is being integrated into many devices</a:t>
            </a:r>
          </a:p>
        </p:txBody>
      </p:sp>
      <p:pic>
        <p:nvPicPr>
          <p:cNvPr id="1030" name="Picture 6" descr="https://images-na.ssl-images-amazon.com/images/I/614a6XQQVSL._SL10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22" y="2579914"/>
            <a:ext cx="3299542" cy="32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5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3343" y="763586"/>
            <a:ext cx="37453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Popular audio formats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504" y="2760119"/>
            <a:ext cx="6488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WAV – usually uncompressed, large files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MP3 – compressed, variable size files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OGG – </a:t>
            </a:r>
            <a:r>
              <a:rPr lang="en-US" sz="2800"/>
              <a:t>public domain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32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00354"/>
            <a:ext cx="9144000" cy="715963"/>
          </a:xfrm>
        </p:spPr>
        <p:txBody>
          <a:bodyPr>
            <a:noAutofit/>
          </a:bodyPr>
          <a:lstStyle/>
          <a:p>
            <a:r>
              <a:rPr lang="en-US" sz="3200" b="1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6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Technology</a:t>
            </a: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Content creation</a:t>
            </a:r>
          </a:p>
          <a:p>
            <a:pPr lvl="1"/>
            <a:r>
              <a:rPr lang="en-US" dirty="0"/>
              <a:t>User skills</a:t>
            </a:r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340184"/>
            <a:ext cx="8229600" cy="7159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Word processing operations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29980" y="1331936"/>
            <a:ext cx="2932043" cy="381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Select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Cut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Copy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Move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Delete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fonts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text size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text color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footnote style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Check spelling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Compress a text file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Etc. 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7962" y="5284788"/>
            <a:ext cx="73928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These are word processing operations.  Can you think of some audio processing operations?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05" y="5632495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87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0184"/>
            <a:ext cx="8229600" cy="715963"/>
          </a:xfrm>
        </p:spPr>
        <p:txBody>
          <a:bodyPr>
            <a:normAutofit/>
          </a:bodyPr>
          <a:lstStyle/>
          <a:p>
            <a:r>
              <a:rPr lang="en-US" sz="3200" b="1" dirty="0"/>
              <a:t>Word and audio processing operations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38215"/>
            <a:ext cx="4038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Select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Cut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Copy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Move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Delete text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fonts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text size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text color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Change footnote style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Check spelling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Compress a text file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Etc. etc.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938215"/>
            <a:ext cx="4038600" cy="3810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Select sound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Cut sound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Copy sound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Move sound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Increase/decrease volume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Increase/decrease pitch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Increase/decrease speed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Fade in/out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Combine multiple tracks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Add echo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Add reverberation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Compress an audio file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Etc. etc.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362201" y="1404816"/>
            <a:ext cx="1315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Text data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705600" y="1404816"/>
            <a:ext cx="154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Audio data</a:t>
            </a:r>
          </a:p>
        </p:txBody>
      </p:sp>
    </p:spTree>
    <p:extLst>
      <p:ext uri="{BB962C8B-B14F-4D97-AF65-F5344CB8AC3E}">
        <p14:creationId xmlns:p14="http://schemas.microsoft.com/office/powerpoint/2010/main" val="295008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597" y="500773"/>
            <a:ext cx="599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Audacity – the audio editor we will 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750" y="1555369"/>
            <a:ext cx="2849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Open source for Linux, Windows and Macintosh</a:t>
            </a:r>
          </a:p>
        </p:txBody>
      </p:sp>
      <p:pic>
        <p:nvPicPr>
          <p:cNvPr id="6148" name="Picture 4" descr="Carnegie Mellon University | C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551" y="5518557"/>
            <a:ext cx="988021" cy="6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1750" y="2907464"/>
            <a:ext cx="3424720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Audacity home page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Download the program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Documentation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Integrated help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2401" y="567505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2558" y="582402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pic>
        <p:nvPicPr>
          <p:cNvPr id="1026" name="Picture 2" descr="https://3.bp.blogspot.com/-Eivw6x54bcM/XcR79uIeUiI/AAAAAAABZZA/9kNf4nON2_UbpLBz78y6EQBvOjejgzYlACNcBGAsYHQ/s320/audacityscreensho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39" y="1365411"/>
            <a:ext cx="5895433" cy="37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3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418" y="1729994"/>
            <a:ext cx="4048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Pause for a short demo</a:t>
            </a:r>
          </a:p>
        </p:txBody>
      </p:sp>
    </p:spTree>
    <p:extLst>
      <p:ext uri="{BB962C8B-B14F-4D97-AF65-F5344CB8AC3E}">
        <p14:creationId xmlns:p14="http://schemas.microsoft.com/office/powerpoint/2010/main" val="3700375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39" y="1091790"/>
            <a:ext cx="7827084" cy="493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863" y="1091790"/>
            <a:ext cx="244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Zoom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164" y="3182766"/>
            <a:ext cx="1953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164" y="2347301"/>
            <a:ext cx="1091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05843" y="2608911"/>
            <a:ext cx="843379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348140" y="3647593"/>
            <a:ext cx="843379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2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56" y="1992717"/>
            <a:ext cx="2159246" cy="32142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767768" y="4449572"/>
            <a:ext cx="896641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3216088" y="4612695"/>
            <a:ext cx="2520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44,100 samples per second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66" y="938791"/>
            <a:ext cx="4686954" cy="2934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507342" y="1152539"/>
            <a:ext cx="866087" cy="0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916881" y="4133651"/>
            <a:ext cx="0" cy="864477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06215" y="5213928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35 samples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0050" y="890929"/>
            <a:ext cx="2517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Time in seconds</a:t>
            </a:r>
          </a:p>
        </p:txBody>
      </p:sp>
    </p:spTree>
    <p:extLst>
      <p:ext uri="{BB962C8B-B14F-4D97-AF65-F5344CB8AC3E}">
        <p14:creationId xmlns:p14="http://schemas.microsoft.com/office/powerpoint/2010/main" val="227358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xoncro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0095" y="4150713"/>
            <a:ext cx="487363" cy="487363"/>
          </a:xfrm>
          <a:prstGeom prst="rect">
            <a:avLst/>
          </a:prstGeom>
        </p:spPr>
      </p:pic>
      <p:pic>
        <p:nvPicPr>
          <p:cNvPr id="7" name="nixonplay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0097" y="1981355"/>
            <a:ext cx="487363" cy="487363"/>
          </a:xfrm>
          <a:prstGeom prst="rect">
            <a:avLst/>
          </a:prstGeom>
        </p:spPr>
      </p:pic>
      <p:pic>
        <p:nvPicPr>
          <p:cNvPr id="7170" name="Picture 2" descr="http://stephaniekandray.files.wordpress.com/2010/08/nixon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34" y="1952544"/>
            <a:ext cx="3471861" cy="26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7982" y="2040369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0405" y="4209727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98905" y="5813426"/>
            <a:ext cx="39131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How did I do this?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75" y="5785959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28561" y="546847"/>
            <a:ext cx="353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Audio editing example</a:t>
            </a:r>
          </a:p>
        </p:txBody>
      </p:sp>
    </p:spTree>
    <p:extLst>
      <p:ext uri="{BB962C8B-B14F-4D97-AF65-F5344CB8AC3E}">
        <p14:creationId xmlns:p14="http://schemas.microsoft.com/office/powerpoint/2010/main" val="2324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065" y="651642"/>
            <a:ext cx="4899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cs typeface="Times New Roman" pitchFamily="18" charset="0"/>
              </a:rPr>
              <a:t>Audio processing work 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6193" y="1755229"/>
            <a:ext cx="1624291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Capture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Edit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Compress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Distribute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78434" y="2406868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657413" y="3329261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46902" y="4361793"/>
            <a:ext cx="10511" cy="3258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32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650" y="759111"/>
            <a:ext cx="1808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70011" y="1914885"/>
            <a:ext cx="4651978" cy="3474075"/>
            <a:chOff x="1799161" y="2168285"/>
            <a:chExt cx="4651978" cy="3474075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799161" y="2168285"/>
              <a:ext cx="4651978" cy="347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398" y="3492038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868" y="4382965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493" y="2724539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874" y="357872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67322">
              <a:off x="3158633" y="2977856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26" y="427650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9357">
              <a:off x="3360555" y="360083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632" y="287848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472" y="4208794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239" y="3534085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491" y="332744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527" y="434311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9357">
              <a:off x="5372929" y="3932599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36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057" y="875656"/>
            <a:ext cx="3621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Self-study questions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021563" y="2220687"/>
            <a:ext cx="61488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discussed three types of audio application – without looking back, what were they?</a:t>
            </a:r>
          </a:p>
          <a:p>
            <a:endParaRPr lang="en-US" dirty="0"/>
          </a:p>
          <a:p>
            <a:r>
              <a:rPr lang="en-US" dirty="0"/>
              <a:t>We discussed two types of hybrid application involving both speech and text – what were they?  </a:t>
            </a:r>
          </a:p>
          <a:p>
            <a:endParaRPr lang="en-US" dirty="0"/>
          </a:p>
          <a:p>
            <a:r>
              <a:rPr lang="en-US" dirty="0"/>
              <a:t>If you listen to Internet music, do you download it or stream it? </a:t>
            </a:r>
          </a:p>
          <a:p>
            <a:endParaRPr lang="en-US" dirty="0"/>
          </a:p>
          <a:p>
            <a:r>
              <a:rPr lang="en-US" dirty="0"/>
              <a:t>What are the pros and cons of downloading versus streaming music?</a:t>
            </a:r>
          </a:p>
          <a:p>
            <a:endParaRPr lang="en-US" dirty="0"/>
          </a:p>
          <a:p>
            <a:r>
              <a:rPr lang="en-US" dirty="0"/>
              <a:t>Will future technology make downloading more or less attractive compared to streaming?</a:t>
            </a:r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70026"/>
            <a:ext cx="9144000" cy="1143000"/>
          </a:xfrm>
        </p:spPr>
        <p:txBody>
          <a:bodyPr/>
          <a:lstStyle/>
          <a:p>
            <a:r>
              <a:rPr lang="en-US" sz="2400" b="1" dirty="0"/>
              <a:t>When data types went mainstream</a:t>
            </a:r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75585"/>
              </p:ext>
            </p:extLst>
          </p:nvPr>
        </p:nvGraphicFramePr>
        <p:xfrm>
          <a:off x="2907871" y="1173358"/>
          <a:ext cx="6376261" cy="5006748"/>
        </p:xfrm>
        <a:graphic>
          <a:graphicData uri="http://schemas.openxmlformats.org/drawingml/2006/table">
            <a:tbl>
              <a:tblPr/>
              <a:tblGrid>
                <a:gridCol w="419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Data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Decade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Numeric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1950s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Alphanumeric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1960s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1970s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1990s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Music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Video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2000s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HD video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2010s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379050" y="4177717"/>
            <a:ext cx="457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79050" y="4723002"/>
            <a:ext cx="457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3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2486" y="239552"/>
            <a:ext cx="190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Resources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3563" y="956325"/>
            <a:ext cx="69245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Audacity audio recorder and editor:</a:t>
            </a:r>
          </a:p>
          <a:p>
            <a:r>
              <a:rPr lang="en-US" dirty="0">
                <a:hlinkClick r:id="rId2"/>
              </a:rPr>
              <a:t>http://audacity.sourceforge.net/download/</a:t>
            </a:r>
            <a:endParaRPr lang="en-US" dirty="0"/>
          </a:p>
          <a:p>
            <a:endParaRPr lang="en-US" dirty="0"/>
          </a:p>
          <a:p>
            <a:r>
              <a:rPr lang="en-US" dirty="0"/>
              <a:t>Audacity audio recorder and editor, portable version:</a:t>
            </a:r>
          </a:p>
          <a:p>
            <a:r>
              <a:rPr lang="en-US" dirty="0">
                <a:hlinkClick r:id="rId3"/>
              </a:rPr>
              <a:t>http://portableapps.com/apps/music_video/audacity_portable</a:t>
            </a:r>
            <a:endParaRPr lang="en-US" dirty="0"/>
          </a:p>
          <a:p>
            <a:endParaRPr lang="en-US" dirty="0"/>
          </a:p>
          <a:p>
            <a:r>
              <a:rPr lang="en-US" dirty="0"/>
              <a:t>Audacity "how to" videos:</a:t>
            </a:r>
          </a:p>
          <a:p>
            <a:r>
              <a:rPr lang="en-US" dirty="0">
                <a:hlinkClick r:id="rId4"/>
              </a:rPr>
              <a:t>http://www.wonderhowto.com/search/audacity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Neil Young on the need for higher quality music audio:</a:t>
            </a:r>
          </a:p>
          <a:p>
            <a:r>
              <a:rPr lang="en-US" dirty="0">
                <a:hlinkClick r:id="rId5"/>
              </a:rPr>
              <a:t>http://www.wired.com/gadgetlab/2012/02/why-neil-young-hates-mp3-and-what-you-can-do-about-it/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Microsoft translation presentation with 7 minute video:</a:t>
            </a:r>
          </a:p>
          <a:p>
            <a:r>
              <a:rPr lang="en-US" dirty="0">
                <a:hlinkClick r:id="rId6"/>
              </a:rPr>
              <a:t>http://blogs.microsoft.com/blog/2014/05/27/microsoft-demos-breakthrough-in-real-time-translated-conversations/</a:t>
            </a:r>
            <a:endParaRPr lang="en-US" dirty="0"/>
          </a:p>
          <a:p>
            <a:endParaRPr lang="en-US" dirty="0"/>
          </a:p>
          <a:p>
            <a:r>
              <a:rPr lang="en-US" dirty="0"/>
              <a:t>Microsoft translation research:</a:t>
            </a:r>
          </a:p>
          <a:p>
            <a:r>
              <a:rPr lang="en-US" dirty="0">
                <a:hlinkClick r:id="rId7"/>
              </a:rPr>
              <a:t>http://research.microsoft.com/en-us/news/features/translator-052714.aspx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8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478" y="1538256"/>
            <a:ext cx="54827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Audio applications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Speech recognition and synthesis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0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6478" y="1538256"/>
            <a:ext cx="548271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Audio applications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Music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Speech recognition and synthesis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198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Music research, 1950s</a:t>
            </a:r>
          </a:p>
        </p:txBody>
      </p:sp>
      <p:pic>
        <p:nvPicPr>
          <p:cNvPr id="38914" name="Picture 2" descr="Hiller, Lejaren; Isaacson, Leonard «Illiac Suite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89" y="2140318"/>
            <a:ext cx="38766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3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1524000" y="152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/>
              <a:t>Napster, 1999-2001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1"/>
            <a:ext cx="71628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31695"/>
            <a:ext cx="66675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542" y="515685"/>
            <a:ext cx="435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Apple iTunes store, 2001</a:t>
            </a:r>
          </a:p>
        </p:txBody>
      </p:sp>
    </p:spTree>
    <p:extLst>
      <p:ext uri="{BB962C8B-B14F-4D97-AF65-F5344CB8AC3E}">
        <p14:creationId xmlns:p14="http://schemas.microsoft.com/office/powerpoint/2010/main" val="173288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0011" y="1879025"/>
            <a:ext cx="4651978" cy="3474075"/>
            <a:chOff x="1799161" y="2168285"/>
            <a:chExt cx="4651978" cy="3474075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799161" y="2168285"/>
              <a:ext cx="4651978" cy="347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398" y="3492038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868" y="4382965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493" y="2724539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874" y="357872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67322">
              <a:off x="3158633" y="2977856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26" y="427650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9357">
              <a:off x="3360555" y="360083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632" y="2878480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472" y="4208794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239" y="3534085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491" y="332744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527" y="4343112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thumbnai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9357">
              <a:off x="5372929" y="3932599"/>
              <a:ext cx="333036" cy="413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4060891" y="515684"/>
            <a:ext cx="4748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Music is moving to the cloud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755464" y="5957395"/>
            <a:ext cx="614711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900" dirty="0"/>
              <a:t>Will users shift to the cloud as technology improves?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60" y="5929399"/>
            <a:ext cx="447586" cy="4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9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1670</Words>
  <Application>Microsoft Office PowerPoint</Application>
  <PresentationFormat>Widescreen</PresentationFormat>
  <Paragraphs>296</Paragraphs>
  <Slides>30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Where does this topic fit?</vt:lpstr>
      <vt:lpstr>When data types went mainstream</vt:lpstr>
      <vt:lpstr>PowerPoint Presentation</vt:lpstr>
      <vt:lpstr>PowerPoint Presentation</vt:lpstr>
      <vt:lpstr>Music research, 1950s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and audio processing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 Press</cp:lastModifiedBy>
  <cp:revision>84</cp:revision>
  <dcterms:created xsi:type="dcterms:W3CDTF">2010-07-13T13:09:27Z</dcterms:created>
  <dcterms:modified xsi:type="dcterms:W3CDTF">2020-04-28T17:58:59Z</dcterms:modified>
</cp:coreProperties>
</file>