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4" r:id="rId2"/>
    <p:sldId id="315" r:id="rId3"/>
    <p:sldId id="296" r:id="rId4"/>
    <p:sldId id="297" r:id="rId5"/>
    <p:sldId id="298" r:id="rId6"/>
    <p:sldId id="311" r:id="rId7"/>
    <p:sldId id="299" r:id="rId8"/>
    <p:sldId id="300" r:id="rId9"/>
    <p:sldId id="312" r:id="rId10"/>
    <p:sldId id="303" r:id="rId11"/>
    <p:sldId id="313" r:id="rId12"/>
    <p:sldId id="302" r:id="rId13"/>
    <p:sldId id="319" r:id="rId14"/>
    <p:sldId id="304" r:id="rId15"/>
    <p:sldId id="305" r:id="rId16"/>
    <p:sldId id="316" r:id="rId17"/>
    <p:sldId id="317" r:id="rId18"/>
    <p:sldId id="31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50" autoAdjust="0"/>
  </p:normalViewPr>
  <p:slideViewPr>
    <p:cSldViewPr>
      <p:cViewPr varScale="1">
        <p:scale>
          <a:sx n="100" d="100"/>
          <a:sy n="100" d="100"/>
        </p:scale>
        <p:origin x="-19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287CCDE-56E1-428B-89EE-5E232D1AF5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52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0EB78-57B6-4F01-8CDA-2C3212E30F40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This presentation summarizes your answers to the background.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It</a:t>
            </a:r>
            <a:r>
              <a:rPr lang="en-US" sz="2000" baseline="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will help you see how</a:t>
            </a:r>
            <a:r>
              <a:rPr lang="en-US" sz="2000" baseline="0" dirty="0" smtClean="0">
                <a:latin typeface="+mj-lt"/>
              </a:rPr>
              <a:t> your background compares to that of the rest of the class.</a:t>
            </a:r>
          </a:p>
          <a:p>
            <a:endParaRPr lang="en-US" sz="2000" baseline="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</a:rPr>
              <a:t>You</a:t>
            </a:r>
            <a:r>
              <a:rPr lang="en-US" sz="2000" baseline="0" dirty="0" smtClean="0">
                <a:latin typeface="+mj-lt"/>
              </a:rPr>
              <a:t> will create wikis.</a:t>
            </a:r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58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You</a:t>
            </a:r>
            <a:r>
              <a:rPr lang="en-US" sz="2000" baseline="0" dirty="0" smtClean="0">
                <a:latin typeface="+mj-lt"/>
              </a:rPr>
              <a:t> will create a Twitter feed.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3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Is Facebook replacing email in your daily life?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Do</a:t>
            </a:r>
            <a:r>
              <a:rPr lang="en-US" sz="2000" baseline="0" dirty="0" smtClean="0">
                <a:latin typeface="+mj-lt"/>
              </a:rPr>
              <a:t> you use it professionally, for your personal life or for both?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77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There</a:t>
            </a:r>
            <a:r>
              <a:rPr lang="en-US" sz="2000" baseline="0" dirty="0" smtClean="0">
                <a:latin typeface="+mj-lt"/>
              </a:rPr>
              <a:t> are many kinds of service on the Internet – we will use these too.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82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n-lt"/>
              </a:rPr>
              <a:t>The</a:t>
            </a:r>
            <a:r>
              <a:rPr lang="en-US" sz="2000" baseline="0" dirty="0" smtClean="0">
                <a:latin typeface="+mn-lt"/>
              </a:rPr>
              <a:t> future will be fiber, but it will take a long time before we all have it.</a:t>
            </a:r>
            <a:endParaRPr lang="en-US" sz="2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5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Many people access the Internet</a:t>
            </a:r>
            <a:r>
              <a:rPr lang="en-US" sz="2000" baseline="0" dirty="0" smtClean="0">
                <a:latin typeface="Calibri" pitchFamily="34" charset="0"/>
                <a:cs typeface="Calibri" pitchFamily="34" charset="0"/>
              </a:rPr>
              <a:t> from more than one place and one computer.</a:t>
            </a:r>
          </a:p>
          <a:p>
            <a:endParaRPr lang="en-US" sz="2000" baseline="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aseline="0" dirty="0" smtClean="0">
                <a:latin typeface="Calibri" pitchFamily="34" charset="0"/>
                <a:cs typeface="Calibri" pitchFamily="34" charset="0"/>
              </a:rPr>
              <a:t>Data and programs that are stored online are accessible from everywhere.</a:t>
            </a:r>
          </a:p>
          <a:p>
            <a:endParaRPr lang="en-US" sz="2000" baseline="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aseline="0" dirty="0" smtClean="0">
                <a:latin typeface="Calibri" pitchFamily="34" charset="0"/>
                <a:cs typeface="Calibri" pitchFamily="34" charset="0"/>
              </a:rPr>
              <a:t>You can also get away with a less capable client device in some cases.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08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The main purpose of this exercise was to let you see how your experience compares to that of your class mates.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In doing</a:t>
            </a:r>
            <a:r>
              <a:rPr lang="en-US" sz="2000" b="0" baseline="0" dirty="0" smtClean="0">
                <a:latin typeface="Calibri" pitchFamily="34" charset="0"/>
                <a:cs typeface="Calibri" pitchFamily="34" charset="0"/>
              </a:rPr>
              <a:t> so, we also enumerated some of the topics we will be covering.</a:t>
            </a:r>
            <a:endParaRPr lang="en-US" sz="2000" b="0" dirty="0" smtClean="0">
              <a:latin typeface="Calibri" pitchFamily="34" charset="0"/>
              <a:cs typeface="Calibri" pitchFamily="34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1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23F76-B5F8-4188-8194-CA8DA8F5EDB8}" type="slidenum">
              <a:rPr lang="en-US"/>
              <a:pPr/>
              <a:t>2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This presentation is about the class</a:t>
            </a:r>
            <a:r>
              <a:rPr lang="en-US" sz="20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itself.</a:t>
            </a:r>
          </a:p>
          <a:p>
            <a:endParaRPr lang="en-US" sz="2000" kern="1200" baseline="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r>
              <a:rPr lang="en-US" sz="20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We surveyed covered our skill levels and the applications we use.</a:t>
            </a:r>
          </a:p>
          <a:p>
            <a:endParaRPr lang="en-US" sz="2000" kern="1200" baseline="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r>
              <a:rPr lang="en-US" sz="20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We also looked at connectivity – where we connect from and how we connect.</a:t>
            </a:r>
            <a:endParaRPr lang="en-US" sz="2000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endParaRPr lang="en-US" sz="20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Most people feel they are typical, and no one sees</a:t>
            </a:r>
            <a:r>
              <a:rPr lang="en-US" sz="2000" baseline="0" dirty="0" smtClean="0">
                <a:latin typeface="+mj-lt"/>
              </a:rPr>
              <a:t> themselves as being far behind the typical student.</a:t>
            </a:r>
          </a:p>
          <a:p>
            <a:endParaRPr lang="en-US" sz="2000" baseline="0" dirty="0" smtClean="0">
              <a:latin typeface="+mj-lt"/>
            </a:endParaRPr>
          </a:p>
          <a:p>
            <a:r>
              <a:rPr lang="en-US" sz="2000" baseline="0" dirty="0" smtClean="0">
                <a:latin typeface="+mj-lt"/>
              </a:rPr>
              <a:t>Note that there were 33 responses.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96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n-lt"/>
              </a:rPr>
              <a:t>You will need to check your email at least once a day while taking this class.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Do you use instant</a:t>
            </a:r>
            <a:r>
              <a:rPr lang="en-US" sz="2000" baseline="0" dirty="0" smtClean="0">
                <a:latin typeface="+mn-lt"/>
              </a:rPr>
              <a:t> messaging and Facebook more than email?</a:t>
            </a:r>
            <a:endParaRPr lang="en-US" sz="2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27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There are many people who can help those with no experience.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We will cover image processing basics.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26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1200" dirty="0" smtClean="0">
                <a:solidFill>
                  <a:schemeClr val="tx1"/>
                </a:solidFill>
                <a:latin typeface="+mj-lt"/>
                <a:ea typeface="+mn-ea"/>
                <a:cs typeface="Arial" charset="0"/>
              </a:rPr>
              <a:t>We will cover audio processing basics.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31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kern="1200" dirty="0" smtClean="0">
                <a:solidFill>
                  <a:schemeClr val="tx1"/>
                </a:solidFill>
                <a:latin typeface="+mj-lt"/>
                <a:ea typeface="+mn-ea"/>
                <a:cs typeface="Arial" charset="0"/>
              </a:rPr>
              <a:t>If</a:t>
            </a:r>
            <a:r>
              <a:rPr lang="en-US" sz="2000" kern="1200" baseline="0" dirty="0" smtClean="0">
                <a:solidFill>
                  <a:schemeClr val="tx1"/>
                </a:solidFill>
                <a:latin typeface="+mj-lt"/>
                <a:ea typeface="+mn-ea"/>
                <a:cs typeface="Arial" charset="0"/>
              </a:rPr>
              <a:t> we have time, we will do some video processing.</a:t>
            </a:r>
          </a:p>
          <a:p>
            <a:endParaRPr lang="en-US" sz="2000" kern="1200" baseline="0" dirty="0" smtClean="0">
              <a:solidFill>
                <a:schemeClr val="tx1"/>
              </a:solidFill>
              <a:latin typeface="+mj-lt"/>
              <a:ea typeface="+mn-ea"/>
              <a:cs typeface="Arial" charset="0"/>
            </a:endParaRPr>
          </a:p>
          <a:p>
            <a:r>
              <a:rPr lang="en-US" sz="2000" kern="1200" baseline="0" dirty="0" smtClean="0">
                <a:solidFill>
                  <a:schemeClr val="tx1"/>
                </a:solidFill>
                <a:latin typeface="+mj-lt"/>
                <a:ea typeface="+mn-ea"/>
                <a:cs typeface="Arial" charset="0"/>
              </a:rPr>
              <a:t>The paradigm is similar to audio processing – you edit on a timeline.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82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You</a:t>
            </a:r>
            <a:r>
              <a:rPr lang="en-US" sz="2000" baseline="0" dirty="0" smtClean="0">
                <a:latin typeface="+mj-lt"/>
              </a:rPr>
              <a:t> will create blogs.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CCDE-56E1-428B-89EE-5E232D1AF5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8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E649B-A9B4-4899-B387-F5D2EEC9C0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2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28EDB-2B8E-40CD-A650-ADEABB5964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3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BD0C3-86C8-4546-B58F-CD5801B9FB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8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5EE72-7D7A-4410-92E3-BBD67BFA4C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9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FED7D-F583-46A2-8E5F-E1AA03BCFF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4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9C800-4C29-450C-B5C0-F4A482E2A8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EA796-3EFE-46FF-9080-C48DD056DE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6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63BF6-22BA-4671-AD2E-DCF6F68CBD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5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F96F0-2FE4-43D2-A1B6-7B4339B1EF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FFD5F-3134-4E73-AA7B-F79DC9C176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9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838BF-95C3-4E47-8661-D41E31CDC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AD998B2-0385-40C7-A887-8EE767647B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pp.sgizmo.com/reports/56627/522009/7X6VQEI36Z8PX0T3761MHUR34KYHHL/?ts=1297064758" TargetMode="External"/><Relationship Id="rId2" Type="http://schemas.openxmlformats.org/officeDocument/2006/relationships/hyperlink" Target="http://app.sgizmo.com/reports/56627/522009/7X6VQEI36Z8PX0T3761MHUR34KYHHL/?ts=129684873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198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71593" y="2149098"/>
            <a:ext cx="803070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2800" b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kills</a:t>
            </a: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: none</a:t>
            </a:r>
            <a:endParaRPr lang="en-US" sz="2800" b="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800" b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2800" b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oncepts</a:t>
            </a: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: Student’s background, topics covered</a:t>
            </a:r>
            <a:endParaRPr lang="en-US" sz="28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676400" y="5940753"/>
            <a:ext cx="662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0" dirty="0">
                <a:latin typeface="Calibri" pitchFamily="34" charset="0"/>
                <a:cs typeface="Calibri" pitchFamily="34" charset="0"/>
              </a:rPr>
              <a:t>This work is licensed under a Creative Commons Attribution-Noncommercial-Share Alike 3.0 License.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9844" y="780756"/>
            <a:ext cx="3344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Background survey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pp.sgizmo.com/reports/56627/522009/7X6VQEI36Z8PX0T3761MHUR34KYHHL/images/15.png?=12968487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2966"/>
            <a:ext cx="8686800" cy="400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58940" y="5791200"/>
            <a:ext cx="3626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latin typeface="Calibri" pitchFamily="34" charset="0"/>
                <a:cs typeface="Calibri" pitchFamily="34" charset="0"/>
              </a:rPr>
              <a:t>What is your experience with wikis?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36080" y="609600"/>
            <a:ext cx="3773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Experience with wikis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30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app.sgizmo.com/reports/56627/522009/7X6VQEI36Z8PX0T3761MHUR34KYHHL/images/16.png?=129684873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08" name="Picture 4" descr="https://app.sgizmo.com/reports/56627/522009/7X6VQEI36Z8PX0T3761MHUR34KYHHL/images/16.png?=12968487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20" y="1447800"/>
            <a:ext cx="825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20140" y="5554504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Calibri" pitchFamily="34" charset="0"/>
                <a:cs typeface="Calibri" pitchFamily="34" charset="0"/>
              </a:rPr>
              <a:t>What is your experience with micro-blogging services like Twitter?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6798" y="685800"/>
            <a:ext cx="4868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Experience with micro blogs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42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567" y="457200"/>
            <a:ext cx="4555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Social network experience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386" name="Picture 2" descr="https://app.sgizmo.com/reports/56627/522009/7X6VQEI36Z8PX0T3761MHUR34KYHHL/images/20.png?=12968487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06" y="1676400"/>
            <a:ext cx="8707542" cy="401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96514" y="55626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Calibri" pitchFamily="34" charset="0"/>
                <a:cs typeface="Calibri" pitchFamily="34" charset="0"/>
              </a:rPr>
              <a:t> If you use a social networking site like Facebook or MySpace, how often do you check it and post things?</a:t>
            </a:r>
          </a:p>
        </p:txBody>
      </p:sp>
    </p:spTree>
    <p:extLst>
      <p:ext uri="{BB962C8B-B14F-4D97-AF65-F5344CB8AC3E}">
        <p14:creationId xmlns:p14="http://schemas.microsoft.com/office/powerpoint/2010/main" val="2122177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329113" y="1167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987586"/>
              </p:ext>
            </p:extLst>
          </p:nvPr>
        </p:nvGraphicFramePr>
        <p:xfrm>
          <a:off x="457200" y="2209800"/>
          <a:ext cx="8229600" cy="2130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06505"/>
                <a:gridCol w="621341"/>
                <a:gridCol w="1001754"/>
              </a:tblGrid>
              <a:tr h="26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 have not used any other Internet services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72.73%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</a:tr>
              <a:tr h="26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 have completed other Internet questionnaires like this one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60.61%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</a:tr>
              <a:tr h="26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 have created at least one Internet questionnaire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36.36%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</a:tr>
              <a:tr h="26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 have used a mapping program like Google maps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24.24%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</a:tr>
              <a:tr h="26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 have used an Internet bookmark sharing service like Delicious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15.15%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</a:tr>
              <a:tr h="26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 have used an Internet word processing service like Google Docs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effectLst/>
                        </a:rPr>
                        <a:t>15.15%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</a:tr>
              <a:tr h="26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 have used an Internet spreadsheet service like Google Spreadsheets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effectLst/>
                        </a:rPr>
                        <a:t>15.15%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</a:tr>
              <a:tr h="26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18.18%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08034" y="457200"/>
            <a:ext cx="6727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Experience with other Internet services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7977" y="5257800"/>
            <a:ext cx="5528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Calibri" pitchFamily="34" charset="0"/>
                <a:cs typeface="Calibri" pitchFamily="34" charset="0"/>
              </a:rPr>
              <a:t>What other Internet services you have used?</a:t>
            </a:r>
          </a:p>
        </p:txBody>
      </p:sp>
    </p:spTree>
    <p:extLst>
      <p:ext uri="{BB962C8B-B14F-4D97-AF65-F5344CB8AC3E}">
        <p14:creationId xmlns:p14="http://schemas.microsoft.com/office/powerpoint/2010/main" val="1252684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0864" y="457200"/>
            <a:ext cx="33822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Home connectivity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410" name="Picture 2" descr="https://app.sgizmo.com/reports/56627/522009/7X6VQEI36Z8PX0T3761MHUR34KYHHL/images/18.png?=12968487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29507"/>
            <a:ext cx="8686800" cy="4009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99040" y="5638800"/>
            <a:ext cx="5745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Calibri" pitchFamily="34" charset="0"/>
                <a:cs typeface="Calibri" pitchFamily="34" charset="0"/>
              </a:rPr>
              <a:t>What sort of Internet connectivity do you have at home?</a:t>
            </a:r>
          </a:p>
        </p:txBody>
      </p:sp>
    </p:spTree>
    <p:extLst>
      <p:ext uri="{BB962C8B-B14F-4D97-AF65-F5344CB8AC3E}">
        <p14:creationId xmlns:p14="http://schemas.microsoft.com/office/powerpoint/2010/main" val="1294387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068" y="457200"/>
            <a:ext cx="2737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Internet access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8434" name="Picture 2" descr="https://app.sgizmo.com/reports/56627/522009/7X6VQEI36Z8PX0T3761MHUR34KYHHL/images/19.png?=12968487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4" y="1371600"/>
            <a:ext cx="85852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76778" y="5867400"/>
            <a:ext cx="3251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latin typeface="Calibri" pitchFamily="34" charset="0"/>
                <a:cs typeface="Calibri" pitchFamily="34" charset="0"/>
              </a:rPr>
              <a:t>How do you access the Internet?</a:t>
            </a:r>
          </a:p>
        </p:txBody>
      </p:sp>
    </p:spTree>
    <p:extLst>
      <p:ext uri="{BB962C8B-B14F-4D97-AF65-F5344CB8AC3E}">
        <p14:creationId xmlns:p14="http://schemas.microsoft.com/office/powerpoint/2010/main" val="1294387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8600" y="685800"/>
            <a:ext cx="1808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Summary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7056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0484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9527" y="875655"/>
            <a:ext cx="3544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Self-study questions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9701" y="2590800"/>
            <a:ext cx="63245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In which topic areas are you best prepared for this class?</a:t>
            </a:r>
          </a:p>
          <a:p>
            <a:endParaRPr lang="en-US" sz="2000" b="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Do you plan to help others with those topics?</a:t>
            </a:r>
          </a:p>
          <a:p>
            <a:endParaRPr lang="en-US" sz="2000" b="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What are your weak spots?</a:t>
            </a:r>
          </a:p>
          <a:p>
            <a:endParaRPr lang="en-US" sz="2000" b="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How do you plan to compensate for those – where can you turn for help?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264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0778" y="875655"/>
            <a:ext cx="1902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Resources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6300" y="2967335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>
                <a:latin typeface="Calibri" pitchFamily="34" charset="0"/>
                <a:cs typeface="Calibri" pitchFamily="34" charset="0"/>
              </a:rPr>
              <a:t>Full survey results:</a:t>
            </a:r>
            <a:endParaRPr lang="en-US" b="0" dirty="0" smtClean="0">
              <a:latin typeface="Calibri" pitchFamily="34" charset="0"/>
              <a:cs typeface="Calibri" pitchFamily="34" charset="0"/>
              <a:hlinkClick r:id="rId2"/>
            </a:endParaRPr>
          </a:p>
          <a:p>
            <a:endParaRPr lang="en-US" b="0" dirty="0">
              <a:latin typeface="Calibri" pitchFamily="34" charset="0"/>
              <a:cs typeface="Calibri" pitchFamily="34" charset="0"/>
              <a:hlinkClick r:id="rId2"/>
            </a:endParaRPr>
          </a:p>
          <a:p>
            <a:r>
              <a:rPr lang="en-US" b="0" dirty="0">
                <a:latin typeface="Calibri" pitchFamily="34" charset="0"/>
                <a:cs typeface="Calibri" pitchFamily="34" charset="0"/>
                <a:hlinkClick r:id="rId3"/>
              </a:rPr>
              <a:t>http://app.sgizmo.com/reports/56627/522009/7X6VQEI36Z8PX0T3761MHUR34KYHHL/?ts=1297064758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08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353"/>
            <a:ext cx="9144000" cy="7159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Where does this topic fit?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2383" y="1639164"/>
            <a:ext cx="5823488" cy="4876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Internet concepts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Applications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Technology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Implications</a:t>
            </a:r>
          </a:p>
          <a:p>
            <a:r>
              <a:rPr 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Internet skills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Application development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Content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creation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User skills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34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7756" y="457200"/>
            <a:ext cx="3608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Previous experience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8948" y="5943600"/>
            <a:ext cx="6846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I have more PC and Internet experience than the typical student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5429684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45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642977"/>
              </p:ext>
            </p:extLst>
          </p:nvPr>
        </p:nvGraphicFramePr>
        <p:xfrm>
          <a:off x="6400800" y="2057400"/>
          <a:ext cx="2070100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2398"/>
                <a:gridCol w="577702"/>
              </a:tblGrid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Neutral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Agree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Disagree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Strongly agree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94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1399" y="609600"/>
            <a:ext cx="2870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Email frequency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https://app.sgizmo.com/reports/56627/522009/7X6VQEI36Z8PX0T3761MHUR34KYHHL/images/6.png?=12968487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" y="1595706"/>
            <a:ext cx="8763000" cy="404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0" y="564969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0" dirty="0">
                <a:latin typeface="Calibri" pitchFamily="34" charset="0"/>
                <a:cs typeface="Calibri" pitchFamily="34" charset="0"/>
              </a:rPr>
              <a:t>How often do you check and send email?</a:t>
            </a:r>
          </a:p>
        </p:txBody>
      </p:sp>
    </p:spTree>
    <p:extLst>
      <p:ext uri="{BB962C8B-B14F-4D97-AF65-F5344CB8AC3E}">
        <p14:creationId xmlns:p14="http://schemas.microsoft.com/office/powerpoint/2010/main" val="212217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6926" y="5638800"/>
            <a:ext cx="5897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latin typeface="Calibri" pitchFamily="34" charset="0"/>
                <a:cs typeface="Calibri" pitchFamily="34" charset="0"/>
              </a:rPr>
              <a:t>What is your experience creating Web sites and using HTML?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194" name="Picture 2" descr="https://app.sgizmo.com/reports/56627/522009/7X6VQEI36Z8PX0T3761MHUR34KYHHL/images/7.png?=12968487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" y="1066800"/>
            <a:ext cx="8978900" cy="414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62566" y="609600"/>
            <a:ext cx="3087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HTML experience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17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389202"/>
              </p:ext>
            </p:extLst>
          </p:nvPr>
        </p:nvGraphicFramePr>
        <p:xfrm>
          <a:off x="457200" y="2133600"/>
          <a:ext cx="8229600" cy="252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42892"/>
                <a:gridCol w="844062"/>
                <a:gridCol w="1242646"/>
              </a:tblGrid>
              <a:tr h="2461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 have taken pictures using a digital camera that was not in a phone</a:t>
                      </a:r>
                      <a:endParaRPr lang="en-US" sz="1600" b="0" i="0" u="none" strike="noStrike" dirty="0">
                        <a:solidFill>
                          <a:srgbClr val="57699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75.76%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</a:tr>
              <a:tr h="2461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I have done simple image processing like cropping and resizing pictures</a:t>
                      </a:r>
                      <a:endParaRPr lang="en-US" sz="1600" b="0" i="0" u="none" strike="noStrike">
                        <a:solidFill>
                          <a:srgbClr val="57699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72.73%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</a:tr>
              <a:tr h="2461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 have taken pictures using the camera in my phone</a:t>
                      </a:r>
                      <a:endParaRPr lang="en-US" sz="1600" b="0" i="0" u="none" strike="noStrike" dirty="0">
                        <a:solidFill>
                          <a:srgbClr val="57699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69.70%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</a:tr>
              <a:tr h="2461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I have drawn pictures, diagrams, etc. using a computer</a:t>
                      </a:r>
                      <a:endParaRPr lang="en-US" sz="1600" b="0" i="0" u="none" strike="noStrike">
                        <a:solidFill>
                          <a:srgbClr val="57699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45.45%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</a:tr>
              <a:tr h="2461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I have compressed images</a:t>
                      </a:r>
                      <a:endParaRPr lang="en-US" sz="1600" b="0" i="0" u="none" strike="noStrike">
                        <a:solidFill>
                          <a:srgbClr val="57699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39.39%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</a:tr>
              <a:tr h="2461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I got my image processing experience doing something on my own</a:t>
                      </a:r>
                      <a:endParaRPr lang="en-US" sz="1600" b="0" i="0" u="none" strike="noStrike">
                        <a:solidFill>
                          <a:srgbClr val="57699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36.36%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</a:tr>
              <a:tr h="2461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I got my image processing experience in a class</a:t>
                      </a:r>
                      <a:endParaRPr lang="en-US" sz="1600" b="0" i="0" u="none" strike="noStrike">
                        <a:solidFill>
                          <a:srgbClr val="57699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15.15%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</a:tr>
              <a:tr h="2461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I have no experience creating or processing images</a:t>
                      </a:r>
                      <a:endParaRPr lang="en-US" sz="1600" b="0" i="0" u="none" strike="noStrike">
                        <a:solidFill>
                          <a:srgbClr val="57699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15.15%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</a:tr>
              <a:tr h="2461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I have created multi layer images</a:t>
                      </a:r>
                      <a:endParaRPr lang="en-US" sz="1600" b="0" i="0" u="none" strike="noStrike">
                        <a:solidFill>
                          <a:srgbClr val="57699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9.09%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</a:tr>
              <a:tr h="2461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I got my image processing experience at work</a:t>
                      </a:r>
                      <a:endParaRPr lang="en-US" sz="1600" b="0" i="0" u="none" strike="noStrike">
                        <a:solidFill>
                          <a:srgbClr val="57699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6.06%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2" marR="8792" marT="8792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01140" y="554736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Calibri" pitchFamily="34" charset="0"/>
                <a:cs typeface="Calibri" pitchFamily="34" charset="0"/>
              </a:rPr>
              <a:t>What is your experience creating, editing and digital images?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4460" y="609600"/>
            <a:ext cx="4995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Image processing experience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1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6004" y="457200"/>
            <a:ext cx="4951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Audio processing experience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266" name="Picture 2" descr="https://app.sgizmo.com/reports/56627/522009/7X6VQEI36Z8PX0T3761MHUR34KYHHL/images/10.png?=12968487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6" y="1135380"/>
            <a:ext cx="8969188" cy="413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62100" y="5665232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Calibri" pitchFamily="34" charset="0"/>
                <a:cs typeface="Calibri" pitchFamily="34" charset="0"/>
              </a:rPr>
              <a:t>What is your experience with audio recording and processing?</a:t>
            </a:r>
          </a:p>
        </p:txBody>
      </p:sp>
    </p:spTree>
    <p:extLst>
      <p:ext uri="{BB962C8B-B14F-4D97-AF65-F5344CB8AC3E}">
        <p14:creationId xmlns:p14="http://schemas.microsoft.com/office/powerpoint/2010/main" val="2122177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4821" y="457200"/>
            <a:ext cx="4934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Video processing experience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290" name="Picture 2" descr="https://app.sgizmo.com/reports/56627/522009/7X6VQEI36Z8PX0T3761MHUR34KYHHL/images/12.png?=12968487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8" y="1253490"/>
            <a:ext cx="8676004" cy="400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47800" y="5943600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Calibri" pitchFamily="34" charset="0"/>
                <a:cs typeface="Calibri" pitchFamily="34" charset="0"/>
              </a:rPr>
              <a:t>What is your experience with video recording and processing?</a:t>
            </a:r>
          </a:p>
        </p:txBody>
      </p:sp>
    </p:spTree>
    <p:extLst>
      <p:ext uri="{BB962C8B-B14F-4D97-AF65-F5344CB8AC3E}">
        <p14:creationId xmlns:p14="http://schemas.microsoft.com/office/powerpoint/2010/main" val="2122177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316413" y="1347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705301"/>
              </p:ext>
            </p:extLst>
          </p:nvPr>
        </p:nvGraphicFramePr>
        <p:xfrm>
          <a:off x="457200" y="2263775"/>
          <a:ext cx="8229600" cy="2331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06040"/>
                <a:gridCol w="414715"/>
                <a:gridCol w="908845"/>
              </a:tblGrid>
              <a:tr h="211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I have commented on blog posts</a:t>
                      </a:r>
                      <a:endParaRPr lang="en-US" sz="1300" b="0" i="0" u="none" strike="noStrike">
                        <a:solidFill>
                          <a:srgbClr val="57699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22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66.67%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</a:tr>
              <a:tr h="211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I have no experience with blogs</a:t>
                      </a:r>
                      <a:endParaRPr lang="en-US" sz="1300" b="0" i="0" u="none" strike="noStrike">
                        <a:solidFill>
                          <a:srgbClr val="57699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30.30%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</a:tr>
              <a:tr h="211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I regularly read at least one blog</a:t>
                      </a:r>
                      <a:endParaRPr lang="en-US" sz="1300" b="0" i="0" u="none" strike="noStrike">
                        <a:solidFill>
                          <a:srgbClr val="57699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24.24%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</a:tr>
              <a:tr h="211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I got my blog experience doing something on my own</a:t>
                      </a:r>
                      <a:endParaRPr lang="en-US" sz="1300" b="0" i="0" u="none" strike="noStrike">
                        <a:solidFill>
                          <a:srgbClr val="57699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21.21%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</a:tr>
              <a:tr h="211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I have created a blog in a class or as an experiment, but do not regularly post contributions</a:t>
                      </a:r>
                      <a:endParaRPr lang="en-US" sz="1300" b="0" i="0" u="none" strike="noStrike">
                        <a:solidFill>
                          <a:srgbClr val="57699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18.18%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</a:tr>
              <a:tr h="211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I got my blog experience in a class</a:t>
                      </a:r>
                      <a:endParaRPr lang="en-US" sz="1300" b="0" i="0" u="none" strike="noStrike">
                        <a:solidFill>
                          <a:srgbClr val="57699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12.12%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</a:tr>
              <a:tr h="211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I comment on blog posts more than once per month</a:t>
                      </a:r>
                      <a:endParaRPr lang="en-US" sz="1300" b="0" i="0" u="none" strike="noStrike">
                        <a:solidFill>
                          <a:srgbClr val="57699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9.09%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</a:tr>
              <a:tr h="211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I have one or more blog subscriptions that notify me of new posts via email</a:t>
                      </a:r>
                      <a:endParaRPr lang="en-US" sz="1300" b="0" i="0" u="none" strike="noStrike">
                        <a:solidFill>
                          <a:srgbClr val="57699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6.06%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</a:tr>
              <a:tr h="211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I got my blog experience at work</a:t>
                      </a:r>
                      <a:endParaRPr lang="en-US" sz="1300" b="0" i="0" u="none" strike="noStrike">
                        <a:solidFill>
                          <a:srgbClr val="57699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3.03%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</a:tr>
              <a:tr h="211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I have a blog to which I post regularly</a:t>
                      </a:r>
                      <a:endParaRPr lang="en-US" sz="1300" b="0" i="0" u="none" strike="noStrike">
                        <a:solidFill>
                          <a:srgbClr val="57699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3.03%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</a:tr>
              <a:tr h="2119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I subscribe to one or more blogs using an RSS reader</a:t>
                      </a:r>
                      <a:endParaRPr lang="en-US" sz="1300" b="0" i="0" u="none" strike="noStrike">
                        <a:solidFill>
                          <a:srgbClr val="57699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u="none" strike="noStrike" dirty="0">
                          <a:effectLst/>
                        </a:rPr>
                        <a:t>3.03%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30" marR="8830" marT="883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57886" y="5257800"/>
            <a:ext cx="3581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latin typeface="Calibri" pitchFamily="34" charset="0"/>
                <a:cs typeface="Calibri" pitchFamily="34" charset="0"/>
              </a:rPr>
              <a:t>What is your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experience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with blogs?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58655" y="457200"/>
            <a:ext cx="3826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Experience with blogs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3194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952</Words>
  <Application>Microsoft Office PowerPoint</Application>
  <PresentationFormat>On-screen Show (4:3)</PresentationFormat>
  <Paragraphs>199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Where does this topic fit?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CSUDH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Larry Press</dc:creator>
  <cp:lastModifiedBy>Larry</cp:lastModifiedBy>
  <cp:revision>43</cp:revision>
  <dcterms:created xsi:type="dcterms:W3CDTF">2010-02-01T16:59:00Z</dcterms:created>
  <dcterms:modified xsi:type="dcterms:W3CDTF">2011-02-17T15:44:08Z</dcterms:modified>
</cp:coreProperties>
</file>