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4" r:id="rId3"/>
    <p:sldId id="294" r:id="rId4"/>
    <p:sldId id="295" r:id="rId5"/>
    <p:sldId id="306" r:id="rId6"/>
    <p:sldId id="303" r:id="rId7"/>
    <p:sldId id="302" r:id="rId8"/>
    <p:sldId id="298" r:id="rId9"/>
    <p:sldId id="257" r:id="rId10"/>
    <p:sldId id="260" r:id="rId11"/>
    <p:sldId id="304" r:id="rId12"/>
    <p:sldId id="305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600" autoAdjust="0"/>
  </p:normalViewPr>
  <p:slideViewPr>
    <p:cSldViewPr snapToGrid="0" snapToObjects="1">
      <p:cViewPr varScale="1">
        <p:scale>
          <a:sx n="90" d="100"/>
          <a:sy n="90" d="100"/>
        </p:scale>
        <p:origin x="-225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AA7B8-C9E3-430F-AF36-0900B4878D36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71822-4C48-4054-802C-DE4A10B77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4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EB78-57B6-4F01-8CDA-2C3212E30F40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 presentation</a:t>
            </a:r>
            <a:r>
              <a:rPr lang="en-US" sz="2000" baseline="0" dirty="0" smtClean="0"/>
              <a:t> uses Blogger to illustrate wire-frame diagrams, profiles, gadgets (or as they are more commonly called widgets) and their property sheets, and a tabbed menu-navigation scheme.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My intent is to get you thinking about user interfaces and menu navigation schemes.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About</a:t>
            </a:r>
            <a:r>
              <a:rPr lang="en-US" baseline="0" dirty="0" smtClean="0"/>
              <a:t> and Links gadgets are both the same type of object, HTML/</a:t>
            </a:r>
            <a:r>
              <a:rPr lang="en-US" baseline="0" dirty="0" err="1" smtClean="0"/>
              <a:t>JavaScripts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contains links to other Web pages.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are coded in HTML, the Web’s Hypertext Markup Language.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HTML will be introduced in other presentations.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But if you pause the presentation, I bet you can figure them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7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When you come to a new Web site or program, think about its command navigations scheme.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Blogger has a tabbed navigation scheme.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tab leads to a submenu.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submenu choices, in this case New Post, Edit Posts and Edit Pages, are shown in the grey area below the tabs.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get an overview of the program by clicking on each tab and checking out the submenu commands.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move back and forth between them whenever you wish.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 makes Blogger and other programs with tabbed interfaces easy to learn and explore.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15C5-CC5B-4C09-B57B-E2CAD7B146E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16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FAFC5-457A-447B-8206-75E1BC7CFBA4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We’ve looked at aspects of a</a:t>
            </a:r>
            <a:r>
              <a:rPr lang="en-US" baseline="0" dirty="0" smtClean="0"/>
              <a:t> user interface – wire-frame diagrams, profiles, gadgets and a tabbed menu-navigation scheme.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purpose of the presentation was to get you thinking about user interfaces.</a:t>
            </a:r>
          </a:p>
          <a:p>
            <a:endParaRPr lang="en-US" baseline="0" dirty="0" smtClean="0"/>
          </a:p>
          <a:p>
            <a:r>
              <a:rPr lang="en-US" dirty="0" smtClean="0"/>
              <a:t>Pause,</a:t>
            </a:r>
            <a:r>
              <a:rPr lang="en-US" baseline="0" dirty="0" smtClean="0"/>
              <a:t> </a:t>
            </a:r>
            <a:r>
              <a:rPr lang="en-US" dirty="0" smtClean="0"/>
              <a:t>experiment with and think about the user interface of any site you plan to use fairly regularly – it will save you time in the long run.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5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F76-B5F8-4188-8194-CA8DA8F5EDB8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</a:t>
            </a:r>
            <a:r>
              <a:rPr lang="en-US" sz="2000" baseline="0" dirty="0" smtClean="0"/>
              <a:t> are using Blogger as an example, but the concepts we present are commonly found in application programs and services.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addition to presenting those concepts, the presentation shows you how to alter the user interface.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These</a:t>
            </a:r>
            <a:r>
              <a:rPr lang="en-US" sz="2000" baseline="0" dirty="0" smtClean="0"/>
              <a:t> are typical one, two, three and four column user interfaces.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body of the post is in the area marked “p,” and ancillary information is displayed </a:t>
            </a:r>
            <a:r>
              <a:rPr lang="en-US" sz="2000" baseline="0" dirty="0" smtClean="0"/>
              <a:t>on the sides.</a:t>
            </a:r>
            <a:endParaRPr lang="en-US" sz="2000" baseline="0" dirty="0" smtClean="0"/>
          </a:p>
          <a:p>
            <a:endParaRPr lang="en-US" sz="2000" baseline="0" dirty="0" smtClean="0"/>
          </a:p>
          <a:p>
            <a:r>
              <a:rPr lang="en-US" sz="2000" baseline="0" dirty="0" smtClean="0"/>
              <a:t>The two-column layout of our class blog is highlighted.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80055-9DDF-4B02-8792-6B917C2403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FAFC5-457A-447B-8206-75E1BC7CFBA4}" type="slidenum">
              <a:rPr lang="en-US"/>
              <a:pPr/>
              <a:t>4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</a:t>
            </a:r>
            <a:r>
              <a:rPr lang="en-US" sz="2000" baseline="0" dirty="0" smtClean="0"/>
              <a:t> wire frame diagram shows the basic structure of the user interface of our class blog.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body of the post is on the left, additional information is in the column on the right and there is a header and footer.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 use wire-frame diagrams in designing Web pages.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screen “real estate” is limited, so one must plan carefully.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You can also use a wire-frame diagram when learning a new program.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After working with it for a little while, try drawing up its wire frame diagram showing how each portion of the screen is used</a:t>
            </a:r>
            <a:r>
              <a:rPr lang="en-US" sz="2000" baseline="0" dirty="0" smtClean="0"/>
              <a:t>.</a:t>
            </a:r>
            <a:endParaRPr lang="en-US" sz="2000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You</a:t>
            </a:r>
            <a:r>
              <a:rPr lang="en-US" sz="2000" baseline="0" dirty="0" smtClean="0"/>
              <a:t> can create a Blogger profile including a photograph of yourself.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You should do so because the photo and profile engage users.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Readers are curious about the authors of the blogs they read.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You can also establish your professional qualifications in the profile.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Many services allow you to create a profile, and that leads to duplicate work and inconsistency.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One day we will have master profiles which any service we authorize can link to.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Companies like </a:t>
            </a:r>
            <a:r>
              <a:rPr lang="en-US" sz="2000" baseline="0" dirty="0" err="1" smtClean="0"/>
              <a:t>MicroSoft</a:t>
            </a:r>
            <a:r>
              <a:rPr lang="en-US" sz="2000" baseline="0" dirty="0" smtClean="0"/>
              <a:t>, Facebook and Google would both like to be the keeper of your master profile.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03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One can often extend the user interface of an application by adding gadgets or as they are often called widgets.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Taking our topic module blog as an example, we see four gadgets in the right-hand column.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If you have not played around with them, you should pause and do so now,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Let’s look at the way the gadgets were added to the page.</a:t>
            </a:r>
          </a:p>
          <a:p>
            <a:endParaRPr lang="en-US" sz="2000" baseline="0" dirty="0" smtClean="0"/>
          </a:p>
          <a:p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93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If you go to blogger.com and click on Page Elements under the Design tab, you will see a wire frame diagram of the page.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one is for our Topic Module blog.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shaded area, you see four entries that correspond to the four gadgets in the right hand column.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Blogger comes with a gadget library, which opens when you click on Add a Gadget 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then chose the type of gadget you want to install and it will open a property box,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set the properties to the values you wish and save them to create the gadget.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added four gadgets to the user interface – let’s quickly look at each.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3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Profile gadget causes my photo and a link to my complete profile</a:t>
            </a:r>
            <a:r>
              <a:rPr lang="en-US" baseline="0" dirty="0" smtClean="0"/>
              <a:t> to appear on the right hand side.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property sheet shown here governs what will be displayed and the format.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my name appears at the top of the gadget.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property sheet contains fields for location and description, but these are not displayed because I did not check About Me and Location check boxes.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I check them and save the property sheet, the display format will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79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Label</a:t>
            </a:r>
            <a:r>
              <a:rPr lang="en-US" baseline="0" dirty="0" smtClean="0"/>
              <a:t> gadget lists the labels I have assigned to posts, and creates links to the posts that are tagged with a given label.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Again, I could change the gadget’s appearance by changing its property sheet.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0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6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5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6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C2E8-6208-4D0D-8105-A8D78B424E2F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45863" y="2149098"/>
            <a:ext cx="76522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kills</a:t>
            </a:r>
            <a:r>
              <a:rPr lang="en-US" sz="2800" dirty="0" smtClean="0"/>
              <a:t>: modifying and navigating a Blogger blog</a:t>
            </a: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oncepts</a:t>
            </a:r>
            <a:r>
              <a:rPr lang="en-US" sz="2800" dirty="0" smtClean="0"/>
              <a:t>:  wire-frame diagram, profile, gadget (widget), </a:t>
            </a:r>
            <a:r>
              <a:rPr lang="en-US" sz="2800" dirty="0"/>
              <a:t>property </a:t>
            </a:r>
            <a:r>
              <a:rPr lang="en-US" sz="2800" dirty="0" smtClean="0"/>
              <a:t>sheet, tabbed navigation scheme</a:t>
            </a:r>
            <a:endParaRPr lang="en-US" sz="28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76400" y="5943600"/>
            <a:ext cx="6629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/>
              <a:t>This work is licensed under a Creative Commons Attribution-Noncommercial-Share Alike 3.0 License.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7051" y="780756"/>
            <a:ext cx="7589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User interfaces (with Blogger as an example)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54589" y="4271220"/>
            <a:ext cx="5434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Obsolete – blogger2.pptx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7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05" y="1349851"/>
            <a:ext cx="4683388" cy="239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05" y="3977709"/>
            <a:ext cx="4683388" cy="245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641" y="1916729"/>
            <a:ext cx="1789770" cy="1258432"/>
          </a:xfrm>
          <a:prstGeom prst="rect">
            <a:avLst/>
          </a:prstGeom>
          <a:noFill/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6565" y="301658"/>
            <a:ext cx="4350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HTML/JavaScript gadgets</a:t>
            </a:r>
            <a:endParaRPr lang="en-US" sz="32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641" y="4595550"/>
            <a:ext cx="1751107" cy="1223665"/>
          </a:xfrm>
          <a:prstGeom prst="rect">
            <a:avLst/>
          </a:prstGeom>
          <a:noFill/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8688" y="2709863"/>
            <a:ext cx="7286625" cy="1438275"/>
            <a:chOff x="928688" y="2709863"/>
            <a:chExt cx="7286625" cy="1438275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88" y="2709863"/>
              <a:ext cx="7286625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Line 3"/>
            <p:cNvSpPr>
              <a:spLocks noChangeShapeType="1"/>
            </p:cNvSpPr>
            <p:nvPr/>
          </p:nvSpPr>
          <p:spPr bwMode="auto">
            <a:xfrm flipH="1">
              <a:off x="4399057" y="3960896"/>
              <a:ext cx="573259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68613" y="801121"/>
            <a:ext cx="4606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Tabbed navigation scheme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3307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Summary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779941" y="3680221"/>
            <a:ext cx="3751534" cy="2057846"/>
            <a:chOff x="1295400" y="1371600"/>
            <a:chExt cx="6705600" cy="4724400"/>
          </a:xfrm>
        </p:grpSpPr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1295400" y="1371600"/>
              <a:ext cx="6705600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444" name="Line 4"/>
            <p:cNvSpPr>
              <a:spLocks noChangeShapeType="1"/>
            </p:cNvSpPr>
            <p:nvPr/>
          </p:nvSpPr>
          <p:spPr bwMode="auto">
            <a:xfrm>
              <a:off x="1295400" y="2209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5" name="Line 5"/>
            <p:cNvSpPr>
              <a:spLocks noChangeShapeType="1"/>
            </p:cNvSpPr>
            <p:nvPr/>
          </p:nvSpPr>
          <p:spPr bwMode="auto">
            <a:xfrm>
              <a:off x="1295400" y="5257800"/>
              <a:ext cx="6705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>
              <a:off x="5867400" y="1371600"/>
              <a:ext cx="0" cy="388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Text Box 8"/>
            <p:cNvSpPr txBox="1">
              <a:spLocks noChangeArrowheads="1"/>
            </p:cNvSpPr>
            <p:nvPr/>
          </p:nvSpPr>
          <p:spPr bwMode="auto">
            <a:xfrm>
              <a:off x="1752602" y="1524000"/>
              <a:ext cx="2731598" cy="598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Post title and date</a:t>
              </a:r>
            </a:p>
          </p:txBody>
        </p:sp>
        <p:sp>
          <p:nvSpPr>
            <p:cNvPr id="61449" name="Text Box 9"/>
            <p:cNvSpPr txBox="1">
              <a:spLocks noChangeArrowheads="1"/>
            </p:cNvSpPr>
            <p:nvPr/>
          </p:nvSpPr>
          <p:spPr bwMode="auto">
            <a:xfrm>
              <a:off x="1752601" y="5410200"/>
              <a:ext cx="1182327" cy="598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Footer</a:t>
              </a:r>
            </a:p>
          </p:txBody>
        </p:sp>
        <p:sp>
          <p:nvSpPr>
            <p:cNvPr id="61450" name="Text Box 10"/>
            <p:cNvSpPr txBox="1">
              <a:spLocks noChangeArrowheads="1"/>
            </p:cNvSpPr>
            <p:nvPr/>
          </p:nvSpPr>
          <p:spPr bwMode="auto">
            <a:xfrm>
              <a:off x="1752601" y="2559145"/>
              <a:ext cx="1615306" cy="598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Post body</a:t>
              </a:r>
            </a:p>
          </p:txBody>
        </p:sp>
        <p:sp>
          <p:nvSpPr>
            <p:cNvPr id="61451" name="Text Box 11"/>
            <p:cNvSpPr txBox="1">
              <a:spLocks noChangeArrowheads="1"/>
            </p:cNvSpPr>
            <p:nvPr/>
          </p:nvSpPr>
          <p:spPr bwMode="auto">
            <a:xfrm>
              <a:off x="6030686" y="2590800"/>
              <a:ext cx="1876352" cy="1033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Additional</a:t>
              </a:r>
            </a:p>
            <a:p>
              <a:r>
                <a:rPr lang="en-US" sz="1600" dirty="0">
                  <a:latin typeface="Calibri" pitchFamily="34" charset="0"/>
                  <a:cs typeface="Calibri" pitchFamily="34" charset="0"/>
                </a:rPr>
                <a:t>information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75356" y="1688725"/>
            <a:ext cx="3976937" cy="1346229"/>
            <a:chOff x="928688" y="2709863"/>
            <a:chExt cx="7286625" cy="1438275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688" y="2709863"/>
              <a:ext cx="7286625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Line 3"/>
            <p:cNvSpPr>
              <a:spLocks noChangeShapeType="1"/>
            </p:cNvSpPr>
            <p:nvPr/>
          </p:nvSpPr>
          <p:spPr bwMode="auto">
            <a:xfrm flipH="1">
              <a:off x="4399057" y="3960896"/>
              <a:ext cx="573259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7" y="1688725"/>
            <a:ext cx="3058318" cy="231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8" y="4458013"/>
            <a:ext cx="4053238" cy="130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042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1200" y="641662"/>
            <a:ext cx="1861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02557" y="1953320"/>
            <a:ext cx="59388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What are the second level navigation choices under the Stats tag?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What is the effect of clicking </a:t>
            </a:r>
            <a:r>
              <a:rPr lang="en-US" sz="2000" i="1" dirty="0" smtClean="0"/>
              <a:t>Cloud</a:t>
            </a:r>
            <a:r>
              <a:rPr lang="en-US" sz="2000" dirty="0" smtClean="0"/>
              <a:t> or </a:t>
            </a:r>
            <a:r>
              <a:rPr lang="en-US" sz="2000" i="1" dirty="0" smtClean="0"/>
              <a:t>Label</a:t>
            </a:r>
            <a:r>
              <a:rPr lang="en-US" sz="2000" dirty="0" smtClean="0"/>
              <a:t> on the property sheet of the Labels gadget?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What happens if you uncheck </a:t>
            </a:r>
            <a:r>
              <a:rPr lang="en-US" sz="2000" i="1" dirty="0" smtClean="0"/>
              <a:t>About Me</a:t>
            </a:r>
            <a:r>
              <a:rPr lang="en-US" sz="2000" dirty="0" smtClean="0"/>
              <a:t> on the property sheet of the Profile gadget?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Explain the parallel between a person’s profile and a property sheet.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837"/>
            <a:ext cx="9144000" cy="715963"/>
          </a:xfrm>
        </p:spPr>
        <p:txBody>
          <a:bodyPr>
            <a:noAutofit/>
          </a:bodyPr>
          <a:lstStyle/>
          <a:p>
            <a:r>
              <a:rPr lang="en-US" sz="3200" dirty="0"/>
              <a:t>Where does this topic fit?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9507" y="1763150"/>
            <a:ext cx="4719234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Internet concepts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Applications</a:t>
            </a:r>
          </a:p>
          <a:p>
            <a:pPr lvl="1"/>
            <a:r>
              <a:rPr lang="en-US" dirty="0" smtClean="0"/>
              <a:t>Technology</a:t>
            </a:r>
            <a:endParaRPr lang="en-US" dirty="0"/>
          </a:p>
          <a:p>
            <a:pPr lvl="1"/>
            <a:r>
              <a:rPr lang="en-US" dirty="0"/>
              <a:t>Implications</a:t>
            </a:r>
          </a:p>
          <a:p>
            <a:r>
              <a:rPr lang="en-US" sz="2800" dirty="0"/>
              <a:t>Internet skills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Application development</a:t>
            </a:r>
          </a:p>
          <a:p>
            <a:pPr lvl="1"/>
            <a:r>
              <a:rPr lang="en-US" dirty="0"/>
              <a:t>Content </a:t>
            </a:r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User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955" y="645886"/>
            <a:ext cx="4686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Typical blog user interfaces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65005" y="2220686"/>
            <a:ext cx="7013990" cy="2721428"/>
            <a:chOff x="1065005" y="2220686"/>
            <a:chExt cx="7013990" cy="2721428"/>
          </a:xfrm>
        </p:grpSpPr>
        <p:pic>
          <p:nvPicPr>
            <p:cNvPr id="942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5005" y="2220686"/>
              <a:ext cx="7013990" cy="2721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85257" y="2833431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15046" y="2833431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14686" y="2833431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10857" y="2833431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85257" y="4197774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93140" y="4197774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37200" y="4197774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0343" y="4197774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373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two column interface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295400" y="1371600"/>
            <a:ext cx="6705600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1295400" y="2209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1295400" y="52578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5867400" y="13716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752600" y="1524000"/>
            <a:ext cx="2456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Post title and date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752600" y="5410199"/>
            <a:ext cx="10058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Footer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752600" y="2559145"/>
            <a:ext cx="14125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Post body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6030686" y="2590799"/>
            <a:ext cx="16594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Additional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397053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949" y="1234911"/>
            <a:ext cx="3050798" cy="463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2845" y="1227347"/>
            <a:ext cx="365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link to your profile is on your Blogger dashboard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329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098" y="853463"/>
            <a:ext cx="2602535" cy="558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0329" y="847828"/>
            <a:ext cx="4367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Gadgets on the right hand side of the Topic Module blog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681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016" y="1642099"/>
            <a:ext cx="2200759" cy="4719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30" y="1696077"/>
            <a:ext cx="5533801" cy="453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45837" y="433953"/>
            <a:ext cx="5452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Add gadgets to a user interface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472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926" y="2945322"/>
            <a:ext cx="3013503" cy="170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72" y="1910326"/>
            <a:ext cx="4984642" cy="377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7396" y="391619"/>
            <a:ext cx="2489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Profile gadget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648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93" y="2427519"/>
            <a:ext cx="5086736" cy="235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16" y="2766097"/>
            <a:ext cx="3073007" cy="1677939"/>
          </a:xfrm>
          <a:prstGeom prst="rect">
            <a:avLst/>
          </a:prstGeom>
          <a:noFill/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5885" y="744718"/>
            <a:ext cx="2292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Label gadget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9063</TotalTime>
  <Words>1106</Words>
  <Application>Microsoft Office PowerPoint</Application>
  <PresentationFormat>On-screen Show (4:3)</PresentationFormat>
  <Paragraphs>157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Where does this topic fit?</vt:lpstr>
      <vt:lpstr>PowerPoint Presentation</vt:lpstr>
      <vt:lpstr>A two column interface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Larry</dc:creator>
  <cp:lastModifiedBy>Larry</cp:lastModifiedBy>
  <cp:revision>56</cp:revision>
  <dcterms:created xsi:type="dcterms:W3CDTF">2010-07-13T13:09:27Z</dcterms:created>
  <dcterms:modified xsi:type="dcterms:W3CDTF">2011-02-24T07:54:55Z</dcterms:modified>
</cp:coreProperties>
</file>