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56" r:id="rId3"/>
    <p:sldId id="257" r:id="rId4"/>
    <p:sldId id="258" r:id="rId5"/>
    <p:sldId id="259" r:id="rId6"/>
    <p:sldId id="261" r:id="rId7"/>
    <p:sldId id="262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74901" autoAdjust="0"/>
  </p:normalViewPr>
  <p:slideViewPr>
    <p:cSldViewPr snapToGrid="0">
      <p:cViewPr varScale="1">
        <p:scale>
          <a:sx n="67" d="100"/>
          <a:sy n="67" d="100"/>
        </p:scale>
        <p:origin x="1011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414B5-E454-42D1-8A3C-DA2BB837A20B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09AAC-5396-4596-B116-5C3F5EEBC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51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politics/2017/jun/01/nigel-farage-is-person-of-interest-in-fbi-investigation-into-trump-and-russia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ikileaks.org/podesta-emails/" TargetMode="External"/><Relationship Id="rId5" Type="http://schemas.openxmlformats.org/officeDocument/2006/relationships/hyperlink" Target="https://wikileaks.org/dnc-emails/" TargetMode="External"/><Relationship Id="rId4" Type="http://schemas.openxmlformats.org/officeDocument/2006/relationships/hyperlink" Target="https://www.theguardian.com/politics/2017/apr/23/when-nigel-farage-met-julian-assange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09AAC-5396-4596-B116-5C3F5EEBC8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10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Cambridge </a:t>
            </a:r>
            <a:r>
              <a:rPr lang="en-US" dirty="0" err="1" smtClean="0"/>
              <a:t>Analytica</a:t>
            </a:r>
            <a:r>
              <a:rPr lang="en-US" dirty="0" smtClean="0"/>
              <a:t> targets ads using demographics, psychographics and personality traits. They</a:t>
            </a:r>
            <a:r>
              <a:rPr lang="en-US" baseline="0" dirty="0" smtClean="0"/>
              <a:t> say personality traits differentiate them from other Internet ad services.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27734-A18B-4B0A-9B51-C7078534D1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22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Cambridge </a:t>
            </a:r>
            <a:r>
              <a:rPr lang="en-US" dirty="0" err="1" smtClean="0"/>
              <a:t>Analytica</a:t>
            </a:r>
            <a:r>
              <a:rPr lang="en-US" baseline="0" dirty="0" smtClean="0"/>
              <a:t> CEO </a:t>
            </a:r>
            <a:r>
              <a:rPr lang="en-US" baseline="0" dirty="0" err="1" smtClean="0"/>
              <a:t>Alexamder</a:t>
            </a:r>
            <a:r>
              <a:rPr lang="en-US" baseline="0" dirty="0" smtClean="0"/>
              <a:t> </a:t>
            </a:r>
            <a:r>
              <a:rPr lang="en-US" dirty="0" smtClean="0"/>
              <a:t>Nix took credit for Ted</a:t>
            </a:r>
            <a:r>
              <a:rPr lang="en-US" baseline="0" dirty="0" smtClean="0"/>
              <a:t> Cruz’s surge in Iowa and explained their technology and data in this video.</a:t>
            </a:r>
          </a:p>
          <a:p>
            <a:endParaRPr lang="en-US" baseline="0" dirty="0" smtClean="0"/>
          </a:p>
          <a:p>
            <a:r>
              <a:rPr lang="en-US" dirty="0" smtClean="0">
                <a:solidFill>
                  <a:srgbClr val="000000"/>
                </a:solidFill>
                <a:latin typeface="Open Sans"/>
              </a:rPr>
              <a:t>The day after the election, he said they were “thrilled that their revolutionary approach to data-driven communication has played such an integral part in President-elect Trump's extraordinary win.”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While he claimed to have had a large role in the election, many disputed that claim: https://www.nytimes.com/2017/03/06/us/politics/cambridge-analytica.html?_r=1</a:t>
            </a:r>
          </a:p>
          <a:p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 reached out to Cambridge </a:t>
            </a:r>
            <a:r>
              <a:rPr lang="en-US" baseline="0" dirty="0" err="1" smtClean="0"/>
              <a:t>Analytica</a:t>
            </a:r>
            <a:r>
              <a:rPr lang="en-US" baseline="0" dirty="0" smtClean="0"/>
              <a:t>, asking whether they would had or would accept a Democratic candidate, but did not receive a reply.</a:t>
            </a:r>
            <a:endParaRPr lang="en-US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27734-A18B-4B0A-9B51-C7078534D1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60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Podcast on Mercer:</a:t>
            </a:r>
          </a:p>
          <a:p>
            <a:r>
              <a:rPr lang="en-US" baseline="0" dirty="0" smtClean="0"/>
              <a:t>http://www.newyorker.com/magazine/2017/03/27/the-reclusive-hedge-fund-tycoon-behind-the-trump-presidency?mbid=nl_TNY%20Template%20-%20With%20Photo%20(147)&amp;CNDID=38756252&amp;spMailingID=10643193&amp;spUserID=MTMzMTg0NTA3NzYwS0&amp;spJobID=1121383986&amp;spReportId=MTEyMTM4Mzk4NgS2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27734-A18B-4B0A-9B51-C7078534D1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84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84879-EEF2-428D-9585-461BD03F11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81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Reader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 Christian pointed out that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Brexit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leader Nigel Farage, who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is a person of interest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the FBI investigation into Trump and Russia,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met with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Wikileaks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 founder Julian Assange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at the Ecuadorian embassy March 9, 2017. Farage said he visited Assange at the behest of LBC Radio “with a view to conducting an interview” and that he had never even been to Russia.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Wikileaks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released emails of the Democratic National Committee (</a:t>
            </a:r>
            <a:r>
              <a:rPr lang="en-US" dirty="0" smtClean="0">
                <a:hlinkClick r:id="rId5"/>
              </a:rPr>
              <a:t>https://wikileaks.org/dnc-emails/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and John Podesta (</a:t>
            </a:r>
            <a:r>
              <a:rPr lang="en-US" dirty="0" smtClean="0">
                <a:hlinkClick r:id="rId6"/>
              </a:rPr>
              <a:t>https://wikileaks.org/podesta-emails/</a:t>
            </a:r>
            <a:r>
              <a:rPr lang="en-US" dirty="0" smtClean="0"/>
              <a:t>).</a:t>
            </a:r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09AAC-5396-4596-B116-5C3F5EEBC8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84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 is ample evidence that Russian Hackers were acquired the data that was published by </a:t>
            </a:r>
            <a:r>
              <a:rPr lang="en-US" dirty="0" err="1" smtClean="0"/>
              <a:t>Wikileaks</a:t>
            </a:r>
            <a:r>
              <a:rPr lang="en-US" dirty="0" smtClean="0"/>
              <a:t>, although it has not been proved that Putin or the Trump campaign were co-conspirators. There is a lot of evidence that Russians tried to influence our election – it remains to be seen whether the Trump campaign and/or Vladimir Putin were co-conspirators. Robert Mueller and congressional committees are investigating that allegation.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09AAC-5396-4596-B116-5C3F5EEBC8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8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0217C-56BA-4055-90C6-75600029CDFD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FEEB-440C-4655-982E-BB7CFDEF2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46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0217C-56BA-4055-90C6-75600029CDFD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FEEB-440C-4655-982E-BB7CFDEF2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0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0217C-56BA-4055-90C6-75600029CDFD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FEEB-440C-4655-982E-BB7CFDEF2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70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0217C-56BA-4055-90C6-75600029CDFD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FEEB-440C-4655-982E-BB7CFDEF2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9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0217C-56BA-4055-90C6-75600029CDFD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FEEB-440C-4655-982E-BB7CFDEF2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01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0217C-56BA-4055-90C6-75600029CDFD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FEEB-440C-4655-982E-BB7CFDEF2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6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0217C-56BA-4055-90C6-75600029CDFD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FEEB-440C-4655-982E-BB7CFDEF2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87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0217C-56BA-4055-90C6-75600029CDFD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FEEB-440C-4655-982E-BB7CFDEF2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2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0217C-56BA-4055-90C6-75600029CDFD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FEEB-440C-4655-982E-BB7CFDEF2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6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0217C-56BA-4055-90C6-75600029CDFD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FEEB-440C-4655-982E-BB7CFDEF2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0217C-56BA-4055-90C6-75600029CDFD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9FEEB-440C-4655-982E-BB7CFDEF2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5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0217C-56BA-4055-90C6-75600029CDFD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9FEEB-440C-4655-982E-BB7CFDEF2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5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ffingtonpost.com/entry/ted-cruz-surges-in-iowa-polls_us_565480e2e4b0879a5b0c6a2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en.wikipedia.org/wiki/Big_Five_personality_traits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ambridgeanalytica.org/news/pressrelease/1293" TargetMode="External"/><Relationship Id="rId3" Type="http://schemas.openxmlformats.org/officeDocument/2006/relationships/notesSlide" Target="../notesSlides/notesSlide3.xml"/><Relationship Id="rId7" Type="http://schemas.openxmlformats.org/officeDocument/2006/relationships/hyperlink" Target="https://motherboard.vice.com/en_us/article/how-our-likes-helped-trump-win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8Dd5aVXLCc" TargetMode="External"/><Relationship Id="rId6" Type="http://schemas.openxmlformats.org/officeDocument/2006/relationships/image" Target="../media/image3.png"/><Relationship Id="rId5" Type="http://schemas.openxmlformats.org/officeDocument/2006/relationships/hyperlink" Target="http://www.youtube.com/watch?v=n8Dd5aVXLCc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eg"/><Relationship Id="rId7" Type="http://schemas.openxmlformats.org/officeDocument/2006/relationships/hyperlink" Target="http://www.newyorker.com/magazine/2017/03/27/the-reclusive-hedge-fund-tycoon-behind-the-trump-presidency?mbid=nl_TNY%20Template%20-%20With%20Photo%20(147)&amp;CNDID=38756252&amp;spMailingID=10643193&amp;spUserID=MTMzMTg0NTA3NzYwS0&amp;spJobID=1121383986&amp;spReportId=MTEyMTM4Mzk4NgS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olitico.com/story/2016/11/rebekah-mercer-donald-trump-231693" TargetMode="External"/><Relationship Id="rId5" Type="http://schemas.openxmlformats.org/officeDocument/2006/relationships/hyperlink" Target="https://www.theguardian.com/politics/2017/feb/26/robert-mercer-breitbart-war-on-media-steve-bannon-donald-trump-nigel-farage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heguardian.com/technology/2017/may/07/the-great-british-brexit-robbery-hijacked-democracy#img-5" TargetMode="External"/><Relationship Id="rId5" Type="http://schemas.openxmlformats.org/officeDocument/2006/relationships/hyperlink" Target="https://www.theguardian.com/technology/2017/may/14/robert-mercer-cambridge-analytica-leave-eu-referendum-brexit-campaigns?utm_source=esp&amp;utm_medium=Email&amp;utm_campaign=GU+Today+main+NEW+H+categories&amp;utm_term=226024&amp;subid=3180097&amp;CMP=EMCNEWEML6619I2" TargetMode="External"/><Relationship Id="rId4" Type="http://schemas.openxmlformats.org/officeDocument/2006/relationships/hyperlink" Target="https://www.theguardian.com/technology/2017/may/07/the-great-british-brexit-robbery-hijacked-democrac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uters.com/article/us-kenya-election-court/vote-ruling-by-chief-justice-surprises-kenyans-but-not-his-colleagues-idUSKCN1BE0VR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npr.org/2017/09/18/551217204/hillary-clinton-says-shes-optimistic-about-our-country-but-i-am-not-naive" TargetMode="External"/><Relationship Id="rId4" Type="http://schemas.openxmlformats.org/officeDocument/2006/relationships/hyperlink" Target="http://www.bbc.com/news/blogs-trending-4079207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politics/2017/jun/01/nigel-farage-is-person-of-interest-in-fbi-investigation-into-trump-and-russia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ikileaks.org/dnc-emails/" TargetMode="External"/><Relationship Id="rId5" Type="http://schemas.openxmlformats.org/officeDocument/2006/relationships/hyperlink" Target="https://wikileaks.org/podesta-emails/" TargetMode="External"/><Relationship Id="rId4" Type="http://schemas.openxmlformats.org/officeDocument/2006/relationships/hyperlink" Target="https://www.theguardian.com/politics/2017/apr/23/when-nigel-farage-met-julian-assang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alon.com/2017/09/13/theres-overwhelming-evidence-that-russia-hacked-democrats-but-the-government-hasnt-shared-it/" TargetMode="External"/><Relationship Id="rId4" Type="http://schemas.openxmlformats.org/officeDocument/2006/relationships/hyperlink" Target="https://www.washingtonpost.com/world/national-security/homeland-security-official-russian-government-actors-potentially-tried-to-hack-election-systems-in-21-states/2017/06/21/33bf31d4-5686-11e7-ba90-f5875b7d1876_story.html?utm_term=.a93bdd9b588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1060" y="879500"/>
            <a:ext cx="8969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Connecting the dots between Cambridge </a:t>
            </a:r>
            <a:r>
              <a:rPr lang="en-US" sz="2800" dirty="0" err="1" smtClean="0"/>
              <a:t>Analytica</a:t>
            </a:r>
            <a:r>
              <a:rPr lang="en-US" sz="2800" dirty="0" smtClean="0"/>
              <a:t>, </a:t>
            </a:r>
            <a:r>
              <a:rPr lang="en-US" sz="2800" dirty="0"/>
              <a:t>t</a:t>
            </a:r>
            <a:r>
              <a:rPr lang="en-US" sz="2800" dirty="0" smtClean="0"/>
              <a:t>he Mercers, </a:t>
            </a:r>
            <a:r>
              <a:rPr lang="en-US" sz="2800" dirty="0" err="1" smtClean="0"/>
              <a:t>Brexit</a:t>
            </a:r>
            <a:r>
              <a:rPr lang="en-US" sz="2800" dirty="0"/>
              <a:t> </a:t>
            </a:r>
            <a:r>
              <a:rPr lang="en-US" sz="2800" dirty="0" smtClean="0"/>
              <a:t>and the US and Kenyan presidential elections</a:t>
            </a:r>
            <a:endParaRPr lang="en-US" sz="2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60" y="5878298"/>
            <a:ext cx="838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427660" y="5850408"/>
            <a:ext cx="85908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1500" dirty="0"/>
              <a:t>This work is licensed under a Creative Commons Attribution-Noncommercial-Share Alike 3.0 License. </a:t>
            </a:r>
          </a:p>
        </p:txBody>
      </p:sp>
    </p:spTree>
    <p:extLst>
      <p:ext uri="{BB962C8B-B14F-4D97-AF65-F5344CB8AC3E}">
        <p14:creationId xmlns:p14="http://schemas.microsoft.com/office/powerpoint/2010/main" val="50644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4268" y="569841"/>
            <a:ext cx="70941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Cambridge </a:t>
            </a:r>
            <a:r>
              <a:rPr lang="en-US" sz="2000" dirty="0" err="1" smtClean="0"/>
              <a:t>Analytica</a:t>
            </a:r>
            <a:r>
              <a:rPr lang="en-US" sz="2000" dirty="0" smtClean="0"/>
              <a:t> gathers and analyzes data to micro-target ads.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They claim to have been responsible for Ted Cruz’s Iowa surge during the 2016 Republican primary.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They claim to have demographic and psychological profiles of every American adult.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Billionaire Robert Mercer and his daughter Rebekah are financial supporters of Cambridge </a:t>
            </a:r>
            <a:r>
              <a:rPr lang="en-US" sz="2000" dirty="0" err="1" smtClean="0"/>
              <a:t>Analytica</a:t>
            </a:r>
            <a:r>
              <a:rPr lang="en-US" sz="2000" dirty="0" smtClean="0"/>
              <a:t> and Breitbart News.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Steve Bannon and </a:t>
            </a:r>
            <a:r>
              <a:rPr lang="en-US" sz="2000" dirty="0" err="1" smtClean="0"/>
              <a:t>Kellyanne</a:t>
            </a:r>
            <a:r>
              <a:rPr lang="en-US" sz="2000" dirty="0" smtClean="0"/>
              <a:t> </a:t>
            </a:r>
            <a:r>
              <a:rPr lang="en-US" sz="2000" dirty="0" err="1" smtClean="0"/>
              <a:t>Comway</a:t>
            </a:r>
            <a:r>
              <a:rPr lang="en-US" sz="2000" dirty="0" smtClean="0"/>
              <a:t> were advisors to the Mercers.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Cambridge Analytics worked on the </a:t>
            </a:r>
            <a:r>
              <a:rPr lang="en-US" sz="2000" dirty="0" err="1" smtClean="0"/>
              <a:t>Brexit</a:t>
            </a:r>
            <a:r>
              <a:rPr lang="en-US" sz="2000" dirty="0" smtClean="0"/>
              <a:t>, Trump and Kenyan election campaigns.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Kenyan election was invalidated by the Kenyan Supreme Court.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Hillary Clinton suggests that hiring Bannon and Conway may have been tied to getting help from Cambridge </a:t>
            </a:r>
            <a:r>
              <a:rPr lang="en-US" sz="2000" dirty="0" err="1" smtClean="0"/>
              <a:t>Analytica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Russians hacked Democratic accounts and </a:t>
            </a:r>
            <a:r>
              <a:rPr lang="en-US" sz="2000" dirty="0" err="1" smtClean="0"/>
              <a:t>Wikileaks</a:t>
            </a:r>
            <a:r>
              <a:rPr lang="en-US" sz="2000" dirty="0" smtClean="0"/>
              <a:t> disseminated the material they obtained.</a:t>
            </a: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25936" y="785741"/>
            <a:ext cx="1447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dots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88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16894" y="5237750"/>
            <a:ext cx="5042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A0404"/>
                </a:solidFill>
                <a:latin typeface="ProximaNovaCond-Bold"/>
              </a:rPr>
              <a:t>Claiming credit for Cruz Iowa gain</a:t>
            </a:r>
            <a:r>
              <a:rPr lang="en-US" dirty="0" smtClean="0">
                <a:solidFill>
                  <a:srgbClr val="0A0404"/>
                </a:solidFill>
                <a:latin typeface="ProximaNovaCond-Bold"/>
              </a:rPr>
              <a:t>, </a:t>
            </a:r>
            <a:r>
              <a:rPr lang="en-US" dirty="0" smtClean="0">
                <a:hlinkClick r:id="rId3"/>
              </a:rPr>
              <a:t>Source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894" y="1760551"/>
            <a:ext cx="4980254" cy="33267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3085" y="1760551"/>
            <a:ext cx="54196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Demographics: age, education, sex,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Psychographics: </a:t>
            </a:r>
            <a:r>
              <a:rPr lang="en-US" sz="2000" dirty="0"/>
              <a:t>interests, </a:t>
            </a:r>
            <a:r>
              <a:rPr lang="en-US" sz="2000" dirty="0" smtClean="0"/>
              <a:t>opinions, values, …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hlinkClick r:id="rId5"/>
              </a:rPr>
              <a:t>Five personality traits</a:t>
            </a:r>
            <a:r>
              <a:rPr lang="en-US" sz="2000" dirty="0"/>
              <a:t>: openness to experience, conscientiousness, extraversion, agreeableness, and </a:t>
            </a:r>
            <a:r>
              <a:rPr lang="en-US" sz="2000" dirty="0" smtClean="0"/>
              <a:t>neuroticism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1571662" y="3585374"/>
            <a:ext cx="494852" cy="0"/>
          </a:xfrm>
          <a:prstGeom prst="straightConnector1">
            <a:avLst/>
          </a:prstGeom>
          <a:ln w="539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9917" y="3652301"/>
            <a:ext cx="5247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Send the strong terrorism ad to a 64 year old, gun-owning medium-neurotic.</a:t>
            </a:r>
            <a:endParaRPr lang="en-US" sz="2000" i="1" dirty="0"/>
          </a:p>
        </p:txBody>
      </p:sp>
      <p:sp>
        <p:nvSpPr>
          <p:cNvPr id="21" name="Rectangle 20"/>
          <p:cNvSpPr/>
          <p:nvPr/>
        </p:nvSpPr>
        <p:spPr>
          <a:xfrm>
            <a:off x="778008" y="859961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https://motherboard.vice.com/en_us/article/how-our-likes-helped-trump-win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8944" y="475100"/>
            <a:ext cx="627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Cambridge </a:t>
            </a:r>
            <a:r>
              <a:rPr lang="en-US" sz="2800" dirty="0" err="1" smtClean="0"/>
              <a:t>Analytica</a:t>
            </a:r>
            <a:r>
              <a:rPr lang="en-US" sz="2800" dirty="0" smtClean="0"/>
              <a:t> micro-targeted ads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85" y="5627955"/>
            <a:ext cx="419830" cy="41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52186" y="5656797"/>
            <a:ext cx="4791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 do they gather the information?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96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8Dd5aVXLCc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583239" y="1041743"/>
            <a:ext cx="5056175" cy="28440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98471" y="3885841"/>
            <a:ext cx="2040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hlinkClick r:id="rId5"/>
              </a:rPr>
              <a:t>Nix speech</a:t>
            </a:r>
            <a:r>
              <a:rPr lang="en-US" dirty="0" smtClean="0"/>
              <a:t> (11 min)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3550" y="5919316"/>
            <a:ext cx="7685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 we want technique and data to determine our political leaders? Would they work for a Democrat?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38" y="6017795"/>
            <a:ext cx="419830" cy="41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277" y="2485911"/>
            <a:ext cx="1847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69838" y="851661"/>
            <a:ext cx="532045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</a:rPr>
              <a:t>“We </a:t>
            </a:r>
            <a:r>
              <a:rPr lang="en-US" sz="2600" dirty="0">
                <a:solidFill>
                  <a:srgbClr val="000000"/>
                </a:solidFill>
              </a:rPr>
              <a:t>have profiled the personality of </a:t>
            </a:r>
            <a:r>
              <a:rPr lang="en-US" sz="2600" dirty="0">
                <a:solidFill>
                  <a:srgbClr val="FF0000"/>
                </a:solidFill>
              </a:rPr>
              <a:t>every adult </a:t>
            </a:r>
            <a:r>
              <a:rPr lang="en-US" sz="2600" dirty="0">
                <a:solidFill>
                  <a:srgbClr val="000000"/>
                </a:solidFill>
              </a:rPr>
              <a:t>in the United States of America—220 million </a:t>
            </a:r>
            <a:r>
              <a:rPr lang="en-US" sz="2600" dirty="0" smtClean="0">
                <a:solidFill>
                  <a:srgbClr val="000000"/>
                </a:solidFill>
              </a:rPr>
              <a:t>people.”</a:t>
            </a:r>
          </a:p>
          <a:p>
            <a:r>
              <a:rPr lang="en-US" sz="2000" dirty="0" smtClean="0">
                <a:hlinkClick r:id="rId7"/>
              </a:rPr>
              <a:t>Source</a:t>
            </a:r>
            <a:endParaRPr lang="en-US" sz="2000" dirty="0" smtClean="0"/>
          </a:p>
          <a:p>
            <a:endParaRPr lang="en-US" sz="2600" dirty="0"/>
          </a:p>
          <a:p>
            <a:r>
              <a:rPr lang="en-US" sz="2600" dirty="0"/>
              <a:t>“We are thrilled that our revolutionary approach to data-driven communications played such an integral part in President-elect Donald Trump’s extraordinary win</a:t>
            </a:r>
            <a:r>
              <a:rPr lang="en-US" sz="2600" dirty="0" smtClean="0"/>
              <a:t>.”</a:t>
            </a:r>
          </a:p>
          <a:p>
            <a:r>
              <a:rPr lang="en-US" sz="2000" dirty="0" smtClean="0">
                <a:solidFill>
                  <a:srgbClr val="000000"/>
                </a:solidFill>
                <a:hlinkClick r:id="rId8"/>
              </a:rPr>
              <a:t>Source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924" y="3358562"/>
            <a:ext cx="50435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0383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2903" y="4075330"/>
            <a:ext cx="5749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Bannon and Conway were advisors to the Mercers.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Bannon ran Breitbart News.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Bannon and Conway are high-ranking Trump staff members.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78183" y="3221676"/>
            <a:ext cx="2931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Rebekah and Robert Mercer</a:t>
            </a:r>
            <a:endParaRPr lang="en-US" dirty="0"/>
          </a:p>
        </p:txBody>
      </p:sp>
      <p:pic>
        <p:nvPicPr>
          <p:cNvPr id="6" name="Picture 6" descr="Image result for rebekah merc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420" y="1141414"/>
            <a:ext cx="3794098" cy="206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5420" y="3922459"/>
            <a:ext cx="3794098" cy="20684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2277" y="205419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proxima-nova"/>
              </a:rPr>
              <a:t> </a:t>
            </a:r>
            <a:endParaRPr lang="en-US" b="0" i="0" dirty="0">
              <a:solidFill>
                <a:srgbClr val="000000"/>
              </a:solidFill>
              <a:effectLst/>
              <a:latin typeface="proxima-nov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2903" y="141866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  <a:latin typeface="Guardian Text Egyptian Web"/>
                <a:hlinkClick r:id="rId5"/>
              </a:rPr>
              <a:t>Robert Mercer</a:t>
            </a:r>
            <a:r>
              <a:rPr lang="en-US" dirty="0" smtClean="0">
                <a:solidFill>
                  <a:srgbClr val="333333"/>
                </a:solidFill>
                <a:latin typeface="Guardian Text Egyptian Web"/>
              </a:rPr>
              <a:t>-- $10 million to Breitbart News and $10 million to Cambridge </a:t>
            </a:r>
            <a:r>
              <a:rPr lang="en-US" dirty="0" err="1" smtClean="0">
                <a:solidFill>
                  <a:srgbClr val="333333"/>
                </a:solidFill>
                <a:latin typeface="Guardian Text Egyptian Web"/>
              </a:rPr>
              <a:t>Analytica</a:t>
            </a:r>
            <a:endParaRPr lang="en-US" dirty="0" smtClean="0">
              <a:solidFill>
                <a:srgbClr val="333333"/>
              </a:solidFill>
              <a:latin typeface="Guardian Text Egyptian Web"/>
            </a:endParaRPr>
          </a:p>
          <a:p>
            <a:endParaRPr lang="en-US" dirty="0">
              <a:solidFill>
                <a:srgbClr val="333333"/>
              </a:solidFill>
              <a:latin typeface="Guardian Text Egyptian Web"/>
              <a:hlinkClick r:id="rId6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proxima-nova"/>
                <a:hlinkClick r:id="rId6"/>
              </a:rPr>
              <a:t>Rebekah </a:t>
            </a:r>
            <a:r>
              <a:rPr lang="en-US" dirty="0">
                <a:solidFill>
                  <a:srgbClr val="000000"/>
                </a:solidFill>
                <a:latin typeface="proxima-nova"/>
                <a:hlinkClick r:id="rId6"/>
              </a:rPr>
              <a:t>Mercer</a:t>
            </a:r>
            <a:r>
              <a:rPr lang="en-US" dirty="0">
                <a:solidFill>
                  <a:srgbClr val="000000"/>
                </a:solidFill>
                <a:latin typeface="proxima-nova"/>
              </a:rPr>
              <a:t> -- quietly shaping Trump’s </a:t>
            </a:r>
            <a:r>
              <a:rPr lang="en-US" dirty="0" smtClean="0">
                <a:solidFill>
                  <a:srgbClr val="000000"/>
                </a:solidFill>
                <a:latin typeface="proxima-nova"/>
              </a:rPr>
              <a:t>operation along with her father</a:t>
            </a:r>
          </a:p>
          <a:p>
            <a:endParaRPr lang="en-US" dirty="0" smtClean="0">
              <a:solidFill>
                <a:srgbClr val="000000"/>
              </a:solidFill>
              <a:latin typeface="proxima-nova"/>
            </a:endParaRPr>
          </a:p>
          <a:p>
            <a:r>
              <a:rPr lang="en-US" dirty="0">
                <a:hlinkClick r:id="rId7"/>
              </a:rPr>
              <a:t>Background and </a:t>
            </a:r>
            <a:r>
              <a:rPr lang="en-US" dirty="0" smtClean="0">
                <a:hlinkClick r:id="rId7"/>
              </a:rPr>
              <a:t>connections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53948" y="5990874"/>
            <a:ext cx="3955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Steve Bannon and </a:t>
            </a:r>
            <a:r>
              <a:rPr lang="en-US" dirty="0" err="1" smtClean="0"/>
              <a:t>Kellyanne</a:t>
            </a:r>
            <a:r>
              <a:rPr lang="en-US" dirty="0" smtClean="0"/>
              <a:t> Conway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2903" y="376053"/>
            <a:ext cx="3991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Who is running the show?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932733" y="5716330"/>
            <a:ext cx="3933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Is Trump an easily maneuverable pawn?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03" y="5691081"/>
            <a:ext cx="419830" cy="41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29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607" y="788579"/>
            <a:ext cx="6980904" cy="52247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6242" y="788579"/>
            <a:ext cx="2901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Brexit</a:t>
            </a:r>
            <a:r>
              <a:rPr lang="en-US" sz="2800" dirty="0" smtClean="0"/>
              <a:t>,</a:t>
            </a:r>
            <a:r>
              <a:rPr lang="en-US" sz="2800" dirty="0"/>
              <a:t> </a:t>
            </a:r>
            <a:r>
              <a:rPr lang="en-US" sz="2800" dirty="0" smtClean="0"/>
              <a:t>Trump campaign links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526243" y="2065847"/>
            <a:ext cx="23185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hlinkClick r:id="rId4"/>
              </a:rPr>
              <a:t>Both used the same technology</a:t>
            </a:r>
            <a:endParaRPr lang="en-US" sz="2200" dirty="0"/>
          </a:p>
        </p:txBody>
      </p:sp>
      <p:sp>
        <p:nvSpPr>
          <p:cNvPr id="9" name="Rectangle 8"/>
          <p:cNvSpPr/>
          <p:nvPr/>
        </p:nvSpPr>
        <p:spPr>
          <a:xfrm>
            <a:off x="526242" y="3124213"/>
            <a:ext cx="288858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hlinkClick r:id="rId5"/>
              </a:rPr>
              <a:t>Mercer backed both with hidden contributions</a:t>
            </a:r>
            <a:endParaRPr lang="en-US" sz="2200" dirty="0"/>
          </a:p>
        </p:txBody>
      </p:sp>
      <p:sp>
        <p:nvSpPr>
          <p:cNvPr id="2" name="Rectangle 1"/>
          <p:cNvSpPr/>
          <p:nvPr/>
        </p:nvSpPr>
        <p:spPr>
          <a:xfrm>
            <a:off x="10697691" y="6013349"/>
            <a:ext cx="8978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hlinkClick r:id="rId6"/>
              </a:rPr>
              <a:t>Source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727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459" y="1768723"/>
            <a:ext cx="6095880" cy="40528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81765" y="5821539"/>
            <a:ext cx="845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Source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8520" y="1768723"/>
            <a:ext cx="34775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hlinkClick r:id="rId3"/>
              </a:rPr>
              <a:t>Kenyan Supreme Court overturns election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>
                <a:hlinkClick r:id="rId4"/>
              </a:rPr>
              <a:t>Cambridge </a:t>
            </a:r>
            <a:r>
              <a:rPr lang="en-US" sz="2200" dirty="0" err="1" smtClean="0">
                <a:hlinkClick r:id="rId4"/>
              </a:rPr>
              <a:t>Analytica</a:t>
            </a:r>
            <a:r>
              <a:rPr lang="en-US" sz="2200" dirty="0" smtClean="0">
                <a:hlinkClick r:id="rId4"/>
              </a:rPr>
              <a:t> worked on the Kenyan campaign</a:t>
            </a:r>
            <a:endParaRPr lang="en-US" sz="2200" dirty="0" smtClean="0"/>
          </a:p>
          <a:p>
            <a:endParaRPr lang="en-US" sz="2200" dirty="0" smtClean="0">
              <a:hlinkClick r:id="rId5"/>
            </a:endParaRPr>
          </a:p>
          <a:p>
            <a:r>
              <a:rPr lang="en-US" sz="2200" dirty="0" smtClean="0">
                <a:hlinkClick r:id="rId5"/>
              </a:rPr>
              <a:t>Hillary Clinton tentatively connects the dots</a:t>
            </a:r>
            <a:endParaRPr lang="en-US" sz="22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98520" y="4771350"/>
            <a:ext cx="34865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The court </a:t>
            </a:r>
            <a:r>
              <a:rPr lang="en-US" sz="2200" dirty="0">
                <a:solidFill>
                  <a:srgbClr val="FF0000"/>
                </a:solidFill>
              </a:rPr>
              <a:t>did not cite Cambridge </a:t>
            </a:r>
            <a:r>
              <a:rPr lang="en-US" sz="2200" dirty="0" err="1">
                <a:solidFill>
                  <a:srgbClr val="FF0000"/>
                </a:solidFill>
              </a:rPr>
              <a:t>Analytica</a:t>
            </a:r>
            <a:r>
              <a:rPr lang="en-US" sz="2200" dirty="0">
                <a:solidFill>
                  <a:srgbClr val="FF0000"/>
                </a:solidFill>
              </a:rPr>
              <a:t> in their </a:t>
            </a:r>
            <a:r>
              <a:rPr lang="en-US" sz="2200" dirty="0" smtClean="0">
                <a:solidFill>
                  <a:srgbClr val="FF0000"/>
                </a:solidFill>
              </a:rPr>
              <a:t>decision – no “smoking gun.”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0753" y="489645"/>
            <a:ext cx="10216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Cambridge </a:t>
            </a:r>
            <a:r>
              <a:rPr lang="en-US" sz="2800" dirty="0" err="1" smtClean="0"/>
              <a:t>Analytica</a:t>
            </a:r>
            <a:r>
              <a:rPr lang="en-US" sz="2800" dirty="0" smtClean="0"/>
              <a:t> worked on the </a:t>
            </a:r>
            <a:r>
              <a:rPr lang="en-US" sz="2800" dirty="0" err="1" smtClean="0"/>
              <a:t>Brexit</a:t>
            </a:r>
            <a:r>
              <a:rPr lang="en-US" sz="2800" dirty="0" smtClean="0"/>
              <a:t>, US and Kenyan elections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431459" y="5821539"/>
            <a:ext cx="3019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Kenyan Supreme Court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002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7413" y="1452063"/>
            <a:ext cx="349469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/>
              <a:t>Brexit</a:t>
            </a:r>
            <a:r>
              <a:rPr lang="en-US" sz="2200" dirty="0" smtClean="0"/>
              <a:t> leader Nigel Farage, </a:t>
            </a:r>
            <a:r>
              <a:rPr lang="en-US" sz="2200" dirty="0" smtClean="0">
                <a:hlinkClick r:id="rId3"/>
              </a:rPr>
              <a:t>is a person of interest</a:t>
            </a:r>
            <a:r>
              <a:rPr lang="en-US" sz="2200" dirty="0" smtClean="0"/>
              <a:t> in the FBI investigation into Trump and Russia.</a:t>
            </a:r>
          </a:p>
          <a:p>
            <a:endParaRPr lang="en-US" sz="2200" dirty="0" smtClean="0"/>
          </a:p>
          <a:p>
            <a:r>
              <a:rPr lang="en-US" sz="2200" dirty="0" smtClean="0"/>
              <a:t>Farage </a:t>
            </a:r>
            <a:r>
              <a:rPr lang="en-US" sz="2200" dirty="0" smtClean="0">
                <a:hlinkClick r:id="rId4"/>
              </a:rPr>
              <a:t>met with </a:t>
            </a:r>
            <a:r>
              <a:rPr lang="en-US" sz="2200" dirty="0" err="1" smtClean="0">
                <a:hlinkClick r:id="rId4"/>
              </a:rPr>
              <a:t>Wikileaks</a:t>
            </a:r>
            <a:r>
              <a:rPr lang="en-US" sz="2200" dirty="0" smtClean="0">
                <a:hlinkClick r:id="rId4"/>
              </a:rPr>
              <a:t> founder Julian Assange</a:t>
            </a:r>
            <a:r>
              <a:rPr lang="en-US" sz="2200" dirty="0" smtClean="0"/>
              <a:t> at the Ecuadorian embassy March 9, 2017.</a:t>
            </a:r>
          </a:p>
          <a:p>
            <a:endParaRPr lang="en-US" sz="2200" dirty="0" smtClean="0"/>
          </a:p>
          <a:p>
            <a:r>
              <a:rPr lang="en-US" sz="2200" dirty="0" err="1" smtClean="0"/>
              <a:t>Wikileaks</a:t>
            </a:r>
            <a:r>
              <a:rPr lang="en-US" sz="2200" dirty="0" smtClean="0"/>
              <a:t> published hacked emails of </a:t>
            </a:r>
            <a:r>
              <a:rPr lang="en-US" sz="2200" dirty="0" smtClean="0">
                <a:hlinkClick r:id="rId5"/>
              </a:rPr>
              <a:t>John Podesta</a:t>
            </a:r>
            <a:r>
              <a:rPr lang="en-US" sz="2200" dirty="0" smtClean="0"/>
              <a:t> and the </a:t>
            </a:r>
            <a:r>
              <a:rPr lang="en-US" sz="2200" dirty="0" smtClean="0">
                <a:hlinkClick r:id="rId6"/>
              </a:rPr>
              <a:t>Democratic National Committee</a:t>
            </a:r>
            <a:r>
              <a:rPr lang="en-US" sz="2200" dirty="0" smtClean="0"/>
              <a:t>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367" y="427192"/>
            <a:ext cx="6961262" cy="60839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4593" y="466607"/>
            <a:ext cx="3052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Wikileaks</a:t>
            </a:r>
            <a:r>
              <a:rPr lang="en-US" sz="2800" dirty="0" smtClean="0"/>
              <a:t>’ role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110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367" y="427192"/>
            <a:ext cx="6961262" cy="609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593" y="466607"/>
            <a:ext cx="3052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Russia’s role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34593" y="1012579"/>
            <a:ext cx="269518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dirty="0" smtClean="0">
              <a:hlinkClick r:id="rId4"/>
            </a:endParaRPr>
          </a:p>
          <a:p>
            <a:endParaRPr lang="en-US" sz="2200" dirty="0">
              <a:hlinkClick r:id="rId4"/>
            </a:endParaRPr>
          </a:p>
          <a:p>
            <a:endParaRPr lang="en-US" sz="2200" dirty="0" smtClean="0">
              <a:hlinkClick r:id="rId4"/>
            </a:endParaRPr>
          </a:p>
          <a:p>
            <a:r>
              <a:rPr lang="en-US" sz="2200" dirty="0" smtClean="0">
                <a:hlinkClick r:id="rId5"/>
              </a:rPr>
              <a:t>Hacking the DNC and Podesta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>
                <a:hlinkClick r:id="rId4"/>
              </a:rPr>
              <a:t>Hacking states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4095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668</Words>
  <Application>Microsoft Office PowerPoint</Application>
  <PresentationFormat>Widescreen</PresentationFormat>
  <Paragraphs>91</Paragraphs>
  <Slides>9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Guardian Text Egyptian Web</vt:lpstr>
      <vt:lpstr>Open Sans</vt:lpstr>
      <vt:lpstr>proxima-nova</vt:lpstr>
      <vt:lpstr>ProximaNovaCond-Bold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Press</dc:creator>
  <cp:lastModifiedBy>Larry Press</cp:lastModifiedBy>
  <cp:revision>27</cp:revision>
  <dcterms:created xsi:type="dcterms:W3CDTF">2017-09-19T12:03:15Z</dcterms:created>
  <dcterms:modified xsi:type="dcterms:W3CDTF">2017-09-28T03:58:54Z</dcterms:modified>
</cp:coreProperties>
</file>