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3" r:id="rId2"/>
    <p:sldId id="264" r:id="rId3"/>
    <p:sldId id="267" r:id="rId4"/>
    <p:sldId id="286" r:id="rId5"/>
    <p:sldId id="285" r:id="rId6"/>
    <p:sldId id="290" r:id="rId7"/>
    <p:sldId id="270" r:id="rId8"/>
    <p:sldId id="272" r:id="rId9"/>
    <p:sldId id="282" r:id="rId10"/>
    <p:sldId id="283" r:id="rId11"/>
    <p:sldId id="278" r:id="rId12"/>
    <p:sldId id="279" r:id="rId13"/>
    <p:sldId id="288" r:id="rId14"/>
    <p:sldId id="289" r:id="rId15"/>
    <p:sldId id="266" r:id="rId16"/>
    <p:sldId id="261" r:id="rId17"/>
    <p:sldId id="26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273" autoAdjust="0"/>
  </p:normalViewPr>
  <p:slideViewPr>
    <p:cSldViewPr snapToGrid="0" snapToObjects="1">
      <p:cViewPr varScale="1">
        <p:scale>
          <a:sx n="50" d="100"/>
          <a:sy n="50" d="100"/>
        </p:scale>
        <p:origin x="2104" y="21"/>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EAA7B8-C9E3-430F-AF36-0900B4878D36}" type="datetimeFigureOut">
              <a:rPr lang="en-US" smtClean="0"/>
              <a:t>9/17/2018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C71822-4C48-4054-802C-DE4A10B77D14}" type="slidenum">
              <a:rPr lang="en-US" smtClean="0"/>
              <a:t>‹#›</a:t>
            </a:fld>
            <a:endParaRPr lang="en-US"/>
          </a:p>
        </p:txBody>
      </p:sp>
    </p:spTree>
    <p:extLst>
      <p:ext uri="{BB962C8B-B14F-4D97-AF65-F5344CB8AC3E}">
        <p14:creationId xmlns:p14="http://schemas.microsoft.com/office/powerpoint/2010/main" val="1149243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90EB78-57B6-4F01-8CDA-2C3212E30F40}" type="slidenum">
              <a:rPr lang="en-US"/>
              <a:pPr/>
              <a:t>1</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This will be a very high level survey of the evolution of collaboration tools from human</a:t>
            </a:r>
            <a:r>
              <a:rPr lang="en-US" sz="2000" baseline="0" dirty="0" smtClean="0"/>
              <a:t> language through the Internet.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It also highlights the contributions of a few </a:t>
            </a:r>
            <a:r>
              <a:rPr lang="en-US" sz="2000" dirty="0" smtClean="0"/>
              <a:t>people who were instrumental in the invention of the Internet.</a:t>
            </a:r>
          </a:p>
          <a:p>
            <a:endParaRPr lang="en-US" sz="2000" dirty="0"/>
          </a:p>
        </p:txBody>
      </p:sp>
    </p:spTree>
    <p:extLst>
      <p:ext uri="{BB962C8B-B14F-4D97-AF65-F5344CB8AC3E}">
        <p14:creationId xmlns:p14="http://schemas.microsoft.com/office/powerpoint/2010/main" val="1681867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aseline="0" dirty="0" smtClean="0"/>
              <a:t>This is an historic sketch of the plan for the first 4-node ARPA net.</a:t>
            </a:r>
          </a:p>
          <a:p>
            <a:endParaRPr lang="en-US" sz="2000" baseline="0" dirty="0" smtClean="0"/>
          </a:p>
          <a:p>
            <a:r>
              <a:rPr lang="en-US" sz="2000" baseline="0" dirty="0" smtClean="0"/>
              <a:t>It grew rapidly into a nationwide research and development network.</a:t>
            </a:r>
          </a:p>
          <a:p>
            <a:endParaRPr lang="en-US" sz="2000" baseline="0" dirty="0" smtClean="0"/>
          </a:p>
          <a:p>
            <a:r>
              <a:rPr lang="en-US" sz="2000" baseline="0" dirty="0" smtClean="0"/>
              <a:t>The Internet was invented to connect the ARPANET with other experimental networks.</a:t>
            </a:r>
            <a:endParaRPr lang="en-US" sz="2000" dirty="0" smtClean="0"/>
          </a:p>
          <a:p>
            <a:endParaRPr lang="en-US" dirty="0"/>
          </a:p>
        </p:txBody>
      </p:sp>
      <p:sp>
        <p:nvSpPr>
          <p:cNvPr id="4" name="Slide Number Placeholder 3"/>
          <p:cNvSpPr>
            <a:spLocks noGrp="1"/>
          </p:cNvSpPr>
          <p:nvPr>
            <p:ph type="sldNum" sz="quarter" idx="10"/>
          </p:nvPr>
        </p:nvSpPr>
        <p:spPr/>
        <p:txBody>
          <a:bodyPr/>
          <a:lstStyle/>
          <a:p>
            <a:fld id="{5DC71822-4C48-4054-802C-DE4A10B77D14}" type="slidenum">
              <a:rPr lang="en-US" smtClean="0"/>
              <a:t>10</a:t>
            </a:fld>
            <a:endParaRPr lang="en-US"/>
          </a:p>
        </p:txBody>
      </p:sp>
    </p:spTree>
    <p:extLst>
      <p:ext uri="{BB962C8B-B14F-4D97-AF65-F5344CB8AC3E}">
        <p14:creationId xmlns:p14="http://schemas.microsoft.com/office/powerpoint/2010/main" val="894076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aseline="0" dirty="0" smtClean="0"/>
              <a:t>JCR </a:t>
            </a:r>
            <a:r>
              <a:rPr lang="en-US" sz="2000" baseline="0" dirty="0" err="1" smtClean="0"/>
              <a:t>Licklider</a:t>
            </a:r>
            <a:r>
              <a:rPr lang="en-US" sz="2000" baseline="0" dirty="0" smtClean="0"/>
              <a:t> was instrumental in funding the research by </a:t>
            </a:r>
            <a:r>
              <a:rPr lang="en-US" sz="2000" baseline="0" dirty="0" err="1" smtClean="0"/>
              <a:t>Engelbart’s</a:t>
            </a:r>
            <a:r>
              <a:rPr lang="en-US" sz="2000" baseline="0" dirty="0" smtClean="0"/>
              <a:t> research while he served as the head of the Information Processing Technology Office of the Advanced Research Projects Agency (ARPA) of the Department of Defense.</a:t>
            </a:r>
          </a:p>
          <a:p>
            <a:endParaRPr lang="en-US" sz="2000" baseline="0" dirty="0" smtClean="0"/>
          </a:p>
          <a:p>
            <a:r>
              <a:rPr lang="en-US" sz="2000" baseline="0" dirty="0" smtClean="0"/>
              <a:t>Robert Taylor succeeded </a:t>
            </a:r>
            <a:r>
              <a:rPr lang="en-US" sz="2000" baseline="0" dirty="0" err="1" smtClean="0"/>
              <a:t>Licklider</a:t>
            </a:r>
            <a:r>
              <a:rPr lang="en-US" sz="2000" baseline="0" dirty="0" smtClean="0"/>
              <a:t> at ARPA and went on to found and direct the Xerox Palo Alto Research Center, where the modern personal computer, portable computer, Ethernet local area network, laser printer and client-server computing were invented.</a:t>
            </a:r>
          </a:p>
          <a:p>
            <a:endParaRPr lang="en-US" sz="2000" baseline="0" dirty="0" smtClean="0"/>
          </a:p>
          <a:p>
            <a:r>
              <a:rPr lang="en-US" sz="2000" baseline="0" dirty="0" smtClean="0"/>
              <a:t>They also embraced Bush’s dream of a scientific network and described its use in a widely read paper – “The Computer as a Communication Device.” </a:t>
            </a:r>
          </a:p>
          <a:p>
            <a:endParaRPr lang="en-US"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Licklider</a:t>
            </a:r>
            <a:r>
              <a:rPr lang="en-US" sz="2000" baseline="0" dirty="0" smtClean="0"/>
              <a:t> allocated the funding of the research and development of ARPANET</a:t>
            </a:r>
          </a:p>
        </p:txBody>
      </p:sp>
      <p:sp>
        <p:nvSpPr>
          <p:cNvPr id="4" name="Slide Number Placeholder 3"/>
          <p:cNvSpPr>
            <a:spLocks noGrp="1"/>
          </p:cNvSpPr>
          <p:nvPr>
            <p:ph type="sldNum" sz="quarter" idx="10"/>
          </p:nvPr>
        </p:nvSpPr>
        <p:spPr/>
        <p:txBody>
          <a:bodyPr/>
          <a:lstStyle/>
          <a:p>
            <a:pPr>
              <a:defRPr/>
            </a:pPr>
            <a:fld id="{C293C456-2CA6-450D-80AE-FC7BB3723ED8}" type="slidenum">
              <a:rPr lang="en-US" smtClean="0"/>
              <a:pPr>
                <a:defRPr/>
              </a:pPr>
              <a:t>11</a:t>
            </a:fld>
            <a:endParaRPr lang="en-US"/>
          </a:p>
        </p:txBody>
      </p:sp>
    </p:spTree>
    <p:extLst>
      <p:ext uri="{BB962C8B-B14F-4D97-AF65-F5344CB8AC3E}">
        <p14:creationId xmlns:p14="http://schemas.microsoft.com/office/powerpoint/2010/main" val="2394151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The US</a:t>
            </a:r>
            <a:r>
              <a:rPr lang="en-US" sz="2000" baseline="0" dirty="0" smtClean="0"/>
              <a:t> National Science Foundation funded a network to US universities as well as education and research networks from other nations.</a:t>
            </a:r>
          </a:p>
          <a:p>
            <a:endParaRPr lang="en-US" sz="2000" baseline="0" dirty="0" smtClean="0"/>
          </a:p>
          <a:p>
            <a:r>
              <a:rPr lang="en-US" sz="2000" baseline="0" dirty="0" smtClean="0"/>
              <a:t>NSF support </a:t>
            </a:r>
            <a:r>
              <a:rPr lang="en-US" sz="2000" baseline="0" smtClean="0"/>
              <a:t>was later phased </a:t>
            </a:r>
            <a:r>
              <a:rPr lang="en-US" sz="2000" baseline="0" dirty="0" smtClean="0"/>
              <a:t>out and the commercial Internet was born.</a:t>
            </a:r>
          </a:p>
        </p:txBody>
      </p:sp>
      <p:sp>
        <p:nvSpPr>
          <p:cNvPr id="4" name="Slide Number Placeholder 3"/>
          <p:cNvSpPr>
            <a:spLocks noGrp="1"/>
          </p:cNvSpPr>
          <p:nvPr>
            <p:ph type="sldNum" sz="quarter" idx="10"/>
          </p:nvPr>
        </p:nvSpPr>
        <p:spPr/>
        <p:txBody>
          <a:bodyPr/>
          <a:lstStyle/>
          <a:p>
            <a:fld id="{5DC71822-4C48-4054-802C-DE4A10B77D14}" type="slidenum">
              <a:rPr lang="en-US" smtClean="0"/>
              <a:t>12</a:t>
            </a:fld>
            <a:endParaRPr lang="en-US"/>
          </a:p>
        </p:txBody>
      </p:sp>
    </p:spTree>
    <p:extLst>
      <p:ext uri="{BB962C8B-B14F-4D97-AF65-F5344CB8AC3E}">
        <p14:creationId xmlns:p14="http://schemas.microsoft.com/office/powerpoint/2010/main" val="2148259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Internet was envisioned and built by researchers who saw it as a tool to facilitate collaboration among scientists and engineers. Bush and </a:t>
            </a:r>
            <a:r>
              <a:rPr lang="en-US" baseline="0" dirty="0" err="1" smtClean="0"/>
              <a:t>Engelbart</a:t>
            </a:r>
            <a:r>
              <a:rPr lang="en-US" baseline="0" dirty="0" smtClean="0"/>
              <a:t> were thinking of tools they themselves could use to facilitate their own work, to “scratch their own itch” or as the geek saying goes they wanted to “eat their own dogfood.”</a:t>
            </a:r>
          </a:p>
          <a:p>
            <a:endParaRPr lang="en-US" baseline="0" dirty="0" smtClean="0"/>
          </a:p>
          <a:p>
            <a:r>
              <a:rPr lang="en-US" dirty="0" smtClean="0"/>
              <a:t>https://en.wikipedia.org/wiki/Eating_your_own_dog_food</a:t>
            </a:r>
          </a:p>
          <a:p>
            <a:endParaRPr lang="en-US" dirty="0" smtClean="0"/>
          </a:p>
          <a:p>
            <a:r>
              <a:rPr lang="en-US" dirty="0" smtClean="0"/>
              <a:t>https://en.wikipedia.org/wiki/The_Cathedral_and_the_Bazaar (See lesson 1).</a:t>
            </a:r>
          </a:p>
          <a:p>
            <a:endParaRPr lang="en-US" dirty="0" smtClean="0"/>
          </a:p>
          <a:p>
            <a:r>
              <a:rPr lang="en-US" dirty="0" smtClean="0"/>
              <a:t>Of</a:t>
            </a:r>
            <a:r>
              <a:rPr lang="en-US" baseline="0" dirty="0" smtClean="0"/>
              <a:t> course, they understood other sorts of collaboration would be valuable – see </a:t>
            </a:r>
            <a:r>
              <a:rPr lang="en-US" baseline="0" dirty="0" err="1" smtClean="0"/>
              <a:t>Licklider’s</a:t>
            </a:r>
            <a:r>
              <a:rPr lang="en-US" baseline="0" dirty="0" smtClean="0"/>
              <a:t> quote about communities of common interest, above.</a:t>
            </a:r>
          </a:p>
          <a:p>
            <a:endParaRPr lang="en-US" baseline="0" dirty="0" smtClean="0"/>
          </a:p>
          <a:p>
            <a:r>
              <a:rPr lang="en-US" baseline="0" dirty="0" smtClean="0"/>
              <a:t>The Internet has indeed fostered collaboration in many areas – this slide illustrates one that I bet didn’t occur to </a:t>
            </a:r>
            <a:r>
              <a:rPr lang="en-US" baseline="0" dirty="0" err="1" smtClean="0"/>
              <a:t>licklider</a:t>
            </a:r>
            <a:r>
              <a:rPr lang="en-US" baseline="0" dirty="0" smtClean="0"/>
              <a:t>.</a:t>
            </a:r>
          </a:p>
          <a:p>
            <a:endParaRPr lang="en-US" baseline="0" dirty="0" smtClean="0"/>
          </a:p>
          <a:p>
            <a:r>
              <a:rPr lang="en-US" dirty="0" smtClean="0"/>
              <a:t>https://youtu.be/blUSVALW_Z4</a:t>
            </a:r>
            <a:endParaRPr lang="en-US" dirty="0"/>
          </a:p>
        </p:txBody>
      </p:sp>
      <p:sp>
        <p:nvSpPr>
          <p:cNvPr id="4" name="Slide Number Placeholder 3"/>
          <p:cNvSpPr>
            <a:spLocks noGrp="1"/>
          </p:cNvSpPr>
          <p:nvPr>
            <p:ph type="sldNum" sz="quarter" idx="10"/>
          </p:nvPr>
        </p:nvSpPr>
        <p:spPr/>
        <p:txBody>
          <a:bodyPr/>
          <a:lstStyle/>
          <a:p>
            <a:fld id="{5DC71822-4C48-4054-802C-DE4A10B77D14}" type="slidenum">
              <a:rPr lang="en-US" smtClean="0"/>
              <a:t>13</a:t>
            </a:fld>
            <a:endParaRPr lang="en-US"/>
          </a:p>
        </p:txBody>
      </p:sp>
    </p:spTree>
    <p:extLst>
      <p:ext uri="{BB962C8B-B14F-4D97-AF65-F5344CB8AC3E}">
        <p14:creationId xmlns:p14="http://schemas.microsoft.com/office/powerpoint/2010/main" val="3446858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Arial" charset="0"/>
              </a:rPr>
              <a:t>We have seen a few key</a:t>
            </a:r>
            <a:r>
              <a:rPr lang="en-US" sz="1200" b="0" i="0" kern="1200" baseline="0" dirty="0" smtClean="0">
                <a:solidFill>
                  <a:schemeClr val="tx1"/>
                </a:solidFill>
                <a:effectLst/>
                <a:latin typeface="+mn-lt"/>
                <a:ea typeface="+mn-ea"/>
                <a:cs typeface="Arial" charset="0"/>
              </a:rPr>
              <a:t> collaboration tools, beginning 15,000 years ago with spoken language and ending with the Internet today.</a:t>
            </a:r>
          </a:p>
          <a:p>
            <a:endParaRPr lang="en-US" sz="1200" b="0" i="0" kern="1200" baseline="0" dirty="0" smtClean="0">
              <a:solidFill>
                <a:schemeClr val="tx1"/>
              </a:solidFill>
              <a:effectLst/>
              <a:latin typeface="+mn-lt"/>
              <a:ea typeface="+mn-ea"/>
              <a:cs typeface="Arial" charset="0"/>
            </a:endParaRPr>
          </a:p>
          <a:p>
            <a:r>
              <a:rPr lang="en-US" sz="1200" b="0" i="0" kern="1200" dirty="0" smtClean="0">
                <a:solidFill>
                  <a:schemeClr val="tx1"/>
                </a:solidFill>
                <a:effectLst/>
                <a:latin typeface="+mn-lt"/>
                <a:ea typeface="+mn-ea"/>
                <a:cs typeface="Arial" charset="0"/>
              </a:rPr>
              <a:t>Like</a:t>
            </a:r>
            <a:r>
              <a:rPr lang="en-US" sz="1200" b="0" i="0" kern="1200" baseline="0" dirty="0" smtClean="0">
                <a:solidFill>
                  <a:schemeClr val="tx1"/>
                </a:solidFill>
                <a:effectLst/>
                <a:latin typeface="+mn-lt"/>
                <a:ea typeface="+mn-ea"/>
                <a:cs typeface="Arial" charset="0"/>
              </a:rPr>
              <a:t> early man, humpback whales use language to coordinate their hunting.</a:t>
            </a:r>
          </a:p>
          <a:p>
            <a:endParaRPr lang="en-US" sz="1200" b="0" i="0" kern="1200" baseline="0" dirty="0" smtClean="0">
              <a:solidFill>
                <a:schemeClr val="tx1"/>
              </a:solidFill>
              <a:effectLst/>
              <a:latin typeface="+mn-lt"/>
              <a:ea typeface="+mn-ea"/>
              <a:cs typeface="Arial" charset="0"/>
            </a:endParaRPr>
          </a:p>
          <a:p>
            <a:r>
              <a:rPr lang="en-US" sz="1200" b="0" i="0" kern="1200" baseline="0" dirty="0" smtClean="0">
                <a:solidFill>
                  <a:schemeClr val="tx1"/>
                </a:solidFill>
                <a:effectLst/>
                <a:latin typeface="+mn-lt"/>
                <a:ea typeface="+mn-ea"/>
                <a:cs typeface="Arial" charset="0"/>
              </a:rPr>
              <a:t>The pod spots schools of herring then dives below them, forming a circle.</a:t>
            </a:r>
          </a:p>
          <a:p>
            <a:endParaRPr lang="en-US" sz="1200" b="0" i="0" kern="1200" baseline="0" dirty="0" smtClean="0">
              <a:solidFill>
                <a:schemeClr val="tx1"/>
              </a:solidFill>
              <a:effectLst/>
              <a:latin typeface="+mn-lt"/>
              <a:ea typeface="+mn-ea"/>
              <a:cs typeface="Arial" charset="0"/>
            </a:endParaRPr>
          </a:p>
          <a:p>
            <a:r>
              <a:rPr lang="en-US" sz="1200" b="0" kern="1200" dirty="0" smtClean="0">
                <a:solidFill>
                  <a:schemeClr val="tx1"/>
                </a:solidFill>
                <a:latin typeface="+mn-lt"/>
                <a:ea typeface="+mn-ea"/>
                <a:cs typeface="+mn-cs"/>
              </a:rPr>
              <a:t>They gather</a:t>
            </a:r>
            <a:r>
              <a:rPr lang="en-US" sz="1200" b="0" kern="1200" baseline="0" dirty="0" smtClean="0">
                <a:solidFill>
                  <a:schemeClr val="tx1"/>
                </a:solidFill>
                <a:latin typeface="+mn-lt"/>
                <a:ea typeface="+mn-ea"/>
                <a:cs typeface="+mn-cs"/>
              </a:rPr>
              <a:t> below the herring in a circle, blow bubbles that trap the herring in a “bubble net” and, upon a signal from their leader, </a:t>
            </a:r>
            <a:r>
              <a:rPr lang="en-US" sz="1200" b="0" kern="1200" dirty="0" smtClean="0">
                <a:solidFill>
                  <a:schemeClr val="tx1"/>
                </a:solidFill>
                <a:latin typeface="+mn-lt"/>
                <a:ea typeface="+mn-ea"/>
                <a:cs typeface="+mn-cs"/>
              </a:rPr>
              <a:t>race to the surface</a:t>
            </a:r>
            <a:r>
              <a:rPr lang="en-US" sz="1200" b="0" kern="1200" baseline="0" dirty="0" smtClean="0">
                <a:solidFill>
                  <a:schemeClr val="tx1"/>
                </a:solidFill>
                <a:latin typeface="+mn-lt"/>
                <a:ea typeface="+mn-ea"/>
                <a:cs typeface="+mn-cs"/>
              </a:rPr>
              <a:t> creating a large bubble which propels the herring into the air.</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The whales catch herring in their open mouths as they fall back toward the sea.</a:t>
            </a:r>
          </a:p>
          <a:p>
            <a:endParaRPr lang="en-US" sz="1200" b="0" kern="1200" baseline="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The</a:t>
            </a:r>
            <a:r>
              <a:rPr lang="en-US" sz="1200" b="0" kern="1200" baseline="0" dirty="0" smtClean="0">
                <a:solidFill>
                  <a:schemeClr val="tx1"/>
                </a:solidFill>
                <a:latin typeface="+mn-lt"/>
                <a:ea typeface="+mn-ea"/>
                <a:cs typeface="+mn-cs"/>
              </a:rPr>
              <a:t> whales use sound to coordinate the hunt.</a:t>
            </a:r>
          </a:p>
          <a:p>
            <a:endParaRPr lang="en-US" sz="1200" b="0" i="0" kern="1200" baseline="0" dirty="0" smtClean="0">
              <a:solidFill>
                <a:schemeClr val="tx1"/>
              </a:solidFill>
              <a:effectLst/>
              <a:latin typeface="+mn-lt"/>
              <a:ea typeface="+mn-ea"/>
              <a:cs typeface="Arial" charset="0"/>
            </a:endParaRPr>
          </a:p>
          <a:p>
            <a:r>
              <a:rPr lang="en-US" sz="1200" b="0" i="0" kern="1200" baseline="0" dirty="0" smtClean="0">
                <a:solidFill>
                  <a:schemeClr val="tx1"/>
                </a:solidFill>
                <a:effectLst/>
                <a:latin typeface="+mn-lt"/>
                <a:ea typeface="+mn-ea"/>
                <a:cs typeface="Arial" charset="0"/>
              </a:rPr>
              <a:t>I wonder what whales will be up to in 15,000 years.</a:t>
            </a:r>
            <a:endParaRPr lang="en-US" sz="1200" b="0" i="0" kern="1200" dirty="0" smtClean="0">
              <a:solidFill>
                <a:schemeClr val="tx1"/>
              </a:solidFill>
              <a:effectLst/>
              <a:latin typeface="+mn-lt"/>
              <a:ea typeface="+mn-ea"/>
              <a:cs typeface="Arial" charset="0"/>
            </a:endParaRPr>
          </a:p>
          <a:p>
            <a:endParaRPr lang="en-US" dirty="0"/>
          </a:p>
        </p:txBody>
      </p:sp>
      <p:sp>
        <p:nvSpPr>
          <p:cNvPr id="4" name="Slide Number Placeholder 3"/>
          <p:cNvSpPr>
            <a:spLocks noGrp="1"/>
          </p:cNvSpPr>
          <p:nvPr>
            <p:ph type="sldNum" sz="quarter" idx="10"/>
          </p:nvPr>
        </p:nvSpPr>
        <p:spPr/>
        <p:txBody>
          <a:bodyPr/>
          <a:lstStyle/>
          <a:p>
            <a:fld id="{5DC71822-4C48-4054-802C-DE4A10B77D14}" type="slidenum">
              <a:rPr lang="en-US" smtClean="0"/>
              <a:t>14</a:t>
            </a:fld>
            <a:endParaRPr lang="en-US"/>
          </a:p>
        </p:txBody>
      </p:sp>
    </p:spTree>
    <p:extLst>
      <p:ext uri="{BB962C8B-B14F-4D97-AF65-F5344CB8AC3E}">
        <p14:creationId xmlns:p14="http://schemas.microsoft.com/office/powerpoint/2010/main" val="2831542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We have seen the evolution of collaboration tools from language to the Internet and recognized a few of the people who were instrumental in the invention of the Internet.</a:t>
            </a:r>
          </a:p>
          <a:p>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15</a:t>
            </a:fld>
            <a:endParaRPr lang="en-US"/>
          </a:p>
        </p:txBody>
      </p:sp>
    </p:spTree>
    <p:extLst>
      <p:ext uri="{BB962C8B-B14F-4D97-AF65-F5344CB8AC3E}">
        <p14:creationId xmlns:p14="http://schemas.microsoft.com/office/powerpoint/2010/main" val="595521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B23F76-B5F8-4188-8194-CA8DA8F5EDB8}" type="slidenum">
              <a:rPr lang="en-US"/>
              <a:pPr/>
              <a:t>2</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sz="2000" dirty="0" smtClean="0"/>
              <a:t>This presentation is</a:t>
            </a:r>
            <a:r>
              <a:rPr lang="en-US" sz="2000" baseline="0" dirty="0" smtClean="0"/>
              <a:t> on communication technology.</a:t>
            </a:r>
            <a:endParaRPr lang="en-US" sz="2000" dirty="0"/>
          </a:p>
        </p:txBody>
      </p:sp>
    </p:spTree>
    <p:extLst>
      <p:ext uri="{BB962C8B-B14F-4D97-AF65-F5344CB8AC3E}">
        <p14:creationId xmlns:p14="http://schemas.microsoft.com/office/powerpoint/2010/main" val="445280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People have been collaborating</a:t>
            </a:r>
            <a:r>
              <a:rPr lang="en-US" sz="2000" baseline="0" dirty="0" smtClean="0"/>
              <a:t> since prehistoric times.</a:t>
            </a:r>
          </a:p>
          <a:p>
            <a:endParaRPr lang="en-US" sz="2000" baseline="0" dirty="0" smtClean="0"/>
          </a:p>
          <a:p>
            <a:r>
              <a:rPr lang="en-US" sz="2000" b="0" i="0" kern="1200" dirty="0" smtClean="0">
                <a:solidFill>
                  <a:schemeClr val="tx1"/>
                </a:solidFill>
                <a:effectLst/>
                <a:latin typeface="Arial" charset="0"/>
                <a:ea typeface="+mn-ea"/>
                <a:cs typeface="Arial" charset="0"/>
              </a:rPr>
              <a:t>This painting</a:t>
            </a:r>
            <a:r>
              <a:rPr lang="en-US" sz="2000" b="0" i="0" kern="1200" baseline="0" dirty="0" smtClean="0">
                <a:solidFill>
                  <a:schemeClr val="tx1"/>
                </a:solidFill>
                <a:effectLst/>
                <a:latin typeface="Arial" charset="0"/>
                <a:ea typeface="+mn-ea"/>
                <a:cs typeface="Arial" charset="0"/>
              </a:rPr>
              <a:t> from</a:t>
            </a:r>
            <a:r>
              <a:rPr lang="en-US" sz="2000" b="0" i="0" kern="1200" dirty="0" smtClean="0">
                <a:solidFill>
                  <a:schemeClr val="tx1"/>
                </a:solidFill>
                <a:effectLst/>
                <a:latin typeface="Arial" charset="0"/>
                <a:ea typeface="+mn-ea"/>
                <a:cs typeface="Arial" charset="0"/>
              </a:rPr>
              <a:t> Lascaux Caves in southwestern France depicts cooperative</a:t>
            </a:r>
            <a:r>
              <a:rPr lang="en-US" sz="2000" b="0" i="0" kern="1200" baseline="0" dirty="0" smtClean="0">
                <a:solidFill>
                  <a:schemeClr val="tx1"/>
                </a:solidFill>
                <a:effectLst/>
                <a:latin typeface="Arial" charset="0"/>
                <a:ea typeface="+mn-ea"/>
                <a:cs typeface="Arial" charset="0"/>
              </a:rPr>
              <a:t> hunting at least </a:t>
            </a:r>
            <a:r>
              <a:rPr lang="en-US" sz="2000" b="0" i="0" kern="1200" dirty="0" smtClean="0">
                <a:solidFill>
                  <a:schemeClr val="tx1"/>
                </a:solidFill>
                <a:effectLst/>
                <a:latin typeface="Arial" charset="0"/>
                <a:ea typeface="+mn-ea"/>
                <a:cs typeface="Arial" charset="0"/>
              </a:rPr>
              <a:t>15,000 years ago.</a:t>
            </a:r>
          </a:p>
          <a:p>
            <a:endParaRPr lang="en-US" sz="2000" b="0" i="0" kern="1200" dirty="0" smtClean="0">
              <a:solidFill>
                <a:schemeClr val="tx1"/>
              </a:solidFill>
              <a:effectLst/>
              <a:latin typeface="Arial" charset="0"/>
              <a:ea typeface="+mn-ea"/>
              <a:cs typeface="Arial" charset="0"/>
            </a:endParaRPr>
          </a:p>
          <a:p>
            <a:r>
              <a:rPr lang="en-US" sz="2000" b="0" i="0" kern="1200" dirty="0" smtClean="0">
                <a:solidFill>
                  <a:schemeClr val="tx1"/>
                </a:solidFill>
                <a:effectLst/>
                <a:latin typeface="Arial" charset="0"/>
                <a:ea typeface="+mn-ea"/>
                <a:cs typeface="Arial" charset="0"/>
              </a:rPr>
              <a:t>As</a:t>
            </a:r>
            <a:r>
              <a:rPr lang="en-US" sz="2000" b="0" i="0" kern="1200" baseline="0" dirty="0" smtClean="0">
                <a:solidFill>
                  <a:schemeClr val="tx1"/>
                </a:solidFill>
                <a:effectLst/>
                <a:latin typeface="Arial" charset="0"/>
                <a:ea typeface="+mn-ea"/>
                <a:cs typeface="Arial" charset="0"/>
              </a:rPr>
              <a:t> you see, the people were using tools – bows and arrows.</a:t>
            </a:r>
          </a:p>
          <a:p>
            <a:endParaRPr lang="en-US" sz="2000" b="0" i="0" kern="1200" baseline="0" dirty="0" smtClean="0">
              <a:solidFill>
                <a:schemeClr val="tx1"/>
              </a:solidFill>
              <a:effectLst/>
              <a:latin typeface="Arial" charset="0"/>
              <a:ea typeface="+mn-ea"/>
              <a:cs typeface="Arial" charset="0"/>
            </a:endParaRPr>
          </a:p>
          <a:p>
            <a:r>
              <a:rPr lang="en-US" sz="2000" b="0" i="0" kern="1200" baseline="0" dirty="0" smtClean="0">
                <a:solidFill>
                  <a:schemeClr val="tx1"/>
                </a:solidFill>
                <a:effectLst/>
                <a:latin typeface="Arial" charset="0"/>
                <a:ea typeface="+mn-ea"/>
                <a:cs typeface="Arial" charset="0"/>
              </a:rPr>
              <a:t>But they used a more important tool, language, to coordinate their activity.</a:t>
            </a:r>
          </a:p>
          <a:p>
            <a:endParaRPr lang="en-US" sz="2000" b="0" i="0" kern="1200" dirty="0" smtClean="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C293C456-2CA6-450D-80AE-FC7BB3723ED8}" type="slidenum">
              <a:rPr lang="en-US" smtClean="0"/>
              <a:pPr>
                <a:defRPr/>
              </a:pPr>
              <a:t>3</a:t>
            </a:fld>
            <a:endParaRPr lang="en-US"/>
          </a:p>
        </p:txBody>
      </p:sp>
    </p:spTree>
    <p:extLst>
      <p:ext uri="{BB962C8B-B14F-4D97-AF65-F5344CB8AC3E}">
        <p14:creationId xmlns:p14="http://schemas.microsoft.com/office/powerpoint/2010/main" val="199211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Since that time, people</a:t>
            </a:r>
            <a:r>
              <a:rPr lang="en-US" sz="2000" baseline="0" dirty="0" smtClean="0"/>
              <a:t> have invented increasingly sophisticated tools for communication and collaboration, some of which are shown here.</a:t>
            </a:r>
          </a:p>
          <a:p>
            <a:endParaRPr lang="en-US" sz="2000" baseline="0" dirty="0" smtClean="0"/>
          </a:p>
          <a:p>
            <a:r>
              <a:rPr lang="en-US" sz="2000" baseline="0" dirty="0" smtClean="0"/>
              <a:t>Can you identify them?</a:t>
            </a:r>
          </a:p>
          <a:p>
            <a:endParaRPr lang="en-US" sz="2000" baseline="0" dirty="0" smtClean="0"/>
          </a:p>
          <a:p>
            <a:endParaRPr lang="en-US" sz="2000" baseline="0" dirty="0" smtClean="0"/>
          </a:p>
          <a:p>
            <a:endParaRPr lang="en-US" sz="2000" dirty="0"/>
          </a:p>
        </p:txBody>
      </p:sp>
      <p:sp>
        <p:nvSpPr>
          <p:cNvPr id="4" name="Slide Number Placeholder 3"/>
          <p:cNvSpPr>
            <a:spLocks noGrp="1"/>
          </p:cNvSpPr>
          <p:nvPr>
            <p:ph type="sldNum" sz="quarter" idx="10"/>
          </p:nvPr>
        </p:nvSpPr>
        <p:spPr/>
        <p:txBody>
          <a:bodyPr/>
          <a:lstStyle/>
          <a:p>
            <a:pPr>
              <a:defRPr/>
            </a:pPr>
            <a:fld id="{C293C456-2CA6-450D-80AE-FC7BB3723ED8}" type="slidenum">
              <a:rPr lang="en-US" smtClean="0"/>
              <a:pPr>
                <a:defRPr/>
              </a:pPr>
              <a:t>4</a:t>
            </a:fld>
            <a:endParaRPr lang="en-US"/>
          </a:p>
        </p:txBody>
      </p:sp>
    </p:spTree>
    <p:extLst>
      <p:ext uri="{BB962C8B-B14F-4D97-AF65-F5344CB8AC3E}">
        <p14:creationId xmlns:p14="http://schemas.microsoft.com/office/powerpoint/2010/main" val="211379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aseline="0" dirty="0" smtClean="0"/>
              <a:t>If you are curious about any of these technologies, you can find descriptions of them online – use Google search or check the Wikipedia.</a:t>
            </a:r>
          </a:p>
          <a:p>
            <a:endParaRPr lang="en-US" sz="2000" baseline="0" dirty="0" smtClean="0"/>
          </a:p>
          <a:p>
            <a:r>
              <a:rPr lang="en-US" sz="2000" baseline="0" dirty="0" smtClean="0"/>
              <a:t>The Internet is our latest tool for communication and collaboration – let’s look at a few key contributions which led to its invention and development.</a:t>
            </a:r>
          </a:p>
          <a:p>
            <a:endParaRPr lang="en-US" sz="2000" baseline="0" dirty="0" smtClean="0"/>
          </a:p>
          <a:p>
            <a:r>
              <a:rPr lang="en-US" sz="2000" baseline="0" dirty="0" smtClean="0"/>
              <a:t>As many inventions do, it started with a vision. </a:t>
            </a:r>
          </a:p>
          <a:p>
            <a:endParaRPr lang="en-US" sz="2000" baseline="0" dirty="0" smtClean="0"/>
          </a:p>
          <a:p>
            <a:r>
              <a:rPr lang="en-US" sz="2000" baseline="0" dirty="0" err="1" smtClean="0"/>
              <a:t>Vannevar</a:t>
            </a:r>
            <a:r>
              <a:rPr lang="en-US" sz="2000" baseline="0" dirty="0" smtClean="0"/>
              <a:t> Bush first envisioned a network to facilitate collaboration among scientists.</a:t>
            </a:r>
          </a:p>
          <a:p>
            <a:endParaRPr lang="en-US" sz="2000" baseline="0" dirty="0" smtClean="0"/>
          </a:p>
          <a:p>
            <a:endParaRPr lang="en-US" sz="2000" baseline="0" dirty="0" smtClean="0"/>
          </a:p>
          <a:p>
            <a:endParaRPr lang="en-US" sz="2000" dirty="0"/>
          </a:p>
        </p:txBody>
      </p:sp>
      <p:sp>
        <p:nvSpPr>
          <p:cNvPr id="4" name="Slide Number Placeholder 3"/>
          <p:cNvSpPr>
            <a:spLocks noGrp="1"/>
          </p:cNvSpPr>
          <p:nvPr>
            <p:ph type="sldNum" sz="quarter" idx="10"/>
          </p:nvPr>
        </p:nvSpPr>
        <p:spPr/>
        <p:txBody>
          <a:bodyPr/>
          <a:lstStyle/>
          <a:p>
            <a:pPr>
              <a:defRPr/>
            </a:pPr>
            <a:fld id="{C293C456-2CA6-450D-80AE-FC7BB3723ED8}" type="slidenum">
              <a:rPr lang="en-US" smtClean="0"/>
              <a:pPr>
                <a:defRPr/>
              </a:pPr>
              <a:t>5</a:t>
            </a:fld>
            <a:endParaRPr lang="en-US"/>
          </a:p>
        </p:txBody>
      </p:sp>
    </p:spTree>
    <p:extLst>
      <p:ext uri="{BB962C8B-B14F-4D97-AF65-F5344CB8AC3E}">
        <p14:creationId xmlns:p14="http://schemas.microsoft.com/office/powerpoint/2010/main" val="211379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latest invention for collaboration and communication is the Internet.</a:t>
            </a:r>
          </a:p>
          <a:p>
            <a:endParaRPr lang="en-US" dirty="0" smtClean="0"/>
          </a:p>
          <a:p>
            <a:r>
              <a:rPr lang="en-US" dirty="0" smtClean="0"/>
              <a:t>It</a:t>
            </a:r>
            <a:r>
              <a:rPr lang="en-US" baseline="0" dirty="0" smtClean="0"/>
              <a:t> was “invented” by many people, starting with a seemingly unrealistic , “science fiction” </a:t>
            </a:r>
            <a:r>
              <a:rPr lang="en-US" b="1" baseline="0" dirty="0" smtClean="0"/>
              <a:t>vision</a:t>
            </a:r>
            <a:r>
              <a:rPr lang="en-US" baseline="0" dirty="0" smtClean="0"/>
              <a:t>.</a:t>
            </a:r>
          </a:p>
          <a:p>
            <a:endParaRPr lang="en-US" baseline="0" dirty="0" smtClean="0"/>
          </a:p>
          <a:p>
            <a:r>
              <a:rPr lang="en-US" baseline="0" dirty="0" smtClean="0"/>
              <a:t>Next came </a:t>
            </a:r>
            <a:r>
              <a:rPr lang="en-US" b="1" baseline="0" dirty="0" smtClean="0"/>
              <a:t>research prototypes </a:t>
            </a:r>
            <a:r>
              <a:rPr lang="en-US" baseline="0" dirty="0" smtClean="0"/>
              <a:t>like the early work of Doug </a:t>
            </a:r>
            <a:r>
              <a:rPr lang="en-US" baseline="0" dirty="0" err="1" smtClean="0"/>
              <a:t>Engelbart</a:t>
            </a:r>
            <a:r>
              <a:rPr lang="en-US" baseline="0" dirty="0" smtClean="0"/>
              <a:t>.</a:t>
            </a:r>
          </a:p>
          <a:p>
            <a:endParaRPr lang="en-US" baseline="0" dirty="0" smtClean="0"/>
          </a:p>
          <a:p>
            <a:r>
              <a:rPr lang="en-US" baseline="0" dirty="0" smtClean="0"/>
              <a:t>An expensive tool used only by specialists – the </a:t>
            </a:r>
            <a:r>
              <a:rPr lang="en-US" b="1" baseline="0" dirty="0" smtClean="0"/>
              <a:t>ARPANET</a:t>
            </a:r>
            <a:r>
              <a:rPr lang="en-US" baseline="0" dirty="0" smtClean="0"/>
              <a:t> – came next and today we have a ubiquitous tool., the </a:t>
            </a:r>
            <a:r>
              <a:rPr lang="en-US" b="1" baseline="0" dirty="0" smtClean="0"/>
              <a:t>Internet</a:t>
            </a:r>
            <a:r>
              <a:rPr lang="en-US" baseline="0" dirty="0" smtClean="0"/>
              <a:t>.</a:t>
            </a:r>
          </a:p>
          <a:p>
            <a:endParaRPr lang="en-US" baseline="0" dirty="0" smtClean="0"/>
          </a:p>
          <a:p>
            <a:r>
              <a:rPr lang="en-US" baseline="0" dirty="0" smtClean="0"/>
              <a:t>Let’s take a quick look at each stage of the invention of the Internet and some of the key people – </a:t>
            </a:r>
            <a:r>
              <a:rPr lang="en-US" baseline="0" dirty="0" err="1" smtClean="0"/>
              <a:t>Vannevar</a:t>
            </a:r>
            <a:r>
              <a:rPr lang="en-US" baseline="0" dirty="0" smtClean="0"/>
              <a:t> Bush, Doug </a:t>
            </a:r>
            <a:r>
              <a:rPr lang="en-US" baseline="0" dirty="0" err="1" smtClean="0"/>
              <a:t>Engelbart</a:t>
            </a:r>
            <a:r>
              <a:rPr lang="en-US" baseline="0" dirty="0" smtClean="0"/>
              <a:t> and JCR </a:t>
            </a:r>
            <a:r>
              <a:rPr lang="en-US" baseline="0" dirty="0" err="1" smtClean="0"/>
              <a:t>Licklider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DC71822-4C48-4054-802C-DE4A10B77D14}" type="slidenum">
              <a:rPr lang="en-US" smtClean="0"/>
              <a:t>6</a:t>
            </a:fld>
            <a:endParaRPr lang="en-US"/>
          </a:p>
        </p:txBody>
      </p:sp>
    </p:spTree>
    <p:extLst>
      <p:ext uri="{BB962C8B-B14F-4D97-AF65-F5344CB8AC3E}">
        <p14:creationId xmlns:p14="http://schemas.microsoft.com/office/powerpoint/2010/main" val="998546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0E27E7-0B36-4ECB-9EB8-E0EDDD823241}" type="slidenum">
              <a:rPr lang="en-US"/>
              <a:pPr/>
              <a:t>7</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r>
              <a:rPr lang="en-US" sz="2000" baseline="0" dirty="0" err="1" smtClean="0"/>
              <a:t>Vannevar</a:t>
            </a:r>
            <a:r>
              <a:rPr lang="en-US" sz="2000" baseline="0" dirty="0" smtClean="0"/>
              <a:t> Bush, was an MIT professor and science advisor to President Roosevelt during World War II.</a:t>
            </a:r>
          </a:p>
          <a:p>
            <a:endParaRPr lang="en-US" sz="2000" baseline="0" dirty="0" smtClean="0"/>
          </a:p>
          <a:p>
            <a:r>
              <a:rPr lang="en-US" sz="2000" baseline="0" dirty="0" smtClean="0"/>
              <a:t>During the war, be began to think of ways to facilitate communication and collaboration among scientists.</a:t>
            </a:r>
          </a:p>
          <a:p>
            <a:endParaRPr lang="en-US" sz="2000" baseline="0" dirty="0" smtClean="0"/>
          </a:p>
          <a:p>
            <a:r>
              <a:rPr lang="en-US" sz="2000" baseline="0" dirty="0" smtClean="0"/>
              <a:t>After the war, he published an article entitled “As We May Think” in the Atlantic Monthly and it was reprinted in Life Magazine.</a:t>
            </a:r>
          </a:p>
          <a:p>
            <a:endParaRPr lang="en-US" sz="2000" baseline="0" dirty="0" smtClean="0"/>
          </a:p>
          <a:p>
            <a:r>
              <a:rPr lang="en-US" sz="2000" baseline="0" dirty="0" smtClean="0"/>
              <a:t>Both magazines were geared to the general public, not engineer and scientists.</a:t>
            </a:r>
          </a:p>
          <a:p>
            <a:endParaRPr lang="en-US" sz="2000" baseline="0" dirty="0" smtClean="0"/>
          </a:p>
          <a:p>
            <a:r>
              <a:rPr lang="en-US" sz="2000" baseline="0" dirty="0" smtClean="0"/>
              <a:t>In the article, Bush described a hypothetical machine he called a “</a:t>
            </a:r>
            <a:r>
              <a:rPr lang="en-US" sz="2000" baseline="0" dirty="0" err="1" smtClean="0"/>
              <a:t>memex</a:t>
            </a:r>
            <a:r>
              <a:rPr lang="en-US" sz="2000" baseline="0" dirty="0" smtClean="0"/>
              <a:t>.”</a:t>
            </a:r>
          </a:p>
          <a:p>
            <a:endParaRPr lang="en-US" sz="2000" baseline="0" dirty="0" smtClean="0"/>
          </a:p>
          <a:p>
            <a:r>
              <a:rPr lang="en-US" sz="2000" baseline="0" dirty="0" smtClean="0"/>
              <a:t>He predicted that future scientists would work at </a:t>
            </a:r>
            <a:r>
              <a:rPr lang="en-US" sz="2000" baseline="0" dirty="0" err="1" smtClean="0"/>
              <a:t>memex</a:t>
            </a:r>
            <a:r>
              <a:rPr lang="en-US" sz="2000" baseline="0" dirty="0" smtClean="0"/>
              <a:t> desks connected by a network.</a:t>
            </a:r>
          </a:p>
          <a:p>
            <a:endParaRPr lang="en-US" sz="2000" baseline="0" dirty="0" smtClean="0"/>
          </a:p>
          <a:p>
            <a:r>
              <a:rPr lang="en-US" sz="2000" baseline="0" dirty="0" smtClean="0"/>
              <a:t>He saw them publishing research results and linking their research papers to those of others.</a:t>
            </a:r>
          </a:p>
          <a:p>
            <a:endParaRPr lang="en-US" sz="2000" baseline="0" dirty="0" smtClean="0"/>
          </a:p>
          <a:p>
            <a:r>
              <a:rPr lang="en-US" sz="2000" baseline="0" dirty="0" smtClean="0"/>
              <a:t>The entire scientific community would be online and their publications linked.</a:t>
            </a:r>
          </a:p>
          <a:p>
            <a:endParaRPr lang="en-US" sz="2000" baseline="0" dirty="0" smtClean="0"/>
          </a:p>
          <a:p>
            <a:r>
              <a:rPr lang="en-US" sz="2000" baseline="0" dirty="0" smtClean="0"/>
              <a:t>Bush’s speculation about the technology that would be used was wrong – he thought it might be based on microfilm – but his vision was prophetic.</a:t>
            </a:r>
          </a:p>
        </p:txBody>
      </p:sp>
    </p:spTree>
    <p:extLst>
      <p:ext uri="{BB962C8B-B14F-4D97-AF65-F5344CB8AC3E}">
        <p14:creationId xmlns:p14="http://schemas.microsoft.com/office/powerpoint/2010/main" val="1931566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0E27E7-0B36-4ECB-9EB8-E0EDDD823241}" type="slidenum">
              <a:rPr lang="en-US"/>
              <a:pPr/>
              <a:t>8</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Doug</a:t>
            </a:r>
            <a:r>
              <a:rPr lang="en-US" sz="2000" baseline="0" dirty="0" smtClean="0"/>
              <a:t> </a:t>
            </a:r>
            <a:r>
              <a:rPr lang="en-US" sz="2000" baseline="0" dirty="0" err="1" smtClean="0"/>
              <a:t>Engelbart</a:t>
            </a:r>
            <a:r>
              <a:rPr lang="en-US" sz="2000" baseline="0" dirty="0" smtClean="0"/>
              <a:t> read Bush’s article and, after being discharged from the Navy, decided to devote his career to implementing Bush’s vision.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He returned to school and by the time he finished his PhD in electrical engineering he realized that a recently invented machine – the computer – could be used to achieve Bush’s vision.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During the 1960s, </a:t>
            </a:r>
            <a:r>
              <a:rPr lang="en-US" sz="2000" baseline="0" dirty="0" err="1" smtClean="0"/>
              <a:t>Engelbart</a:t>
            </a:r>
            <a:r>
              <a:rPr lang="en-US" sz="2000" baseline="0" dirty="0" smtClean="0"/>
              <a:t> and his colleagues at the Stanford Research Institute built prototypes of many of the tools we use today, including linked documents, which are central to the Web.</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This photo shows </a:t>
            </a:r>
            <a:r>
              <a:rPr lang="en-US" sz="2000" baseline="0" dirty="0" err="1" smtClean="0"/>
              <a:t>Engelbart</a:t>
            </a:r>
            <a:r>
              <a:rPr lang="en-US" sz="2000" baseline="0" dirty="0" smtClean="0"/>
              <a:t> during a famous 1968 demonstration at a computer science conference.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In this presentation, </a:t>
            </a:r>
            <a:r>
              <a:rPr lang="en-US" sz="2000" baseline="0" dirty="0" err="1" smtClean="0"/>
              <a:t>Engelbart</a:t>
            </a:r>
            <a:r>
              <a:rPr lang="en-US" sz="2000" baseline="0" dirty="0" smtClean="0"/>
              <a:t> unveiled inventions like the mouse, a user interface with windows, word processing in which documents were formatted on the screen the same way they would be formatted when printed, shared databases, synchronous and asynchronous collaboration, and more.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Known simply as The Demo, it inspired the work of the inventors of the personal computer and the inventors of the Internet.</a:t>
            </a:r>
          </a:p>
          <a:p>
            <a:endParaRPr lang="en-US" sz="2000" baseline="0" dirty="0" smtClean="0"/>
          </a:p>
          <a:p>
            <a:r>
              <a:rPr lang="en-US" sz="2000" baseline="0" dirty="0" smtClean="0"/>
              <a:t>Note that research is risky and often leads to failure.</a:t>
            </a:r>
          </a:p>
          <a:p>
            <a:endParaRPr lang="en-US" sz="2000" baseline="0" dirty="0" smtClean="0"/>
          </a:p>
          <a:p>
            <a:r>
              <a:rPr lang="en-US" sz="2000" baseline="0" dirty="0" smtClean="0"/>
              <a:t>Some of </a:t>
            </a:r>
            <a:r>
              <a:rPr lang="en-US" sz="2000" baseline="0" dirty="0" err="1" smtClean="0"/>
              <a:t>Engelbart’s</a:t>
            </a:r>
            <a:r>
              <a:rPr lang="en-US" sz="2000" baseline="0" dirty="0" smtClean="0"/>
              <a:t> inventions, like the chord keyboard he used in The Demo never caught on.</a:t>
            </a:r>
          </a:p>
        </p:txBody>
      </p:sp>
    </p:spTree>
    <p:extLst>
      <p:ext uri="{BB962C8B-B14F-4D97-AF65-F5344CB8AC3E}">
        <p14:creationId xmlns:p14="http://schemas.microsoft.com/office/powerpoint/2010/main" val="3511137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Pause the presentation and watch these videos.</a:t>
            </a:r>
          </a:p>
          <a:p>
            <a:endParaRPr lang="en-US" sz="2000" dirty="0" smtClean="0"/>
          </a:p>
          <a:p>
            <a:r>
              <a:rPr lang="en-US" sz="2000" dirty="0" smtClean="0"/>
              <a:t>In addition to showing snippets</a:t>
            </a:r>
            <a:r>
              <a:rPr lang="en-US" sz="2000" baseline="0" dirty="0" smtClean="0"/>
              <a:t> of </a:t>
            </a:r>
            <a:r>
              <a:rPr lang="en-US" sz="2000" baseline="0" dirty="0" err="1" smtClean="0"/>
              <a:t>Engelbart’s</a:t>
            </a:r>
            <a:r>
              <a:rPr lang="en-US" sz="2000" baseline="0" dirty="0" smtClean="0"/>
              <a:t> pioneering work, they </a:t>
            </a:r>
            <a:r>
              <a:rPr lang="en-US" sz="2000" dirty="0" smtClean="0"/>
              <a:t>will give you an idea of the nature of a research prototype</a:t>
            </a:r>
            <a:r>
              <a:rPr lang="en-US" sz="2000" baseline="0" dirty="0" smtClean="0"/>
              <a:t>.</a:t>
            </a:r>
          </a:p>
          <a:p>
            <a:endParaRPr lang="en-US" sz="2000" baseline="0" dirty="0" smtClean="0"/>
          </a:p>
          <a:p>
            <a:r>
              <a:rPr lang="en-US" sz="2000" baseline="0" dirty="0" smtClean="0"/>
              <a:t>The hardware and software seem simple by today’s standards.</a:t>
            </a:r>
          </a:p>
          <a:p>
            <a:endParaRPr lang="en-US" sz="2000" baseline="0" dirty="0" smtClean="0"/>
          </a:p>
          <a:p>
            <a:r>
              <a:rPr lang="en-US" sz="2000" baseline="0" dirty="0" smtClean="0"/>
              <a:t>For example, the mouse is large and not as precise as today’s mice, and the keyboard and display are upper-case only.</a:t>
            </a:r>
          </a:p>
          <a:p>
            <a:endParaRPr lang="en-US" sz="2000" baseline="0" dirty="0" smtClean="0"/>
          </a:p>
          <a:p>
            <a:r>
              <a:rPr lang="en-US" sz="2000" baseline="0" dirty="0" smtClean="0"/>
              <a:t>But, once something is invented, people quickly improve on it and find interesting ways to use it.</a:t>
            </a:r>
          </a:p>
          <a:p>
            <a:endParaRPr lang="en-US" sz="2000" baseline="0" dirty="0" smtClean="0"/>
          </a:p>
          <a:p>
            <a:r>
              <a:rPr lang="en-US" sz="2000" baseline="0" dirty="0" smtClean="0"/>
              <a:t>The Demo was done in San Francisco, in the auditorium shown above.</a:t>
            </a:r>
          </a:p>
          <a:p>
            <a:endParaRPr lang="en-US" sz="2000" baseline="0" dirty="0" smtClean="0"/>
          </a:p>
          <a:p>
            <a:r>
              <a:rPr lang="en-US" sz="2000" baseline="0" dirty="0" smtClean="0"/>
              <a:t>The computer used in The Demo was back at Doug’s lab in Menlo Park, about 30 miles away.</a:t>
            </a:r>
          </a:p>
          <a:p>
            <a:endParaRPr lang="en-US" sz="2000" baseline="0" dirty="0" smtClean="0"/>
          </a:p>
          <a:p>
            <a:r>
              <a:rPr lang="en-US" sz="2000" baseline="0" dirty="0" smtClean="0"/>
              <a:t>The third photo shows the chord keyset, keyboard and mouse as Doug used them during The Demo.</a:t>
            </a:r>
          </a:p>
          <a:p>
            <a:endParaRPr lang="en-US" sz="2000" baseline="0" dirty="0" smtClean="0"/>
          </a:p>
          <a:p>
            <a:r>
              <a:rPr lang="en-US" sz="2000" baseline="0" dirty="0" smtClean="0"/>
              <a:t>The audience could see what he was typing as well as his hands.</a:t>
            </a:r>
          </a:p>
        </p:txBody>
      </p:sp>
      <p:sp>
        <p:nvSpPr>
          <p:cNvPr id="4" name="Slide Number Placeholder 3"/>
          <p:cNvSpPr>
            <a:spLocks noGrp="1"/>
          </p:cNvSpPr>
          <p:nvPr>
            <p:ph type="sldNum" sz="quarter" idx="10"/>
          </p:nvPr>
        </p:nvSpPr>
        <p:spPr/>
        <p:txBody>
          <a:bodyPr/>
          <a:lstStyle/>
          <a:p>
            <a:fld id="{5DC71822-4C48-4054-802C-DE4A10B77D14}" type="slidenum">
              <a:rPr lang="en-US" smtClean="0"/>
              <a:t>9</a:t>
            </a:fld>
            <a:endParaRPr lang="en-US"/>
          </a:p>
        </p:txBody>
      </p:sp>
    </p:spTree>
    <p:extLst>
      <p:ext uri="{BB962C8B-B14F-4D97-AF65-F5344CB8AC3E}">
        <p14:creationId xmlns:p14="http://schemas.microsoft.com/office/powerpoint/2010/main" val="2116343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1EC2E8-6208-4D0D-8105-A8D78B424E2F}" type="datetimeFigureOut">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173621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C2E8-6208-4D0D-8105-A8D78B424E2F}" type="datetimeFigureOut">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1345992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C2E8-6208-4D0D-8105-A8D78B424E2F}" type="datetimeFigureOut">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13236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C2E8-6208-4D0D-8105-A8D78B424E2F}" type="datetimeFigureOut">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877651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1EC2E8-6208-4D0D-8105-A8D78B424E2F}" type="datetimeFigureOut">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35352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1EC2E8-6208-4D0D-8105-A8D78B424E2F}" type="datetimeFigureOut">
              <a:rPr lang="en-US" smtClean="0"/>
              <a:t>9/17/2018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2080666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1EC2E8-6208-4D0D-8105-A8D78B424E2F}" type="datetimeFigureOut">
              <a:rPr lang="en-US" smtClean="0"/>
              <a:t>9/17/2018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390198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1EC2E8-6208-4D0D-8105-A8D78B424E2F}" type="datetimeFigureOut">
              <a:rPr lang="en-US" smtClean="0"/>
              <a:t>9/17/2018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776026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1EC2E8-6208-4D0D-8105-A8D78B424E2F}" type="datetimeFigureOut">
              <a:rPr lang="en-US" smtClean="0"/>
              <a:t>9/17/2018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11944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1EC2E8-6208-4D0D-8105-A8D78B424E2F}" type="datetimeFigureOut">
              <a:rPr lang="en-US" smtClean="0"/>
              <a:t>9/17/2018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88737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1EC2E8-6208-4D0D-8105-A8D78B424E2F}" type="datetimeFigureOut">
              <a:rPr lang="en-US" smtClean="0"/>
              <a:t>9/17/2018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1005663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EC2E8-6208-4D0D-8105-A8D78B424E2F}" type="datetimeFigureOut">
              <a:rPr lang="en-US" smtClean="0"/>
              <a:t>9/17/2018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26DF5-5BCB-4BA9-95DA-1D2D507DBFE9}" type="slidenum">
              <a:rPr lang="en-US" smtClean="0"/>
              <a:t>‹#›</a:t>
            </a:fld>
            <a:endParaRPr lang="en-US"/>
          </a:p>
        </p:txBody>
      </p:sp>
    </p:spTree>
    <p:extLst>
      <p:ext uri="{BB962C8B-B14F-4D97-AF65-F5344CB8AC3E}">
        <p14:creationId xmlns:p14="http://schemas.microsoft.com/office/powerpoint/2010/main" val="1796878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ideo" Target="https://www.youtube.com/embed/ci_2ETb3Gj4" TargetMode="External"/><Relationship Id="rId6" Type="http://schemas.openxmlformats.org/officeDocument/2006/relationships/hyperlink" Target="https://youtu.be/blUSVALW_Z4" TargetMode="External"/><Relationship Id="rId5" Type="http://schemas.openxmlformats.org/officeDocument/2006/relationships/image" Target="../media/image3.pn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ideo" Target="https://www.youtube.com/embed/vJvfjiCTvq4" TargetMode="External"/><Relationship Id="rId5" Type="http://schemas.openxmlformats.org/officeDocument/2006/relationships/hyperlink" Target="https://youtu.be/vJvfjiCTvq4" TargetMode="Externa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loan.stanford.edu/mousesite/1968Demo.html" TargetMode="External"/><Relationship Id="rId3" Type="http://schemas.openxmlformats.org/officeDocument/2006/relationships/hyperlink" Target="http://people.seas.harvard.edu/~jones/cscie129/images/history/chappe.html" TargetMode="External"/><Relationship Id="rId7" Type="http://schemas.openxmlformats.org/officeDocument/2006/relationships/hyperlink" Target="http://memex.org/licklider.pdf" TargetMode="External"/><Relationship Id="rId2" Type="http://schemas.openxmlformats.org/officeDocument/2006/relationships/hyperlink" Target="http://www.mlahanas.de/Greeks/Communication.htm" TargetMode="External"/><Relationship Id="rId1" Type="http://schemas.openxmlformats.org/officeDocument/2006/relationships/slideLayout" Target="../slideLayouts/slideLayout7.xml"/><Relationship Id="rId6" Type="http://schemas.openxmlformats.org/officeDocument/2006/relationships/hyperlink" Target="http://www.theatlantic.com/magazine/archive/1945/07/as-we-may-think/3881/" TargetMode="External"/><Relationship Id="rId5" Type="http://schemas.openxmlformats.org/officeDocument/2006/relationships/hyperlink" Target="http://www.ancientscripts.com/" TargetMode="External"/><Relationship Id="rId4" Type="http://schemas.openxmlformats.org/officeDocument/2006/relationships/hyperlink" Target="http://www.kpbs.org/news/2012/feb/20/nature-ocean-giants-deep-thinker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gif"/><Relationship Id="rId7" Type="http://schemas.openxmlformats.org/officeDocument/2006/relationships/image" Target="../media/image8.png"/><Relationship Id="rId12"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gif"/></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gif"/><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bit.ly/SQx8VX" TargetMode="Externa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019800"/>
            <a:ext cx="8382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6" name="Rectangle 4"/>
          <p:cNvSpPr>
            <a:spLocks noChangeArrowheads="1"/>
          </p:cNvSpPr>
          <p:nvPr/>
        </p:nvSpPr>
        <p:spPr bwMode="auto">
          <a:xfrm>
            <a:off x="671593" y="2149098"/>
            <a:ext cx="803070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800" dirty="0">
                <a:solidFill>
                  <a:srgbClr val="FF0000"/>
                </a:solidFill>
              </a:rPr>
              <a:t>S</a:t>
            </a:r>
            <a:r>
              <a:rPr lang="en-US" sz="2800" dirty="0" smtClean="0">
                <a:solidFill>
                  <a:srgbClr val="FF0000"/>
                </a:solidFill>
              </a:rPr>
              <a:t>kills</a:t>
            </a:r>
            <a:r>
              <a:rPr lang="en-US" sz="2800" dirty="0" smtClean="0"/>
              <a:t>: none</a:t>
            </a:r>
            <a:endParaRPr lang="en-US" sz="2800" dirty="0"/>
          </a:p>
          <a:p>
            <a:pPr>
              <a:spcBef>
                <a:spcPct val="20000"/>
              </a:spcBef>
            </a:pPr>
            <a:r>
              <a:rPr lang="en-US" sz="2800" dirty="0">
                <a:solidFill>
                  <a:srgbClr val="FF0000"/>
                </a:solidFill>
              </a:rPr>
              <a:t>C</a:t>
            </a:r>
            <a:r>
              <a:rPr lang="en-US" sz="2800" dirty="0" smtClean="0">
                <a:solidFill>
                  <a:srgbClr val="FF0000"/>
                </a:solidFill>
              </a:rPr>
              <a:t>oncepts</a:t>
            </a:r>
            <a:r>
              <a:rPr lang="en-US" sz="2800" dirty="0" smtClean="0"/>
              <a:t>: pre Internet tools, key contributions to the development of the Internet, stages of invention (vision, engineering prototype, product, ubiquitous product), collaboration in other species</a:t>
            </a:r>
            <a:endParaRPr lang="en-US" sz="2800" dirty="0"/>
          </a:p>
        </p:txBody>
      </p:sp>
      <p:sp>
        <p:nvSpPr>
          <p:cNvPr id="23557" name="Rectangle 5"/>
          <p:cNvSpPr>
            <a:spLocks noChangeArrowheads="1"/>
          </p:cNvSpPr>
          <p:nvPr/>
        </p:nvSpPr>
        <p:spPr bwMode="auto">
          <a:xfrm>
            <a:off x="1676400" y="5943600"/>
            <a:ext cx="6629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400" dirty="0"/>
              <a:t>This work is licensed under a Creative Commons Attribution-Noncommercial-Share Alike 3.0 License. </a:t>
            </a:r>
          </a:p>
        </p:txBody>
      </p:sp>
      <p:sp>
        <p:nvSpPr>
          <p:cNvPr id="2" name="TextBox 1"/>
          <p:cNvSpPr txBox="1"/>
          <p:nvPr/>
        </p:nvSpPr>
        <p:spPr>
          <a:xfrm>
            <a:off x="916553" y="780756"/>
            <a:ext cx="7310911" cy="954107"/>
          </a:xfrm>
          <a:prstGeom prst="rect">
            <a:avLst/>
          </a:prstGeom>
          <a:noFill/>
        </p:spPr>
        <p:txBody>
          <a:bodyPr wrap="none" rtlCol="0">
            <a:spAutoFit/>
          </a:bodyPr>
          <a:lstStyle/>
          <a:p>
            <a:pPr algn="ctr"/>
            <a:r>
              <a:rPr lang="en-US" sz="3200" dirty="0" smtClean="0"/>
              <a:t>Tools for communication and collaboration</a:t>
            </a:r>
          </a:p>
          <a:p>
            <a:pPr algn="ctr"/>
            <a:r>
              <a:rPr lang="en-US" sz="2400" dirty="0" smtClean="0"/>
              <a:t>(The Internet is the latest).</a:t>
            </a:r>
            <a:endParaRPr lang="en-US" sz="2400" dirty="0"/>
          </a:p>
        </p:txBody>
      </p:sp>
    </p:spTree>
    <p:extLst>
      <p:ext uri="{BB962C8B-B14F-4D97-AF65-F5344CB8AC3E}">
        <p14:creationId xmlns:p14="http://schemas.microsoft.com/office/powerpoint/2010/main" val="1382769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www.sri.com/about/timeline/images/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8527" y="792420"/>
            <a:ext cx="6313338" cy="57433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55133" y="846667"/>
            <a:ext cx="1728550" cy="954107"/>
          </a:xfrm>
          <a:prstGeom prst="rect">
            <a:avLst/>
          </a:prstGeom>
          <a:noFill/>
        </p:spPr>
        <p:txBody>
          <a:bodyPr wrap="none" rtlCol="0">
            <a:spAutoFit/>
          </a:bodyPr>
          <a:lstStyle/>
          <a:p>
            <a:r>
              <a:rPr lang="en-US" sz="3200" dirty="0" smtClean="0"/>
              <a:t>ARPANET</a:t>
            </a:r>
          </a:p>
          <a:p>
            <a:r>
              <a:rPr lang="en-US" sz="2400" dirty="0" smtClean="0"/>
              <a:t>1969</a:t>
            </a:r>
            <a:endParaRPr lang="en-US" sz="2400" dirty="0"/>
          </a:p>
        </p:txBody>
      </p:sp>
    </p:spTree>
    <p:extLst>
      <p:ext uri="{BB962C8B-B14F-4D97-AF65-F5344CB8AC3E}">
        <p14:creationId xmlns:p14="http://schemas.microsoft.com/office/powerpoint/2010/main" val="2554452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580383" y="985905"/>
            <a:ext cx="4572000" cy="2893100"/>
          </a:xfrm>
          <a:prstGeom prst="rect">
            <a:avLst/>
          </a:prstGeom>
        </p:spPr>
        <p:txBody>
          <a:bodyPr>
            <a:spAutoFit/>
          </a:bodyPr>
          <a:lstStyle/>
          <a:p>
            <a:r>
              <a:rPr lang="en-US" dirty="0" smtClean="0"/>
              <a:t>In a few years, men will be able to communicate more effectively through a machine than face to face. </a:t>
            </a:r>
          </a:p>
          <a:p>
            <a:endParaRPr lang="en-US" dirty="0" smtClean="0"/>
          </a:p>
          <a:p>
            <a:r>
              <a:rPr lang="en-US" dirty="0" smtClean="0"/>
              <a:t>What will on-line interactive communities be like? ... They will be communities not of </a:t>
            </a:r>
            <a:r>
              <a:rPr lang="en-US" i="1" dirty="0" smtClean="0"/>
              <a:t>common location</a:t>
            </a:r>
            <a:r>
              <a:rPr lang="en-US" dirty="0" smtClean="0"/>
              <a:t>, but of</a:t>
            </a:r>
            <a:r>
              <a:rPr lang="en-US" i="1" dirty="0" smtClean="0"/>
              <a:t> common interest. </a:t>
            </a:r>
          </a:p>
          <a:p>
            <a:endParaRPr lang="en-US" i="1" dirty="0"/>
          </a:p>
          <a:p>
            <a:r>
              <a:rPr lang="en-US" i="1" dirty="0" err="1" smtClean="0"/>
              <a:t>Licklider</a:t>
            </a:r>
            <a:r>
              <a:rPr lang="en-US" i="1" dirty="0" smtClean="0"/>
              <a:t> and Taylor, 1968</a:t>
            </a:r>
          </a:p>
          <a:p>
            <a:endParaRPr lang="en-US" sz="2000" i="1" dirty="0"/>
          </a:p>
        </p:txBody>
      </p:sp>
      <p:sp>
        <p:nvSpPr>
          <p:cNvPr id="2" name="TextBox 1"/>
          <p:cNvSpPr txBox="1"/>
          <p:nvPr/>
        </p:nvSpPr>
        <p:spPr>
          <a:xfrm>
            <a:off x="817816" y="3141179"/>
            <a:ext cx="1335622" cy="369332"/>
          </a:xfrm>
          <a:prstGeom prst="rect">
            <a:avLst/>
          </a:prstGeom>
          <a:noFill/>
        </p:spPr>
        <p:txBody>
          <a:bodyPr wrap="none" rtlCol="0">
            <a:spAutoFit/>
          </a:bodyPr>
          <a:lstStyle/>
          <a:p>
            <a:r>
              <a:rPr lang="en-US" dirty="0" smtClean="0"/>
              <a:t>JCR </a:t>
            </a:r>
            <a:r>
              <a:rPr lang="en-US" dirty="0" err="1" smtClean="0"/>
              <a:t>Licklider</a:t>
            </a:r>
            <a:endParaRPr lang="en-US" dirty="0"/>
          </a:p>
        </p:txBody>
      </p:sp>
      <p:pic>
        <p:nvPicPr>
          <p:cNvPr id="3" name="Picture 2" descr="http://3.bp.blogspot.com/_LE_l1y4KZsE/TGQW1-u9zQI/AAAAAAAAAC8/6X7Xx6bOf_Q/s320/lickli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947" y="852437"/>
            <a:ext cx="1484856" cy="224955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ilfre.net/wp-content/uploads/2013/01/bob-taylor-annie-leibowitz-blowu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199" y="3879005"/>
            <a:ext cx="1492275" cy="227107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68828" y="6222582"/>
            <a:ext cx="1433598" cy="369332"/>
          </a:xfrm>
          <a:prstGeom prst="rect">
            <a:avLst/>
          </a:prstGeom>
          <a:noFill/>
        </p:spPr>
        <p:txBody>
          <a:bodyPr wrap="none" rtlCol="0">
            <a:spAutoFit/>
          </a:bodyPr>
          <a:lstStyle/>
          <a:p>
            <a:r>
              <a:rPr lang="en-US" dirty="0" smtClean="0"/>
              <a:t>Robert Taylor</a:t>
            </a:r>
            <a:endParaRPr lang="en-US" dirty="0"/>
          </a:p>
        </p:txBody>
      </p:sp>
    </p:spTree>
    <p:extLst>
      <p:ext uri="{BB962C8B-B14F-4D97-AF65-F5344CB8AC3E}">
        <p14:creationId xmlns:p14="http://schemas.microsoft.com/office/powerpoint/2010/main" val="2165416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7.computerhistory.org/is/image/CHM/500004830-03-01?$re-story-he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3283" y="2471886"/>
            <a:ext cx="2297435" cy="16928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028" y="2471885"/>
            <a:ext cx="2297435" cy="169284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44374" y="4289352"/>
            <a:ext cx="652743" cy="369332"/>
          </a:xfrm>
          <a:prstGeom prst="rect">
            <a:avLst/>
          </a:prstGeom>
        </p:spPr>
        <p:txBody>
          <a:bodyPr wrap="none">
            <a:spAutoFit/>
          </a:bodyPr>
          <a:lstStyle/>
          <a:p>
            <a:pPr algn="ctr"/>
            <a:r>
              <a:rPr lang="en-US" dirty="0" smtClean="0"/>
              <a:t>1986</a:t>
            </a:r>
            <a:endParaRPr lang="en-US" dirty="0"/>
          </a:p>
        </p:txBody>
      </p:sp>
      <p:sp>
        <p:nvSpPr>
          <p:cNvPr id="6" name="Rectangle 5"/>
          <p:cNvSpPr/>
          <p:nvPr/>
        </p:nvSpPr>
        <p:spPr>
          <a:xfrm>
            <a:off x="4245629" y="4280822"/>
            <a:ext cx="652743" cy="369332"/>
          </a:xfrm>
          <a:prstGeom prst="rect">
            <a:avLst/>
          </a:prstGeom>
        </p:spPr>
        <p:txBody>
          <a:bodyPr wrap="none">
            <a:spAutoFit/>
          </a:bodyPr>
          <a:lstStyle/>
          <a:p>
            <a:pPr algn="ctr"/>
            <a:r>
              <a:rPr lang="en-US" dirty="0" smtClean="0"/>
              <a:t>1991</a:t>
            </a:r>
            <a:endParaRPr lang="en-US" dirty="0"/>
          </a:p>
        </p:txBody>
      </p:sp>
      <p:sp>
        <p:nvSpPr>
          <p:cNvPr id="5" name="TextBox 4"/>
          <p:cNvSpPr txBox="1"/>
          <p:nvPr/>
        </p:nvSpPr>
        <p:spPr>
          <a:xfrm>
            <a:off x="2311157" y="846667"/>
            <a:ext cx="4521687" cy="523220"/>
          </a:xfrm>
          <a:prstGeom prst="rect">
            <a:avLst/>
          </a:prstGeom>
          <a:noFill/>
        </p:spPr>
        <p:txBody>
          <a:bodyPr wrap="none" rtlCol="0">
            <a:spAutoFit/>
          </a:bodyPr>
          <a:lstStyle/>
          <a:p>
            <a:pPr algn="ctr"/>
            <a:r>
              <a:rPr lang="en-US" sz="2800" dirty="0" err="1" smtClean="0"/>
              <a:t>NSFNet</a:t>
            </a:r>
            <a:r>
              <a:rPr lang="en-US" sz="2800" dirty="0" smtClean="0"/>
              <a:t> – the start of ubiquity</a:t>
            </a:r>
            <a:endParaRPr lang="en-US" sz="2800" dirty="0"/>
          </a:p>
        </p:txBody>
      </p:sp>
      <p:pic>
        <p:nvPicPr>
          <p:cNvPr id="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4441" y="2471887"/>
            <a:ext cx="2282738" cy="1692846"/>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9" name="Rectangle 8"/>
          <p:cNvSpPr/>
          <p:nvPr/>
        </p:nvSpPr>
        <p:spPr>
          <a:xfrm>
            <a:off x="7309438" y="4280822"/>
            <a:ext cx="730521" cy="369332"/>
          </a:xfrm>
          <a:prstGeom prst="rect">
            <a:avLst/>
          </a:prstGeom>
        </p:spPr>
        <p:txBody>
          <a:bodyPr wrap="none">
            <a:spAutoFit/>
          </a:bodyPr>
          <a:lstStyle/>
          <a:p>
            <a:pPr algn="ctr"/>
            <a:r>
              <a:rPr lang="en-US" dirty="0" smtClean="0"/>
              <a:t>Today</a:t>
            </a:r>
            <a:endParaRPr lang="en-US" dirty="0"/>
          </a:p>
        </p:txBody>
      </p:sp>
    </p:spTree>
    <p:extLst>
      <p:ext uri="{BB962C8B-B14F-4D97-AF65-F5344CB8AC3E}">
        <p14:creationId xmlns:p14="http://schemas.microsoft.com/office/powerpoint/2010/main" val="1296219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i_2ETb3Gj4"/>
          <p:cNvPicPr>
            <a:picLocks noRot="1" noChangeAspect="1"/>
          </p:cNvPicPr>
          <p:nvPr>
            <a:videoFile r:link="rId1"/>
          </p:nvPr>
        </p:nvPicPr>
        <p:blipFill>
          <a:blip r:embed="rId4"/>
          <a:stretch>
            <a:fillRect/>
          </a:stretch>
        </p:blipFill>
        <p:spPr>
          <a:xfrm>
            <a:off x="1417894" y="1393375"/>
            <a:ext cx="6308213" cy="3548370"/>
          </a:xfrm>
          <a:prstGeom prst="rect">
            <a:avLst/>
          </a:prstGeom>
        </p:spPr>
      </p:pic>
      <p:sp>
        <p:nvSpPr>
          <p:cNvPr id="3" name="TextBox 2"/>
          <p:cNvSpPr txBox="1"/>
          <p:nvPr/>
        </p:nvSpPr>
        <p:spPr>
          <a:xfrm>
            <a:off x="2710851" y="290278"/>
            <a:ext cx="3619068" cy="523220"/>
          </a:xfrm>
          <a:prstGeom prst="rect">
            <a:avLst/>
          </a:prstGeom>
          <a:noFill/>
        </p:spPr>
        <p:txBody>
          <a:bodyPr wrap="none" rtlCol="0">
            <a:spAutoFit/>
          </a:bodyPr>
          <a:lstStyle/>
          <a:p>
            <a:pPr algn="ctr"/>
            <a:r>
              <a:rPr lang="en-US" sz="2800" dirty="0" smtClean="0"/>
              <a:t>Musicians collaborating</a:t>
            </a:r>
            <a:endParaRPr lang="en-US" sz="2800" dirty="0"/>
          </a:p>
        </p:txBody>
      </p:sp>
      <p:pic>
        <p:nvPicPr>
          <p:cNvPr id="4"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8140" y="5915182"/>
            <a:ext cx="447586" cy="44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404962" y="5938920"/>
            <a:ext cx="6910754" cy="400110"/>
          </a:xfrm>
          <a:prstGeom prst="rect">
            <a:avLst/>
          </a:prstGeom>
        </p:spPr>
        <p:txBody>
          <a:bodyPr wrap="square">
            <a:spAutoFit/>
          </a:bodyPr>
          <a:lstStyle/>
          <a:p>
            <a:r>
              <a:rPr lang="en-US" sz="2000" dirty="0" smtClean="0"/>
              <a:t>Can you find other examples of collaboration using the Internet?</a:t>
            </a:r>
            <a:endParaRPr lang="en-US" sz="2000" dirty="0"/>
          </a:p>
        </p:txBody>
      </p:sp>
      <p:sp>
        <p:nvSpPr>
          <p:cNvPr id="6" name="Rectangle 5"/>
          <p:cNvSpPr/>
          <p:nvPr/>
        </p:nvSpPr>
        <p:spPr>
          <a:xfrm>
            <a:off x="1404962" y="5008377"/>
            <a:ext cx="5685498" cy="369332"/>
          </a:xfrm>
          <a:prstGeom prst="rect">
            <a:avLst/>
          </a:prstGeom>
        </p:spPr>
        <p:txBody>
          <a:bodyPr wrap="square">
            <a:spAutoFit/>
          </a:bodyPr>
          <a:lstStyle/>
          <a:p>
            <a:r>
              <a:rPr lang="en-US" dirty="0">
                <a:hlinkClick r:id="rId6"/>
              </a:rPr>
              <a:t>Over 75 Cubans around the world singing </a:t>
            </a:r>
            <a:r>
              <a:rPr lang="en-US" dirty="0" err="1">
                <a:hlinkClick r:id="rId6"/>
              </a:rPr>
              <a:t>Guantanamera</a:t>
            </a:r>
            <a:endParaRPr lang="en-US" dirty="0"/>
          </a:p>
        </p:txBody>
      </p:sp>
    </p:spTree>
    <p:extLst>
      <p:ext uri="{BB962C8B-B14F-4D97-AF65-F5344CB8AC3E}">
        <p14:creationId xmlns:p14="http://schemas.microsoft.com/office/powerpoint/2010/main" val="33421869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JvfjiCTvq4"/>
          <p:cNvPicPr>
            <a:picLocks noRot="1" noChangeAspect="1"/>
          </p:cNvPicPr>
          <p:nvPr>
            <a:videoFile r:link="rId1"/>
          </p:nvPr>
        </p:nvPicPr>
        <p:blipFill>
          <a:blip r:embed="rId4"/>
          <a:stretch>
            <a:fillRect/>
          </a:stretch>
        </p:blipFill>
        <p:spPr>
          <a:xfrm>
            <a:off x="1078462" y="1756522"/>
            <a:ext cx="6987076" cy="3930230"/>
          </a:xfrm>
          <a:prstGeom prst="rect">
            <a:avLst/>
          </a:prstGeom>
        </p:spPr>
      </p:pic>
      <p:sp>
        <p:nvSpPr>
          <p:cNvPr id="3" name="Rectangle 2"/>
          <p:cNvSpPr/>
          <p:nvPr/>
        </p:nvSpPr>
        <p:spPr>
          <a:xfrm>
            <a:off x="672084" y="529635"/>
            <a:ext cx="7799832" cy="553998"/>
          </a:xfrm>
          <a:prstGeom prst="rect">
            <a:avLst/>
          </a:prstGeom>
        </p:spPr>
        <p:txBody>
          <a:bodyPr wrap="square">
            <a:spAutoFit/>
          </a:bodyPr>
          <a:lstStyle/>
          <a:p>
            <a:pPr algn="ctr"/>
            <a:r>
              <a:rPr lang="en-US" sz="3000" dirty="0"/>
              <a:t>H</a:t>
            </a:r>
            <a:r>
              <a:rPr lang="en-US" sz="3000" dirty="0" smtClean="0"/>
              <a:t>umpback whales’ use of spoken language</a:t>
            </a:r>
            <a:endParaRPr lang="en-US" sz="3000" dirty="0"/>
          </a:p>
        </p:txBody>
      </p:sp>
      <p:sp>
        <p:nvSpPr>
          <p:cNvPr id="4" name="Rectangle 3"/>
          <p:cNvSpPr/>
          <p:nvPr/>
        </p:nvSpPr>
        <p:spPr>
          <a:xfrm>
            <a:off x="1078462" y="5744808"/>
            <a:ext cx="3284361" cy="369332"/>
          </a:xfrm>
          <a:prstGeom prst="rect">
            <a:avLst/>
          </a:prstGeom>
        </p:spPr>
        <p:txBody>
          <a:bodyPr wrap="none">
            <a:spAutoFit/>
          </a:bodyPr>
          <a:lstStyle/>
          <a:p>
            <a:r>
              <a:rPr lang="en-US" dirty="0" smtClean="0">
                <a:hlinkClick r:id="rId5"/>
              </a:rPr>
              <a:t>Humpback whales hunting (2:09)</a:t>
            </a:r>
            <a:endParaRPr lang="en-US" dirty="0"/>
          </a:p>
        </p:txBody>
      </p:sp>
    </p:spTree>
    <p:extLst>
      <p:ext uri="{BB962C8B-B14F-4D97-AF65-F5344CB8AC3E}">
        <p14:creationId xmlns:p14="http://schemas.microsoft.com/office/powerpoint/2010/main" val="23592941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752" y="334117"/>
            <a:ext cx="1775230" cy="584775"/>
          </a:xfrm>
          <a:prstGeom prst="rect">
            <a:avLst/>
          </a:prstGeom>
          <a:noFill/>
        </p:spPr>
        <p:txBody>
          <a:bodyPr wrap="none" rtlCol="0">
            <a:spAutoFit/>
          </a:bodyPr>
          <a:lstStyle/>
          <a:p>
            <a:pPr algn="ctr"/>
            <a:r>
              <a:rPr lang="en-US" sz="3200" dirty="0" smtClean="0"/>
              <a:t>Summary</a:t>
            </a:r>
            <a:endParaRPr lang="en-US" sz="3200" dirty="0"/>
          </a:p>
        </p:txBody>
      </p:sp>
      <p:pic>
        <p:nvPicPr>
          <p:cNvPr id="4" name="Picture 8" descr="http://www.sri.com/about/timeline/images/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9519" y="1510776"/>
            <a:ext cx="4864963" cy="442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3629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5558" y="572657"/>
            <a:ext cx="3512885" cy="584775"/>
          </a:xfrm>
          <a:prstGeom prst="rect">
            <a:avLst/>
          </a:prstGeom>
          <a:noFill/>
        </p:spPr>
        <p:txBody>
          <a:bodyPr wrap="none" rtlCol="0">
            <a:spAutoFit/>
          </a:bodyPr>
          <a:lstStyle/>
          <a:p>
            <a:pPr algn="ctr"/>
            <a:r>
              <a:rPr lang="en-US" sz="3200" dirty="0" smtClean="0"/>
              <a:t>Self-study questions</a:t>
            </a:r>
            <a:endParaRPr lang="en-US" sz="3200" dirty="0"/>
          </a:p>
        </p:txBody>
      </p:sp>
      <p:sp>
        <p:nvSpPr>
          <p:cNvPr id="3" name="TextBox 2"/>
          <p:cNvSpPr txBox="1"/>
          <p:nvPr/>
        </p:nvSpPr>
        <p:spPr>
          <a:xfrm>
            <a:off x="935501" y="1595021"/>
            <a:ext cx="7272998" cy="5262979"/>
          </a:xfrm>
          <a:prstGeom prst="rect">
            <a:avLst/>
          </a:prstGeom>
          <a:noFill/>
        </p:spPr>
        <p:txBody>
          <a:bodyPr wrap="square" rtlCol="0">
            <a:spAutoFit/>
          </a:bodyPr>
          <a:lstStyle/>
          <a:p>
            <a:r>
              <a:rPr lang="en-US" sz="2400" dirty="0" smtClean="0"/>
              <a:t>Research and briefly describe each of the tools illustrated in slide 4.</a:t>
            </a:r>
          </a:p>
          <a:p>
            <a:endParaRPr lang="en-US" sz="2400" dirty="0" smtClean="0"/>
          </a:p>
          <a:p>
            <a:r>
              <a:rPr lang="en-US" sz="2400" dirty="0" smtClean="0"/>
              <a:t>We described the contributions of a number of Internet pioneers – it is not possible to credit any one of them as the sole inventor of the Internet.  Samuel Morse is often credited with the invention of the telegraph –  was he the sole inventor of the telegraph?  (Explain)</a:t>
            </a:r>
          </a:p>
          <a:p>
            <a:endParaRPr lang="en-US" sz="2400" dirty="0"/>
          </a:p>
          <a:p>
            <a:r>
              <a:rPr lang="en-US" sz="2400" dirty="0" smtClean="0"/>
              <a:t>We focused on the Internet as a general collaboration tool – what are some of the specific Internet applications we use for communication and collaboration?</a:t>
            </a:r>
          </a:p>
          <a:p>
            <a:endParaRPr lang="en-US" sz="2400" dirty="0"/>
          </a:p>
          <a:p>
            <a:endParaRPr lang="en-US" sz="2400" dirty="0"/>
          </a:p>
        </p:txBody>
      </p:sp>
    </p:spTree>
    <p:extLst>
      <p:ext uri="{BB962C8B-B14F-4D97-AF65-F5344CB8AC3E}">
        <p14:creationId xmlns:p14="http://schemas.microsoft.com/office/powerpoint/2010/main" val="17119814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34678" y="384266"/>
            <a:ext cx="1870577" cy="584775"/>
          </a:xfrm>
          <a:prstGeom prst="rect">
            <a:avLst/>
          </a:prstGeom>
          <a:noFill/>
        </p:spPr>
        <p:txBody>
          <a:bodyPr wrap="none" rtlCol="0">
            <a:spAutoFit/>
          </a:bodyPr>
          <a:lstStyle/>
          <a:p>
            <a:pPr algn="ctr"/>
            <a:r>
              <a:rPr lang="en-US" sz="3200" dirty="0" smtClean="0"/>
              <a:t>Resources</a:t>
            </a:r>
            <a:endParaRPr lang="en-US" sz="3200" dirty="0"/>
          </a:p>
        </p:txBody>
      </p:sp>
      <p:sp>
        <p:nvSpPr>
          <p:cNvPr id="3" name="Rectangle 2"/>
          <p:cNvSpPr/>
          <p:nvPr/>
        </p:nvSpPr>
        <p:spPr>
          <a:xfrm>
            <a:off x="985102" y="1191311"/>
            <a:ext cx="7173797" cy="5262979"/>
          </a:xfrm>
          <a:prstGeom prst="rect">
            <a:avLst/>
          </a:prstGeom>
        </p:spPr>
        <p:txBody>
          <a:bodyPr wrap="square">
            <a:spAutoFit/>
          </a:bodyPr>
          <a:lstStyle/>
          <a:p>
            <a:r>
              <a:rPr lang="en-US" sz="1600" dirty="0" smtClean="0"/>
              <a:t>Communication </a:t>
            </a:r>
            <a:r>
              <a:rPr lang="en-US" sz="1600" dirty="0"/>
              <a:t>using torches in ancient Greece:</a:t>
            </a:r>
          </a:p>
          <a:p>
            <a:r>
              <a:rPr lang="en-US" sz="1600" dirty="0">
                <a:hlinkClick r:id="rId2"/>
              </a:rPr>
              <a:t>http://www.mlahanas.de/Greeks/Communication.htm</a:t>
            </a:r>
            <a:r>
              <a:rPr lang="en-US" sz="1600" dirty="0"/>
              <a:t> </a:t>
            </a:r>
          </a:p>
          <a:p>
            <a:endParaRPr lang="en-US" sz="1600" dirty="0"/>
          </a:p>
          <a:p>
            <a:r>
              <a:rPr lang="en-US" sz="1600" dirty="0" err="1"/>
              <a:t>Chappe’s</a:t>
            </a:r>
            <a:r>
              <a:rPr lang="en-US" sz="1600" dirty="0"/>
              <a:t> semaphore telegraph:</a:t>
            </a:r>
          </a:p>
          <a:p>
            <a:r>
              <a:rPr lang="en-US" sz="1600" dirty="0">
                <a:hlinkClick r:id="rId3"/>
              </a:rPr>
              <a:t>http://people.seas.harvard.edu/~jones/cscie129/images/history/chappe.html</a:t>
            </a:r>
            <a:endParaRPr lang="en-US" sz="1600" dirty="0"/>
          </a:p>
          <a:p>
            <a:endParaRPr lang="en-US" sz="1600" dirty="0"/>
          </a:p>
          <a:p>
            <a:r>
              <a:rPr lang="en-US" sz="1600" dirty="0"/>
              <a:t>About hunting by humpback whales:</a:t>
            </a:r>
            <a:endParaRPr lang="en-US" sz="1600" dirty="0">
              <a:hlinkClick r:id="rId4"/>
            </a:endParaRPr>
          </a:p>
          <a:p>
            <a:r>
              <a:rPr lang="en-US" sz="1600" dirty="0">
                <a:hlinkClick r:id="rId4"/>
              </a:rPr>
              <a:t>http://www.kpbs.org/news/2012/feb/20/nature-ocean-giants-deep-thinkers/</a:t>
            </a:r>
            <a:endParaRPr lang="en-US" sz="1600" dirty="0"/>
          </a:p>
          <a:p>
            <a:endParaRPr lang="en-US" sz="1600" dirty="0"/>
          </a:p>
          <a:p>
            <a:r>
              <a:rPr lang="en-US" sz="1600" dirty="0"/>
              <a:t>The evolution of writing systems:</a:t>
            </a:r>
          </a:p>
          <a:p>
            <a:r>
              <a:rPr lang="en-US" sz="1600" dirty="0">
                <a:hlinkClick r:id="rId5"/>
              </a:rPr>
              <a:t>http://www.ancientscripts.com/</a:t>
            </a:r>
            <a:endParaRPr lang="en-US" sz="1600" dirty="0"/>
          </a:p>
          <a:p>
            <a:endParaRPr lang="en-US" sz="1600" dirty="0">
              <a:latin typeface="+mj-lt"/>
              <a:cs typeface="Calibri" pitchFamily="34" charset="0"/>
            </a:endParaRPr>
          </a:p>
          <a:p>
            <a:r>
              <a:rPr lang="en-US" sz="1600" dirty="0"/>
              <a:t>As we may think, </a:t>
            </a:r>
            <a:r>
              <a:rPr lang="en-US" sz="1600" dirty="0" err="1"/>
              <a:t>Vannevar</a:t>
            </a:r>
            <a:r>
              <a:rPr lang="en-US" sz="1600" dirty="0"/>
              <a:t> Bush, Atlantic Monthly, July 1945:</a:t>
            </a:r>
          </a:p>
          <a:p>
            <a:r>
              <a:rPr lang="en-US" sz="1600" dirty="0">
                <a:hlinkClick r:id="rId6"/>
              </a:rPr>
              <a:t>http://www.theatlantic.com/magazine/archive/1945/07/as-we-may-think/3881/</a:t>
            </a:r>
            <a:endParaRPr lang="en-US" sz="1600" dirty="0"/>
          </a:p>
          <a:p>
            <a:endParaRPr lang="en-US" sz="1600" dirty="0"/>
          </a:p>
          <a:p>
            <a:r>
              <a:rPr lang="en-US" sz="1600" dirty="0" err="1" smtClean="0">
                <a:latin typeface="+mj-lt"/>
                <a:cs typeface="Calibri" pitchFamily="34" charset="0"/>
              </a:rPr>
              <a:t>Licklider</a:t>
            </a:r>
            <a:r>
              <a:rPr lang="en-US" sz="1600" dirty="0" smtClean="0">
                <a:latin typeface="+mj-lt"/>
                <a:cs typeface="Calibri" pitchFamily="34" charset="0"/>
              </a:rPr>
              <a:t> </a:t>
            </a:r>
            <a:r>
              <a:rPr lang="en-US" sz="1600" dirty="0">
                <a:latin typeface="+mj-lt"/>
                <a:cs typeface="Calibri" pitchFamily="34" charset="0"/>
              </a:rPr>
              <a:t>and </a:t>
            </a:r>
            <a:r>
              <a:rPr lang="en-US" sz="1600" dirty="0" smtClean="0">
                <a:latin typeface="+mj-lt"/>
                <a:cs typeface="Calibri" pitchFamily="34" charset="0"/>
              </a:rPr>
              <a:t>Taylor: The </a:t>
            </a:r>
            <a:r>
              <a:rPr lang="en-US" sz="1600" dirty="0">
                <a:latin typeface="+mj-lt"/>
                <a:cs typeface="Calibri" pitchFamily="34" charset="0"/>
              </a:rPr>
              <a:t>Computer as a Communication Device, 1968.</a:t>
            </a:r>
          </a:p>
          <a:p>
            <a:r>
              <a:rPr lang="en-US" sz="1600" dirty="0">
                <a:latin typeface="+mj-lt"/>
                <a:hlinkClick r:id="rId7"/>
              </a:rPr>
              <a:t>http://</a:t>
            </a:r>
            <a:r>
              <a:rPr lang="en-US" sz="1600" dirty="0" smtClean="0">
                <a:latin typeface="+mj-lt"/>
                <a:hlinkClick r:id="rId7"/>
              </a:rPr>
              <a:t>memex.org/licklider.pdf</a:t>
            </a:r>
            <a:endParaRPr lang="en-US" sz="1600" dirty="0" smtClean="0">
              <a:latin typeface="+mj-lt"/>
            </a:endParaRPr>
          </a:p>
          <a:p>
            <a:endParaRPr lang="en-US" sz="1600" dirty="0" smtClean="0">
              <a:latin typeface="+mj-lt"/>
            </a:endParaRPr>
          </a:p>
          <a:p>
            <a:r>
              <a:rPr lang="en-US" sz="1600" dirty="0" smtClean="0"/>
              <a:t>The </a:t>
            </a:r>
            <a:r>
              <a:rPr lang="en-US" sz="1600" dirty="0"/>
              <a:t>Demo, Doug </a:t>
            </a:r>
            <a:r>
              <a:rPr lang="en-US" sz="1600" dirty="0" err="1"/>
              <a:t>Engelbart</a:t>
            </a:r>
            <a:r>
              <a:rPr lang="en-US" sz="1600" dirty="0" smtClean="0"/>
              <a:t>:</a:t>
            </a:r>
          </a:p>
          <a:p>
            <a:r>
              <a:rPr lang="en-US" sz="1600">
                <a:hlinkClick r:id="rId8"/>
              </a:rPr>
              <a:t>http://</a:t>
            </a:r>
            <a:r>
              <a:rPr lang="en-US" sz="1600" smtClean="0">
                <a:hlinkClick r:id="rId8"/>
              </a:rPr>
              <a:t>sloan.stanford.edu/mousesite/1968Demo.html</a:t>
            </a:r>
            <a:endParaRPr lang="en-US" sz="1600" dirty="0"/>
          </a:p>
          <a:p>
            <a:endParaRPr lang="en-US" sz="1600" dirty="0"/>
          </a:p>
        </p:txBody>
      </p:sp>
    </p:spTree>
    <p:extLst>
      <p:ext uri="{BB962C8B-B14F-4D97-AF65-F5344CB8AC3E}">
        <p14:creationId xmlns:p14="http://schemas.microsoft.com/office/powerpoint/2010/main" val="2413883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0" y="400353"/>
            <a:ext cx="9144000" cy="715963"/>
          </a:xfrm>
        </p:spPr>
        <p:txBody>
          <a:bodyPr>
            <a:noAutofit/>
          </a:bodyPr>
          <a:lstStyle/>
          <a:p>
            <a:r>
              <a:rPr lang="en-US" sz="3200" dirty="0"/>
              <a:t>Where does this topic fit?</a:t>
            </a:r>
          </a:p>
        </p:txBody>
      </p:sp>
      <p:sp>
        <p:nvSpPr>
          <p:cNvPr id="192515" name="Rectangle 3"/>
          <p:cNvSpPr>
            <a:spLocks noGrp="1" noChangeArrowheads="1"/>
          </p:cNvSpPr>
          <p:nvPr>
            <p:ph type="body" idx="1"/>
          </p:nvPr>
        </p:nvSpPr>
        <p:spPr>
          <a:xfrm>
            <a:off x="2212383" y="1639164"/>
            <a:ext cx="5823488" cy="4876800"/>
          </a:xfrm>
        </p:spPr>
        <p:txBody>
          <a:bodyPr>
            <a:normAutofit/>
          </a:bodyPr>
          <a:lstStyle/>
          <a:p>
            <a:r>
              <a:rPr lang="en-US" sz="2800" dirty="0"/>
              <a:t>Internet concepts</a:t>
            </a:r>
          </a:p>
          <a:p>
            <a:pPr lvl="1"/>
            <a:r>
              <a:rPr lang="en-US" dirty="0"/>
              <a:t>Applications</a:t>
            </a:r>
          </a:p>
          <a:p>
            <a:pPr lvl="1"/>
            <a:r>
              <a:rPr lang="en-US" dirty="0" smtClean="0">
                <a:solidFill>
                  <a:srgbClr val="FF0000"/>
                </a:solidFill>
              </a:rPr>
              <a:t>Technology (communication)</a:t>
            </a:r>
            <a:endParaRPr lang="en-US" dirty="0">
              <a:solidFill>
                <a:srgbClr val="FF0000"/>
              </a:solidFill>
            </a:endParaRPr>
          </a:p>
          <a:p>
            <a:pPr lvl="1"/>
            <a:r>
              <a:rPr lang="en-US" dirty="0"/>
              <a:t>Implications</a:t>
            </a:r>
          </a:p>
          <a:p>
            <a:r>
              <a:rPr lang="en-US" sz="2800" dirty="0"/>
              <a:t>Internet skills</a:t>
            </a:r>
          </a:p>
          <a:p>
            <a:pPr lvl="1"/>
            <a:r>
              <a:rPr lang="en-US" dirty="0"/>
              <a:t>Application development</a:t>
            </a:r>
          </a:p>
          <a:p>
            <a:pPr lvl="1"/>
            <a:r>
              <a:rPr lang="en-US" dirty="0"/>
              <a:t>Content </a:t>
            </a:r>
            <a:r>
              <a:rPr lang="en-US" dirty="0" smtClean="0"/>
              <a:t>creation</a:t>
            </a:r>
          </a:p>
          <a:p>
            <a:pPr lvl="1"/>
            <a:r>
              <a:rPr lang="en-US" dirty="0" smtClean="0"/>
              <a:t>User skills</a:t>
            </a:r>
            <a:endParaRPr lang="en-US" dirty="0"/>
          </a:p>
        </p:txBody>
      </p:sp>
    </p:spTree>
    <p:extLst>
      <p:ext uri="{BB962C8B-B14F-4D97-AF65-F5344CB8AC3E}">
        <p14:creationId xmlns:p14="http://schemas.microsoft.com/office/powerpoint/2010/main" val="2812978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blogdefred.com/wp-content/uploads/2008/04/lascau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1494" y="939628"/>
            <a:ext cx="4208722" cy="5202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63951" y="1184767"/>
            <a:ext cx="3545457" cy="1077218"/>
          </a:xfrm>
          <a:prstGeom prst="rect">
            <a:avLst/>
          </a:prstGeom>
        </p:spPr>
        <p:txBody>
          <a:bodyPr wrap="square">
            <a:spAutoFit/>
          </a:bodyPr>
          <a:lstStyle/>
          <a:p>
            <a:r>
              <a:rPr lang="en-US" sz="3200" dirty="0"/>
              <a:t>Lascaux </a:t>
            </a:r>
            <a:r>
              <a:rPr lang="en-US" sz="3200" dirty="0" smtClean="0"/>
              <a:t>Caves</a:t>
            </a:r>
          </a:p>
          <a:p>
            <a:r>
              <a:rPr lang="en-US" sz="3200" dirty="0" smtClean="0"/>
              <a:t>15,000 </a:t>
            </a:r>
            <a:r>
              <a:rPr lang="en-US" sz="3200" dirty="0"/>
              <a:t>years </a:t>
            </a:r>
            <a:r>
              <a:rPr lang="en-US" sz="3200" dirty="0" smtClean="0"/>
              <a:t>ago</a:t>
            </a:r>
            <a:endParaRPr lang="en-US" sz="3200" dirty="0"/>
          </a:p>
        </p:txBody>
      </p:sp>
      <p:sp>
        <p:nvSpPr>
          <p:cNvPr id="5" name="TextBox 4"/>
          <p:cNvSpPr txBox="1"/>
          <p:nvPr/>
        </p:nvSpPr>
        <p:spPr>
          <a:xfrm>
            <a:off x="1129926" y="5114674"/>
            <a:ext cx="2775172" cy="1015663"/>
          </a:xfrm>
          <a:prstGeom prst="rect">
            <a:avLst/>
          </a:prstGeom>
          <a:noFill/>
        </p:spPr>
        <p:txBody>
          <a:bodyPr wrap="square" rtlCol="0">
            <a:spAutoFit/>
          </a:bodyPr>
          <a:lstStyle/>
          <a:p>
            <a:r>
              <a:rPr lang="en-US" sz="2000" dirty="0" smtClean="0"/>
              <a:t>What new tool did they use for communication and coordination?</a:t>
            </a:r>
            <a:endParaRPr lang="en-US" sz="2000" dirty="0"/>
          </a:p>
        </p:txBody>
      </p:sp>
      <p:pic>
        <p:nvPicPr>
          <p:cNvPr id="6"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698" y="5398712"/>
            <a:ext cx="447586" cy="44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5816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1.bp.blogspot.com/-lxvYC4oDMKE/TcQ0GLuie8I/AAAAAAAAAx4/E8uPuykkLr4/s1600/gutenber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4459" y="541009"/>
            <a:ext cx="1140994" cy="11345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morse_telegraph_key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3035" y="4289651"/>
            <a:ext cx="1102418" cy="868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www.freeclipartnow.com/d/16634-1/old-1896-phon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5867" y="2538499"/>
            <a:ext cx="1008098" cy="10347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28232" y="2444518"/>
            <a:ext cx="801504" cy="1087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04494" y="4278962"/>
            <a:ext cx="735013" cy="110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08389" y="2577383"/>
            <a:ext cx="927223" cy="874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78" name="Picture 2" descr="Phoenician alphabe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82837" y="745141"/>
            <a:ext cx="1053285" cy="8669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ibmcard"/>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59223" y="4418267"/>
            <a:ext cx="1444016" cy="6483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7881" y="520913"/>
            <a:ext cx="896306" cy="1164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279077" y="5901760"/>
            <a:ext cx="7082834" cy="400110"/>
          </a:xfrm>
          <a:prstGeom prst="rect">
            <a:avLst/>
          </a:prstGeom>
          <a:noFill/>
        </p:spPr>
        <p:txBody>
          <a:bodyPr wrap="square" rtlCol="0">
            <a:spAutoFit/>
          </a:bodyPr>
          <a:lstStyle/>
          <a:p>
            <a:r>
              <a:rPr lang="en-US" sz="2000" dirty="0" smtClean="0"/>
              <a:t>Can you identify these tools for communication and collaboration?</a:t>
            </a:r>
            <a:endParaRPr lang="en-US" sz="2000" dirty="0"/>
          </a:p>
        </p:txBody>
      </p:sp>
      <p:pic>
        <p:nvPicPr>
          <p:cNvPr id="15" name="Picture 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1491" y="5864167"/>
            <a:ext cx="447586" cy="44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2990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1.bp.blogspot.com/-lxvYC4oDMKE/TcQ0GLuie8I/AAAAAAAAAx4/E8uPuykkLr4/s1600/gutenber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4459" y="541009"/>
            <a:ext cx="1140994" cy="11345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morse_telegraph_key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3035" y="4289651"/>
            <a:ext cx="1102418" cy="868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www.freeclipartnow.com/d/16634-1/old-1896-phon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5867" y="2538499"/>
            <a:ext cx="1008098" cy="10347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28232" y="2444518"/>
            <a:ext cx="801504" cy="1087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04494" y="4278962"/>
            <a:ext cx="735013" cy="110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08389" y="2577383"/>
            <a:ext cx="927223" cy="874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78" name="Picture 2" descr="Phoenician alphabe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82837" y="745141"/>
            <a:ext cx="1053285" cy="8669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ibmcard"/>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59223" y="4418267"/>
            <a:ext cx="1444016" cy="6483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7881" y="520913"/>
            <a:ext cx="896306" cy="1164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89095" y="1735187"/>
            <a:ext cx="1854867" cy="338554"/>
          </a:xfrm>
          <a:prstGeom prst="rect">
            <a:avLst/>
          </a:prstGeom>
        </p:spPr>
        <p:txBody>
          <a:bodyPr wrap="none">
            <a:spAutoFit/>
          </a:bodyPr>
          <a:lstStyle/>
          <a:p>
            <a:pPr algn="ctr"/>
            <a:r>
              <a:rPr lang="en-US" sz="1600" dirty="0"/>
              <a:t>H</a:t>
            </a:r>
            <a:r>
              <a:rPr lang="en-US" sz="1600" dirty="0" smtClean="0"/>
              <a:t>ieroglyphic </a:t>
            </a:r>
            <a:r>
              <a:rPr lang="en-US" sz="1600" dirty="0"/>
              <a:t>writing</a:t>
            </a:r>
          </a:p>
        </p:txBody>
      </p:sp>
      <p:sp>
        <p:nvSpPr>
          <p:cNvPr id="17" name="Rectangle 16"/>
          <p:cNvSpPr/>
          <p:nvPr/>
        </p:nvSpPr>
        <p:spPr>
          <a:xfrm>
            <a:off x="3834813" y="1735187"/>
            <a:ext cx="1549335" cy="338554"/>
          </a:xfrm>
          <a:prstGeom prst="rect">
            <a:avLst/>
          </a:prstGeom>
        </p:spPr>
        <p:txBody>
          <a:bodyPr wrap="none">
            <a:spAutoFit/>
          </a:bodyPr>
          <a:lstStyle/>
          <a:p>
            <a:pPr algn="ctr"/>
            <a:r>
              <a:rPr lang="en-US" sz="1600" dirty="0" smtClean="0"/>
              <a:t>Phonetic writing</a:t>
            </a:r>
            <a:endParaRPr lang="en-US" sz="1600" dirty="0"/>
          </a:p>
        </p:txBody>
      </p:sp>
      <p:sp>
        <p:nvSpPr>
          <p:cNvPr id="18" name="Rectangle 17"/>
          <p:cNvSpPr/>
          <p:nvPr/>
        </p:nvSpPr>
        <p:spPr>
          <a:xfrm>
            <a:off x="6774434" y="1735187"/>
            <a:ext cx="1977680" cy="338554"/>
          </a:xfrm>
          <a:prstGeom prst="rect">
            <a:avLst/>
          </a:prstGeom>
        </p:spPr>
        <p:txBody>
          <a:bodyPr wrap="square">
            <a:spAutoFit/>
          </a:bodyPr>
          <a:lstStyle/>
          <a:p>
            <a:r>
              <a:rPr lang="en-US" sz="1600" dirty="0" smtClean="0"/>
              <a:t>Gutenberg press</a:t>
            </a:r>
            <a:endParaRPr lang="en-US" sz="1600" dirty="0"/>
          </a:p>
        </p:txBody>
      </p:sp>
      <p:sp>
        <p:nvSpPr>
          <p:cNvPr id="19" name="Rectangle 18"/>
          <p:cNvSpPr/>
          <p:nvPr/>
        </p:nvSpPr>
        <p:spPr>
          <a:xfrm>
            <a:off x="6549215" y="5282222"/>
            <a:ext cx="1850058" cy="338554"/>
          </a:xfrm>
          <a:prstGeom prst="rect">
            <a:avLst/>
          </a:prstGeom>
        </p:spPr>
        <p:txBody>
          <a:bodyPr wrap="none">
            <a:spAutoFit/>
          </a:bodyPr>
          <a:lstStyle/>
          <a:p>
            <a:pPr algn="ctr"/>
            <a:r>
              <a:rPr lang="en-US" sz="1600" dirty="0" smtClean="0"/>
              <a:t>Electronic telegraph</a:t>
            </a:r>
            <a:endParaRPr lang="en-US" sz="1600" dirty="0"/>
          </a:p>
        </p:txBody>
      </p:sp>
      <p:sp>
        <p:nvSpPr>
          <p:cNvPr id="20" name="Rectangle 19"/>
          <p:cNvSpPr/>
          <p:nvPr/>
        </p:nvSpPr>
        <p:spPr>
          <a:xfrm>
            <a:off x="5136122" y="4417388"/>
            <a:ext cx="1139907" cy="830997"/>
          </a:xfrm>
          <a:prstGeom prst="rect">
            <a:avLst/>
          </a:prstGeom>
        </p:spPr>
        <p:txBody>
          <a:bodyPr wrap="square">
            <a:spAutoFit/>
          </a:bodyPr>
          <a:lstStyle/>
          <a:p>
            <a:r>
              <a:rPr lang="en-US" sz="1600" dirty="0" err="1" smtClean="0"/>
              <a:t>Chappe’s</a:t>
            </a:r>
            <a:r>
              <a:rPr lang="en-US" sz="1600" dirty="0" smtClean="0"/>
              <a:t> semaphore telegraph</a:t>
            </a:r>
            <a:endParaRPr lang="en-US" sz="1600" dirty="0"/>
          </a:p>
        </p:txBody>
      </p:sp>
      <p:sp>
        <p:nvSpPr>
          <p:cNvPr id="21" name="Rectangle 20"/>
          <p:cNvSpPr/>
          <p:nvPr/>
        </p:nvSpPr>
        <p:spPr>
          <a:xfrm>
            <a:off x="1125867" y="3518641"/>
            <a:ext cx="1051314" cy="338554"/>
          </a:xfrm>
          <a:prstGeom prst="rect">
            <a:avLst/>
          </a:prstGeom>
        </p:spPr>
        <p:txBody>
          <a:bodyPr wrap="none">
            <a:spAutoFit/>
          </a:bodyPr>
          <a:lstStyle/>
          <a:p>
            <a:pPr algn="ctr"/>
            <a:r>
              <a:rPr lang="en-US" sz="1600" dirty="0" smtClean="0"/>
              <a:t>Telephone</a:t>
            </a:r>
            <a:endParaRPr lang="en-US" sz="1600" dirty="0"/>
          </a:p>
        </p:txBody>
      </p:sp>
      <p:sp>
        <p:nvSpPr>
          <p:cNvPr id="22" name="Rectangle 21"/>
          <p:cNvSpPr/>
          <p:nvPr/>
        </p:nvSpPr>
        <p:spPr>
          <a:xfrm>
            <a:off x="897207" y="5282222"/>
            <a:ext cx="1768048" cy="338554"/>
          </a:xfrm>
          <a:prstGeom prst="rect">
            <a:avLst/>
          </a:prstGeom>
        </p:spPr>
        <p:txBody>
          <a:bodyPr wrap="none">
            <a:spAutoFit/>
          </a:bodyPr>
          <a:lstStyle/>
          <a:p>
            <a:pPr algn="ctr"/>
            <a:r>
              <a:rPr lang="en-US" sz="1600" dirty="0" smtClean="0"/>
              <a:t>Punch card storage</a:t>
            </a:r>
            <a:endParaRPr lang="en-US" sz="1600" dirty="0"/>
          </a:p>
        </p:txBody>
      </p:sp>
      <p:sp>
        <p:nvSpPr>
          <p:cNvPr id="23" name="Rectangle 22"/>
          <p:cNvSpPr/>
          <p:nvPr/>
        </p:nvSpPr>
        <p:spPr>
          <a:xfrm>
            <a:off x="4024448" y="3518641"/>
            <a:ext cx="1170064" cy="338554"/>
          </a:xfrm>
          <a:prstGeom prst="rect">
            <a:avLst/>
          </a:prstGeom>
        </p:spPr>
        <p:txBody>
          <a:bodyPr wrap="none">
            <a:spAutoFit/>
          </a:bodyPr>
          <a:lstStyle/>
          <a:p>
            <a:pPr algn="ctr"/>
            <a:r>
              <a:rPr lang="en-US" sz="1600" dirty="0" smtClean="0"/>
              <a:t>Morse code</a:t>
            </a:r>
          </a:p>
        </p:txBody>
      </p:sp>
      <p:sp>
        <p:nvSpPr>
          <p:cNvPr id="24" name="Rectangle 23"/>
          <p:cNvSpPr/>
          <p:nvPr/>
        </p:nvSpPr>
        <p:spPr>
          <a:xfrm>
            <a:off x="6753799" y="3518641"/>
            <a:ext cx="1350370" cy="338554"/>
          </a:xfrm>
          <a:prstGeom prst="rect">
            <a:avLst/>
          </a:prstGeom>
        </p:spPr>
        <p:txBody>
          <a:bodyPr wrap="none">
            <a:spAutoFit/>
          </a:bodyPr>
          <a:lstStyle/>
          <a:p>
            <a:pPr algn="ctr"/>
            <a:r>
              <a:rPr lang="en-US" sz="1600" dirty="0" smtClean="0"/>
              <a:t>Greek torches</a:t>
            </a:r>
            <a:endParaRPr lang="en-US" sz="1600" dirty="0"/>
          </a:p>
        </p:txBody>
      </p:sp>
    </p:spTree>
    <p:extLst>
      <p:ext uri="{BB962C8B-B14F-4D97-AF65-F5344CB8AC3E}">
        <p14:creationId xmlns:p14="http://schemas.microsoft.com/office/powerpoint/2010/main" val="751861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2920" y="1508928"/>
            <a:ext cx="5118161" cy="3272418"/>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117461" y="492016"/>
            <a:ext cx="6909072" cy="523220"/>
          </a:xfrm>
          <a:prstGeom prst="rect">
            <a:avLst/>
          </a:prstGeom>
          <a:noFill/>
        </p:spPr>
        <p:txBody>
          <a:bodyPr wrap="none" rtlCol="0">
            <a:spAutoFit/>
          </a:bodyPr>
          <a:lstStyle/>
          <a:p>
            <a:pPr algn="ctr"/>
            <a:r>
              <a:rPr lang="en-US" sz="2800" dirty="0" smtClean="0"/>
              <a:t>Our latest tool for collaboration -- the Internet</a:t>
            </a:r>
            <a:endParaRPr lang="en-US" sz="2800" dirty="0"/>
          </a:p>
        </p:txBody>
      </p:sp>
      <p:sp>
        <p:nvSpPr>
          <p:cNvPr id="5" name="Rectangle 4"/>
          <p:cNvSpPr/>
          <p:nvPr/>
        </p:nvSpPr>
        <p:spPr>
          <a:xfrm>
            <a:off x="1116623" y="5084794"/>
            <a:ext cx="6910754" cy="400110"/>
          </a:xfrm>
          <a:prstGeom prst="rect">
            <a:avLst/>
          </a:prstGeom>
        </p:spPr>
        <p:txBody>
          <a:bodyPr wrap="square">
            <a:spAutoFit/>
          </a:bodyPr>
          <a:lstStyle/>
          <a:p>
            <a:pPr algn="ctr"/>
            <a:r>
              <a:rPr lang="en-US" sz="2000" b="1" dirty="0" smtClean="0"/>
              <a:t>Vision … </a:t>
            </a:r>
            <a:r>
              <a:rPr lang="en-US" sz="2000" b="1" dirty="0" smtClean="0"/>
              <a:t>Research </a:t>
            </a:r>
            <a:r>
              <a:rPr lang="en-US" sz="2000" b="1" dirty="0" smtClean="0"/>
              <a:t>prototype … Useful tool … Ubiquitous tool</a:t>
            </a:r>
            <a:endParaRPr lang="en-US" sz="2000" b="1" dirty="0"/>
          </a:p>
        </p:txBody>
      </p:sp>
      <p:pic>
        <p:nvPicPr>
          <p:cNvPr id="6"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6239" y="5915182"/>
            <a:ext cx="447586" cy="44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663061" y="5785032"/>
            <a:ext cx="6910754" cy="707886"/>
          </a:xfrm>
          <a:prstGeom prst="rect">
            <a:avLst/>
          </a:prstGeom>
        </p:spPr>
        <p:txBody>
          <a:bodyPr wrap="square">
            <a:spAutoFit/>
          </a:bodyPr>
          <a:lstStyle/>
          <a:p>
            <a:r>
              <a:rPr lang="en-US" sz="2000" dirty="0" smtClean="0"/>
              <a:t>Can you identify these stages for other inventions, for example the airplane?</a:t>
            </a:r>
            <a:endParaRPr lang="en-US" sz="2000" dirty="0"/>
          </a:p>
        </p:txBody>
      </p:sp>
    </p:spTree>
    <p:extLst>
      <p:ext uri="{BB962C8B-B14F-4D97-AF65-F5344CB8AC3E}">
        <p14:creationId xmlns:p14="http://schemas.microsoft.com/office/powerpoint/2010/main" val="1558371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0" y="339725"/>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dirty="0" err="1" smtClean="0"/>
              <a:t>Vannevar</a:t>
            </a:r>
            <a:r>
              <a:rPr lang="en-US" sz="3200" dirty="0" smtClean="0"/>
              <a:t> Bush, the vision</a:t>
            </a:r>
            <a:endParaRPr lang="en-US" sz="3200" dirty="0"/>
          </a:p>
        </p:txBody>
      </p:sp>
      <p:pic>
        <p:nvPicPr>
          <p:cNvPr id="1105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03" y="1593003"/>
            <a:ext cx="2918231" cy="384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3083" y="2121009"/>
            <a:ext cx="3962990" cy="2786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8"/>
          <p:cNvSpPr>
            <a:spLocks noChangeArrowheads="1"/>
          </p:cNvSpPr>
          <p:nvPr/>
        </p:nvSpPr>
        <p:spPr bwMode="auto">
          <a:xfrm>
            <a:off x="1123471" y="5633928"/>
            <a:ext cx="20354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dirty="0" err="1"/>
              <a:t>Vannevar</a:t>
            </a:r>
            <a:r>
              <a:rPr lang="en-US" sz="2400" dirty="0"/>
              <a:t> Bush</a:t>
            </a:r>
          </a:p>
        </p:txBody>
      </p:sp>
      <p:sp>
        <p:nvSpPr>
          <p:cNvPr id="11" name="Rectangle 8"/>
          <p:cNvSpPr>
            <a:spLocks noChangeArrowheads="1"/>
          </p:cNvSpPr>
          <p:nvPr/>
        </p:nvSpPr>
        <p:spPr bwMode="auto">
          <a:xfrm>
            <a:off x="4503669" y="5633927"/>
            <a:ext cx="43018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dirty="0" smtClean="0"/>
              <a:t>Artist’s conception of a “</a:t>
            </a:r>
            <a:r>
              <a:rPr lang="en-US" sz="2400" dirty="0" err="1" smtClean="0"/>
              <a:t>memex</a:t>
            </a:r>
            <a:r>
              <a:rPr lang="en-US" sz="2400" dirty="0" smtClean="0"/>
              <a:t>”</a:t>
            </a:r>
            <a:endParaRPr lang="en-US" sz="2400" dirty="0"/>
          </a:p>
        </p:txBody>
      </p:sp>
    </p:spTree>
    <p:extLst>
      <p:ext uri="{BB962C8B-B14F-4D97-AF65-F5344CB8AC3E}">
        <p14:creationId xmlns:p14="http://schemas.microsoft.com/office/powerpoint/2010/main" val="298549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0" y="339725"/>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dirty="0" smtClean="0"/>
              <a:t>Doug </a:t>
            </a:r>
            <a:r>
              <a:rPr lang="en-US" sz="3200" dirty="0" err="1" smtClean="0"/>
              <a:t>Engelbart</a:t>
            </a:r>
            <a:r>
              <a:rPr lang="en-US" sz="3200" dirty="0" smtClean="0"/>
              <a:t>, the research prototype</a:t>
            </a:r>
            <a:endParaRPr lang="en-US" sz="32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267" y="1422881"/>
            <a:ext cx="4687200" cy="4326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562572" y="1701707"/>
            <a:ext cx="3547872" cy="3693319"/>
          </a:xfrm>
          <a:prstGeom prst="rect">
            <a:avLst/>
          </a:prstGeom>
        </p:spPr>
        <p:txBody>
          <a:bodyPr wrap="square">
            <a:spAutoFit/>
          </a:bodyPr>
          <a:lstStyle/>
          <a:p>
            <a:pPr marL="285750" indent="-285750">
              <a:buFont typeface="Arial" pitchFamily="34" charset="0"/>
              <a:buChar char="•"/>
            </a:pPr>
            <a:r>
              <a:rPr lang="en-US" dirty="0" smtClean="0"/>
              <a:t>The mouse</a:t>
            </a:r>
            <a:endParaRPr lang="en-US" dirty="0"/>
          </a:p>
          <a:p>
            <a:pPr marL="285750" indent="-285750">
              <a:buFont typeface="Arial" pitchFamily="34" charset="0"/>
              <a:buChar char="•"/>
            </a:pPr>
            <a:r>
              <a:rPr lang="en-US" dirty="0" smtClean="0"/>
              <a:t>Hyperlinks</a:t>
            </a:r>
            <a:endParaRPr lang="en-US" dirty="0"/>
          </a:p>
          <a:p>
            <a:pPr marL="285750" indent="-285750">
              <a:buFont typeface="Arial" pitchFamily="34" charset="0"/>
              <a:buChar char="•"/>
            </a:pPr>
            <a:r>
              <a:rPr lang="en-US" dirty="0" smtClean="0"/>
              <a:t>Video conferencing</a:t>
            </a:r>
            <a:endParaRPr lang="en-US" dirty="0"/>
          </a:p>
          <a:p>
            <a:pPr marL="285750" indent="-285750">
              <a:buFont typeface="Arial" pitchFamily="34" charset="0"/>
              <a:buChar char="•"/>
            </a:pPr>
            <a:r>
              <a:rPr lang="en-US" dirty="0" smtClean="0"/>
              <a:t>WYSIWYG word </a:t>
            </a:r>
            <a:r>
              <a:rPr lang="en-US" dirty="0"/>
              <a:t>processor</a:t>
            </a:r>
          </a:p>
          <a:p>
            <a:pPr marL="285750" indent="-285750">
              <a:buFont typeface="Arial" pitchFamily="34" charset="0"/>
              <a:buChar char="•"/>
            </a:pPr>
            <a:r>
              <a:rPr lang="en-US" dirty="0" smtClean="0"/>
              <a:t>Multi-window </a:t>
            </a:r>
            <a:r>
              <a:rPr lang="en-US" dirty="0"/>
              <a:t>user interface</a:t>
            </a:r>
          </a:p>
          <a:p>
            <a:pPr marL="285750" indent="-285750">
              <a:buFont typeface="Arial" pitchFamily="34" charset="0"/>
              <a:buChar char="•"/>
            </a:pPr>
            <a:r>
              <a:rPr lang="en-US" dirty="0"/>
              <a:t>S</a:t>
            </a:r>
            <a:r>
              <a:rPr lang="en-US" dirty="0" smtClean="0"/>
              <a:t>hared </a:t>
            </a:r>
            <a:r>
              <a:rPr lang="en-US" dirty="0"/>
              <a:t>documents</a:t>
            </a:r>
          </a:p>
          <a:p>
            <a:pPr marL="285750" indent="-285750">
              <a:buFont typeface="Arial" pitchFamily="34" charset="0"/>
              <a:buChar char="•"/>
            </a:pPr>
            <a:r>
              <a:rPr lang="en-US" dirty="0"/>
              <a:t>S</a:t>
            </a:r>
            <a:r>
              <a:rPr lang="en-US" dirty="0" smtClean="0"/>
              <a:t>hared </a:t>
            </a:r>
            <a:r>
              <a:rPr lang="en-US" dirty="0"/>
              <a:t>database</a:t>
            </a:r>
          </a:p>
          <a:p>
            <a:pPr marL="285750" indent="-285750">
              <a:buFont typeface="Arial" pitchFamily="34" charset="0"/>
              <a:buChar char="•"/>
            </a:pPr>
            <a:r>
              <a:rPr lang="en-US" dirty="0" smtClean="0"/>
              <a:t>Documents with images &amp; text</a:t>
            </a:r>
            <a:endParaRPr lang="en-US" dirty="0"/>
          </a:p>
          <a:p>
            <a:pPr marL="285750" indent="-285750">
              <a:buFont typeface="Arial" pitchFamily="34" charset="0"/>
              <a:buChar char="•"/>
            </a:pPr>
            <a:r>
              <a:rPr lang="en-US" dirty="0" smtClean="0"/>
              <a:t>Keyword </a:t>
            </a:r>
            <a:r>
              <a:rPr lang="en-US" dirty="0"/>
              <a:t>search</a:t>
            </a:r>
          </a:p>
          <a:p>
            <a:pPr marL="285750" indent="-285750">
              <a:buFont typeface="Arial" pitchFamily="34" charset="0"/>
              <a:buChar char="•"/>
            </a:pPr>
            <a:r>
              <a:rPr lang="en-US" dirty="0" smtClean="0"/>
              <a:t>Instant messaging</a:t>
            </a:r>
          </a:p>
          <a:p>
            <a:pPr marL="285750" indent="-285750">
              <a:buFont typeface="Arial" pitchFamily="34" charset="0"/>
              <a:buChar char="•"/>
            </a:pPr>
            <a:r>
              <a:rPr lang="en-US" dirty="0" smtClean="0"/>
              <a:t>Synchronous collaboration</a:t>
            </a:r>
          </a:p>
          <a:p>
            <a:pPr marL="285750" indent="-285750">
              <a:buFont typeface="Arial" pitchFamily="34" charset="0"/>
              <a:buChar char="•"/>
            </a:pPr>
            <a:r>
              <a:rPr lang="en-US" dirty="0" smtClean="0"/>
              <a:t>Asynchronous collaboration</a:t>
            </a:r>
          </a:p>
          <a:p>
            <a:pPr marL="285750" indent="-285750">
              <a:buFont typeface="Arial" pitchFamily="34" charset="0"/>
              <a:buChar char="•"/>
            </a:pPr>
            <a:r>
              <a:rPr lang="en-US" dirty="0" smtClean="0"/>
              <a:t>Chord keyboard</a:t>
            </a:r>
          </a:p>
        </p:txBody>
      </p:sp>
    </p:spTree>
    <p:extLst>
      <p:ext uri="{BB962C8B-B14F-4D97-AF65-F5344CB8AC3E}">
        <p14:creationId xmlns:p14="http://schemas.microsoft.com/office/powerpoint/2010/main" val="317014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674" y="4343663"/>
            <a:ext cx="2471312" cy="186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2022" y="4343929"/>
            <a:ext cx="2471312" cy="1867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77097" y="418742"/>
            <a:ext cx="2921569" cy="584775"/>
          </a:xfrm>
          <a:prstGeom prst="rect">
            <a:avLst/>
          </a:prstGeom>
          <a:noFill/>
        </p:spPr>
        <p:txBody>
          <a:bodyPr wrap="none" rtlCol="0">
            <a:spAutoFit/>
          </a:bodyPr>
          <a:lstStyle/>
          <a:p>
            <a:r>
              <a:rPr lang="en-US" sz="3200" dirty="0" smtClean="0"/>
              <a:t>The Demo, 1968</a:t>
            </a:r>
            <a:endParaRPr lang="en-US" sz="3200" dirty="0"/>
          </a:p>
        </p:txBody>
      </p:sp>
      <p:sp>
        <p:nvSpPr>
          <p:cNvPr id="7" name="Rectangle 6"/>
          <p:cNvSpPr/>
          <p:nvPr/>
        </p:nvSpPr>
        <p:spPr>
          <a:xfrm>
            <a:off x="1602310" y="1884873"/>
            <a:ext cx="5879125" cy="1631216"/>
          </a:xfrm>
          <a:prstGeom prst="rect">
            <a:avLst/>
          </a:prstGeom>
        </p:spPr>
        <p:txBody>
          <a:bodyPr wrap="square">
            <a:spAutoFit/>
          </a:bodyPr>
          <a:lstStyle/>
          <a:p>
            <a:r>
              <a:rPr lang="en-US" sz="2000" dirty="0"/>
              <a:t>Clip 2:  Vision of the future</a:t>
            </a:r>
          </a:p>
          <a:p>
            <a:r>
              <a:rPr lang="en-US" sz="2000" dirty="0"/>
              <a:t>Clip 3:  Word processing</a:t>
            </a:r>
          </a:p>
          <a:p>
            <a:r>
              <a:rPr lang="en-US" sz="2000" dirty="0"/>
              <a:t>Clip 8:  Graphics</a:t>
            </a:r>
          </a:p>
          <a:p>
            <a:r>
              <a:rPr lang="en-US" sz="2000" dirty="0"/>
              <a:t>Clip 12:  Mouse</a:t>
            </a:r>
          </a:p>
          <a:p>
            <a:r>
              <a:rPr lang="en-US" sz="2000" dirty="0"/>
              <a:t>Clip 25, 26: Collaboration and windowed user </a:t>
            </a:r>
            <a:r>
              <a:rPr lang="en-US" sz="2000" dirty="0" smtClean="0"/>
              <a:t>interface</a:t>
            </a:r>
            <a:endParaRPr lang="en-US" sz="2000" dirty="0"/>
          </a:p>
        </p:txBody>
      </p:sp>
      <p:sp>
        <p:nvSpPr>
          <p:cNvPr id="4" name="Rectangle 3"/>
          <p:cNvSpPr/>
          <p:nvPr/>
        </p:nvSpPr>
        <p:spPr>
          <a:xfrm>
            <a:off x="699399" y="958913"/>
            <a:ext cx="2322559" cy="707886"/>
          </a:xfrm>
          <a:prstGeom prst="rect">
            <a:avLst/>
          </a:prstGeom>
        </p:spPr>
        <p:txBody>
          <a:bodyPr wrap="none">
            <a:spAutoFit/>
          </a:bodyPr>
          <a:lstStyle/>
          <a:p>
            <a:r>
              <a:rPr lang="en-US" sz="2000" dirty="0">
                <a:hlinkClick r:id="rId5"/>
              </a:rPr>
              <a:t>http://</a:t>
            </a:r>
            <a:r>
              <a:rPr lang="en-US" sz="2000" dirty="0" smtClean="0">
                <a:hlinkClick r:id="rId5"/>
              </a:rPr>
              <a:t>bit.ly/SQx8VX</a:t>
            </a:r>
            <a:endParaRPr lang="en-US" sz="2000" dirty="0" smtClean="0"/>
          </a:p>
          <a:p>
            <a:endParaRPr lang="en-US" sz="2000" dirty="0" smtClean="0"/>
          </a:p>
        </p:txBody>
      </p:sp>
      <p:pic>
        <p:nvPicPr>
          <p:cNvPr id="10"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94728" y="487336"/>
            <a:ext cx="447586" cy="44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engbrookshall6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892" y="4345575"/>
            <a:ext cx="2471312" cy="1867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607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13116</TotalTime>
  <Words>1840</Words>
  <Application>Microsoft Office PowerPoint</Application>
  <PresentationFormat>On-screen Show (4:3)</PresentationFormat>
  <Paragraphs>236</Paragraphs>
  <Slides>17</Slides>
  <Notes>15</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Presentation</vt:lpstr>
      <vt:lpstr>Where does this topic fit?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overview</dc:title>
  <dc:creator>Larry</dc:creator>
  <cp:lastModifiedBy>Larry Press</cp:lastModifiedBy>
  <cp:revision>93</cp:revision>
  <dcterms:created xsi:type="dcterms:W3CDTF">2010-07-13T13:09:27Z</dcterms:created>
  <dcterms:modified xsi:type="dcterms:W3CDTF">2018-09-18T01:35:11Z</dcterms:modified>
</cp:coreProperties>
</file>