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3" r:id="rId2"/>
    <p:sldId id="264" r:id="rId3"/>
    <p:sldId id="303" r:id="rId4"/>
    <p:sldId id="351" r:id="rId5"/>
    <p:sldId id="347" r:id="rId6"/>
    <p:sldId id="312" r:id="rId7"/>
    <p:sldId id="269" r:id="rId8"/>
    <p:sldId id="313" r:id="rId9"/>
    <p:sldId id="270" r:id="rId10"/>
    <p:sldId id="314" r:id="rId11"/>
    <p:sldId id="271" r:id="rId12"/>
    <p:sldId id="272" r:id="rId13"/>
    <p:sldId id="320" r:id="rId14"/>
    <p:sldId id="348" r:id="rId15"/>
    <p:sldId id="296" r:id="rId16"/>
    <p:sldId id="334" r:id="rId17"/>
    <p:sldId id="341" r:id="rId18"/>
    <p:sldId id="342" r:id="rId19"/>
    <p:sldId id="343" r:id="rId20"/>
    <p:sldId id="344" r:id="rId21"/>
    <p:sldId id="317" r:id="rId22"/>
    <p:sldId id="318" r:id="rId23"/>
    <p:sldId id="319" r:id="rId24"/>
    <p:sldId id="315" r:id="rId25"/>
    <p:sldId id="301" r:id="rId26"/>
    <p:sldId id="350" r:id="rId27"/>
    <p:sldId id="325" r:id="rId28"/>
    <p:sldId id="309" r:id="rId29"/>
    <p:sldId id="340" r:id="rId30"/>
    <p:sldId id="345" r:id="rId31"/>
    <p:sldId id="346" r:id="rId32"/>
    <p:sldId id="302" r:id="rId33"/>
    <p:sldId id="262" r:id="rId3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34" autoAdjust="0"/>
  </p:normalViewPr>
  <p:slideViewPr>
    <p:cSldViewPr snapToGrid="0" snapToObjects="1">
      <p:cViewPr varScale="1">
        <p:scale>
          <a:sx n="45" d="100"/>
          <a:sy n="45" d="100"/>
        </p:scale>
        <p:origin x="1819"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BEAA7B8-C9E3-430F-AF36-0900B4878D36}" type="datetimeFigureOut">
              <a:rPr lang="en-US" smtClean="0"/>
              <a:t>2/6/2020</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dirty="0"/>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dirty="0"/>
          </a:p>
        </p:txBody>
      </p:sp>
      <p:sp>
        <p:nvSpPr>
          <p:cNvPr id="24578" name="Rectangle 2"/>
          <p:cNvSpPr>
            <a:spLocks noGrp="1" noRot="1" noChangeAspect="1" noChangeArrowheads="1" noTextEdit="1"/>
          </p:cNvSpPr>
          <p:nvPr>
            <p:ph type="sldImg"/>
          </p:nvPr>
        </p:nvSpPr>
        <p:spPr>
          <a:xfrm>
            <a:off x="330200" y="696913"/>
            <a:ext cx="6197600" cy="3486150"/>
          </a:xfrm>
          <a:ln/>
        </p:spPr>
      </p:sp>
      <p:sp>
        <p:nvSpPr>
          <p:cNvPr id="24579" name="Rectangle 3"/>
          <p:cNvSpPr>
            <a:spLocks noGrp="1" noChangeArrowheads="1"/>
          </p:cNvSpPr>
          <p:nvPr>
            <p:ph type="body" idx="1"/>
          </p:nvPr>
        </p:nvSpPr>
        <p:spPr/>
        <p:txBody>
          <a:bodyPr/>
          <a:lstStyle/>
          <a:p>
            <a:r>
              <a:rPr lang="en-US" sz="2000" dirty="0" smtClean="0"/>
              <a:t>This presentation ce</a:t>
            </a:r>
            <a:r>
              <a:rPr lang="en-US" sz="2000" baseline="0" dirty="0" smtClean="0"/>
              <a:t>nters on the functional components of a computer – input and output devices, memory, storage and the central processing unit or CPU.  </a:t>
            </a:r>
          </a:p>
          <a:p>
            <a:endParaRPr lang="en-US" sz="2000" baseline="0" dirty="0" smtClean="0"/>
          </a:p>
          <a:p>
            <a:r>
              <a:rPr lang="en-US" sz="2000" baseline="0" dirty="0" smtClean="0"/>
              <a:t>We’ll  see the function of each component and the information flows between them.  </a:t>
            </a:r>
          </a:p>
          <a:p>
            <a:endParaRPr lang="en-US" sz="2000" baseline="0" dirty="0" smtClean="0"/>
          </a:p>
          <a:p>
            <a:r>
              <a:rPr lang="en-US" sz="2000" baseline="0" dirty="0" smtClean="0"/>
              <a:t>We’ll distinguish between program and data files and look note that many different technologies can be used for storage technology.</a:t>
            </a:r>
          </a:p>
        </p:txBody>
      </p:sp>
    </p:spTree>
    <p:extLst>
      <p:ext uri="{BB962C8B-B14F-4D97-AF65-F5344CB8AC3E}">
        <p14:creationId xmlns:p14="http://schemas.microsoft.com/office/powerpoint/2010/main" val="57858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dirty="0" smtClean="0"/>
              <a:t>If you are</a:t>
            </a:r>
            <a:r>
              <a:rPr lang="en-US" sz="2000" baseline="0" dirty="0" smtClean="0"/>
              <a:t> not clear about the difference between memory and storage, go back to the previous slide.</a:t>
            </a:r>
          </a:p>
          <a:p>
            <a:endParaRPr lang="en-US" sz="2000" baseline="0" dirty="0" smtClean="0"/>
          </a:p>
          <a:p>
            <a:r>
              <a:rPr lang="en-US" sz="2000" baseline="0" dirty="0" smtClean="0"/>
              <a:t>If it is not clear after reading that slide carefully, get help.</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13</a:t>
            </a:fld>
            <a:endParaRPr lang="en-US" dirty="0"/>
          </a:p>
        </p:txBody>
      </p:sp>
    </p:spTree>
    <p:extLst>
      <p:ext uri="{BB962C8B-B14F-4D97-AF65-F5344CB8AC3E}">
        <p14:creationId xmlns:p14="http://schemas.microsoft.com/office/powerpoint/2010/main" val="1889370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14</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dirty="0" smtClean="0"/>
              <a:t>Data transfer rates between the CPU and memory are much faster than between</a:t>
            </a:r>
            <a:r>
              <a:rPr lang="en-US" sz="2000" baseline="0" dirty="0" smtClean="0"/>
              <a:t> memory and storage.</a:t>
            </a:r>
          </a:p>
        </p:txBody>
      </p:sp>
    </p:spTree>
    <p:extLst>
      <p:ext uri="{BB962C8B-B14F-4D97-AF65-F5344CB8AC3E}">
        <p14:creationId xmlns:p14="http://schemas.microsoft.com/office/powerpoint/2010/main" val="214710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15</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dirty="0" smtClean="0"/>
              <a:t>This diagram stresses the direction</a:t>
            </a:r>
            <a:r>
              <a:rPr lang="en-US" sz="2000" baseline="0" dirty="0" smtClean="0"/>
              <a:t> of</a:t>
            </a:r>
            <a:r>
              <a:rPr lang="en-US" sz="2000" dirty="0" smtClean="0"/>
              <a:t> information flows within a</a:t>
            </a:r>
            <a:r>
              <a:rPr lang="en-US" sz="2000" baseline="0" dirty="0" smtClean="0"/>
              <a:t> computer.  </a:t>
            </a:r>
          </a:p>
          <a:p>
            <a:endParaRPr lang="en-US" sz="2000" baseline="0" dirty="0" smtClean="0"/>
          </a:p>
          <a:p>
            <a:r>
              <a:rPr lang="en-US" sz="2000" baseline="0" dirty="0" smtClean="0"/>
              <a:t>For example, whatever you type on a keyboard goes into memory and information in memory can be sent to an output device like a display or a printer.  </a:t>
            </a:r>
          </a:p>
          <a:p>
            <a:endParaRPr lang="en-US" sz="2000" baseline="0" dirty="0" smtClean="0"/>
          </a:p>
          <a:p>
            <a:r>
              <a:rPr lang="en-US" sz="2000" baseline="0" dirty="0" smtClean="0"/>
              <a:t>Pay attention to the arrow heads. For example, information can move from storage to memory or from memory to storage.  </a:t>
            </a:r>
          </a:p>
          <a:p>
            <a:endParaRPr lang="en-US" sz="2000" baseline="0" dirty="0" smtClean="0"/>
          </a:p>
          <a:p>
            <a:r>
              <a:rPr lang="en-US" sz="2000" baseline="0" dirty="0" smtClean="0"/>
              <a:t>For example, when you want to use a word processing program, it has to be copied from storage to memory, and, when you finish typing a document, you would copy it to storage for safe keeping or subsequent revision.</a:t>
            </a:r>
          </a:p>
          <a:p>
            <a:endParaRPr lang="en-US" sz="2000" baseline="0" dirty="0" smtClean="0"/>
          </a:p>
          <a:p>
            <a:endParaRPr lang="en-US" sz="2000" dirty="0"/>
          </a:p>
        </p:txBody>
      </p:sp>
    </p:spTree>
    <p:extLst>
      <p:ext uri="{BB962C8B-B14F-4D97-AF65-F5344CB8AC3E}">
        <p14:creationId xmlns:p14="http://schemas.microsoft.com/office/powerpoint/2010/main" val="70739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dirty="0" smtClean="0"/>
              <a:t>If you are stuck</a:t>
            </a:r>
            <a:r>
              <a:rPr lang="en-US" sz="2000" baseline="0" dirty="0" smtClean="0"/>
              <a:t> or just guessing, get help</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16</a:t>
            </a:fld>
            <a:endParaRPr lang="en-US" dirty="0"/>
          </a:p>
        </p:txBody>
      </p:sp>
    </p:spTree>
    <p:extLst>
      <p:ext uri="{BB962C8B-B14F-4D97-AF65-F5344CB8AC3E}">
        <p14:creationId xmlns:p14="http://schemas.microsoft.com/office/powerpoint/2010/main" val="188937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17</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baseline="0" dirty="0" smtClean="0"/>
              <a:t>Two types of file in memory – files with programs and files with data</a:t>
            </a:r>
          </a:p>
        </p:txBody>
      </p:sp>
    </p:spTree>
    <p:extLst>
      <p:ext uri="{BB962C8B-B14F-4D97-AF65-F5344CB8AC3E}">
        <p14:creationId xmlns:p14="http://schemas.microsoft.com/office/powerpoint/2010/main" val="66688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18</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dirty="0" smtClean="0"/>
              <a:t>Since</a:t>
            </a:r>
            <a:r>
              <a:rPr lang="en-US" sz="2000" baseline="0" dirty="0" smtClean="0"/>
              <a:t> I am showing a PowerPoint presentation, the PowerPoint program and the slide data must be in memory right now.</a:t>
            </a:r>
          </a:p>
          <a:p>
            <a:endParaRPr lang="en-US" sz="2000" baseline="0" dirty="0" smtClean="0"/>
          </a:p>
          <a:p>
            <a:r>
              <a:rPr lang="en-US" sz="2000" baseline="0" dirty="0" smtClean="0"/>
              <a:t>The program was copied in from the storage device on my computer when I clicked on PowerPoint.</a:t>
            </a:r>
          </a:p>
          <a:p>
            <a:endParaRPr lang="en-US" sz="2000" baseline="0" dirty="0" smtClean="0"/>
          </a:p>
          <a:p>
            <a:r>
              <a:rPr lang="en-US" sz="2000" baseline="0" dirty="0" smtClean="0"/>
              <a:t>The PowerPoint presentation data  was loaded into memory from the Internet when I opened the presentation.</a:t>
            </a:r>
          </a:p>
          <a:p>
            <a:endParaRPr lang="en-US" sz="2000" baseline="0" dirty="0" smtClean="0"/>
          </a:p>
        </p:txBody>
      </p:sp>
    </p:spTree>
    <p:extLst>
      <p:ext uri="{BB962C8B-B14F-4D97-AF65-F5344CB8AC3E}">
        <p14:creationId xmlns:p14="http://schemas.microsoft.com/office/powerpoint/2010/main" val="263873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19</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baseline="0" dirty="0" smtClean="0"/>
              <a:t>Two types of file in storage – files with programs and files with data</a:t>
            </a:r>
          </a:p>
        </p:txBody>
      </p:sp>
    </p:spTree>
    <p:extLst>
      <p:ext uri="{BB962C8B-B14F-4D97-AF65-F5344CB8AC3E}">
        <p14:creationId xmlns:p14="http://schemas.microsoft.com/office/powerpoint/2010/main" val="125550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20</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 PowerPoint program is in storage. (When you start a program, it is </a:t>
            </a:r>
            <a:r>
              <a:rPr lang="en-US" sz="2000" i="1" baseline="0" dirty="0" smtClean="0"/>
              <a:t>copied</a:t>
            </a:r>
            <a:r>
              <a:rPr lang="en-US" sz="2000" baseline="0" dirty="0" smtClean="0"/>
              <a:t> from storage to memory, not </a:t>
            </a:r>
            <a:r>
              <a:rPr lang="en-US" sz="2000" i="1" baseline="0" dirty="0" smtClean="0"/>
              <a:t>moved</a:t>
            </a:r>
            <a:r>
              <a:rPr lang="en-US" sz="2000" baseline="0" dirty="0" smtClean="0"/>
              <a:t>).</a:t>
            </a:r>
          </a:p>
          <a:p>
            <a:endParaRPr lang="en-US" sz="2000" baseline="0" dirty="0" smtClean="0"/>
          </a:p>
          <a:p>
            <a:r>
              <a:rPr lang="en-US" sz="2000" baseline="0" dirty="0" smtClean="0"/>
              <a:t>There would be other programs – perhaps Microsoft Word, game programs, etc. and other data files – perhaps Word documents, spreadsheets, videos, etc.</a:t>
            </a:r>
          </a:p>
          <a:p>
            <a:endParaRPr lang="en-US" sz="2000" baseline="0" dirty="0" smtClean="0"/>
          </a:p>
          <a:p>
            <a:endParaRPr lang="en-US" sz="2000" baseline="0" dirty="0" smtClean="0"/>
          </a:p>
          <a:p>
            <a:endParaRPr lang="en-US" sz="2000" baseline="0" dirty="0" smtClean="0"/>
          </a:p>
        </p:txBody>
      </p:sp>
    </p:spTree>
    <p:extLst>
      <p:ext uri="{BB962C8B-B14F-4D97-AF65-F5344CB8AC3E}">
        <p14:creationId xmlns:p14="http://schemas.microsoft.com/office/powerpoint/2010/main" val="3421962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baseline="0" dirty="0" smtClean="0"/>
              <a:t>Pause and list some of the things stored on you hard drive or flash drive.</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21</a:t>
            </a:fld>
            <a:endParaRPr lang="en-US" dirty="0"/>
          </a:p>
        </p:txBody>
      </p:sp>
    </p:spTree>
    <p:extLst>
      <p:ext uri="{BB962C8B-B14F-4D97-AF65-F5344CB8AC3E}">
        <p14:creationId xmlns:p14="http://schemas.microsoft.com/office/powerpoint/2010/main" val="259657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4CCDF-6487-4EF2-ABEE-6F171A1B09B8}" type="slidenum">
              <a:rPr lang="en-US"/>
              <a:pPr/>
              <a:t>22</a:t>
            </a:fld>
            <a:endParaRPr lang="en-US" dirty="0"/>
          </a:p>
        </p:txBody>
      </p:sp>
      <p:sp>
        <p:nvSpPr>
          <p:cNvPr id="204802" name="Rectangle 2"/>
          <p:cNvSpPr>
            <a:spLocks noGrp="1" noRot="1" noChangeAspect="1" noChangeArrowheads="1" noTextEdit="1"/>
          </p:cNvSpPr>
          <p:nvPr>
            <p:ph type="sldImg"/>
          </p:nvPr>
        </p:nvSpPr>
        <p:spPr>
          <a:xfrm>
            <a:off x="330200" y="696913"/>
            <a:ext cx="6197600" cy="3486150"/>
          </a:xfrm>
          <a:ln/>
        </p:spPr>
      </p:sp>
      <p:sp>
        <p:nvSpPr>
          <p:cNvPr id="204803" name="Rectangle 3"/>
          <p:cNvSpPr>
            <a:spLocks noGrp="1" noChangeArrowheads="1"/>
          </p:cNvSpPr>
          <p:nvPr>
            <p:ph type="body" idx="1"/>
          </p:nvPr>
        </p:nvSpPr>
        <p:spPr/>
        <p:txBody>
          <a:bodyPr/>
          <a:lstStyle/>
          <a:p>
            <a:r>
              <a:rPr lang="en-US" sz="2000" dirty="0" smtClean="0"/>
              <a:t>This is the sort of thing you might find on your hard drive – data you have stored.</a:t>
            </a:r>
          </a:p>
          <a:p>
            <a:endParaRPr lang="en-US" sz="2000" dirty="0" smtClean="0"/>
          </a:p>
          <a:p>
            <a:r>
              <a:rPr lang="en-US" sz="2000" dirty="0" smtClean="0"/>
              <a:t>But, what is missing?  What else do you have stored on your computer?</a:t>
            </a:r>
          </a:p>
          <a:p>
            <a:endParaRPr lang="en-US" sz="2000" baseline="0" dirty="0" smtClean="0"/>
          </a:p>
        </p:txBody>
      </p:sp>
    </p:spTree>
    <p:extLst>
      <p:ext uri="{BB962C8B-B14F-4D97-AF65-F5344CB8AC3E}">
        <p14:creationId xmlns:p14="http://schemas.microsoft.com/office/powerpoint/2010/main" val="343821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dirty="0"/>
          </a:p>
        </p:txBody>
      </p:sp>
      <p:sp>
        <p:nvSpPr>
          <p:cNvPr id="193538" name="Rectangle 2"/>
          <p:cNvSpPr>
            <a:spLocks noGrp="1" noRot="1" noChangeAspect="1" noChangeArrowheads="1" noTextEdit="1"/>
          </p:cNvSpPr>
          <p:nvPr>
            <p:ph type="sldImg"/>
          </p:nvPr>
        </p:nvSpPr>
        <p:spPr>
          <a:xfrm>
            <a:off x="330200" y="696913"/>
            <a:ext cx="6197600" cy="3486150"/>
          </a:xfrm>
          <a:ln/>
        </p:spPr>
      </p:sp>
      <p:sp>
        <p:nvSpPr>
          <p:cNvPr id="193539" name="Rectangle 3"/>
          <p:cNvSpPr>
            <a:spLocks noGrp="1" noChangeArrowheads="1"/>
          </p:cNvSpPr>
          <p:nvPr>
            <p:ph type="body" idx="1"/>
          </p:nvPr>
        </p:nvSpPr>
        <p:spPr/>
        <p:txBody>
          <a:bodyPr/>
          <a:lstStyle/>
          <a:p>
            <a:r>
              <a:rPr lang="en-US" sz="2000" dirty="0" smtClean="0"/>
              <a:t>The presentation falls </a:t>
            </a:r>
            <a:r>
              <a:rPr lang="en-US" sz="2000" baseline="0" dirty="0" smtClean="0"/>
              <a:t>within the technology concepts portion of the class.</a:t>
            </a:r>
            <a:endParaRPr lang="en-US" sz="2000" dirty="0"/>
          </a:p>
        </p:txBody>
      </p:sp>
    </p:spTree>
    <p:extLst>
      <p:ext uri="{BB962C8B-B14F-4D97-AF65-F5344CB8AC3E}">
        <p14:creationId xmlns:p14="http://schemas.microsoft.com/office/powerpoint/2010/main" val="2422358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4CCDF-6487-4EF2-ABEE-6F171A1B09B8}" type="slidenum">
              <a:rPr lang="en-US"/>
              <a:pPr/>
              <a:t>23</a:t>
            </a:fld>
            <a:endParaRPr lang="en-US" dirty="0"/>
          </a:p>
        </p:txBody>
      </p:sp>
      <p:sp>
        <p:nvSpPr>
          <p:cNvPr id="204802" name="Rectangle 2"/>
          <p:cNvSpPr>
            <a:spLocks noGrp="1" noRot="1" noChangeAspect="1" noChangeArrowheads="1" noTextEdit="1"/>
          </p:cNvSpPr>
          <p:nvPr>
            <p:ph type="sldImg"/>
          </p:nvPr>
        </p:nvSpPr>
        <p:spPr>
          <a:xfrm>
            <a:off x="330200" y="696913"/>
            <a:ext cx="6197600" cy="3486150"/>
          </a:xfrm>
          <a:ln/>
        </p:spPr>
      </p:sp>
      <p:sp>
        <p:nvSpPr>
          <p:cNvPr id="204803" name="Rectangle 3"/>
          <p:cNvSpPr>
            <a:spLocks noGrp="1" noChangeArrowheads="1"/>
          </p:cNvSpPr>
          <p:nvPr>
            <p:ph type="body" idx="1"/>
          </p:nvPr>
        </p:nvSpPr>
        <p:spPr/>
        <p:txBody>
          <a:bodyPr/>
          <a:lstStyle/>
          <a:p>
            <a:r>
              <a:rPr lang="en-US" sz="2000" dirty="0" smtClean="0"/>
              <a:t>You also</a:t>
            </a:r>
            <a:r>
              <a:rPr lang="en-US" sz="2000" baseline="0" dirty="0" smtClean="0"/>
              <a:t> have programs like your word processor, music and video players, image and audio editors and a Web browsing program or two.</a:t>
            </a:r>
          </a:p>
          <a:p>
            <a:endParaRPr lang="en-US" sz="2000" baseline="0" dirty="0" smtClean="0"/>
          </a:p>
          <a:p>
            <a:r>
              <a:rPr lang="en-US" sz="2000" baseline="0" dirty="0" smtClean="0"/>
              <a:t>(Web </a:t>
            </a:r>
            <a:r>
              <a:rPr lang="en-US" sz="2000" i="1" baseline="0" dirty="0" smtClean="0"/>
              <a:t>browser</a:t>
            </a:r>
            <a:r>
              <a:rPr lang="en-US" sz="2000" baseline="0" dirty="0" smtClean="0"/>
              <a:t> and Web </a:t>
            </a:r>
            <a:r>
              <a:rPr lang="en-US" sz="2000" i="1" baseline="0" dirty="0" smtClean="0"/>
              <a:t>client</a:t>
            </a:r>
            <a:r>
              <a:rPr lang="en-US" sz="2000" baseline="0" dirty="0" smtClean="0"/>
              <a:t> are synonyms).</a:t>
            </a:r>
          </a:p>
          <a:p>
            <a:endParaRPr lang="en-US" sz="2000" baseline="0" dirty="0" smtClean="0"/>
          </a:p>
          <a:p>
            <a:r>
              <a:rPr lang="en-US" sz="2000" baseline="0" dirty="0" smtClean="0"/>
              <a:t>We store both program and data files on our computers.</a:t>
            </a:r>
          </a:p>
        </p:txBody>
      </p:sp>
    </p:spTree>
    <p:extLst>
      <p:ext uri="{BB962C8B-B14F-4D97-AF65-F5344CB8AC3E}">
        <p14:creationId xmlns:p14="http://schemas.microsoft.com/office/powerpoint/2010/main" val="87276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dirty="0" smtClean="0"/>
              <a:t>Where does the Internet fit in this discussion?</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24</a:t>
            </a:fld>
            <a:endParaRPr lang="en-US" dirty="0"/>
          </a:p>
        </p:txBody>
      </p:sp>
    </p:spTree>
    <p:extLst>
      <p:ext uri="{BB962C8B-B14F-4D97-AF65-F5344CB8AC3E}">
        <p14:creationId xmlns:p14="http://schemas.microsoft.com/office/powerpoint/2010/main" val="3040644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4CCDF-6487-4EF2-ABEE-6F171A1B09B8}" type="slidenum">
              <a:rPr lang="en-US"/>
              <a:pPr/>
              <a:t>25</a:t>
            </a:fld>
            <a:endParaRPr lang="en-US" dirty="0"/>
          </a:p>
        </p:txBody>
      </p:sp>
      <p:sp>
        <p:nvSpPr>
          <p:cNvPr id="204802" name="Rectangle 2"/>
          <p:cNvSpPr>
            <a:spLocks noGrp="1" noRot="1" noChangeAspect="1" noChangeArrowheads="1" noTextEdit="1"/>
          </p:cNvSpPr>
          <p:nvPr>
            <p:ph type="sldImg"/>
          </p:nvPr>
        </p:nvSpPr>
        <p:spPr>
          <a:xfrm>
            <a:off x="330200" y="696913"/>
            <a:ext cx="6197600" cy="3486150"/>
          </a:xfrm>
          <a:ln/>
        </p:spPr>
      </p:sp>
      <p:sp>
        <p:nvSpPr>
          <p:cNvPr id="204803" name="Rectangle 3"/>
          <p:cNvSpPr>
            <a:spLocks noGrp="1" noChangeArrowheads="1"/>
          </p:cNvSpPr>
          <p:nvPr>
            <p:ph type="body" idx="1"/>
          </p:nvPr>
        </p:nvSpPr>
        <p:spPr/>
        <p:txBody>
          <a:bodyPr/>
          <a:lstStyle/>
          <a:p>
            <a:r>
              <a:rPr lang="en-US" sz="2000" dirty="0" smtClean="0"/>
              <a:t>You can think</a:t>
            </a:r>
            <a:r>
              <a:rPr lang="en-US" sz="2000" baseline="0" dirty="0" smtClean="0"/>
              <a:t> of the Internet as a large, but relatively slow storage device that is shared by every computer connected to it.  </a:t>
            </a:r>
          </a:p>
          <a:p>
            <a:endParaRPr lang="en-US" sz="2000" baseline="0" dirty="0" smtClean="0"/>
          </a:p>
          <a:p>
            <a:r>
              <a:rPr lang="en-US" sz="2000" baseline="0" dirty="0" smtClean="0"/>
              <a:t>Today we use it to store relatively small programs and data  files that don’t require high speed access.  </a:t>
            </a:r>
          </a:p>
          <a:p>
            <a:endParaRPr lang="en-US" sz="2000" baseline="0" dirty="0" smtClean="0"/>
          </a:p>
          <a:p>
            <a:r>
              <a:rPr lang="en-US" sz="2000" baseline="0" dirty="0" smtClean="0"/>
              <a:t>We store large programs and critical data on local devices like hard drives or flash drives.  </a:t>
            </a:r>
          </a:p>
          <a:p>
            <a:endParaRPr lang="en-US" sz="2000" baseline="0" dirty="0" smtClean="0"/>
          </a:p>
          <a:p>
            <a:r>
              <a:rPr lang="en-US" sz="2000" baseline="0" dirty="0" smtClean="0"/>
              <a:t>Technological change will affect this balance between the Internet and local storage.  </a:t>
            </a:r>
          </a:p>
          <a:p>
            <a:endParaRPr lang="en-US" sz="2000" baseline="0" dirty="0" smtClean="0"/>
          </a:p>
          <a:p>
            <a:r>
              <a:rPr lang="en-US" sz="2000" baseline="0" dirty="0" smtClean="0"/>
              <a:t>For example, faster Internet connections favor storing information in the “cloud,” and falling prices of local storage devices favors storing information locally.</a:t>
            </a:r>
          </a:p>
        </p:txBody>
      </p:sp>
    </p:spTree>
    <p:extLst>
      <p:ext uri="{BB962C8B-B14F-4D97-AF65-F5344CB8AC3E}">
        <p14:creationId xmlns:p14="http://schemas.microsoft.com/office/powerpoint/2010/main" val="543458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4CCDF-6487-4EF2-ABEE-6F171A1B09B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4802" name="Rectangle 2"/>
          <p:cNvSpPr>
            <a:spLocks noGrp="1" noRot="1" noChangeAspect="1" noChangeArrowheads="1" noTextEdit="1"/>
          </p:cNvSpPr>
          <p:nvPr>
            <p:ph type="sldImg"/>
          </p:nvPr>
        </p:nvSpPr>
        <p:spPr>
          <a:xfrm>
            <a:off x="330200" y="696913"/>
            <a:ext cx="6197600" cy="3486150"/>
          </a:xfrm>
          <a:ln/>
        </p:spPr>
      </p:sp>
      <p:sp>
        <p:nvSpPr>
          <p:cNvPr id="204803" name="Rectangle 3"/>
          <p:cNvSpPr>
            <a:spLocks noGrp="1" noChangeArrowheads="1"/>
          </p:cNvSpPr>
          <p:nvPr>
            <p:ph type="body" idx="1"/>
          </p:nvPr>
        </p:nvSpPr>
        <p:spPr/>
        <p:txBody>
          <a:bodyPr/>
          <a:lstStyle/>
          <a:p>
            <a:endParaRPr lang="en-US" sz="2000" baseline="0" dirty="0" smtClean="0"/>
          </a:p>
        </p:txBody>
      </p:sp>
    </p:spTree>
    <p:extLst>
      <p:ext uri="{BB962C8B-B14F-4D97-AF65-F5344CB8AC3E}">
        <p14:creationId xmlns:p14="http://schemas.microsoft.com/office/powerpoint/2010/main" val="3435987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4CCDF-6487-4EF2-ABEE-6F171A1B09B8}" type="slidenum">
              <a:rPr lang="en-US"/>
              <a:pPr/>
              <a:t>27</a:t>
            </a:fld>
            <a:endParaRPr lang="en-US" dirty="0"/>
          </a:p>
        </p:txBody>
      </p:sp>
      <p:sp>
        <p:nvSpPr>
          <p:cNvPr id="204802" name="Rectangle 2"/>
          <p:cNvSpPr>
            <a:spLocks noGrp="1" noRot="1" noChangeAspect="1" noChangeArrowheads="1" noTextEdit="1"/>
          </p:cNvSpPr>
          <p:nvPr>
            <p:ph type="sldImg"/>
          </p:nvPr>
        </p:nvSpPr>
        <p:spPr>
          <a:xfrm>
            <a:off x="330200" y="696913"/>
            <a:ext cx="6197600" cy="3486150"/>
          </a:xfrm>
          <a:ln/>
        </p:spPr>
      </p:sp>
      <p:sp>
        <p:nvSpPr>
          <p:cNvPr id="204803" name="Rectangle 3"/>
          <p:cNvSpPr>
            <a:spLocks noGrp="1" noChangeArrowheads="1"/>
          </p:cNvSpPr>
          <p:nvPr>
            <p:ph type="body" idx="1"/>
          </p:nvPr>
        </p:nvSpPr>
        <p:spPr/>
        <p:txBody>
          <a:bodyPr/>
          <a:lstStyle/>
          <a:p>
            <a:r>
              <a:rPr lang="en-US" sz="2000" dirty="0" smtClean="0"/>
              <a:t>Many</a:t>
            </a:r>
            <a:r>
              <a:rPr lang="en-US" sz="2000" baseline="0" dirty="0" smtClean="0"/>
              <a:t> services store their own data files on the Internet – for example Survey Gizmo questionnaires and responses, Amazon products for sale and Facebook profiles, pictures and posts.</a:t>
            </a:r>
          </a:p>
          <a:p>
            <a:endParaRPr lang="en-US" sz="2000" baseline="0" dirty="0" smtClean="0"/>
          </a:p>
          <a:p>
            <a:r>
              <a:rPr lang="en-US" sz="2000" baseline="0" dirty="0" smtClean="0"/>
              <a:t>Additionally, several companies offer storage space in the cloud for user’s data files.</a:t>
            </a:r>
          </a:p>
          <a:p>
            <a:endParaRPr lang="en-US" sz="2000" baseline="0" dirty="0" smtClean="0"/>
          </a:p>
          <a:p>
            <a:r>
              <a:rPr lang="en-US" sz="2000" baseline="0" dirty="0" smtClean="0"/>
              <a:t>They typically offer a minimal amount of storage for free and charge a monthly fee of additional capacity.</a:t>
            </a:r>
          </a:p>
          <a:p>
            <a:endParaRPr lang="en-US" sz="2000" baseline="0" dirty="0" smtClean="0"/>
          </a:p>
          <a:p>
            <a:r>
              <a:rPr lang="en-US" sz="2000" baseline="0" dirty="0" smtClean="0"/>
              <a:t>These are some of the big ones. </a:t>
            </a:r>
          </a:p>
          <a:p>
            <a:endParaRPr lang="en-US" sz="2000" baseline="0" dirty="0" smtClean="0"/>
          </a:p>
          <a:p>
            <a:endParaRPr lang="en-US" sz="2000" dirty="0" smtClean="0"/>
          </a:p>
        </p:txBody>
      </p:sp>
    </p:spTree>
    <p:extLst>
      <p:ext uri="{BB962C8B-B14F-4D97-AF65-F5344CB8AC3E}">
        <p14:creationId xmlns:p14="http://schemas.microsoft.com/office/powerpoint/2010/main" val="2145085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dirty="0" smtClean="0"/>
              <a:t>A final point is that while all the</a:t>
            </a:r>
            <a:r>
              <a:rPr lang="en-US" sz="2000" baseline="0" dirty="0" smtClean="0"/>
              <a:t> functional architecture of computers remains the same, the technology does not. For example, since the 1940s, computers have had storage devices, but the technology we use has changed over time.</a:t>
            </a:r>
          </a:p>
          <a:p>
            <a:endParaRPr lang="en-US" sz="2000" baseline="0" dirty="0" smtClean="0"/>
          </a:p>
          <a:p>
            <a:r>
              <a:rPr lang="en-US" sz="2000" dirty="0" smtClean="0"/>
              <a:t>Here we see ten</a:t>
            </a:r>
            <a:r>
              <a:rPr lang="en-US" sz="2000" baseline="0" dirty="0" smtClean="0"/>
              <a:t> different storage technologies that have been in use during my career.</a:t>
            </a:r>
          </a:p>
          <a:p>
            <a:endParaRPr lang="en-US" sz="2000" baseline="0" dirty="0" smtClean="0"/>
          </a:p>
          <a:p>
            <a:r>
              <a:rPr lang="en-US" sz="2000" baseline="0" dirty="0" smtClean="0"/>
              <a:t>Which do you recognize? Which have you used? Which are obsolete?</a:t>
            </a:r>
            <a:endParaRPr lang="en-US" sz="2000" dirty="0" smtClean="0"/>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28</a:t>
            </a:fld>
            <a:endParaRPr lang="en-US" dirty="0"/>
          </a:p>
        </p:txBody>
      </p:sp>
    </p:spTree>
    <p:extLst>
      <p:ext uri="{BB962C8B-B14F-4D97-AF65-F5344CB8AC3E}">
        <p14:creationId xmlns:p14="http://schemas.microsoft.com/office/powerpoint/2010/main" val="2680734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000" dirty="0" smtClean="0"/>
              <a:t>A final point is that while all the</a:t>
            </a:r>
            <a:r>
              <a:rPr lang="en-US" sz="2000" baseline="0" dirty="0" smtClean="0"/>
              <a:t> functional architecture of computers remains the same, the technology does not. For example, since the 1940s, computers have had storage devices, but the technology we use has changed over time.</a:t>
            </a:r>
          </a:p>
          <a:p>
            <a:endParaRPr lang="en-US" sz="2000" baseline="0" dirty="0" smtClean="0"/>
          </a:p>
          <a:p>
            <a:r>
              <a:rPr lang="en-US" sz="2000" dirty="0" smtClean="0"/>
              <a:t>Here we see ten</a:t>
            </a:r>
            <a:r>
              <a:rPr lang="en-US" sz="2000" baseline="0" dirty="0" smtClean="0"/>
              <a:t> different storage technologies that have been in use during my career.</a:t>
            </a:r>
          </a:p>
          <a:p>
            <a:endParaRPr lang="en-US" sz="2000" baseline="0" dirty="0" smtClean="0"/>
          </a:p>
          <a:p>
            <a:r>
              <a:rPr lang="en-US" sz="2000" baseline="0" dirty="0" smtClean="0"/>
              <a:t>Which do you recognize? Which have you used? Which are obsolete?</a:t>
            </a:r>
            <a:endParaRPr lang="en-US" sz="2000" dirty="0" smtClean="0"/>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29</a:t>
            </a:fld>
            <a:endParaRPr lang="en-US" dirty="0"/>
          </a:p>
        </p:txBody>
      </p:sp>
    </p:spTree>
    <p:extLst>
      <p:ext uri="{BB962C8B-B14F-4D97-AF65-F5344CB8AC3E}">
        <p14:creationId xmlns:p14="http://schemas.microsoft.com/office/powerpoint/2010/main" val="2680734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i="1" baseline="0" dirty="0" smtClean="0"/>
              <a:t>byte</a:t>
            </a:r>
            <a:r>
              <a:rPr lang="en-US" baseline="0" dirty="0" smtClean="0"/>
              <a:t> is a unit of measure for quantity of data.</a:t>
            </a:r>
          </a:p>
          <a:p>
            <a:endParaRPr lang="en-US" baseline="0" dirty="0"/>
          </a:p>
          <a:p>
            <a:r>
              <a:rPr lang="en-US" baseline="0" dirty="0" smtClean="0"/>
              <a:t>A computer’s local storage capacity is greater than its memory capacity because the memory only has to hold the programs and data currently being used while the storage device holds all of the programs installed on the computer as well as all the data files that have been saved.</a:t>
            </a:r>
          </a:p>
          <a:p>
            <a:endParaRPr lang="en-US" baseline="0" dirty="0" smtClean="0"/>
          </a:p>
          <a:p>
            <a:r>
              <a:rPr lang="en-US" baseline="0" dirty="0" smtClean="0"/>
              <a:t>We will talk more about measures of data quantity (and transmission speed) in other topic modules.</a:t>
            </a:r>
          </a:p>
        </p:txBody>
      </p:sp>
      <p:sp>
        <p:nvSpPr>
          <p:cNvPr id="4" name="Slide Number Placeholder 3"/>
          <p:cNvSpPr>
            <a:spLocks noGrp="1"/>
          </p:cNvSpPr>
          <p:nvPr>
            <p:ph type="sldNum" sz="quarter" idx="10"/>
          </p:nvPr>
        </p:nvSpPr>
        <p:spPr/>
        <p:txBody>
          <a:bodyPr/>
          <a:lstStyle/>
          <a:p>
            <a:fld id="{5DC71822-4C48-4054-802C-DE4A10B77D14}" type="slidenum">
              <a:rPr lang="en-US" smtClean="0"/>
              <a:t>30</a:t>
            </a:fld>
            <a:endParaRPr lang="en-US" dirty="0"/>
          </a:p>
        </p:txBody>
      </p:sp>
    </p:spTree>
    <p:extLst>
      <p:ext uri="{BB962C8B-B14F-4D97-AF65-F5344CB8AC3E}">
        <p14:creationId xmlns:p14="http://schemas.microsoft.com/office/powerpoint/2010/main" val="364253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32</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dirty="0" smtClean="0"/>
              <a:t>Well, that concludes our</a:t>
            </a:r>
            <a:r>
              <a:rPr lang="en-US" sz="2000" baseline="0" dirty="0" smtClean="0"/>
              <a:t> presentation on computer components.  </a:t>
            </a:r>
          </a:p>
          <a:p>
            <a:endParaRPr lang="en-US" sz="2000" baseline="0" dirty="0" smtClean="0"/>
          </a:p>
          <a:p>
            <a:r>
              <a:rPr lang="en-US" sz="2000" baseline="0" dirty="0" smtClean="0"/>
              <a:t>We’ve seen the functions of each type of component and the direction of information flow between them.</a:t>
            </a:r>
          </a:p>
          <a:p>
            <a:endParaRPr lang="en-US" sz="2000" baseline="0" dirty="0" smtClean="0"/>
          </a:p>
          <a:p>
            <a:r>
              <a:rPr lang="en-US" sz="2000" baseline="0" dirty="0" smtClean="0"/>
              <a:t>We noted that storage devices, including the Internet, hold both program and data files.</a:t>
            </a:r>
          </a:p>
          <a:p>
            <a:endParaRPr lang="en-US" sz="2000" baseline="0" dirty="0" smtClean="0"/>
          </a:p>
          <a:p>
            <a:r>
              <a:rPr lang="en-US" sz="2000" baseline="0" dirty="0" smtClean="0"/>
              <a:t>Finally, we saw that a given function may be achieved using various technologies and new ones obsolete older ones.</a:t>
            </a:r>
          </a:p>
        </p:txBody>
      </p:sp>
    </p:spTree>
    <p:extLst>
      <p:ext uri="{BB962C8B-B14F-4D97-AF65-F5344CB8AC3E}">
        <p14:creationId xmlns:p14="http://schemas.microsoft.com/office/powerpoint/2010/main" val="237571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33</a:t>
            </a:fld>
            <a:endParaRPr lang="en-US" dirty="0"/>
          </a:p>
        </p:txBody>
      </p:sp>
    </p:spTree>
    <p:extLst>
      <p:ext uri="{BB962C8B-B14F-4D97-AF65-F5344CB8AC3E}">
        <p14:creationId xmlns:p14="http://schemas.microsoft.com/office/powerpoint/2010/main" val="196299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3</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dirty="0" smtClean="0"/>
              <a:t>This</a:t>
            </a:r>
            <a:r>
              <a:rPr lang="en-US" sz="2000" baseline="0" dirty="0" smtClean="0"/>
              <a:t> diagram shows the functional components of a computer.  </a:t>
            </a:r>
          </a:p>
          <a:p>
            <a:endParaRPr lang="en-US" sz="2000" baseline="0" dirty="0" smtClean="0"/>
          </a:p>
          <a:p>
            <a:r>
              <a:rPr lang="en-US" sz="2000" baseline="0" dirty="0" smtClean="0"/>
              <a:t>Nearly all computers from the largest supercomputer to your cell phone have these components.  </a:t>
            </a:r>
          </a:p>
          <a:p>
            <a:endParaRPr lang="en-US" sz="2000" baseline="0" dirty="0" smtClean="0"/>
          </a:p>
          <a:p>
            <a:r>
              <a:rPr lang="en-US" sz="2000" baseline="0" dirty="0" smtClean="0"/>
              <a:t>While technology has changed radically since the first modern electronic computers of the late 1940s and 1950s, this basic functional architecture has remained the same.</a:t>
            </a:r>
          </a:p>
          <a:p>
            <a:endParaRPr lang="en-US" sz="2000" baseline="0" dirty="0" smtClean="0"/>
          </a:p>
          <a:p>
            <a:endParaRPr lang="en-US" sz="2000" baseline="0" dirty="0" smtClean="0"/>
          </a:p>
        </p:txBody>
      </p:sp>
    </p:spTree>
    <p:extLst>
      <p:ext uri="{BB962C8B-B14F-4D97-AF65-F5344CB8AC3E}">
        <p14:creationId xmlns:p14="http://schemas.microsoft.com/office/powerpoint/2010/main" val="172339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4</a:t>
            </a:fld>
            <a:endParaRPr lang="en-US" dirty="0"/>
          </a:p>
        </p:txBody>
      </p:sp>
      <p:sp>
        <p:nvSpPr>
          <p:cNvPr id="71682" name="Rectangle 2"/>
          <p:cNvSpPr>
            <a:spLocks noGrp="1" noRot="1" noChangeAspect="1" noChangeArrowheads="1" noTextEdit="1"/>
          </p:cNvSpPr>
          <p:nvPr>
            <p:ph type="sldImg"/>
          </p:nvPr>
        </p:nvSpPr>
        <p:spPr>
          <a:xfrm>
            <a:off x="330200" y="696913"/>
            <a:ext cx="6197600" cy="3486150"/>
          </a:xfrm>
          <a:ln/>
        </p:spPr>
      </p:sp>
      <p:sp>
        <p:nvSpPr>
          <p:cNvPr id="71683" name="Rectangle 3"/>
          <p:cNvSpPr>
            <a:spLocks noGrp="1" noChangeArrowheads="1"/>
          </p:cNvSpPr>
          <p:nvPr>
            <p:ph type="body" idx="1"/>
          </p:nvPr>
        </p:nvSpPr>
        <p:spPr/>
        <p:txBody>
          <a:bodyPr/>
          <a:lstStyle/>
          <a:p>
            <a:r>
              <a:rPr lang="en-US" sz="2000" baseline="0" dirty="0" smtClean="0"/>
              <a:t>Data transfer between memory and the CPU is ,much faster than between memory and storage, but both increase with time</a:t>
            </a:r>
            <a:r>
              <a:rPr lang="en-US" sz="2000" baseline="0" dirty="0" smtClean="0"/>
              <a:t>. The speed of the Internet link depends upon cost of and technology used in the link. The speed between the local area network in your home and your Internet service provider is much lower than the speed of the link between our campus and our ISP.</a:t>
            </a:r>
            <a:endParaRPr lang="en-US" sz="2000" baseline="0" dirty="0" smtClean="0"/>
          </a:p>
          <a:p>
            <a:endParaRPr lang="en-US" sz="2000" baseline="0" dirty="0" smtClean="0"/>
          </a:p>
          <a:p>
            <a:endParaRPr lang="en-US" sz="2000" baseline="0" dirty="0" smtClean="0"/>
          </a:p>
        </p:txBody>
      </p:sp>
    </p:spTree>
    <p:extLst>
      <p:ext uri="{BB962C8B-B14F-4D97-AF65-F5344CB8AC3E}">
        <p14:creationId xmlns:p14="http://schemas.microsoft.com/office/powerpoint/2010/main" val="325770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design</a:t>
            </a:r>
            <a:r>
              <a:rPr lang="en-US" baseline="0" dirty="0" smtClean="0"/>
              <a:t> was invented by a team at Princeton University headed by John Von Neumann.</a:t>
            </a:r>
          </a:p>
          <a:p>
            <a:endParaRPr lang="en-US" baseline="0" dirty="0" smtClean="0"/>
          </a:p>
          <a:p>
            <a:r>
              <a:rPr lang="en-US" baseline="0" dirty="0" smtClean="0"/>
              <a:t>While the design has remained constant, the technology has changed. For example, early computers used magnetic tape for storage, but that technology gave way to floppy and hard disk drives.</a:t>
            </a:r>
          </a:p>
          <a:p>
            <a:endParaRPr lang="en-US"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5</a:t>
            </a:fld>
            <a:endParaRPr lang="en-US" dirty="0"/>
          </a:p>
        </p:txBody>
      </p:sp>
    </p:spTree>
    <p:extLst>
      <p:ext uri="{BB962C8B-B14F-4D97-AF65-F5344CB8AC3E}">
        <p14:creationId xmlns:p14="http://schemas.microsoft.com/office/powerpoint/2010/main" val="121993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5B421-49CF-4E05-BC73-351E2C849106}" type="slidenum">
              <a:rPr lang="en-US"/>
              <a:pPr/>
              <a:t>7</a:t>
            </a:fld>
            <a:endParaRPr lang="en-US" dirty="0"/>
          </a:p>
        </p:txBody>
      </p:sp>
      <p:sp>
        <p:nvSpPr>
          <p:cNvPr id="112642" name="Rectangle 2"/>
          <p:cNvSpPr>
            <a:spLocks noGrp="1" noRot="1" noChangeAspect="1" noChangeArrowheads="1" noTextEdit="1"/>
          </p:cNvSpPr>
          <p:nvPr>
            <p:ph type="sldImg"/>
          </p:nvPr>
        </p:nvSpPr>
        <p:spPr>
          <a:xfrm>
            <a:off x="330200" y="696913"/>
            <a:ext cx="6197600" cy="3486150"/>
          </a:xfrm>
          <a:ln/>
        </p:spPr>
      </p:sp>
      <p:sp>
        <p:nvSpPr>
          <p:cNvPr id="112643" name="Rectangle 3"/>
          <p:cNvSpPr>
            <a:spLocks noGrp="1" noChangeArrowheads="1"/>
          </p:cNvSpPr>
          <p:nvPr>
            <p:ph type="body" idx="1"/>
          </p:nvPr>
        </p:nvSpPr>
        <p:spPr/>
        <p:txBody>
          <a:bodyPr/>
          <a:lstStyle/>
          <a:p>
            <a:r>
              <a:rPr lang="en-US" sz="2000" dirty="0" smtClean="0"/>
              <a:t>These</a:t>
            </a:r>
            <a:r>
              <a:rPr lang="en-US" sz="2000" baseline="0" dirty="0" smtClean="0"/>
              <a:t> are common input devices.  </a:t>
            </a:r>
          </a:p>
          <a:p>
            <a:endParaRPr lang="en-US" sz="2000" baseline="0" dirty="0" smtClean="0"/>
          </a:p>
          <a:p>
            <a:r>
              <a:rPr lang="en-US" sz="2000" baseline="0" dirty="0" smtClean="0"/>
              <a:t>If you’re watching a video of this presentation, pause it and see if you can identify each of them.  </a:t>
            </a:r>
          </a:p>
          <a:p>
            <a:endParaRPr lang="en-US" sz="2000" baseline="0" dirty="0" smtClean="0"/>
          </a:p>
        </p:txBody>
      </p:sp>
    </p:spTree>
    <p:extLst>
      <p:ext uri="{BB962C8B-B14F-4D97-AF65-F5344CB8AC3E}">
        <p14:creationId xmlns:p14="http://schemas.microsoft.com/office/powerpoint/2010/main" val="74581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F2E96-30E5-4716-A0BA-83B400AC7AD2}" type="slidenum">
              <a:rPr lang="en-US"/>
              <a:pPr/>
              <a:t>9</a:t>
            </a:fld>
            <a:endParaRPr lang="en-US" dirty="0"/>
          </a:p>
        </p:txBody>
      </p:sp>
      <p:sp>
        <p:nvSpPr>
          <p:cNvPr id="118786" name="Rectangle 2"/>
          <p:cNvSpPr>
            <a:spLocks noGrp="1" noRot="1" noChangeAspect="1" noChangeArrowheads="1" noTextEdit="1"/>
          </p:cNvSpPr>
          <p:nvPr>
            <p:ph type="sldImg"/>
          </p:nvPr>
        </p:nvSpPr>
        <p:spPr>
          <a:xfrm>
            <a:off x="330200" y="696913"/>
            <a:ext cx="6197600" cy="3486150"/>
          </a:xfrm>
          <a:ln/>
        </p:spPr>
      </p:sp>
      <p:sp>
        <p:nvSpPr>
          <p:cNvPr id="118787" name="Rectangle 3"/>
          <p:cNvSpPr>
            <a:spLocks noGrp="1" noChangeArrowheads="1"/>
          </p:cNvSpPr>
          <p:nvPr>
            <p:ph type="body" idx="1"/>
          </p:nvPr>
        </p:nvSpPr>
        <p:spPr/>
        <p:txBody>
          <a:bodyPr/>
          <a:lstStyle/>
          <a:p>
            <a:r>
              <a:rPr lang="en-US" sz="2000" dirty="0" smtClean="0"/>
              <a:t>These are common output</a:t>
            </a:r>
            <a:r>
              <a:rPr lang="en-US" sz="2000" baseline="0" dirty="0" smtClean="0"/>
              <a:t> devices.  </a:t>
            </a:r>
          </a:p>
          <a:p>
            <a:endParaRPr lang="en-US" sz="2000" baseline="0" dirty="0" smtClean="0"/>
          </a:p>
          <a:p>
            <a:r>
              <a:rPr lang="en-US" sz="2000" baseline="0" dirty="0" smtClean="0"/>
              <a:t>Note that the touchscreen on the iPad tablet functions as both an input and an output device.  </a:t>
            </a:r>
          </a:p>
          <a:p>
            <a:endParaRPr lang="en-US" sz="2000" baseline="0" dirty="0" smtClean="0"/>
          </a:p>
          <a:p>
            <a:r>
              <a:rPr lang="en-US" sz="2000" baseline="0" dirty="0" smtClean="0"/>
              <a:t>Again, if you’re watching a video of this presentation, pause and be sure you can identify each device.</a:t>
            </a:r>
            <a:endParaRPr lang="en-US" sz="2000" dirty="0"/>
          </a:p>
        </p:txBody>
      </p:sp>
    </p:spTree>
    <p:extLst>
      <p:ext uri="{BB962C8B-B14F-4D97-AF65-F5344CB8AC3E}">
        <p14:creationId xmlns:p14="http://schemas.microsoft.com/office/powerpoint/2010/main" val="343433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2F95C-FEF9-4723-8972-CE1FAEC609FF}" type="slidenum">
              <a:rPr lang="en-US"/>
              <a:pPr/>
              <a:t>11</a:t>
            </a:fld>
            <a:endParaRPr lang="en-US" dirty="0"/>
          </a:p>
        </p:txBody>
      </p:sp>
      <p:sp>
        <p:nvSpPr>
          <p:cNvPr id="116738" name="Rectangle 2"/>
          <p:cNvSpPr>
            <a:spLocks noGrp="1" noRot="1" noChangeAspect="1" noChangeArrowheads="1" noTextEdit="1"/>
          </p:cNvSpPr>
          <p:nvPr>
            <p:ph type="sldImg"/>
          </p:nvPr>
        </p:nvSpPr>
        <p:spPr>
          <a:xfrm>
            <a:off x="330200" y="696913"/>
            <a:ext cx="6197600" cy="3486150"/>
          </a:xfrm>
          <a:ln/>
        </p:spPr>
      </p:sp>
      <p:sp>
        <p:nvSpPr>
          <p:cNvPr id="116739" name="Rectangle 3"/>
          <p:cNvSpPr>
            <a:spLocks noGrp="1" noChangeArrowheads="1"/>
          </p:cNvSpPr>
          <p:nvPr>
            <p:ph type="body" idx="1"/>
          </p:nvPr>
        </p:nvSpPr>
        <p:spPr/>
        <p:txBody>
          <a:bodyPr/>
          <a:lstStyle/>
          <a:p>
            <a:r>
              <a:rPr lang="en-US" sz="2000" dirty="0" smtClean="0"/>
              <a:t>Each</a:t>
            </a:r>
            <a:r>
              <a:rPr lang="en-US" sz="2000" baseline="0" dirty="0" smtClean="0"/>
              <a:t> of these storage devices </a:t>
            </a:r>
            <a:r>
              <a:rPr lang="en-US" sz="2000" dirty="0" smtClean="0"/>
              <a:t>– flash</a:t>
            </a:r>
            <a:r>
              <a:rPr lang="en-US" sz="2000" baseline="0" dirty="0" smtClean="0"/>
              <a:t> drives, hard drives and optical disk drives – utilizes a different storage technology.</a:t>
            </a:r>
          </a:p>
          <a:p>
            <a:endParaRPr lang="en-US" sz="2000" baseline="0" dirty="0" smtClean="0"/>
          </a:p>
          <a:p>
            <a:r>
              <a:rPr lang="en-US" sz="2000" baseline="0" dirty="0" smtClean="0"/>
              <a:t>Each has its own characteristics – capacity, speed, cost, and so forth.  </a:t>
            </a:r>
          </a:p>
          <a:p>
            <a:endParaRPr lang="en-US" sz="2000" baseline="0" dirty="0" smtClean="0"/>
          </a:p>
          <a:p>
            <a:r>
              <a:rPr lang="en-US" sz="2000" baseline="0" dirty="0" smtClean="0"/>
              <a:t>You store both your programs and your data files on devices like these.</a:t>
            </a:r>
          </a:p>
          <a:p>
            <a:endParaRPr lang="en-US" sz="2000" baseline="0" dirty="0" smtClean="0"/>
          </a:p>
          <a:p>
            <a:r>
              <a:rPr lang="en-US" sz="2000" baseline="0" dirty="0" smtClean="0"/>
              <a:t>Note that even though the three devices shown here use different technology, they serve the same function – storing data and programs.</a:t>
            </a:r>
          </a:p>
        </p:txBody>
      </p:sp>
    </p:spTree>
    <p:extLst>
      <p:ext uri="{BB962C8B-B14F-4D97-AF65-F5344CB8AC3E}">
        <p14:creationId xmlns:p14="http://schemas.microsoft.com/office/powerpoint/2010/main" val="92296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BF5FE-7807-48F6-9469-D96F7C3241A0}" type="slidenum">
              <a:rPr lang="en-US"/>
              <a:pPr/>
              <a:t>12</a:t>
            </a:fld>
            <a:endParaRPr lang="en-US" dirty="0"/>
          </a:p>
        </p:txBody>
      </p:sp>
      <p:sp>
        <p:nvSpPr>
          <p:cNvPr id="106498" name="Rectangle 2"/>
          <p:cNvSpPr>
            <a:spLocks noGrp="1" noRot="1" noChangeAspect="1" noChangeArrowheads="1" noTextEdit="1"/>
          </p:cNvSpPr>
          <p:nvPr>
            <p:ph type="sldImg"/>
          </p:nvPr>
        </p:nvSpPr>
        <p:spPr>
          <a:xfrm>
            <a:off x="330200" y="696913"/>
            <a:ext cx="6197600" cy="3486150"/>
          </a:xfrm>
          <a:ln/>
        </p:spPr>
      </p:sp>
      <p:sp>
        <p:nvSpPr>
          <p:cNvPr id="106499" name="Rectangle 3"/>
          <p:cNvSpPr>
            <a:spLocks noGrp="1" noChangeArrowheads="1"/>
          </p:cNvSpPr>
          <p:nvPr>
            <p:ph type="body" idx="1"/>
          </p:nvPr>
        </p:nvSpPr>
        <p:spPr/>
        <p:txBody>
          <a:bodyPr/>
          <a:lstStyle/>
          <a:p>
            <a:r>
              <a:rPr lang="en-US" sz="2000" dirty="0" smtClean="0"/>
              <a:t>The CPU (central processing unit) and memory are electronic chips.</a:t>
            </a:r>
            <a:r>
              <a:rPr lang="en-US" sz="2000" baseline="0" dirty="0" smtClean="0"/>
              <a:t>  </a:t>
            </a:r>
          </a:p>
          <a:p>
            <a:endParaRPr lang="en-US" sz="2000" baseline="0" dirty="0" smtClean="0"/>
          </a:p>
          <a:p>
            <a:r>
              <a:rPr lang="en-US" sz="2000" baseline="0" dirty="0" smtClean="0"/>
              <a:t>They’re installed on a circuit board inside the computer.  </a:t>
            </a:r>
          </a:p>
          <a:p>
            <a:endParaRPr lang="en-US" sz="2000" baseline="0" dirty="0" smtClean="0"/>
          </a:p>
          <a:p>
            <a:r>
              <a:rPr lang="en-US" sz="2000" baseline="0" dirty="0" smtClean="0"/>
              <a:t>The photo at the bottom shows a portion of a circuit board.  As you see, the wires that connect the devices are printed on the board.  </a:t>
            </a:r>
          </a:p>
          <a:p>
            <a:endParaRPr lang="en-US" sz="2000" baseline="0" dirty="0" smtClean="0"/>
          </a:p>
          <a:p>
            <a:r>
              <a:rPr lang="en-US" sz="2000" baseline="0" dirty="0" smtClean="0"/>
              <a:t>Information is transferred at very high speed between the CPU and memory.</a:t>
            </a:r>
          </a:p>
          <a:p>
            <a:r>
              <a:rPr lang="en-US" sz="2000" baseline="0" dirty="0" smtClean="0"/>
              <a:t> </a:t>
            </a:r>
          </a:p>
          <a:p>
            <a:r>
              <a:rPr lang="en-US" sz="2000" baseline="0" dirty="0" smtClean="0"/>
              <a:t>Memory and storage are sometimes confused.  </a:t>
            </a:r>
          </a:p>
          <a:p>
            <a:endParaRPr lang="en-US" sz="2000" baseline="0" dirty="0" smtClean="0"/>
          </a:p>
          <a:p>
            <a:r>
              <a:rPr lang="en-US" sz="2000" baseline="0" dirty="0" smtClean="0"/>
              <a:t>The programs and data the computer is currently working with are in memory while they are being used, but all other programs and data files are in storage.  </a:t>
            </a:r>
          </a:p>
          <a:p>
            <a:endParaRPr lang="en-US" sz="2000" baseline="0" dirty="0" smtClean="0"/>
          </a:p>
          <a:p>
            <a:r>
              <a:rPr lang="en-US" sz="2000" baseline="0" dirty="0" smtClean="0"/>
              <a:t>Storage capacity is generally much greater than memory capacity. </a:t>
            </a:r>
          </a:p>
        </p:txBody>
      </p:sp>
    </p:spTree>
    <p:extLst>
      <p:ext uri="{BB962C8B-B14F-4D97-AF65-F5344CB8AC3E}">
        <p14:creationId xmlns:p14="http://schemas.microsoft.com/office/powerpoint/2010/main" val="78626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dirty="0"/>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2/6/2020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dirty="0"/>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youtu.be/xoX14K048sY" TargetMode="External"/><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784929" y="187273"/>
            <a:ext cx="4622142" cy="1470025"/>
          </a:xfrm>
        </p:spPr>
        <p:txBody>
          <a:bodyPr>
            <a:normAutofit/>
          </a:bodyPr>
          <a:lstStyle/>
          <a:p>
            <a:r>
              <a:rPr lang="en-US" sz="3200" dirty="0"/>
              <a:t>Computer components</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19801"/>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2195594" y="206781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Skills</a:t>
            </a:r>
            <a:r>
              <a:rPr lang="en-US" sz="2800" dirty="0"/>
              <a:t>: none</a:t>
            </a:r>
          </a:p>
          <a:p>
            <a:pPr>
              <a:spcBef>
                <a:spcPct val="20000"/>
              </a:spcBef>
            </a:pPr>
            <a:r>
              <a:rPr lang="en-US" sz="2800" dirty="0">
                <a:solidFill>
                  <a:srgbClr val="FF0000"/>
                </a:solidFill>
              </a:rPr>
              <a:t>Concepts</a:t>
            </a:r>
            <a:r>
              <a:rPr lang="en-US" sz="2800" dirty="0"/>
              <a:t>: computer components (input devices, output devices, memory, storage and CPU), information flow between them, program files and data files, where the Internet fits, unit of measure for the amount of data (the byte), storage services, changing technology for the same function</a:t>
            </a:r>
          </a:p>
        </p:txBody>
      </p:sp>
      <p:sp>
        <p:nvSpPr>
          <p:cNvPr id="23557" name="Rectangle 5"/>
          <p:cNvSpPr>
            <a:spLocks noChangeArrowheads="1"/>
          </p:cNvSpPr>
          <p:nvPr/>
        </p:nvSpPr>
        <p:spPr bwMode="auto">
          <a:xfrm>
            <a:off x="3200400" y="5940753"/>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Tree>
    <p:extLst>
      <p:ext uri="{BB962C8B-B14F-4D97-AF65-F5344CB8AC3E}">
        <p14:creationId xmlns:p14="http://schemas.microsoft.com/office/powerpoint/2010/main" val="138276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Name three storage technologies.</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595" y="2945009"/>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59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274258" y="0"/>
            <a:ext cx="3643484" cy="1143000"/>
          </a:xfrm>
        </p:spPr>
        <p:txBody>
          <a:bodyPr>
            <a:normAutofit fontScale="90000"/>
          </a:bodyPr>
          <a:lstStyle/>
          <a:p>
            <a:r>
              <a:rPr lang="en-US" sz="3600" dirty="0"/>
              <a:t>Storage technologies</a:t>
            </a:r>
          </a:p>
        </p:txBody>
      </p:sp>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19" y="1519146"/>
            <a:ext cx="2426248" cy="136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6895" y="1539823"/>
            <a:ext cx="2039112" cy="132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3750" y="5889309"/>
            <a:ext cx="579124" cy="57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68169" y="5978816"/>
            <a:ext cx="6424323" cy="400110"/>
          </a:xfrm>
          <a:prstGeom prst="rect">
            <a:avLst/>
          </a:prstGeom>
          <a:noFill/>
        </p:spPr>
        <p:txBody>
          <a:bodyPr wrap="none" rtlCol="0">
            <a:spAutoFit/>
          </a:bodyPr>
          <a:lstStyle/>
          <a:p>
            <a:r>
              <a:rPr lang="en-US" sz="2000" dirty="0"/>
              <a:t>Can you identify these three different </a:t>
            </a:r>
            <a:r>
              <a:rPr lang="en-US" sz="2000"/>
              <a:t>storage technologies?</a:t>
            </a:r>
            <a:endParaRPr lang="en-US" sz="2000" dirty="0"/>
          </a:p>
        </p:txBody>
      </p:sp>
      <p:pic>
        <p:nvPicPr>
          <p:cNvPr id="1028" name="Picture 4" descr="http://hbna.org/sites/hbna.org/files/imagecache/product_full/Chrisdesign_CD_DV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1215" y="3415133"/>
            <a:ext cx="1729570" cy="170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050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15511">
            <a:off x="7317890" y="2806989"/>
            <a:ext cx="2972932" cy="161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8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30324">
            <a:off x="8124206" y="466228"/>
            <a:ext cx="2063741" cy="17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729" y="5050777"/>
            <a:ext cx="4784913" cy="120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7138165" y="1356890"/>
            <a:ext cx="994114" cy="408537"/>
          </a:xfrm>
          <a:prstGeom prst="straightConnector1">
            <a:avLst/>
          </a:prstGeom>
          <a:ln w="158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138166" y="2942382"/>
            <a:ext cx="1355337" cy="350907"/>
          </a:xfrm>
          <a:prstGeom prst="straightConnector1">
            <a:avLst/>
          </a:prstGeom>
          <a:ln w="158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7729" y="524818"/>
            <a:ext cx="477202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08728" y="5114443"/>
            <a:ext cx="1694695" cy="1077218"/>
          </a:xfrm>
          <a:prstGeom prst="rect">
            <a:avLst/>
          </a:prstGeom>
          <a:noFill/>
        </p:spPr>
        <p:txBody>
          <a:bodyPr wrap="none" rtlCol="0">
            <a:spAutoFit/>
          </a:bodyPr>
          <a:lstStyle/>
          <a:p>
            <a:r>
              <a:rPr lang="en-US" sz="3200" dirty="0"/>
              <a:t>CPU and </a:t>
            </a:r>
          </a:p>
          <a:p>
            <a:r>
              <a:rPr lang="en-US" sz="3200" dirty="0"/>
              <a:t>Memory</a:t>
            </a:r>
          </a:p>
        </p:txBody>
      </p:sp>
    </p:spTree>
    <p:extLst>
      <p:ext uri="{BB962C8B-B14F-4D97-AF65-F5344CB8AC3E}">
        <p14:creationId xmlns:p14="http://schemas.microsoft.com/office/powerpoint/2010/main" val="410627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Misconception alert!</a:t>
            </a:r>
          </a:p>
        </p:txBody>
      </p:sp>
      <p:sp>
        <p:nvSpPr>
          <p:cNvPr id="4" name="Rectangle 3"/>
          <p:cNvSpPr/>
          <p:nvPr/>
        </p:nvSpPr>
        <p:spPr>
          <a:xfrm>
            <a:off x="2689123" y="5093277"/>
            <a:ext cx="6813754" cy="954107"/>
          </a:xfrm>
          <a:prstGeom prst="rect">
            <a:avLst/>
          </a:prstGeom>
        </p:spPr>
        <p:txBody>
          <a:bodyPr wrap="square">
            <a:spAutoFit/>
          </a:bodyPr>
          <a:lstStyle/>
          <a:p>
            <a:pPr algn="ctr"/>
            <a:r>
              <a:rPr lang="en-US" sz="2800" dirty="0"/>
              <a:t>Students often confuse memory and storage.</a:t>
            </a:r>
          </a:p>
          <a:p>
            <a:pPr algn="ctr"/>
            <a:r>
              <a:rPr lang="en-US" sz="2800" dirty="0"/>
              <a:t>Don’t be the one.</a:t>
            </a: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595" y="2961943"/>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327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152400"/>
            <a:ext cx="9144000" cy="1143000"/>
          </a:xfrm>
        </p:spPr>
        <p:txBody>
          <a:bodyPr/>
          <a:lstStyle/>
          <a:p>
            <a:r>
              <a:rPr lang="en-US" sz="3200" dirty="0"/>
              <a:t>Computer components</a:t>
            </a:r>
          </a:p>
        </p:txBody>
      </p:sp>
      <p:sp>
        <p:nvSpPr>
          <p:cNvPr id="70659" name="Rectangle 3"/>
          <p:cNvSpPr>
            <a:spLocks noChangeArrowheads="1"/>
          </p:cNvSpPr>
          <p:nvPr/>
        </p:nvSpPr>
        <p:spPr bwMode="auto">
          <a:xfrm>
            <a:off x="4336942" y="2514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(programs and data)</a:t>
            </a:r>
          </a:p>
        </p:txBody>
      </p:sp>
      <p:sp>
        <p:nvSpPr>
          <p:cNvPr id="70660" name="Rectangle 4"/>
          <p:cNvSpPr>
            <a:spLocks noChangeArrowheads="1"/>
          </p:cNvSpPr>
          <p:nvPr/>
        </p:nvSpPr>
        <p:spPr bwMode="auto">
          <a:xfrm>
            <a:off x="4336942" y="990600"/>
            <a:ext cx="35052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336942" y="4800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18985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84517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089542" y="4191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089542" y="1905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37273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8421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 name="Rectangle 3"/>
          <p:cNvSpPr/>
          <p:nvPr/>
        </p:nvSpPr>
        <p:spPr>
          <a:xfrm>
            <a:off x="5200014" y="4264968"/>
            <a:ext cx="799642" cy="461665"/>
          </a:xfrm>
          <a:prstGeom prst="rect">
            <a:avLst/>
          </a:prstGeom>
        </p:spPr>
        <p:txBody>
          <a:bodyPr wrap="none">
            <a:spAutoFit/>
          </a:bodyPr>
          <a:lstStyle/>
          <a:p>
            <a:r>
              <a:rPr lang="en-US" sz="2400" b="1" dirty="0">
                <a:solidFill>
                  <a:srgbClr val="FF0000"/>
                </a:solidFill>
              </a:rPr>
              <a:t>Slow</a:t>
            </a:r>
            <a:endParaRPr lang="en-US" sz="2400" b="1" dirty="0"/>
          </a:p>
        </p:txBody>
      </p:sp>
      <p:sp>
        <p:nvSpPr>
          <p:cNvPr id="15" name="Rectangle 14"/>
          <p:cNvSpPr/>
          <p:nvPr/>
        </p:nvSpPr>
        <p:spPr>
          <a:xfrm>
            <a:off x="5200014" y="1978968"/>
            <a:ext cx="696986" cy="461665"/>
          </a:xfrm>
          <a:prstGeom prst="rect">
            <a:avLst/>
          </a:prstGeom>
        </p:spPr>
        <p:txBody>
          <a:bodyPr wrap="none">
            <a:spAutoFit/>
          </a:bodyPr>
          <a:lstStyle/>
          <a:p>
            <a:r>
              <a:rPr lang="en-US" sz="2400" b="1" dirty="0">
                <a:solidFill>
                  <a:srgbClr val="FF0000"/>
                </a:solidFill>
              </a:rPr>
              <a:t>Fast</a:t>
            </a:r>
            <a:endParaRPr lang="en-US" sz="2400" b="1" dirty="0"/>
          </a:p>
        </p:txBody>
      </p:sp>
    </p:spTree>
    <p:extLst>
      <p:ext uri="{BB962C8B-B14F-4D97-AF65-F5344CB8AC3E}">
        <p14:creationId xmlns:p14="http://schemas.microsoft.com/office/powerpoint/2010/main" val="2116766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152400"/>
            <a:ext cx="9144000" cy="1143000"/>
          </a:xfrm>
        </p:spPr>
        <p:txBody>
          <a:bodyPr/>
          <a:lstStyle/>
          <a:p>
            <a:r>
              <a:rPr lang="en-US" sz="3200" dirty="0"/>
              <a:t>Computer components – information flow</a:t>
            </a:r>
          </a:p>
        </p:txBody>
      </p:sp>
      <p:sp>
        <p:nvSpPr>
          <p:cNvPr id="70659" name="Rectangle 3"/>
          <p:cNvSpPr>
            <a:spLocks noChangeArrowheads="1"/>
          </p:cNvSpPr>
          <p:nvPr/>
        </p:nvSpPr>
        <p:spPr bwMode="auto">
          <a:xfrm>
            <a:off x="4336942" y="2514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(programs and data)</a:t>
            </a:r>
          </a:p>
        </p:txBody>
      </p:sp>
      <p:sp>
        <p:nvSpPr>
          <p:cNvPr id="70660" name="Rectangle 4"/>
          <p:cNvSpPr>
            <a:spLocks noChangeArrowheads="1"/>
          </p:cNvSpPr>
          <p:nvPr/>
        </p:nvSpPr>
        <p:spPr bwMode="auto">
          <a:xfrm>
            <a:off x="4336942" y="990600"/>
            <a:ext cx="35052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336942" y="4800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18985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84517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089542" y="4191000"/>
            <a:ext cx="0" cy="609600"/>
          </a:xfrm>
          <a:prstGeom prst="line">
            <a:avLst/>
          </a:prstGeom>
          <a:noFill/>
          <a:ln w="508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089542" y="1905000"/>
            <a:ext cx="0" cy="609600"/>
          </a:xfrm>
          <a:prstGeom prst="line">
            <a:avLst/>
          </a:prstGeom>
          <a:noFill/>
          <a:ln w="508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3727342" y="3352800"/>
            <a:ext cx="6096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842142" y="3352800"/>
            <a:ext cx="6096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472683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Misconception alert!</a:t>
            </a:r>
          </a:p>
        </p:txBody>
      </p:sp>
      <p:sp>
        <p:nvSpPr>
          <p:cNvPr id="4" name="Rectangle 3"/>
          <p:cNvSpPr/>
          <p:nvPr/>
        </p:nvSpPr>
        <p:spPr>
          <a:xfrm>
            <a:off x="2892007" y="2983128"/>
            <a:ext cx="7134815" cy="1569660"/>
          </a:xfrm>
          <a:prstGeom prst="rect">
            <a:avLst/>
          </a:prstGeom>
        </p:spPr>
        <p:txBody>
          <a:bodyPr wrap="square">
            <a:spAutoFit/>
          </a:bodyPr>
          <a:lstStyle/>
          <a:p>
            <a:r>
              <a:rPr lang="en-US" sz="2400" dirty="0"/>
              <a:t>Is a flash drive an input device, an output device or a storage device?</a:t>
            </a:r>
          </a:p>
          <a:p>
            <a:endParaRPr lang="en-US" sz="2400" dirty="0"/>
          </a:p>
          <a:p>
            <a:r>
              <a:rPr lang="en-US" sz="2400" dirty="0"/>
              <a:t>Hint: </a:t>
            </a:r>
            <a:r>
              <a:rPr lang="en-US" sz="2400" dirty="0" smtClean="0"/>
              <a:t>go back to the functional components slide.</a:t>
            </a:r>
            <a:endParaRPr lang="en-US" sz="2400" dirty="0"/>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503" y="2945682"/>
            <a:ext cx="570677" cy="57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90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758594" y="2895604"/>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endParaRPr lang="en-US" sz="2000" dirty="0"/>
          </a:p>
        </p:txBody>
      </p:sp>
      <p:sp>
        <p:nvSpPr>
          <p:cNvPr id="70660" name="Rectangle 4"/>
          <p:cNvSpPr>
            <a:spLocks noChangeArrowheads="1"/>
          </p:cNvSpPr>
          <p:nvPr/>
        </p:nvSpPr>
        <p:spPr bwMode="auto">
          <a:xfrm>
            <a:off x="4758594" y="1664452"/>
            <a:ext cx="2709463" cy="7670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758594" y="4784073"/>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2854054" y="2854039"/>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7952479" y="2840184"/>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113324" y="4279637"/>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113324" y="2391181"/>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429523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46789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p:cNvSpPr txBox="1"/>
          <p:nvPr/>
        </p:nvSpPr>
        <p:spPr>
          <a:xfrm>
            <a:off x="4957857" y="3189359"/>
            <a:ext cx="2310937" cy="707886"/>
          </a:xfrm>
          <a:prstGeom prst="rect">
            <a:avLst/>
          </a:prstGeom>
          <a:noFill/>
        </p:spPr>
        <p:txBody>
          <a:bodyPr wrap="square" rtlCol="0">
            <a:spAutoFit/>
          </a:bodyPr>
          <a:lstStyle/>
          <a:p>
            <a:pPr algn="ctr"/>
            <a:r>
              <a:rPr lang="en-US" sz="2000" dirty="0"/>
              <a:t>Memory</a:t>
            </a:r>
          </a:p>
          <a:p>
            <a:pPr algn="ctr"/>
            <a:r>
              <a:rPr lang="en-US" sz="2000" dirty="0"/>
              <a:t>(programs and data)</a:t>
            </a:r>
          </a:p>
        </p:txBody>
      </p:sp>
      <p:sp>
        <p:nvSpPr>
          <p:cNvPr id="13" name="Rectangle 2"/>
          <p:cNvSpPr>
            <a:spLocks noGrp="1" noChangeArrowheads="1"/>
          </p:cNvSpPr>
          <p:nvPr>
            <p:ph type="title"/>
          </p:nvPr>
        </p:nvSpPr>
        <p:spPr>
          <a:xfrm>
            <a:off x="2669117" y="191161"/>
            <a:ext cx="8423564" cy="958797"/>
          </a:xfrm>
        </p:spPr>
        <p:txBody>
          <a:bodyPr>
            <a:normAutofit/>
          </a:bodyPr>
          <a:lstStyle/>
          <a:p>
            <a:pPr algn="l"/>
            <a:r>
              <a:rPr lang="en-US" sz="2800" dirty="0"/>
              <a:t>What is in the memory of my computer right now?</a:t>
            </a:r>
          </a:p>
        </p:txBody>
      </p:sp>
      <p:pic>
        <p:nvPicPr>
          <p:cNvPr id="1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657" y="390052"/>
            <a:ext cx="570677" cy="57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768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758594" y="2895604"/>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endParaRPr lang="en-US" sz="2000" dirty="0"/>
          </a:p>
        </p:txBody>
      </p:sp>
      <p:sp>
        <p:nvSpPr>
          <p:cNvPr id="70660" name="Rectangle 4"/>
          <p:cNvSpPr>
            <a:spLocks noChangeArrowheads="1"/>
          </p:cNvSpPr>
          <p:nvPr/>
        </p:nvSpPr>
        <p:spPr bwMode="auto">
          <a:xfrm>
            <a:off x="4758594" y="1664452"/>
            <a:ext cx="2709463" cy="7670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758594" y="4784073"/>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2854054" y="2854039"/>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7952479" y="2840184"/>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111882" y="4292788"/>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113324" y="2391181"/>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429523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46789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p:cNvSpPr txBox="1"/>
          <p:nvPr/>
        </p:nvSpPr>
        <p:spPr>
          <a:xfrm>
            <a:off x="5131722" y="2953284"/>
            <a:ext cx="1978429" cy="1292662"/>
          </a:xfrm>
          <a:prstGeom prst="rect">
            <a:avLst/>
          </a:prstGeom>
          <a:noFill/>
        </p:spPr>
        <p:txBody>
          <a:bodyPr wrap="square" rtlCol="0">
            <a:spAutoFit/>
          </a:bodyPr>
          <a:lstStyle/>
          <a:p>
            <a:r>
              <a:rPr lang="en-US" sz="2600" b="1" dirty="0"/>
              <a:t>PowerPoint program and slide data</a:t>
            </a:r>
          </a:p>
        </p:txBody>
      </p:sp>
      <p:sp>
        <p:nvSpPr>
          <p:cNvPr id="15" name="Rectangle 2"/>
          <p:cNvSpPr>
            <a:spLocks noGrp="1" noChangeArrowheads="1"/>
          </p:cNvSpPr>
          <p:nvPr>
            <p:ph type="title"/>
          </p:nvPr>
        </p:nvSpPr>
        <p:spPr>
          <a:xfrm>
            <a:off x="2669117" y="191161"/>
            <a:ext cx="8423564" cy="958797"/>
          </a:xfrm>
        </p:spPr>
        <p:txBody>
          <a:bodyPr>
            <a:normAutofit/>
          </a:bodyPr>
          <a:lstStyle/>
          <a:p>
            <a:pPr algn="l"/>
            <a:r>
              <a:rPr lang="en-US" sz="2800" dirty="0"/>
              <a:t>What is in the memory of my computer right now?</a:t>
            </a:r>
          </a:p>
        </p:txBody>
      </p:sp>
    </p:spTree>
    <p:extLst>
      <p:ext uri="{BB962C8B-B14F-4D97-AF65-F5344CB8AC3E}">
        <p14:creationId xmlns:p14="http://schemas.microsoft.com/office/powerpoint/2010/main" val="454866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758594" y="2895604"/>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(programs and data)</a:t>
            </a:r>
          </a:p>
        </p:txBody>
      </p:sp>
      <p:sp>
        <p:nvSpPr>
          <p:cNvPr id="70660" name="Rectangle 4"/>
          <p:cNvSpPr>
            <a:spLocks noChangeArrowheads="1"/>
          </p:cNvSpPr>
          <p:nvPr/>
        </p:nvSpPr>
        <p:spPr bwMode="auto">
          <a:xfrm>
            <a:off x="4758594" y="1664452"/>
            <a:ext cx="2709463" cy="7670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758594" y="4784073"/>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2854054" y="2854039"/>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7952479" y="2840184"/>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113324" y="4279637"/>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113324" y="2391181"/>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429523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46789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Rectangle 2"/>
          <p:cNvSpPr>
            <a:spLocks noGrp="1" noChangeArrowheads="1"/>
          </p:cNvSpPr>
          <p:nvPr>
            <p:ph type="title"/>
          </p:nvPr>
        </p:nvSpPr>
        <p:spPr>
          <a:xfrm>
            <a:off x="2669117" y="191161"/>
            <a:ext cx="8423564" cy="958797"/>
          </a:xfrm>
        </p:spPr>
        <p:txBody>
          <a:bodyPr>
            <a:normAutofit/>
          </a:bodyPr>
          <a:lstStyle/>
          <a:p>
            <a:pPr algn="l"/>
            <a:r>
              <a:rPr lang="en-US" sz="2800" dirty="0"/>
              <a:t>What is in the storage of my computer right now?</a:t>
            </a:r>
          </a:p>
        </p:txBody>
      </p:sp>
      <p:pic>
        <p:nvPicPr>
          <p:cNvPr id="1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657" y="390052"/>
            <a:ext cx="570677" cy="57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46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331490" y="603143"/>
            <a:ext cx="552902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3403169" y="1811634"/>
            <a:ext cx="4719234" cy="4876800"/>
          </a:xfrm>
        </p:spPr>
        <p:txBody>
          <a:bodyPr>
            <a:normAutofit/>
          </a:bodyPr>
          <a:lstStyle/>
          <a:p>
            <a:r>
              <a:rPr lang="en-US" sz="2800" dirty="0"/>
              <a:t>Internet concepts</a:t>
            </a:r>
          </a:p>
          <a:p>
            <a:pPr lvl="1"/>
            <a:r>
              <a:rPr lang="en-US" dirty="0"/>
              <a:t>Applications</a:t>
            </a:r>
          </a:p>
          <a:p>
            <a:pPr lvl="1"/>
            <a:r>
              <a:rPr lang="en-US" dirty="0" smtClean="0">
                <a:solidFill>
                  <a:srgbClr val="FF0000"/>
                </a:solidFill>
              </a:rPr>
              <a:t>Technology</a:t>
            </a:r>
            <a:endParaRPr lang="en-US" dirty="0">
              <a:solidFill>
                <a:srgbClr val="FF0000"/>
              </a:solidFill>
            </a:endParaRPr>
          </a:p>
          <a:p>
            <a:pPr lvl="1"/>
            <a:r>
              <a:rPr lang="en-US" dirty="0"/>
              <a:t>Implications</a:t>
            </a:r>
          </a:p>
          <a:p>
            <a:r>
              <a:rPr lang="en-US" sz="2800"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Tree>
    <p:extLst>
      <p:ext uri="{BB962C8B-B14F-4D97-AF65-F5344CB8AC3E}">
        <p14:creationId xmlns:p14="http://schemas.microsoft.com/office/powerpoint/2010/main" val="2812978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758594" y="2895604"/>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(programs and data)</a:t>
            </a:r>
          </a:p>
        </p:txBody>
      </p:sp>
      <p:sp>
        <p:nvSpPr>
          <p:cNvPr id="70660" name="Rectangle 4"/>
          <p:cNvSpPr>
            <a:spLocks noChangeArrowheads="1"/>
          </p:cNvSpPr>
          <p:nvPr/>
        </p:nvSpPr>
        <p:spPr bwMode="auto">
          <a:xfrm>
            <a:off x="4758594" y="1664452"/>
            <a:ext cx="2709463" cy="7670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754724" y="4784073"/>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endParaRPr lang="en-US" sz="2000" dirty="0"/>
          </a:p>
        </p:txBody>
      </p:sp>
      <p:sp>
        <p:nvSpPr>
          <p:cNvPr id="70663" name="Rectangle 7"/>
          <p:cNvSpPr>
            <a:spLocks noChangeArrowheads="1"/>
          </p:cNvSpPr>
          <p:nvPr/>
        </p:nvSpPr>
        <p:spPr bwMode="auto">
          <a:xfrm>
            <a:off x="2854054" y="2854039"/>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7952479" y="2840184"/>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113324" y="4279637"/>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113324" y="2391181"/>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429523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467896" y="354677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p:cNvSpPr txBox="1"/>
          <p:nvPr/>
        </p:nvSpPr>
        <p:spPr>
          <a:xfrm>
            <a:off x="4911562" y="5010138"/>
            <a:ext cx="2403639" cy="954107"/>
          </a:xfrm>
          <a:prstGeom prst="rect">
            <a:avLst/>
          </a:prstGeom>
          <a:noFill/>
        </p:spPr>
        <p:txBody>
          <a:bodyPr wrap="square" rtlCol="0">
            <a:spAutoFit/>
          </a:bodyPr>
          <a:lstStyle/>
          <a:p>
            <a:r>
              <a:rPr lang="en-US" sz="2800" b="1" dirty="0"/>
              <a:t>Many program and data files</a:t>
            </a:r>
          </a:p>
        </p:txBody>
      </p:sp>
      <p:sp>
        <p:nvSpPr>
          <p:cNvPr id="14" name="Rectangle 2"/>
          <p:cNvSpPr>
            <a:spLocks noGrp="1" noChangeArrowheads="1"/>
          </p:cNvSpPr>
          <p:nvPr>
            <p:ph type="title"/>
          </p:nvPr>
        </p:nvSpPr>
        <p:spPr>
          <a:xfrm>
            <a:off x="2669117" y="191161"/>
            <a:ext cx="8423564" cy="958797"/>
          </a:xfrm>
        </p:spPr>
        <p:txBody>
          <a:bodyPr>
            <a:normAutofit/>
          </a:bodyPr>
          <a:lstStyle/>
          <a:p>
            <a:pPr algn="l"/>
            <a:r>
              <a:rPr lang="en-US" sz="2800" dirty="0"/>
              <a:t>What is in the storage of my computer right now?</a:t>
            </a:r>
          </a:p>
        </p:txBody>
      </p:sp>
    </p:spTree>
    <p:extLst>
      <p:ext uri="{BB962C8B-B14F-4D97-AF65-F5344CB8AC3E}">
        <p14:creationId xmlns:p14="http://schemas.microsoft.com/office/powerpoint/2010/main" val="2052271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991" y="840267"/>
            <a:ext cx="6404018" cy="1143000"/>
          </a:xfrm>
        </p:spPr>
        <p:txBody>
          <a:bodyPr>
            <a:normAutofit fontScale="90000"/>
          </a:bodyPr>
          <a:lstStyle/>
          <a:p>
            <a:pPr algn="l"/>
            <a:r>
              <a:rPr lang="en-US" sz="3200" dirty="0"/>
              <a:t>What is stored on your home computer’s internal hard or flash drive right now?</a:t>
            </a: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595" y="3112436"/>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289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1524000" y="433752"/>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solidFill>
                  <a:srgbClr val="FF0000"/>
                </a:solidFill>
              </a:rPr>
              <a:t>Data</a:t>
            </a:r>
            <a:r>
              <a:rPr lang="en-US" sz="3200" dirty="0"/>
              <a:t> files like …</a:t>
            </a:r>
          </a:p>
        </p:txBody>
      </p:sp>
      <p:sp>
        <p:nvSpPr>
          <p:cNvPr id="11" name="TextBox 10"/>
          <p:cNvSpPr txBox="1"/>
          <p:nvPr/>
        </p:nvSpPr>
        <p:spPr>
          <a:xfrm>
            <a:off x="7130428" y="3582114"/>
            <a:ext cx="1505540" cy="954107"/>
          </a:xfrm>
          <a:prstGeom prst="rect">
            <a:avLst/>
          </a:prstGeom>
          <a:noFill/>
        </p:spPr>
        <p:txBody>
          <a:bodyPr wrap="none" rtlCol="0">
            <a:spAutoFit/>
          </a:bodyPr>
          <a:lstStyle/>
          <a:p>
            <a:r>
              <a:rPr lang="en-US" sz="2800" dirty="0"/>
              <a:t>Our class</a:t>
            </a:r>
          </a:p>
          <a:p>
            <a:r>
              <a:rPr lang="en-US" sz="2800" dirty="0"/>
              <a:t>syllabus</a:t>
            </a:r>
          </a:p>
        </p:txBody>
      </p:sp>
      <p:sp>
        <p:nvSpPr>
          <p:cNvPr id="14" name="TextBox 13"/>
          <p:cNvSpPr txBox="1"/>
          <p:nvPr/>
        </p:nvSpPr>
        <p:spPr>
          <a:xfrm>
            <a:off x="4908490" y="2303833"/>
            <a:ext cx="1716320" cy="954107"/>
          </a:xfrm>
          <a:prstGeom prst="rect">
            <a:avLst/>
          </a:prstGeom>
          <a:noFill/>
        </p:spPr>
        <p:txBody>
          <a:bodyPr wrap="square" rtlCol="0">
            <a:spAutoFit/>
          </a:bodyPr>
          <a:lstStyle/>
          <a:p>
            <a:r>
              <a:rPr lang="en-US" sz="2800" dirty="0"/>
              <a:t>Email</a:t>
            </a:r>
          </a:p>
          <a:p>
            <a:r>
              <a:rPr lang="en-US" sz="2800" dirty="0"/>
              <a:t>messages</a:t>
            </a:r>
          </a:p>
        </p:txBody>
      </p:sp>
      <p:sp>
        <p:nvSpPr>
          <p:cNvPr id="17" name="TextBox 16"/>
          <p:cNvSpPr txBox="1"/>
          <p:nvPr/>
        </p:nvSpPr>
        <p:spPr>
          <a:xfrm>
            <a:off x="2548649" y="1349726"/>
            <a:ext cx="1823617" cy="954107"/>
          </a:xfrm>
          <a:prstGeom prst="rect">
            <a:avLst/>
          </a:prstGeom>
          <a:noFill/>
        </p:spPr>
        <p:txBody>
          <a:bodyPr wrap="square" rtlCol="0">
            <a:spAutoFit/>
          </a:bodyPr>
          <a:lstStyle/>
          <a:p>
            <a:r>
              <a:rPr lang="en-US" sz="2800" dirty="0"/>
              <a:t>Pictures of your dog</a:t>
            </a:r>
          </a:p>
        </p:txBody>
      </p:sp>
      <p:sp>
        <p:nvSpPr>
          <p:cNvPr id="18" name="TextBox 17"/>
          <p:cNvSpPr txBox="1"/>
          <p:nvPr/>
        </p:nvSpPr>
        <p:spPr>
          <a:xfrm>
            <a:off x="2840054" y="4400015"/>
            <a:ext cx="1247418" cy="954107"/>
          </a:xfrm>
          <a:prstGeom prst="rect">
            <a:avLst/>
          </a:prstGeom>
          <a:noFill/>
        </p:spPr>
        <p:txBody>
          <a:bodyPr wrap="square" rtlCol="0">
            <a:spAutoFit/>
          </a:bodyPr>
          <a:lstStyle/>
          <a:p>
            <a:r>
              <a:rPr lang="en-US" sz="2800" dirty="0"/>
              <a:t>Term </a:t>
            </a:r>
          </a:p>
          <a:p>
            <a:r>
              <a:rPr lang="en-US" sz="2800" dirty="0"/>
              <a:t>papers</a:t>
            </a:r>
          </a:p>
        </p:txBody>
      </p:sp>
      <p:sp>
        <p:nvSpPr>
          <p:cNvPr id="19" name="TextBox 18"/>
          <p:cNvSpPr txBox="1"/>
          <p:nvPr/>
        </p:nvSpPr>
        <p:spPr>
          <a:xfrm>
            <a:off x="8224197" y="4830901"/>
            <a:ext cx="1037463" cy="523220"/>
          </a:xfrm>
          <a:prstGeom prst="rect">
            <a:avLst/>
          </a:prstGeom>
          <a:noFill/>
        </p:spPr>
        <p:txBody>
          <a:bodyPr wrap="none" rtlCol="0">
            <a:spAutoFit/>
          </a:bodyPr>
          <a:lstStyle/>
          <a:p>
            <a:r>
              <a:rPr lang="en-US" sz="2800" dirty="0"/>
              <a:t>Songs</a:t>
            </a:r>
          </a:p>
        </p:txBody>
      </p:sp>
      <p:sp>
        <p:nvSpPr>
          <p:cNvPr id="21" name="TextBox 20"/>
          <p:cNvSpPr txBox="1"/>
          <p:nvPr/>
        </p:nvSpPr>
        <p:spPr>
          <a:xfrm>
            <a:off x="6887339" y="1573456"/>
            <a:ext cx="1989519" cy="954107"/>
          </a:xfrm>
          <a:prstGeom prst="rect">
            <a:avLst/>
          </a:prstGeom>
          <a:noFill/>
        </p:spPr>
        <p:txBody>
          <a:bodyPr wrap="none" rtlCol="0">
            <a:spAutoFit/>
          </a:bodyPr>
          <a:lstStyle/>
          <a:p>
            <a:r>
              <a:rPr lang="en-US" sz="2800" dirty="0"/>
              <a:t>School</a:t>
            </a:r>
          </a:p>
          <a:p>
            <a:r>
              <a:rPr lang="en-US" sz="2800" dirty="0"/>
              <a:t>assignments</a:t>
            </a:r>
          </a:p>
        </p:txBody>
      </p:sp>
      <p:sp>
        <p:nvSpPr>
          <p:cNvPr id="22" name="TextBox 21"/>
          <p:cNvSpPr txBox="1"/>
          <p:nvPr/>
        </p:nvSpPr>
        <p:spPr>
          <a:xfrm>
            <a:off x="2345137" y="2715968"/>
            <a:ext cx="1958421" cy="954107"/>
          </a:xfrm>
          <a:prstGeom prst="rect">
            <a:avLst/>
          </a:prstGeom>
          <a:noFill/>
        </p:spPr>
        <p:txBody>
          <a:bodyPr wrap="none" rtlCol="0">
            <a:spAutoFit/>
          </a:bodyPr>
          <a:lstStyle/>
          <a:p>
            <a:r>
              <a:rPr lang="en-US" sz="2800" dirty="0"/>
              <a:t>TV episodes</a:t>
            </a:r>
          </a:p>
          <a:p>
            <a:r>
              <a:rPr lang="en-US" sz="2800" dirty="0"/>
              <a:t>From iTunes</a:t>
            </a:r>
          </a:p>
        </p:txBody>
      </p:sp>
      <p:sp>
        <p:nvSpPr>
          <p:cNvPr id="23" name="TextBox 22"/>
          <p:cNvSpPr txBox="1"/>
          <p:nvPr/>
        </p:nvSpPr>
        <p:spPr>
          <a:xfrm>
            <a:off x="8156670" y="2931410"/>
            <a:ext cx="958596" cy="523220"/>
          </a:xfrm>
          <a:prstGeom prst="rect">
            <a:avLst/>
          </a:prstGeom>
          <a:noFill/>
        </p:spPr>
        <p:txBody>
          <a:bodyPr wrap="none" rtlCol="0">
            <a:spAutoFit/>
          </a:bodyPr>
          <a:lstStyle/>
          <a:p>
            <a:r>
              <a:rPr lang="en-US" sz="2800" dirty="0"/>
              <a:t>Jokes</a:t>
            </a:r>
          </a:p>
        </p:txBody>
      </p:sp>
      <p:sp>
        <p:nvSpPr>
          <p:cNvPr id="24" name="TextBox 23"/>
          <p:cNvSpPr txBox="1"/>
          <p:nvPr/>
        </p:nvSpPr>
        <p:spPr>
          <a:xfrm>
            <a:off x="4662757" y="4139079"/>
            <a:ext cx="1225079" cy="523220"/>
          </a:xfrm>
          <a:prstGeom prst="rect">
            <a:avLst/>
          </a:prstGeom>
          <a:noFill/>
        </p:spPr>
        <p:txBody>
          <a:bodyPr wrap="none" rtlCol="0">
            <a:spAutoFit/>
          </a:bodyPr>
          <a:lstStyle/>
          <a:p>
            <a:r>
              <a:rPr lang="en-US" sz="2800" dirty="0"/>
              <a:t>recipes</a:t>
            </a:r>
          </a:p>
        </p:txBody>
      </p:sp>
      <p:sp>
        <p:nvSpPr>
          <p:cNvPr id="26" name="TextBox 25"/>
          <p:cNvSpPr txBox="1"/>
          <p:nvPr/>
        </p:nvSpPr>
        <p:spPr>
          <a:xfrm>
            <a:off x="2980730" y="6113813"/>
            <a:ext cx="5472780" cy="461665"/>
          </a:xfrm>
          <a:prstGeom prst="rect">
            <a:avLst/>
          </a:prstGeom>
          <a:noFill/>
        </p:spPr>
        <p:txBody>
          <a:bodyPr wrap="none" rtlCol="0">
            <a:spAutoFit/>
          </a:bodyPr>
          <a:lstStyle/>
          <a:p>
            <a:r>
              <a:rPr lang="en-US" sz="2400" dirty="0"/>
              <a:t>What else is on your hard drive right now?</a:t>
            </a:r>
          </a:p>
        </p:txBody>
      </p: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5137" y="6058682"/>
            <a:ext cx="633483" cy="63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635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1524000" y="339968"/>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solidFill>
                  <a:srgbClr val="FF0000"/>
                </a:solidFill>
              </a:rPr>
              <a:t>Programs</a:t>
            </a:r>
            <a:r>
              <a:rPr lang="en-US" sz="3200" dirty="0"/>
              <a:t> like …</a:t>
            </a:r>
          </a:p>
        </p:txBody>
      </p:sp>
      <p:sp>
        <p:nvSpPr>
          <p:cNvPr id="11" name="TextBox 10"/>
          <p:cNvSpPr txBox="1"/>
          <p:nvPr/>
        </p:nvSpPr>
        <p:spPr>
          <a:xfrm>
            <a:off x="7130428" y="3582114"/>
            <a:ext cx="1505540" cy="954107"/>
          </a:xfrm>
          <a:prstGeom prst="rect">
            <a:avLst/>
          </a:prstGeom>
          <a:noFill/>
        </p:spPr>
        <p:txBody>
          <a:bodyPr wrap="none" rtlCol="0">
            <a:spAutoFit/>
          </a:bodyPr>
          <a:lstStyle/>
          <a:p>
            <a:r>
              <a:rPr lang="en-US" sz="2800" dirty="0"/>
              <a:t>Our class</a:t>
            </a:r>
          </a:p>
          <a:p>
            <a:r>
              <a:rPr lang="en-US" sz="2800" dirty="0"/>
              <a:t>syllabus</a:t>
            </a:r>
          </a:p>
        </p:txBody>
      </p:sp>
      <p:sp>
        <p:nvSpPr>
          <p:cNvPr id="14" name="TextBox 13"/>
          <p:cNvSpPr txBox="1"/>
          <p:nvPr/>
        </p:nvSpPr>
        <p:spPr>
          <a:xfrm>
            <a:off x="4908490" y="2303833"/>
            <a:ext cx="1716320" cy="954107"/>
          </a:xfrm>
          <a:prstGeom prst="rect">
            <a:avLst/>
          </a:prstGeom>
          <a:noFill/>
        </p:spPr>
        <p:txBody>
          <a:bodyPr wrap="square" rtlCol="0">
            <a:spAutoFit/>
          </a:bodyPr>
          <a:lstStyle/>
          <a:p>
            <a:r>
              <a:rPr lang="en-US" sz="2800" dirty="0"/>
              <a:t>Email</a:t>
            </a:r>
          </a:p>
          <a:p>
            <a:r>
              <a:rPr lang="en-US" sz="2800" dirty="0"/>
              <a:t>messages</a:t>
            </a:r>
          </a:p>
        </p:txBody>
      </p:sp>
      <p:sp>
        <p:nvSpPr>
          <p:cNvPr id="17" name="TextBox 16"/>
          <p:cNvSpPr txBox="1"/>
          <p:nvPr/>
        </p:nvSpPr>
        <p:spPr>
          <a:xfrm>
            <a:off x="2548649" y="1349726"/>
            <a:ext cx="1823617" cy="954107"/>
          </a:xfrm>
          <a:prstGeom prst="rect">
            <a:avLst/>
          </a:prstGeom>
          <a:noFill/>
        </p:spPr>
        <p:txBody>
          <a:bodyPr wrap="square" rtlCol="0">
            <a:spAutoFit/>
          </a:bodyPr>
          <a:lstStyle/>
          <a:p>
            <a:r>
              <a:rPr lang="en-US" sz="2800" dirty="0"/>
              <a:t>Pictures of your dog</a:t>
            </a:r>
          </a:p>
        </p:txBody>
      </p:sp>
      <p:sp>
        <p:nvSpPr>
          <p:cNvPr id="18" name="TextBox 17"/>
          <p:cNvSpPr txBox="1"/>
          <p:nvPr/>
        </p:nvSpPr>
        <p:spPr>
          <a:xfrm>
            <a:off x="2840054" y="4400015"/>
            <a:ext cx="1247418" cy="954107"/>
          </a:xfrm>
          <a:prstGeom prst="rect">
            <a:avLst/>
          </a:prstGeom>
          <a:noFill/>
        </p:spPr>
        <p:txBody>
          <a:bodyPr wrap="square" rtlCol="0">
            <a:spAutoFit/>
          </a:bodyPr>
          <a:lstStyle/>
          <a:p>
            <a:r>
              <a:rPr lang="en-US" sz="2800" dirty="0"/>
              <a:t>Term </a:t>
            </a:r>
          </a:p>
          <a:p>
            <a:r>
              <a:rPr lang="en-US" sz="2800" dirty="0"/>
              <a:t>papers</a:t>
            </a:r>
          </a:p>
        </p:txBody>
      </p:sp>
      <p:sp>
        <p:nvSpPr>
          <p:cNvPr id="19" name="TextBox 18"/>
          <p:cNvSpPr txBox="1"/>
          <p:nvPr/>
        </p:nvSpPr>
        <p:spPr>
          <a:xfrm>
            <a:off x="8224197" y="4830901"/>
            <a:ext cx="1037463" cy="523220"/>
          </a:xfrm>
          <a:prstGeom prst="rect">
            <a:avLst/>
          </a:prstGeom>
          <a:noFill/>
        </p:spPr>
        <p:txBody>
          <a:bodyPr wrap="none" rtlCol="0">
            <a:spAutoFit/>
          </a:bodyPr>
          <a:lstStyle/>
          <a:p>
            <a:r>
              <a:rPr lang="en-US" sz="2800" dirty="0"/>
              <a:t>Songs</a:t>
            </a:r>
          </a:p>
        </p:txBody>
      </p:sp>
      <p:sp>
        <p:nvSpPr>
          <p:cNvPr id="21" name="TextBox 20"/>
          <p:cNvSpPr txBox="1"/>
          <p:nvPr/>
        </p:nvSpPr>
        <p:spPr>
          <a:xfrm>
            <a:off x="6887339" y="1573456"/>
            <a:ext cx="1989519" cy="954107"/>
          </a:xfrm>
          <a:prstGeom prst="rect">
            <a:avLst/>
          </a:prstGeom>
          <a:noFill/>
        </p:spPr>
        <p:txBody>
          <a:bodyPr wrap="none" rtlCol="0">
            <a:spAutoFit/>
          </a:bodyPr>
          <a:lstStyle/>
          <a:p>
            <a:r>
              <a:rPr lang="en-US" sz="2800" dirty="0"/>
              <a:t>School</a:t>
            </a:r>
          </a:p>
          <a:p>
            <a:r>
              <a:rPr lang="en-US" sz="2800" dirty="0"/>
              <a:t>assignments</a:t>
            </a:r>
          </a:p>
        </p:txBody>
      </p:sp>
      <p:sp>
        <p:nvSpPr>
          <p:cNvPr id="22" name="TextBox 21"/>
          <p:cNvSpPr txBox="1"/>
          <p:nvPr/>
        </p:nvSpPr>
        <p:spPr>
          <a:xfrm>
            <a:off x="2345137" y="2715968"/>
            <a:ext cx="1958421" cy="954107"/>
          </a:xfrm>
          <a:prstGeom prst="rect">
            <a:avLst/>
          </a:prstGeom>
          <a:noFill/>
        </p:spPr>
        <p:txBody>
          <a:bodyPr wrap="none" rtlCol="0">
            <a:spAutoFit/>
          </a:bodyPr>
          <a:lstStyle/>
          <a:p>
            <a:r>
              <a:rPr lang="en-US" sz="2800" dirty="0"/>
              <a:t>TV episodes</a:t>
            </a:r>
          </a:p>
          <a:p>
            <a:r>
              <a:rPr lang="en-US" sz="2800" dirty="0"/>
              <a:t>From iTunes</a:t>
            </a:r>
          </a:p>
        </p:txBody>
      </p:sp>
      <p:sp>
        <p:nvSpPr>
          <p:cNvPr id="23" name="TextBox 22"/>
          <p:cNvSpPr txBox="1"/>
          <p:nvPr/>
        </p:nvSpPr>
        <p:spPr>
          <a:xfrm>
            <a:off x="8156670" y="2931410"/>
            <a:ext cx="958596" cy="523220"/>
          </a:xfrm>
          <a:prstGeom prst="rect">
            <a:avLst/>
          </a:prstGeom>
          <a:noFill/>
        </p:spPr>
        <p:txBody>
          <a:bodyPr wrap="none" rtlCol="0">
            <a:spAutoFit/>
          </a:bodyPr>
          <a:lstStyle/>
          <a:p>
            <a:r>
              <a:rPr lang="en-US" sz="2800" dirty="0"/>
              <a:t>Jokes</a:t>
            </a:r>
          </a:p>
        </p:txBody>
      </p:sp>
      <p:sp>
        <p:nvSpPr>
          <p:cNvPr id="24" name="TextBox 23"/>
          <p:cNvSpPr txBox="1"/>
          <p:nvPr/>
        </p:nvSpPr>
        <p:spPr>
          <a:xfrm>
            <a:off x="4662757" y="4139079"/>
            <a:ext cx="1225079" cy="523220"/>
          </a:xfrm>
          <a:prstGeom prst="rect">
            <a:avLst/>
          </a:prstGeom>
          <a:noFill/>
        </p:spPr>
        <p:txBody>
          <a:bodyPr wrap="none" rtlCol="0">
            <a:spAutoFit/>
          </a:bodyPr>
          <a:lstStyle/>
          <a:p>
            <a:r>
              <a:rPr lang="en-US" sz="2800" dirty="0"/>
              <a:t>recipes</a:t>
            </a:r>
          </a:p>
        </p:txBody>
      </p:sp>
      <p:sp>
        <p:nvSpPr>
          <p:cNvPr id="20" name="TextBox 19"/>
          <p:cNvSpPr txBox="1"/>
          <p:nvPr/>
        </p:nvSpPr>
        <p:spPr>
          <a:xfrm>
            <a:off x="5637810" y="3535946"/>
            <a:ext cx="987001" cy="523220"/>
          </a:xfrm>
          <a:prstGeom prst="rect">
            <a:avLst/>
          </a:prstGeom>
          <a:noFill/>
        </p:spPr>
        <p:txBody>
          <a:bodyPr wrap="none" rtlCol="0">
            <a:spAutoFit/>
          </a:bodyPr>
          <a:lstStyle/>
          <a:p>
            <a:r>
              <a:rPr lang="en-US" sz="2800" dirty="0">
                <a:solidFill>
                  <a:srgbClr val="FF0000"/>
                </a:solidFill>
              </a:rPr>
              <a:t>Word</a:t>
            </a:r>
          </a:p>
        </p:txBody>
      </p:sp>
      <p:sp>
        <p:nvSpPr>
          <p:cNvPr id="27" name="TextBox 26"/>
          <p:cNvSpPr txBox="1"/>
          <p:nvPr/>
        </p:nvSpPr>
        <p:spPr>
          <a:xfrm>
            <a:off x="6887338" y="2585181"/>
            <a:ext cx="918778" cy="523220"/>
          </a:xfrm>
          <a:prstGeom prst="rect">
            <a:avLst/>
          </a:prstGeom>
          <a:noFill/>
        </p:spPr>
        <p:txBody>
          <a:bodyPr wrap="none" rtlCol="0">
            <a:spAutoFit/>
          </a:bodyPr>
          <a:lstStyle/>
          <a:p>
            <a:r>
              <a:rPr lang="en-US" sz="2800" dirty="0">
                <a:solidFill>
                  <a:srgbClr val="FF0000"/>
                </a:solidFill>
              </a:rPr>
              <a:t>Excel</a:t>
            </a:r>
          </a:p>
        </p:txBody>
      </p:sp>
      <p:sp>
        <p:nvSpPr>
          <p:cNvPr id="28" name="TextBox 27"/>
          <p:cNvSpPr txBox="1"/>
          <p:nvPr/>
        </p:nvSpPr>
        <p:spPr>
          <a:xfrm>
            <a:off x="2624058" y="3797556"/>
            <a:ext cx="1873590" cy="523220"/>
          </a:xfrm>
          <a:prstGeom prst="rect">
            <a:avLst/>
          </a:prstGeom>
          <a:noFill/>
        </p:spPr>
        <p:txBody>
          <a:bodyPr wrap="none" rtlCol="0">
            <a:spAutoFit/>
          </a:bodyPr>
          <a:lstStyle/>
          <a:p>
            <a:r>
              <a:rPr lang="en-US" sz="2800" dirty="0" err="1">
                <a:solidFill>
                  <a:srgbClr val="FF0000"/>
                </a:solidFill>
              </a:rPr>
              <a:t>Powerpoint</a:t>
            </a:r>
            <a:endParaRPr lang="en-US" sz="2800" dirty="0">
              <a:solidFill>
                <a:srgbClr val="FF0000"/>
              </a:solidFill>
            </a:endParaRPr>
          </a:p>
        </p:txBody>
      </p:sp>
      <p:sp>
        <p:nvSpPr>
          <p:cNvPr id="29" name="TextBox 28"/>
          <p:cNvSpPr txBox="1"/>
          <p:nvPr/>
        </p:nvSpPr>
        <p:spPr>
          <a:xfrm>
            <a:off x="3628083" y="5413741"/>
            <a:ext cx="1739130" cy="523220"/>
          </a:xfrm>
          <a:prstGeom prst="rect">
            <a:avLst/>
          </a:prstGeom>
          <a:noFill/>
        </p:spPr>
        <p:txBody>
          <a:bodyPr wrap="none" rtlCol="0">
            <a:spAutoFit/>
          </a:bodyPr>
          <a:lstStyle/>
          <a:p>
            <a:r>
              <a:rPr lang="en-US" sz="2800" dirty="0">
                <a:solidFill>
                  <a:srgbClr val="FF0000"/>
                </a:solidFill>
              </a:rPr>
              <a:t>Web client</a:t>
            </a:r>
          </a:p>
        </p:txBody>
      </p:sp>
      <p:sp>
        <p:nvSpPr>
          <p:cNvPr id="30" name="TextBox 29"/>
          <p:cNvSpPr txBox="1"/>
          <p:nvPr/>
        </p:nvSpPr>
        <p:spPr>
          <a:xfrm>
            <a:off x="4947159" y="1096402"/>
            <a:ext cx="1076192" cy="954107"/>
          </a:xfrm>
          <a:prstGeom prst="rect">
            <a:avLst/>
          </a:prstGeom>
          <a:noFill/>
        </p:spPr>
        <p:txBody>
          <a:bodyPr wrap="none" rtlCol="0">
            <a:spAutoFit/>
          </a:bodyPr>
          <a:lstStyle/>
          <a:p>
            <a:r>
              <a:rPr lang="en-US" sz="2800" dirty="0">
                <a:solidFill>
                  <a:srgbClr val="FF0000"/>
                </a:solidFill>
              </a:rPr>
              <a:t>Image</a:t>
            </a:r>
          </a:p>
          <a:p>
            <a:r>
              <a:rPr lang="en-US" sz="2800" dirty="0">
                <a:solidFill>
                  <a:srgbClr val="FF0000"/>
                </a:solidFill>
              </a:rPr>
              <a:t>editor</a:t>
            </a:r>
          </a:p>
        </p:txBody>
      </p:sp>
      <p:sp>
        <p:nvSpPr>
          <p:cNvPr id="31" name="TextBox 30"/>
          <p:cNvSpPr txBox="1"/>
          <p:nvPr/>
        </p:nvSpPr>
        <p:spPr>
          <a:xfrm>
            <a:off x="6909889" y="5214838"/>
            <a:ext cx="1566505" cy="954107"/>
          </a:xfrm>
          <a:prstGeom prst="rect">
            <a:avLst/>
          </a:prstGeom>
          <a:noFill/>
        </p:spPr>
        <p:txBody>
          <a:bodyPr wrap="square" rtlCol="0">
            <a:spAutoFit/>
          </a:bodyPr>
          <a:lstStyle/>
          <a:p>
            <a:r>
              <a:rPr lang="en-US" sz="2800" dirty="0">
                <a:solidFill>
                  <a:srgbClr val="FF0000"/>
                </a:solidFill>
              </a:rPr>
              <a:t>Music player</a:t>
            </a:r>
          </a:p>
        </p:txBody>
      </p:sp>
      <p:sp>
        <p:nvSpPr>
          <p:cNvPr id="32" name="TextBox 31"/>
          <p:cNvSpPr txBox="1"/>
          <p:nvPr/>
        </p:nvSpPr>
        <p:spPr>
          <a:xfrm>
            <a:off x="8876858" y="925597"/>
            <a:ext cx="1080937" cy="954107"/>
          </a:xfrm>
          <a:prstGeom prst="rect">
            <a:avLst/>
          </a:prstGeom>
          <a:noFill/>
        </p:spPr>
        <p:txBody>
          <a:bodyPr wrap="none" rtlCol="0">
            <a:spAutoFit/>
          </a:bodyPr>
          <a:lstStyle/>
          <a:p>
            <a:r>
              <a:rPr lang="en-US" sz="2800" dirty="0">
                <a:solidFill>
                  <a:srgbClr val="FF0000"/>
                </a:solidFill>
              </a:rPr>
              <a:t>Video</a:t>
            </a:r>
          </a:p>
          <a:p>
            <a:r>
              <a:rPr lang="en-US" sz="2800" dirty="0">
                <a:solidFill>
                  <a:srgbClr val="FF0000"/>
                </a:solidFill>
              </a:rPr>
              <a:t>player</a:t>
            </a:r>
          </a:p>
        </p:txBody>
      </p:sp>
      <p:sp>
        <p:nvSpPr>
          <p:cNvPr id="33" name="TextBox 32"/>
          <p:cNvSpPr txBox="1"/>
          <p:nvPr/>
        </p:nvSpPr>
        <p:spPr>
          <a:xfrm>
            <a:off x="5710617" y="4615458"/>
            <a:ext cx="1064394" cy="954107"/>
          </a:xfrm>
          <a:prstGeom prst="rect">
            <a:avLst/>
          </a:prstGeom>
          <a:noFill/>
        </p:spPr>
        <p:txBody>
          <a:bodyPr wrap="none" rtlCol="0">
            <a:spAutoFit/>
          </a:bodyPr>
          <a:lstStyle/>
          <a:p>
            <a:r>
              <a:rPr lang="en-US" sz="2800" dirty="0" err="1">
                <a:solidFill>
                  <a:srgbClr val="FF0000"/>
                </a:solidFill>
              </a:rPr>
              <a:t>Audo</a:t>
            </a:r>
            <a:endParaRPr lang="en-US" sz="2800" dirty="0">
              <a:solidFill>
                <a:srgbClr val="FF0000"/>
              </a:solidFill>
            </a:endParaRPr>
          </a:p>
          <a:p>
            <a:r>
              <a:rPr lang="en-US" sz="2800" dirty="0">
                <a:solidFill>
                  <a:srgbClr val="FF0000"/>
                </a:solidFill>
              </a:rPr>
              <a:t>editor</a:t>
            </a:r>
          </a:p>
        </p:txBody>
      </p:sp>
    </p:spTree>
    <p:extLst>
      <p:ext uri="{BB962C8B-B14F-4D97-AF65-F5344CB8AC3E}">
        <p14:creationId xmlns:p14="http://schemas.microsoft.com/office/powerpoint/2010/main" val="906217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Where does the Internet fit in this picture?</a:t>
            </a: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595" y="2945009"/>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09625" y="3789576"/>
            <a:ext cx="8172750" cy="461665"/>
          </a:xfrm>
          <a:prstGeom prst="rect">
            <a:avLst/>
          </a:prstGeom>
          <a:noFill/>
        </p:spPr>
        <p:txBody>
          <a:bodyPr wrap="none" rtlCol="0">
            <a:spAutoFit/>
          </a:bodyPr>
          <a:lstStyle/>
          <a:p>
            <a:pPr algn="ctr"/>
            <a:r>
              <a:rPr lang="en-US" sz="2400" dirty="0"/>
              <a:t>Is it memory, storage, CPU, an input device or an output device?</a:t>
            </a:r>
          </a:p>
        </p:txBody>
      </p:sp>
    </p:spTree>
    <p:extLst>
      <p:ext uri="{BB962C8B-B14F-4D97-AF65-F5344CB8AC3E}">
        <p14:creationId xmlns:p14="http://schemas.microsoft.com/office/powerpoint/2010/main" val="3170219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1524000" y="407232"/>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a:t>The Internet is a </a:t>
            </a:r>
            <a:r>
              <a:rPr lang="en-US" sz="2800" i="1" dirty="0"/>
              <a:t>very</a:t>
            </a:r>
            <a:r>
              <a:rPr lang="en-US" sz="2800" dirty="0"/>
              <a:t> large, slow, shared storage device</a:t>
            </a:r>
          </a:p>
        </p:txBody>
      </p:sp>
      <p:pic>
        <p:nvPicPr>
          <p:cNvPr id="203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038" y="1447687"/>
            <a:ext cx="5123963" cy="382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9266" y="4559796"/>
            <a:ext cx="726720" cy="7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5"/>
          <p:cNvSpPr>
            <a:spLocks noChangeShapeType="1"/>
          </p:cNvSpPr>
          <p:nvPr/>
        </p:nvSpPr>
        <p:spPr bwMode="auto">
          <a:xfrm flipV="1">
            <a:off x="3385987" y="3889459"/>
            <a:ext cx="982337" cy="684882"/>
          </a:xfrm>
          <a:prstGeom prst="line">
            <a:avLst/>
          </a:prstGeom>
          <a:noFill/>
          <a:ln w="349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TextBox 13"/>
          <p:cNvSpPr txBox="1"/>
          <p:nvPr/>
        </p:nvSpPr>
        <p:spPr>
          <a:xfrm>
            <a:off x="3704942" y="4915044"/>
            <a:ext cx="1573440" cy="769441"/>
          </a:xfrm>
          <a:prstGeom prst="rect">
            <a:avLst/>
          </a:prstGeom>
          <a:noFill/>
        </p:spPr>
        <p:txBody>
          <a:bodyPr wrap="square" rtlCol="0">
            <a:spAutoFit/>
          </a:bodyPr>
          <a:lstStyle/>
          <a:p>
            <a:r>
              <a:rPr lang="en-US" sz="2200" dirty="0"/>
              <a:t>A relatively slow link</a:t>
            </a:r>
          </a:p>
        </p:txBody>
      </p:sp>
      <p:cxnSp>
        <p:nvCxnSpPr>
          <p:cNvPr id="15" name="Straight Arrow Connector 14"/>
          <p:cNvCxnSpPr/>
          <p:nvPr/>
        </p:nvCxnSpPr>
        <p:spPr>
          <a:xfrm flipH="1" flipV="1">
            <a:off x="3881744" y="4233586"/>
            <a:ext cx="466240" cy="743789"/>
          </a:xfrm>
          <a:prstGeom prst="straightConnector1">
            <a:avLst/>
          </a:prstGeom>
          <a:ln w="349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0590" y="3129715"/>
            <a:ext cx="2528000" cy="461665"/>
          </a:xfrm>
          <a:prstGeom prst="rect">
            <a:avLst/>
          </a:prstGeom>
          <a:noFill/>
        </p:spPr>
        <p:txBody>
          <a:bodyPr wrap="none" rtlCol="0">
            <a:spAutoFit/>
          </a:bodyPr>
          <a:lstStyle/>
          <a:p>
            <a:r>
              <a:rPr lang="en-US" sz="2400" dirty="0"/>
              <a:t>Programs and data</a:t>
            </a:r>
          </a:p>
        </p:txBody>
      </p:sp>
      <p:pic>
        <p:nvPicPr>
          <p:cNvPr id="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9267" y="5908209"/>
            <a:ext cx="556857" cy="55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01836" y="5801916"/>
            <a:ext cx="6170964" cy="769441"/>
          </a:xfrm>
          <a:prstGeom prst="rect">
            <a:avLst/>
          </a:prstGeom>
          <a:noFill/>
        </p:spPr>
        <p:txBody>
          <a:bodyPr wrap="square" rtlCol="0">
            <a:spAutoFit/>
          </a:bodyPr>
          <a:lstStyle/>
          <a:p>
            <a:r>
              <a:rPr lang="en-US" sz="2200" dirty="0"/>
              <a:t>The storage capacity and link speed are improving – what will that change?</a:t>
            </a:r>
          </a:p>
        </p:txBody>
      </p:sp>
    </p:spTree>
    <p:extLst>
      <p:ext uri="{BB962C8B-B14F-4D97-AF65-F5344CB8AC3E}">
        <p14:creationId xmlns:p14="http://schemas.microsoft.com/office/powerpoint/2010/main" val="2360921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1524000" y="407232"/>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Internet is a </a:t>
            </a:r>
            <a:r>
              <a:rPr kumimoji="0" lang="en-US" sz="2800" b="0" i="1" u="none" strike="noStrike" kern="1200" cap="none" spc="0" normalizeH="0" baseline="0" noProof="0" dirty="0">
                <a:ln>
                  <a:noFill/>
                </a:ln>
                <a:solidFill>
                  <a:prstClr val="black"/>
                </a:solidFill>
                <a:effectLst/>
                <a:uLnTx/>
                <a:uFillTx/>
                <a:latin typeface="Calibri"/>
                <a:ea typeface="+mn-ea"/>
                <a:cs typeface="+mn-cs"/>
              </a:rPr>
              <a:t>very</a:t>
            </a:r>
            <a:r>
              <a:rPr kumimoji="0" lang="en-US" sz="2800" b="0" i="0" u="none" strike="noStrike" kern="1200" cap="none" spc="0" normalizeH="0" baseline="0" noProof="0" dirty="0">
                <a:ln>
                  <a:noFill/>
                </a:ln>
                <a:solidFill>
                  <a:prstClr val="black"/>
                </a:solidFill>
                <a:effectLst/>
                <a:uLnTx/>
                <a:uFillTx/>
                <a:latin typeface="Calibri"/>
                <a:ea typeface="+mn-ea"/>
                <a:cs typeface="+mn-cs"/>
              </a:rPr>
              <a:t> large, slow, shared storage device</a:t>
            </a:r>
          </a:p>
        </p:txBody>
      </p:sp>
      <p:pic>
        <p:nvPicPr>
          <p:cNvPr id="203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038" y="1447687"/>
            <a:ext cx="5123963" cy="382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9266" y="4559796"/>
            <a:ext cx="726720" cy="7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5"/>
          <p:cNvSpPr>
            <a:spLocks noChangeShapeType="1"/>
          </p:cNvSpPr>
          <p:nvPr/>
        </p:nvSpPr>
        <p:spPr bwMode="auto">
          <a:xfrm flipV="1">
            <a:off x="3385987" y="3889459"/>
            <a:ext cx="982337" cy="684882"/>
          </a:xfrm>
          <a:prstGeom prst="line">
            <a:avLst/>
          </a:prstGeom>
          <a:noFill/>
          <a:ln w="349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p:cNvSpPr txBox="1"/>
          <p:nvPr/>
        </p:nvSpPr>
        <p:spPr>
          <a:xfrm>
            <a:off x="3704942" y="4915044"/>
            <a:ext cx="157344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 relatively slow link</a:t>
            </a:r>
          </a:p>
        </p:txBody>
      </p:sp>
      <p:cxnSp>
        <p:nvCxnSpPr>
          <p:cNvPr id="15" name="Straight Arrow Connector 14"/>
          <p:cNvCxnSpPr/>
          <p:nvPr/>
        </p:nvCxnSpPr>
        <p:spPr>
          <a:xfrm flipH="1" flipV="1">
            <a:off x="3881744" y="4233586"/>
            <a:ext cx="466240" cy="743789"/>
          </a:xfrm>
          <a:prstGeom prst="straightConnector1">
            <a:avLst/>
          </a:prstGeom>
          <a:ln w="349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0590" y="3129715"/>
            <a:ext cx="25280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Programs and data</a:t>
            </a:r>
          </a:p>
        </p:txBody>
      </p:sp>
      <p:pic>
        <p:nvPicPr>
          <p:cNvPr id="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698" y="5924006"/>
            <a:ext cx="556857" cy="55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59266" y="5992080"/>
            <a:ext cx="827427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Calibri"/>
                <a:ea typeface="+mn-ea"/>
                <a:cs typeface="+mn-cs"/>
              </a:rPr>
              <a:t>What is the data transfer rate between your home and the Internet?</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143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907" y="1489619"/>
            <a:ext cx="5405491" cy="403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779" name="Text Box 3"/>
          <p:cNvSpPr txBox="1">
            <a:spLocks noChangeArrowheads="1"/>
          </p:cNvSpPr>
          <p:nvPr/>
        </p:nvSpPr>
        <p:spPr bwMode="auto">
          <a:xfrm>
            <a:off x="1524000" y="407232"/>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a:t>Some online storage services</a:t>
            </a:r>
          </a:p>
        </p:txBody>
      </p:sp>
      <p:sp>
        <p:nvSpPr>
          <p:cNvPr id="2" name="TextBox 1"/>
          <p:cNvSpPr txBox="1"/>
          <p:nvPr/>
        </p:nvSpPr>
        <p:spPr>
          <a:xfrm>
            <a:off x="5445208" y="2691970"/>
            <a:ext cx="2339102" cy="1631216"/>
          </a:xfrm>
          <a:prstGeom prst="rect">
            <a:avLst/>
          </a:prstGeom>
          <a:noFill/>
        </p:spPr>
        <p:txBody>
          <a:bodyPr wrap="none" rtlCol="0">
            <a:spAutoFit/>
          </a:bodyPr>
          <a:lstStyle/>
          <a:p>
            <a:r>
              <a:rPr lang="en-US" sz="2000" dirty="0"/>
              <a:t>Google Drive</a:t>
            </a:r>
          </a:p>
          <a:p>
            <a:r>
              <a:rPr lang="en-US" sz="2000" dirty="0"/>
              <a:t>Apple </a:t>
            </a:r>
            <a:r>
              <a:rPr lang="en-US" sz="2000" dirty="0" err="1"/>
              <a:t>iDrive</a:t>
            </a:r>
            <a:endParaRPr lang="en-US" sz="2000" dirty="0"/>
          </a:p>
          <a:p>
            <a:r>
              <a:rPr lang="en-US" sz="2000" dirty="0"/>
              <a:t>Amazon Cloud Drive</a:t>
            </a:r>
          </a:p>
          <a:p>
            <a:r>
              <a:rPr lang="en-US" sz="2000" dirty="0"/>
              <a:t>Microsoft One Drive</a:t>
            </a:r>
          </a:p>
          <a:p>
            <a:r>
              <a:rPr lang="en-US" sz="2000" dirty="0" err="1"/>
              <a:t>Dropbox</a:t>
            </a:r>
            <a:endParaRPr lang="en-US" sz="2000" dirty="0"/>
          </a:p>
        </p:txBody>
      </p:sp>
      <p:sp>
        <p:nvSpPr>
          <p:cNvPr id="16" name="TextBox 15"/>
          <p:cNvSpPr txBox="1"/>
          <p:nvPr/>
        </p:nvSpPr>
        <p:spPr>
          <a:xfrm>
            <a:off x="3507906" y="5971193"/>
            <a:ext cx="6170964" cy="430887"/>
          </a:xfrm>
          <a:prstGeom prst="rect">
            <a:avLst/>
          </a:prstGeom>
          <a:noFill/>
        </p:spPr>
        <p:txBody>
          <a:bodyPr wrap="square" rtlCol="0">
            <a:spAutoFit/>
          </a:bodyPr>
          <a:lstStyle/>
          <a:p>
            <a:r>
              <a:rPr lang="en-US" sz="2200" dirty="0"/>
              <a:t>You may need less local storage in the future.</a:t>
            </a:r>
          </a:p>
        </p:txBody>
      </p:sp>
    </p:spTree>
    <p:extLst>
      <p:ext uri="{BB962C8B-B14F-4D97-AF65-F5344CB8AC3E}">
        <p14:creationId xmlns:p14="http://schemas.microsoft.com/office/powerpoint/2010/main" val="3278190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385" y="-134112"/>
            <a:ext cx="8229600" cy="1143000"/>
          </a:xfrm>
        </p:spPr>
        <p:txBody>
          <a:bodyPr>
            <a:normAutofit/>
          </a:bodyPr>
          <a:lstStyle/>
          <a:p>
            <a:r>
              <a:rPr lang="en-US" sz="3200" dirty="0"/>
              <a:t>Many technologies, one function -- storage</a:t>
            </a:r>
          </a:p>
        </p:txBody>
      </p:sp>
      <p:pic>
        <p:nvPicPr>
          <p:cNvPr id="3" name="Picture 3" descr="Image of the punched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4429" y="1457370"/>
            <a:ext cx="1296380" cy="5820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03.ibm.com/ibm/history/exhibits/650/images/3403ph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8240" y="4038857"/>
            <a:ext cx="1539453" cy="1303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oogle.com/images?q=tbn:ANd9GcQBGt6SvwbZA4iuq2WRCn9rMVPMbdt9zH_GLasAiMBbVCsmHqZK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294" y="1213983"/>
            <a:ext cx="1168399" cy="73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3402" y="2957435"/>
            <a:ext cx="1399235" cy="9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4381" y="2984205"/>
            <a:ext cx="1519677" cy="85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7224" y="2740406"/>
            <a:ext cx="1290469" cy="83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1166" y="1716171"/>
            <a:ext cx="1322576" cy="98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http://origin.arstechnica.com/journals/apple.media/thumb/175/175/Magtape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3615" y="3446626"/>
            <a:ext cx="1154577" cy="14085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ttylarrypre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5495" y="4594194"/>
            <a:ext cx="1245460" cy="7583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0.google.com/images?q=tbn:ANd9GcR0AJXNOEHeYKP_CZwP8H1RNWBQNU5ebc4Xh7Pad6Wwbh7NBR3QsQ"/>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29433" y="4405355"/>
            <a:ext cx="1203760" cy="113601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043493" y="6099925"/>
            <a:ext cx="5728773" cy="400110"/>
          </a:xfrm>
          <a:prstGeom prst="rect">
            <a:avLst/>
          </a:prstGeom>
        </p:spPr>
        <p:txBody>
          <a:bodyPr wrap="square">
            <a:spAutoFit/>
          </a:bodyPr>
          <a:lstStyle/>
          <a:p>
            <a:r>
              <a:rPr lang="en-US" sz="2000" dirty="0"/>
              <a:t>Which are obsolete?</a:t>
            </a:r>
          </a:p>
        </p:txBody>
      </p:sp>
      <p:pic>
        <p:nvPicPr>
          <p:cNvPr id="20"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37676" y="6050866"/>
            <a:ext cx="498231" cy="49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566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385" y="-134112"/>
            <a:ext cx="8229600" cy="1143000"/>
          </a:xfrm>
        </p:spPr>
        <p:txBody>
          <a:bodyPr>
            <a:normAutofit/>
          </a:bodyPr>
          <a:lstStyle/>
          <a:p>
            <a:r>
              <a:rPr lang="en-US" sz="3200" dirty="0"/>
              <a:t>Many technologies, one function -- storage</a:t>
            </a:r>
          </a:p>
        </p:txBody>
      </p:sp>
      <p:pic>
        <p:nvPicPr>
          <p:cNvPr id="3" name="Picture 3" descr="Image of the punched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4429" y="1457370"/>
            <a:ext cx="1296380" cy="5820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03.ibm.com/ibm/history/exhibits/650/images/3403ph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8240" y="4038857"/>
            <a:ext cx="1539453" cy="1303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oogle.com/images?q=tbn:ANd9GcQBGt6SvwbZA4iuq2WRCn9rMVPMbdt9zH_GLasAiMBbVCsmHqZK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294" y="1213983"/>
            <a:ext cx="1168399" cy="73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3402" y="2957435"/>
            <a:ext cx="1399235" cy="9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4381" y="2984205"/>
            <a:ext cx="1519677" cy="85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7224" y="2740406"/>
            <a:ext cx="1290469" cy="83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1166" y="1716171"/>
            <a:ext cx="1322576" cy="98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http://origin.arstechnica.com/journals/apple.media/thumb/175/175/Magtape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3615" y="3446626"/>
            <a:ext cx="1154577" cy="14085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ttylarrypre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5495" y="4594194"/>
            <a:ext cx="1245460" cy="7583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0.google.com/images?q=tbn:ANd9GcR0AJXNOEHeYKP_CZwP8H1RNWBQNU5ebc4Xh7Pad6Wwbh7NBR3QsQ"/>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29433" y="4405355"/>
            <a:ext cx="1203760" cy="113601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043493" y="6099925"/>
            <a:ext cx="5728773" cy="400110"/>
          </a:xfrm>
          <a:prstGeom prst="rect">
            <a:avLst/>
          </a:prstGeom>
        </p:spPr>
        <p:txBody>
          <a:bodyPr wrap="square">
            <a:spAutoFit/>
          </a:bodyPr>
          <a:lstStyle/>
          <a:p>
            <a:r>
              <a:rPr lang="en-US" sz="2000" dirty="0"/>
              <a:t>Which are obsolete?</a:t>
            </a:r>
          </a:p>
        </p:txBody>
      </p:sp>
      <p:pic>
        <p:nvPicPr>
          <p:cNvPr id="20"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37676" y="6050866"/>
            <a:ext cx="498231" cy="49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37676" y="1948877"/>
            <a:ext cx="1341157" cy="369332"/>
          </a:xfrm>
          <a:prstGeom prst="rect">
            <a:avLst/>
          </a:prstGeom>
          <a:noFill/>
        </p:spPr>
        <p:txBody>
          <a:bodyPr wrap="square" rtlCol="0">
            <a:spAutoFit/>
          </a:bodyPr>
          <a:lstStyle/>
          <a:p>
            <a:r>
              <a:rPr lang="en-US" dirty="0"/>
              <a:t>Floppy disk</a:t>
            </a:r>
          </a:p>
        </p:txBody>
      </p:sp>
      <p:sp>
        <p:nvSpPr>
          <p:cNvPr id="6" name="Rectangle 5"/>
          <p:cNvSpPr/>
          <p:nvPr/>
        </p:nvSpPr>
        <p:spPr>
          <a:xfrm>
            <a:off x="5077231" y="1304513"/>
            <a:ext cx="1379883" cy="369332"/>
          </a:xfrm>
          <a:prstGeom prst="rect">
            <a:avLst/>
          </a:prstGeom>
        </p:spPr>
        <p:txBody>
          <a:bodyPr wrap="square">
            <a:spAutoFit/>
          </a:bodyPr>
          <a:lstStyle/>
          <a:p>
            <a:pPr algn="ctr"/>
            <a:r>
              <a:rPr lang="en-US" dirty="0"/>
              <a:t>The Internet</a:t>
            </a:r>
          </a:p>
        </p:txBody>
      </p:sp>
      <p:sp>
        <p:nvSpPr>
          <p:cNvPr id="18" name="Rectangle 17"/>
          <p:cNvSpPr/>
          <p:nvPr/>
        </p:nvSpPr>
        <p:spPr>
          <a:xfrm>
            <a:off x="8237759" y="2052875"/>
            <a:ext cx="1379883" cy="369332"/>
          </a:xfrm>
          <a:prstGeom prst="rect">
            <a:avLst/>
          </a:prstGeom>
        </p:spPr>
        <p:txBody>
          <a:bodyPr wrap="square">
            <a:spAutoFit/>
          </a:bodyPr>
          <a:lstStyle/>
          <a:p>
            <a:pPr algn="ctr"/>
            <a:r>
              <a:rPr lang="en-US" dirty="0"/>
              <a:t>Punch card</a:t>
            </a:r>
          </a:p>
        </p:txBody>
      </p:sp>
      <p:sp>
        <p:nvSpPr>
          <p:cNvPr id="21" name="TextBox 20"/>
          <p:cNvSpPr txBox="1"/>
          <p:nvPr/>
        </p:nvSpPr>
        <p:spPr>
          <a:xfrm>
            <a:off x="8727792" y="3777728"/>
            <a:ext cx="1341157" cy="369332"/>
          </a:xfrm>
          <a:prstGeom prst="rect">
            <a:avLst/>
          </a:prstGeom>
          <a:noFill/>
        </p:spPr>
        <p:txBody>
          <a:bodyPr wrap="square" rtlCol="0">
            <a:spAutoFit/>
          </a:bodyPr>
          <a:lstStyle/>
          <a:p>
            <a:r>
              <a:rPr lang="en-US" dirty="0"/>
              <a:t>Hard disk</a:t>
            </a:r>
          </a:p>
        </p:txBody>
      </p:sp>
      <p:sp>
        <p:nvSpPr>
          <p:cNvPr id="22" name="Rectangle 21"/>
          <p:cNvSpPr/>
          <p:nvPr/>
        </p:nvSpPr>
        <p:spPr>
          <a:xfrm>
            <a:off x="4084208" y="4640023"/>
            <a:ext cx="1613436" cy="369332"/>
          </a:xfrm>
          <a:prstGeom prst="rect">
            <a:avLst/>
          </a:prstGeom>
        </p:spPr>
        <p:txBody>
          <a:bodyPr wrap="square">
            <a:spAutoFit/>
          </a:bodyPr>
          <a:lstStyle/>
          <a:p>
            <a:pPr algn="ctr"/>
            <a:r>
              <a:rPr lang="en-US" dirty="0"/>
              <a:t>Magnetic tape</a:t>
            </a:r>
          </a:p>
        </p:txBody>
      </p:sp>
      <p:sp>
        <p:nvSpPr>
          <p:cNvPr id="23" name="Rectangle 22"/>
          <p:cNvSpPr/>
          <p:nvPr/>
        </p:nvSpPr>
        <p:spPr>
          <a:xfrm>
            <a:off x="6028284" y="5331693"/>
            <a:ext cx="1379883" cy="369332"/>
          </a:xfrm>
          <a:prstGeom prst="rect">
            <a:avLst/>
          </a:prstGeom>
        </p:spPr>
        <p:txBody>
          <a:bodyPr wrap="square">
            <a:spAutoFit/>
          </a:bodyPr>
          <a:lstStyle/>
          <a:p>
            <a:pPr algn="ctr"/>
            <a:r>
              <a:rPr lang="en-US" dirty="0"/>
              <a:t>Paper tape</a:t>
            </a:r>
          </a:p>
        </p:txBody>
      </p:sp>
      <p:sp>
        <p:nvSpPr>
          <p:cNvPr id="24" name="Rectangle 23"/>
          <p:cNvSpPr/>
          <p:nvPr/>
        </p:nvSpPr>
        <p:spPr>
          <a:xfrm>
            <a:off x="2088239" y="5277375"/>
            <a:ext cx="1613436" cy="369332"/>
          </a:xfrm>
          <a:prstGeom prst="rect">
            <a:avLst/>
          </a:prstGeom>
        </p:spPr>
        <p:txBody>
          <a:bodyPr wrap="square">
            <a:spAutoFit/>
          </a:bodyPr>
          <a:lstStyle/>
          <a:p>
            <a:pPr algn="ctr"/>
            <a:r>
              <a:rPr lang="en-US" dirty="0"/>
              <a:t>Magnetic drum</a:t>
            </a:r>
          </a:p>
        </p:txBody>
      </p:sp>
      <p:sp>
        <p:nvSpPr>
          <p:cNvPr id="25" name="Rectangle 24"/>
          <p:cNvSpPr/>
          <p:nvPr/>
        </p:nvSpPr>
        <p:spPr>
          <a:xfrm>
            <a:off x="6242174" y="3813940"/>
            <a:ext cx="1613436" cy="369332"/>
          </a:xfrm>
          <a:prstGeom prst="rect">
            <a:avLst/>
          </a:prstGeom>
        </p:spPr>
        <p:txBody>
          <a:bodyPr wrap="square">
            <a:spAutoFit/>
          </a:bodyPr>
          <a:lstStyle/>
          <a:p>
            <a:pPr algn="ctr"/>
            <a:r>
              <a:rPr lang="en-US" dirty="0"/>
              <a:t>Cassette tape</a:t>
            </a:r>
          </a:p>
        </p:txBody>
      </p:sp>
      <p:sp>
        <p:nvSpPr>
          <p:cNvPr id="26" name="Rectangle 25"/>
          <p:cNvSpPr/>
          <p:nvPr/>
        </p:nvSpPr>
        <p:spPr>
          <a:xfrm>
            <a:off x="8312330" y="5437668"/>
            <a:ext cx="1613436" cy="369332"/>
          </a:xfrm>
          <a:prstGeom prst="rect">
            <a:avLst/>
          </a:prstGeom>
        </p:spPr>
        <p:txBody>
          <a:bodyPr wrap="square">
            <a:spAutoFit/>
          </a:bodyPr>
          <a:lstStyle/>
          <a:p>
            <a:pPr algn="ctr"/>
            <a:r>
              <a:rPr lang="en-US" dirty="0"/>
              <a:t>Optical disk</a:t>
            </a:r>
          </a:p>
        </p:txBody>
      </p:sp>
      <p:sp>
        <p:nvSpPr>
          <p:cNvPr id="27" name="Rectangle 26"/>
          <p:cNvSpPr/>
          <p:nvPr/>
        </p:nvSpPr>
        <p:spPr>
          <a:xfrm>
            <a:off x="2165400" y="3500944"/>
            <a:ext cx="1613436" cy="369332"/>
          </a:xfrm>
          <a:prstGeom prst="rect">
            <a:avLst/>
          </a:prstGeom>
        </p:spPr>
        <p:txBody>
          <a:bodyPr wrap="square">
            <a:spAutoFit/>
          </a:bodyPr>
          <a:lstStyle/>
          <a:p>
            <a:pPr algn="ctr"/>
            <a:r>
              <a:rPr lang="en-US" dirty="0"/>
              <a:t>Flash drive</a:t>
            </a:r>
          </a:p>
        </p:txBody>
      </p:sp>
    </p:spTree>
    <p:extLst>
      <p:ext uri="{BB962C8B-B14F-4D97-AF65-F5344CB8AC3E}">
        <p14:creationId xmlns:p14="http://schemas.microsoft.com/office/powerpoint/2010/main" val="3905730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152400"/>
            <a:ext cx="9144000" cy="1143000"/>
          </a:xfrm>
        </p:spPr>
        <p:txBody>
          <a:bodyPr/>
          <a:lstStyle/>
          <a:p>
            <a:r>
              <a:rPr lang="en-US" sz="3200" dirty="0"/>
              <a:t>Computer components</a:t>
            </a:r>
          </a:p>
        </p:txBody>
      </p:sp>
      <p:sp>
        <p:nvSpPr>
          <p:cNvPr id="70659" name="Rectangle 3"/>
          <p:cNvSpPr>
            <a:spLocks noChangeArrowheads="1"/>
          </p:cNvSpPr>
          <p:nvPr/>
        </p:nvSpPr>
        <p:spPr bwMode="auto">
          <a:xfrm>
            <a:off x="4336942" y="2514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(programs and data)</a:t>
            </a:r>
          </a:p>
        </p:txBody>
      </p:sp>
      <p:sp>
        <p:nvSpPr>
          <p:cNvPr id="70660" name="Rectangle 4"/>
          <p:cNvSpPr>
            <a:spLocks noChangeArrowheads="1"/>
          </p:cNvSpPr>
          <p:nvPr/>
        </p:nvSpPr>
        <p:spPr bwMode="auto">
          <a:xfrm>
            <a:off x="4336942" y="990600"/>
            <a:ext cx="35052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336942" y="4800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18985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84517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089542" y="4191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089542" y="1905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37273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8421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903124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9142"/>
            <a:ext cx="9001760" cy="1143000"/>
          </a:xfrm>
        </p:spPr>
        <p:txBody>
          <a:bodyPr>
            <a:normAutofit/>
          </a:bodyPr>
          <a:lstStyle/>
          <a:p>
            <a:r>
              <a:rPr lang="en-US" sz="2600" dirty="0"/>
              <a:t>The byte: </a:t>
            </a:r>
            <a:r>
              <a:rPr lang="en-US" sz="2600" dirty="0" smtClean="0"/>
              <a:t>a </a:t>
            </a:r>
            <a:r>
              <a:rPr lang="en-US" sz="2600" dirty="0"/>
              <a:t>unit of measure for storage and memory capacity</a:t>
            </a:r>
          </a:p>
        </p:txBody>
      </p:sp>
      <p:sp>
        <p:nvSpPr>
          <p:cNvPr id="3" name="TextBox 2"/>
          <p:cNvSpPr txBox="1"/>
          <p:nvPr/>
        </p:nvSpPr>
        <p:spPr>
          <a:xfrm>
            <a:off x="3104400" y="2031502"/>
            <a:ext cx="6201249" cy="2862322"/>
          </a:xfrm>
          <a:prstGeom prst="rect">
            <a:avLst/>
          </a:prstGeom>
          <a:noFill/>
        </p:spPr>
        <p:txBody>
          <a:bodyPr wrap="none" rtlCol="0">
            <a:spAutoFit/>
          </a:bodyPr>
          <a:lstStyle/>
          <a:p>
            <a:r>
              <a:rPr lang="en-US" sz="2000" dirty="0"/>
              <a:t>My gas tank has a capacity of 12 </a:t>
            </a:r>
            <a:r>
              <a:rPr lang="en-US" sz="2000" dirty="0">
                <a:solidFill>
                  <a:srgbClr val="FF0000"/>
                </a:solidFill>
              </a:rPr>
              <a:t>gallons</a:t>
            </a:r>
            <a:r>
              <a:rPr lang="en-US" sz="2000" dirty="0"/>
              <a:t>.</a:t>
            </a:r>
          </a:p>
          <a:p>
            <a:endParaRPr lang="en-US" sz="2000" dirty="0"/>
          </a:p>
          <a:p>
            <a:r>
              <a:rPr lang="en-US" sz="2000" dirty="0"/>
              <a:t>My height is 70 </a:t>
            </a:r>
            <a:r>
              <a:rPr lang="en-US" sz="2000" dirty="0">
                <a:solidFill>
                  <a:srgbClr val="FF0000"/>
                </a:solidFill>
              </a:rPr>
              <a:t>inches</a:t>
            </a:r>
            <a:r>
              <a:rPr lang="en-US" sz="2000" dirty="0"/>
              <a:t>.</a:t>
            </a:r>
          </a:p>
          <a:p>
            <a:endParaRPr lang="en-US" sz="2000" dirty="0"/>
          </a:p>
          <a:p>
            <a:r>
              <a:rPr lang="en-US" sz="2000" dirty="0"/>
              <a:t>My weight is 160 </a:t>
            </a:r>
            <a:r>
              <a:rPr lang="en-US" sz="2000" dirty="0">
                <a:solidFill>
                  <a:srgbClr val="FF0000"/>
                </a:solidFill>
              </a:rPr>
              <a:t>pounds</a:t>
            </a:r>
            <a:r>
              <a:rPr lang="en-US" sz="2000" dirty="0"/>
              <a:t>.</a:t>
            </a:r>
          </a:p>
          <a:p>
            <a:endParaRPr lang="en-US" sz="2000" dirty="0"/>
          </a:p>
          <a:p>
            <a:r>
              <a:rPr lang="en-US" sz="2000" dirty="0"/>
              <a:t>My computer’s memory has a capacity of 8 billion </a:t>
            </a:r>
            <a:r>
              <a:rPr lang="en-US" sz="2000" dirty="0">
                <a:solidFill>
                  <a:srgbClr val="FF0000"/>
                </a:solidFill>
              </a:rPr>
              <a:t>bytes</a:t>
            </a:r>
            <a:r>
              <a:rPr lang="en-US" sz="2000" dirty="0"/>
              <a:t>.</a:t>
            </a:r>
          </a:p>
          <a:p>
            <a:endParaRPr lang="en-US" sz="2000" dirty="0"/>
          </a:p>
          <a:p>
            <a:r>
              <a:rPr lang="en-US" sz="2000" dirty="0"/>
              <a:t>My computer’s storage has a capacity of 256 billion </a:t>
            </a:r>
            <a:r>
              <a:rPr lang="en-US" sz="2000" dirty="0">
                <a:solidFill>
                  <a:srgbClr val="FF0000"/>
                </a:solidFill>
              </a:rPr>
              <a:t>bytes</a:t>
            </a:r>
            <a:r>
              <a:rPr lang="en-US" sz="2000" dirty="0"/>
              <a:t>.</a:t>
            </a:r>
          </a:p>
        </p:txBody>
      </p:sp>
      <p:sp>
        <p:nvSpPr>
          <p:cNvPr id="6" name="Rectangle 5"/>
          <p:cNvSpPr/>
          <p:nvPr/>
        </p:nvSpPr>
        <p:spPr>
          <a:xfrm>
            <a:off x="3104399" y="5922995"/>
            <a:ext cx="6350108" cy="400110"/>
          </a:xfrm>
          <a:prstGeom prst="rect">
            <a:avLst/>
          </a:prstGeom>
        </p:spPr>
        <p:txBody>
          <a:bodyPr wrap="square">
            <a:spAutoFit/>
          </a:bodyPr>
          <a:lstStyle/>
          <a:p>
            <a:r>
              <a:rPr lang="en-US" sz="2000" dirty="0"/>
              <a:t>What is a kilobyte, a megabyte, a gigabyte, a terabyte?</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076" y="5924501"/>
            <a:ext cx="498231" cy="49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557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1143000"/>
          </a:xfrm>
        </p:spPr>
        <p:txBody>
          <a:bodyPr>
            <a:normAutofit/>
          </a:bodyPr>
          <a:lstStyle/>
          <a:p>
            <a:r>
              <a:rPr lang="en-US" sz="3200" dirty="0"/>
              <a:t>Assembling a computer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241" y="1143000"/>
            <a:ext cx="4335227" cy="438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32480" y="5994400"/>
            <a:ext cx="3632020" cy="369332"/>
          </a:xfrm>
          <a:prstGeom prst="rect">
            <a:avLst/>
          </a:prstGeom>
          <a:noFill/>
        </p:spPr>
        <p:txBody>
          <a:bodyPr wrap="none" rtlCol="0">
            <a:spAutoFit/>
          </a:bodyPr>
          <a:lstStyle/>
          <a:p>
            <a:r>
              <a:rPr lang="en-US" dirty="0">
                <a:hlinkClick r:id="rId3"/>
              </a:rPr>
              <a:t>Video showing assembly steps (4:49)</a:t>
            </a:r>
            <a:endParaRPr lang="en-US" dirty="0"/>
          </a:p>
        </p:txBody>
      </p:sp>
      <p:sp>
        <p:nvSpPr>
          <p:cNvPr id="7" name="TextBox 6"/>
          <p:cNvSpPr txBox="1"/>
          <p:nvPr/>
        </p:nvSpPr>
        <p:spPr>
          <a:xfrm>
            <a:off x="6461760" y="4715390"/>
            <a:ext cx="619080" cy="400110"/>
          </a:xfrm>
          <a:prstGeom prst="rect">
            <a:avLst/>
          </a:prstGeom>
          <a:noFill/>
        </p:spPr>
        <p:txBody>
          <a:bodyPr wrap="none" rtlCol="0">
            <a:spAutoFit/>
          </a:bodyPr>
          <a:lstStyle/>
          <a:p>
            <a:pPr algn="ctr"/>
            <a:r>
              <a:rPr lang="en-US" sz="2000" dirty="0">
                <a:solidFill>
                  <a:srgbClr val="FF0000"/>
                </a:solidFill>
              </a:rPr>
              <a:t>CPU</a:t>
            </a:r>
          </a:p>
        </p:txBody>
      </p:sp>
      <p:sp>
        <p:nvSpPr>
          <p:cNvPr id="8" name="TextBox 7"/>
          <p:cNvSpPr txBox="1"/>
          <p:nvPr/>
        </p:nvSpPr>
        <p:spPr>
          <a:xfrm>
            <a:off x="5773368" y="1516985"/>
            <a:ext cx="1099532" cy="400110"/>
          </a:xfrm>
          <a:prstGeom prst="rect">
            <a:avLst/>
          </a:prstGeom>
          <a:noFill/>
        </p:spPr>
        <p:txBody>
          <a:bodyPr wrap="none" rtlCol="0">
            <a:spAutoFit/>
          </a:bodyPr>
          <a:lstStyle/>
          <a:p>
            <a:pPr algn="ctr"/>
            <a:r>
              <a:rPr lang="en-US" sz="2000" dirty="0">
                <a:solidFill>
                  <a:srgbClr val="FF0000"/>
                </a:solidFill>
              </a:rPr>
              <a:t>Memory</a:t>
            </a:r>
          </a:p>
        </p:txBody>
      </p:sp>
      <p:sp>
        <p:nvSpPr>
          <p:cNvPr id="9" name="TextBox 8"/>
          <p:cNvSpPr txBox="1"/>
          <p:nvPr/>
        </p:nvSpPr>
        <p:spPr>
          <a:xfrm>
            <a:off x="8382507" y="3428944"/>
            <a:ext cx="1298048" cy="400110"/>
          </a:xfrm>
          <a:prstGeom prst="rect">
            <a:avLst/>
          </a:prstGeom>
          <a:noFill/>
        </p:spPr>
        <p:txBody>
          <a:bodyPr wrap="none" rtlCol="0">
            <a:spAutoFit/>
          </a:bodyPr>
          <a:lstStyle/>
          <a:p>
            <a:pPr algn="ctr"/>
            <a:r>
              <a:rPr lang="en-US" sz="2000" dirty="0">
                <a:solidFill>
                  <a:srgbClr val="FF0000"/>
                </a:solidFill>
              </a:rPr>
              <a:t>Hard drive</a:t>
            </a:r>
          </a:p>
        </p:txBody>
      </p:sp>
      <p:sp>
        <p:nvSpPr>
          <p:cNvPr id="10" name="TextBox 9"/>
          <p:cNvSpPr txBox="1"/>
          <p:nvPr/>
        </p:nvSpPr>
        <p:spPr>
          <a:xfrm>
            <a:off x="8392668" y="2309558"/>
            <a:ext cx="1539139" cy="400110"/>
          </a:xfrm>
          <a:prstGeom prst="rect">
            <a:avLst/>
          </a:prstGeom>
          <a:noFill/>
        </p:spPr>
        <p:txBody>
          <a:bodyPr wrap="none" rtlCol="0">
            <a:spAutoFit/>
          </a:bodyPr>
          <a:lstStyle/>
          <a:p>
            <a:pPr algn="ctr"/>
            <a:r>
              <a:rPr lang="en-US" sz="2000" dirty="0">
                <a:solidFill>
                  <a:srgbClr val="FF0000"/>
                </a:solidFill>
              </a:rPr>
              <a:t>Optical drive</a:t>
            </a:r>
          </a:p>
        </p:txBody>
      </p:sp>
      <p:cxnSp>
        <p:nvCxnSpPr>
          <p:cNvPr id="13" name="Straight Arrow Connector 12"/>
          <p:cNvCxnSpPr/>
          <p:nvPr/>
        </p:nvCxnSpPr>
        <p:spPr>
          <a:xfrm>
            <a:off x="6350000" y="1859373"/>
            <a:ext cx="0" cy="79248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71300" y="3962190"/>
            <a:ext cx="0" cy="78368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406640" y="2496110"/>
            <a:ext cx="93946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406640" y="3634030"/>
            <a:ext cx="93946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233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152400"/>
            <a:ext cx="9144000" cy="1143000"/>
          </a:xfrm>
        </p:spPr>
        <p:txBody>
          <a:bodyPr/>
          <a:lstStyle/>
          <a:p>
            <a:r>
              <a:rPr lang="en-US" sz="3200" dirty="0"/>
              <a:t>Summary</a:t>
            </a:r>
          </a:p>
        </p:txBody>
      </p:sp>
      <p:sp>
        <p:nvSpPr>
          <p:cNvPr id="70659" name="Rectangle 3"/>
          <p:cNvSpPr>
            <a:spLocks noChangeArrowheads="1"/>
          </p:cNvSpPr>
          <p:nvPr/>
        </p:nvSpPr>
        <p:spPr bwMode="auto">
          <a:xfrm>
            <a:off x="4357724" y="2514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a:t>(Programs and data)</a:t>
            </a:r>
            <a:endParaRPr lang="en-US" sz="2000" dirty="0"/>
          </a:p>
        </p:txBody>
      </p:sp>
      <p:sp>
        <p:nvSpPr>
          <p:cNvPr id="70660" name="Rectangle 4"/>
          <p:cNvSpPr>
            <a:spLocks noChangeArrowheads="1"/>
          </p:cNvSpPr>
          <p:nvPr/>
        </p:nvSpPr>
        <p:spPr bwMode="auto">
          <a:xfrm>
            <a:off x="4336942" y="990600"/>
            <a:ext cx="35052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336942" y="4800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18985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84517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089542" y="4191000"/>
            <a:ext cx="0" cy="609600"/>
          </a:xfrm>
          <a:prstGeom prst="line">
            <a:avLst/>
          </a:prstGeom>
          <a:noFill/>
          <a:ln w="508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089542" y="1905000"/>
            <a:ext cx="0" cy="609600"/>
          </a:xfrm>
          <a:prstGeom prst="line">
            <a:avLst/>
          </a:prstGeom>
          <a:noFill/>
          <a:ln w="508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3727342" y="3352800"/>
            <a:ext cx="6096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842142" y="3352800"/>
            <a:ext cx="6096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19575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9267" y="1403721"/>
            <a:ext cx="7953469" cy="4770537"/>
          </a:xfrm>
          <a:prstGeom prst="rect">
            <a:avLst/>
          </a:prstGeom>
          <a:noFill/>
        </p:spPr>
        <p:txBody>
          <a:bodyPr wrap="square" rtlCol="0">
            <a:spAutoFit/>
          </a:bodyPr>
          <a:lstStyle/>
          <a:p>
            <a:pPr marL="342900" indent="-342900">
              <a:buFont typeface="+mj-lt"/>
              <a:buAutoNum type="arabicPeriod"/>
            </a:pPr>
            <a:r>
              <a:rPr lang="en-US" sz="1600" dirty="0"/>
              <a:t>Name the five functional components of a computer system.  (Try first without looking back at the presentation).</a:t>
            </a:r>
          </a:p>
          <a:p>
            <a:pPr marL="342900" indent="-342900">
              <a:buFont typeface="+mj-lt"/>
              <a:buAutoNum type="arabicPeriod"/>
            </a:pPr>
            <a:r>
              <a:rPr lang="en-US" sz="1600" dirty="0"/>
              <a:t>Can you reproduce our diagram of a computer system, showing the direction information flows between components? (Try first without looking at presentation).</a:t>
            </a:r>
          </a:p>
          <a:p>
            <a:pPr marL="342900" indent="-342900">
              <a:buFont typeface="+mj-lt"/>
              <a:buAutoNum type="arabicPeriod"/>
            </a:pPr>
            <a:r>
              <a:rPr lang="en-US" sz="1600" dirty="0"/>
              <a:t>What are the two types of file we store on our computers?</a:t>
            </a:r>
          </a:p>
          <a:p>
            <a:pPr marL="342900" indent="-342900">
              <a:buFont typeface="+mj-lt"/>
              <a:buAutoNum type="arabicPeriod"/>
            </a:pPr>
            <a:r>
              <a:rPr lang="en-US" sz="1600" dirty="0"/>
              <a:t>Give an example </a:t>
            </a:r>
            <a:r>
              <a:rPr lang="en-US" sz="1600"/>
              <a:t>of </a:t>
            </a:r>
            <a:r>
              <a:rPr lang="en-US" sz="1600" smtClean="0"/>
              <a:t>a program </a:t>
            </a:r>
            <a:r>
              <a:rPr lang="en-US" sz="1600" dirty="0"/>
              <a:t>that is stored on the Internet instead of the local storage of the client computer.</a:t>
            </a:r>
          </a:p>
          <a:p>
            <a:pPr marL="342900" indent="-342900">
              <a:buFont typeface="+mj-lt"/>
              <a:buAutoNum type="arabicPeriod"/>
            </a:pPr>
            <a:r>
              <a:rPr lang="en-US" sz="1600" dirty="0"/>
              <a:t>What is one application where the data is stored on the Internet?</a:t>
            </a:r>
          </a:p>
          <a:p>
            <a:pPr marL="342900" indent="-342900">
              <a:buFont typeface="+mj-lt"/>
              <a:buAutoNum type="arabicPeriod"/>
            </a:pPr>
            <a:r>
              <a:rPr lang="en-US" sz="1600" dirty="0"/>
              <a:t>What is the capacity of your computer’s memory?</a:t>
            </a:r>
          </a:p>
          <a:p>
            <a:pPr marL="342900" indent="-342900">
              <a:buFont typeface="+mj-lt"/>
              <a:buAutoNum type="arabicPeriod"/>
            </a:pPr>
            <a:r>
              <a:rPr lang="en-US" sz="1600" dirty="0"/>
              <a:t>What is the capacity of your computer’s storage?</a:t>
            </a:r>
          </a:p>
          <a:p>
            <a:pPr marL="342900" indent="-342900">
              <a:buFont typeface="+mj-lt"/>
              <a:buAutoNum type="arabicPeriod"/>
            </a:pPr>
            <a:r>
              <a:rPr lang="en-US" sz="1600" dirty="0"/>
              <a:t>Which would you want to have greater capacity – memory or storage?  Why?</a:t>
            </a:r>
          </a:p>
          <a:p>
            <a:pPr marL="342900" indent="-342900">
              <a:buFont typeface="+mj-lt"/>
              <a:buAutoNum type="arabicPeriod"/>
            </a:pPr>
            <a:r>
              <a:rPr lang="en-US" sz="1600" dirty="0"/>
              <a:t>High capacity is desirable for a storage device.  What other factors need to be considered in characterizing a storage device?</a:t>
            </a:r>
          </a:p>
          <a:p>
            <a:pPr marL="342900" indent="-342900">
              <a:buFont typeface="+mj-lt"/>
              <a:buAutoNum type="arabicPeriod"/>
            </a:pPr>
            <a:r>
              <a:rPr lang="en-US" sz="1600" dirty="0"/>
              <a:t>Can information coming from an input device like a keyboard go straight to storage or a display without passing through memory? </a:t>
            </a:r>
          </a:p>
          <a:p>
            <a:pPr marL="342900" indent="-342900">
              <a:buFont typeface="+mj-lt"/>
              <a:buAutoNum type="arabicPeriod"/>
            </a:pPr>
            <a:r>
              <a:rPr lang="en-US" sz="1600" dirty="0"/>
              <a:t>Name the input and output devices on an Apple iPad computer.</a:t>
            </a:r>
          </a:p>
          <a:p>
            <a:pPr marL="342900" indent="-342900">
              <a:buFont typeface="+mj-lt"/>
              <a:buAutoNum type="arabicPeriod"/>
            </a:pPr>
            <a:r>
              <a:rPr lang="en-US" sz="1600" dirty="0"/>
              <a:t>What is the cost trend for memory, storage and CPU chips?</a:t>
            </a:r>
          </a:p>
          <a:p>
            <a:pPr marL="342900" indent="-342900">
              <a:buFont typeface="+mj-lt"/>
              <a:buAutoNum type="arabicPeriod"/>
            </a:pPr>
            <a:r>
              <a:rPr lang="en-US" sz="1600" dirty="0"/>
              <a:t>What limits the rate of data input from a keyboard to memory?</a:t>
            </a:r>
          </a:p>
          <a:p>
            <a:pPr marL="342900" indent="-342900">
              <a:buFont typeface="+mj-lt"/>
              <a:buAutoNum type="arabicPeriod"/>
            </a:pPr>
            <a:r>
              <a:rPr lang="en-US" sz="1600" dirty="0"/>
              <a:t>Is a flash drive an input device, an output device or a storage device? Explain your answer.</a:t>
            </a:r>
          </a:p>
        </p:txBody>
      </p:sp>
      <p:sp>
        <p:nvSpPr>
          <p:cNvPr id="3" name="TextBox 2"/>
          <p:cNvSpPr txBox="1"/>
          <p:nvPr/>
        </p:nvSpPr>
        <p:spPr>
          <a:xfrm>
            <a:off x="4323529" y="471583"/>
            <a:ext cx="3544945" cy="584775"/>
          </a:xfrm>
          <a:prstGeom prst="rect">
            <a:avLst/>
          </a:prstGeom>
          <a:noFill/>
        </p:spPr>
        <p:txBody>
          <a:bodyPr wrap="none" rtlCol="0">
            <a:spAutoFit/>
          </a:bodyPr>
          <a:lstStyle/>
          <a:p>
            <a:pPr algn="ctr"/>
            <a:r>
              <a:rPr lang="en-US" sz="3200" dirty="0"/>
              <a:t>Self-study questions</a:t>
            </a:r>
          </a:p>
        </p:txBody>
      </p:sp>
    </p:spTree>
    <p:extLst>
      <p:ext uri="{BB962C8B-B14F-4D97-AF65-F5344CB8AC3E}">
        <p14:creationId xmlns:p14="http://schemas.microsoft.com/office/powerpoint/2010/main" val="733198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28977" y="-44299"/>
            <a:ext cx="9144000" cy="1143000"/>
          </a:xfrm>
        </p:spPr>
        <p:txBody>
          <a:bodyPr>
            <a:normAutofit/>
          </a:bodyPr>
          <a:lstStyle/>
          <a:p>
            <a:pPr algn="l"/>
            <a:r>
              <a:rPr lang="en-US" sz="2800" b="1" dirty="0" smtClean="0">
                <a:latin typeface="+mn-lt"/>
              </a:rPr>
              <a:t>Data transfer rates</a:t>
            </a:r>
            <a:endParaRPr lang="en-US" sz="2800" b="1" dirty="0">
              <a:latin typeface="+mn-lt"/>
            </a:endParaRPr>
          </a:p>
        </p:txBody>
      </p:sp>
      <p:sp>
        <p:nvSpPr>
          <p:cNvPr id="70659" name="Rectangle 3"/>
          <p:cNvSpPr>
            <a:spLocks noChangeArrowheads="1"/>
          </p:cNvSpPr>
          <p:nvPr/>
        </p:nvSpPr>
        <p:spPr bwMode="auto">
          <a:xfrm>
            <a:off x="4336942" y="2514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a:p>
            <a:pPr algn="ctr"/>
            <a:r>
              <a:rPr lang="en-US" sz="2000" dirty="0"/>
              <a:t>(programs and data)</a:t>
            </a:r>
          </a:p>
        </p:txBody>
      </p:sp>
      <p:sp>
        <p:nvSpPr>
          <p:cNvPr id="70660" name="Rectangle 4"/>
          <p:cNvSpPr>
            <a:spLocks noChangeArrowheads="1"/>
          </p:cNvSpPr>
          <p:nvPr/>
        </p:nvSpPr>
        <p:spPr bwMode="auto">
          <a:xfrm>
            <a:off x="4336942" y="990600"/>
            <a:ext cx="35052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336942" y="4800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18985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84517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089542" y="4191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089542" y="1905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37273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8421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p:cNvSpPr txBox="1"/>
          <p:nvPr/>
        </p:nvSpPr>
        <p:spPr>
          <a:xfrm>
            <a:off x="6365404" y="2025134"/>
            <a:ext cx="3545512" cy="430887"/>
          </a:xfrm>
          <a:prstGeom prst="rect">
            <a:avLst/>
          </a:prstGeom>
          <a:noFill/>
        </p:spPr>
        <p:txBody>
          <a:bodyPr wrap="square" rtlCol="0">
            <a:spAutoFit/>
          </a:bodyPr>
          <a:lstStyle/>
          <a:p>
            <a:r>
              <a:rPr lang="en-US" sz="2200" dirty="0" smtClean="0">
                <a:solidFill>
                  <a:srgbClr val="FF0000"/>
                </a:solidFill>
              </a:rPr>
              <a:t>About 13,000 MB per second </a:t>
            </a:r>
            <a:endParaRPr lang="en-US" sz="2200" dirty="0">
              <a:solidFill>
                <a:srgbClr val="FF0000"/>
              </a:solidFill>
            </a:endParaRPr>
          </a:p>
        </p:txBody>
      </p:sp>
      <p:sp>
        <p:nvSpPr>
          <p:cNvPr id="13" name="TextBox 12"/>
          <p:cNvSpPr txBox="1"/>
          <p:nvPr/>
        </p:nvSpPr>
        <p:spPr>
          <a:xfrm>
            <a:off x="6365404" y="4314079"/>
            <a:ext cx="3274141" cy="430887"/>
          </a:xfrm>
          <a:prstGeom prst="rect">
            <a:avLst/>
          </a:prstGeom>
          <a:noFill/>
        </p:spPr>
        <p:txBody>
          <a:bodyPr wrap="square" rtlCol="0">
            <a:spAutoFit/>
          </a:bodyPr>
          <a:lstStyle/>
          <a:p>
            <a:r>
              <a:rPr lang="en-US" sz="2200" dirty="0" smtClean="0">
                <a:solidFill>
                  <a:srgbClr val="FF0000"/>
                </a:solidFill>
              </a:rPr>
              <a:t>About 500 MB per second </a:t>
            </a:r>
            <a:endParaRPr lang="en-US" sz="2200" dirty="0">
              <a:solidFill>
                <a:srgbClr val="FF0000"/>
              </a:solidFill>
            </a:endParaRPr>
          </a:p>
        </p:txBody>
      </p:sp>
      <p:pic>
        <p:nvPicPr>
          <p:cNvPr id="1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977" y="5357439"/>
            <a:ext cx="579828" cy="57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03097" y="5093355"/>
            <a:ext cx="2049639" cy="1107996"/>
          </a:xfrm>
          <a:prstGeom prst="rect">
            <a:avLst/>
          </a:prstGeom>
        </p:spPr>
        <p:txBody>
          <a:bodyPr wrap="square">
            <a:spAutoFit/>
          </a:bodyPr>
          <a:lstStyle/>
          <a:p>
            <a:r>
              <a:rPr lang="en-US" sz="2200" dirty="0" smtClean="0"/>
              <a:t>What is the I/O device transfer rate?</a:t>
            </a:r>
            <a:endParaRPr lang="en-US" sz="2200" dirty="0"/>
          </a:p>
        </p:txBody>
      </p: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8245" y="5357439"/>
            <a:ext cx="579828" cy="57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9182365" y="5093355"/>
            <a:ext cx="2049639" cy="1107996"/>
          </a:xfrm>
          <a:prstGeom prst="rect">
            <a:avLst/>
          </a:prstGeom>
        </p:spPr>
        <p:txBody>
          <a:bodyPr wrap="square">
            <a:spAutoFit/>
          </a:bodyPr>
          <a:lstStyle/>
          <a:p>
            <a:r>
              <a:rPr lang="en-US" sz="2200" dirty="0" smtClean="0"/>
              <a:t>What is </a:t>
            </a:r>
            <a:r>
              <a:rPr lang="en-US" sz="2200" dirty="0" smtClean="0"/>
              <a:t>transfer rate to and from the Internet?</a:t>
            </a:r>
            <a:endParaRPr lang="en-US" sz="2200" dirty="0"/>
          </a:p>
        </p:txBody>
      </p:sp>
    </p:spTree>
    <p:extLst>
      <p:ext uri="{BB962C8B-B14F-4D97-AF65-F5344CB8AC3E}">
        <p14:creationId xmlns:p14="http://schemas.microsoft.com/office/powerpoint/2010/main" val="1284732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reliminary discussion of the logical design of an electr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565" y="475919"/>
            <a:ext cx="4286250" cy="5667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8772" y="930535"/>
            <a:ext cx="3494551" cy="4401205"/>
          </a:xfrm>
          <a:prstGeom prst="rect">
            <a:avLst/>
          </a:prstGeom>
          <a:noFill/>
        </p:spPr>
        <p:txBody>
          <a:bodyPr wrap="square" rtlCol="0">
            <a:spAutoFit/>
          </a:bodyPr>
          <a:lstStyle/>
          <a:p>
            <a:r>
              <a:rPr lang="en-US" sz="2800" dirty="0"/>
              <a:t>The functional diagram in the previous slide has not changed since </a:t>
            </a:r>
            <a:r>
              <a:rPr lang="en-US" sz="2800" dirty="0" smtClean="0"/>
              <a:t>1946.</a:t>
            </a:r>
          </a:p>
          <a:p>
            <a:endParaRPr lang="en-US" sz="2800" dirty="0"/>
          </a:p>
          <a:p>
            <a:endParaRPr lang="en-US" sz="2800" dirty="0" smtClean="0"/>
          </a:p>
          <a:p>
            <a:endParaRPr lang="en-US" sz="2800" dirty="0"/>
          </a:p>
          <a:p>
            <a:r>
              <a:rPr lang="en-US" sz="2800" dirty="0" smtClean="0"/>
              <a:t>But the technology has changed and improved.</a:t>
            </a:r>
            <a:endParaRPr lang="en-US" sz="2800" dirty="0"/>
          </a:p>
        </p:txBody>
      </p:sp>
    </p:spTree>
    <p:extLst>
      <p:ext uri="{BB962C8B-B14F-4D97-AF65-F5344CB8AC3E}">
        <p14:creationId xmlns:p14="http://schemas.microsoft.com/office/powerpoint/2010/main" val="1348438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Name three computer input devices.</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595" y="2961943"/>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849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42168" y="115383"/>
            <a:ext cx="2935313" cy="1143000"/>
          </a:xfrm>
        </p:spPr>
        <p:txBody>
          <a:bodyPr>
            <a:noAutofit/>
          </a:bodyPr>
          <a:lstStyle/>
          <a:p>
            <a:pPr algn="l"/>
            <a:r>
              <a:rPr lang="en-US" sz="4000" dirty="0"/>
              <a:t>Input devices</a:t>
            </a:r>
          </a:p>
        </p:txBody>
      </p:sp>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74902">
            <a:off x="2315128" y="4297894"/>
            <a:ext cx="1880167" cy="218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058902">
            <a:off x="8334698" y="551662"/>
            <a:ext cx="1785457" cy="14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591" y="2355360"/>
            <a:ext cx="1424103" cy="193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712922"/>
            <a:ext cx="1751308" cy="131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2" name="Picture 2" descr="http://www.library.drexel.edu/blogs/thesuggestionbox/Scann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0101" y="2541348"/>
            <a:ext cx="1958275" cy="1746950"/>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ttp://www.ohgizmo.com/wp-content/uploads/2009/03/wacom_intuos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0339" y="4633993"/>
            <a:ext cx="1790609" cy="1658104"/>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descr="http://wrtassoc.com/wp-content/uploads/2010/01/iPad-w-hand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6581" y="1819565"/>
            <a:ext cx="2668875" cy="29727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Sensor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12" descr="Sensor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14" descr="Sensor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16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5558" y="5044698"/>
            <a:ext cx="3160887" cy="136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22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Name three computer output devices.</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595" y="2945009"/>
            <a:ext cx="726810" cy="72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59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746356" y="131736"/>
            <a:ext cx="2699288" cy="1143000"/>
          </a:xfrm>
        </p:spPr>
        <p:txBody>
          <a:bodyPr>
            <a:normAutofit fontScale="90000"/>
          </a:bodyPr>
          <a:lstStyle/>
          <a:p>
            <a:pPr algn="l"/>
            <a:r>
              <a:rPr lang="en-US" sz="3600" dirty="0"/>
              <a:t>Output devices</a:t>
            </a:r>
          </a:p>
        </p:txBody>
      </p:sp>
      <p:pic>
        <p:nvPicPr>
          <p:cNvPr id="1177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658" y="4085469"/>
            <a:ext cx="2572719" cy="218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993" y="3763624"/>
            <a:ext cx="2652793" cy="265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6381" y="1283481"/>
            <a:ext cx="2162014" cy="216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1647" y="1283481"/>
            <a:ext cx="2220746" cy="248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401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35125</TotalTime>
  <Words>2419</Words>
  <Application>Microsoft Office PowerPoint</Application>
  <PresentationFormat>Widescreen</PresentationFormat>
  <Paragraphs>377</Paragraphs>
  <Slides>33</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Computer components</vt:lpstr>
      <vt:lpstr>Where does this topic fit?</vt:lpstr>
      <vt:lpstr>Computer components</vt:lpstr>
      <vt:lpstr>Data transfer rates</vt:lpstr>
      <vt:lpstr>PowerPoint Presentation</vt:lpstr>
      <vt:lpstr>Name three computer input devices.</vt:lpstr>
      <vt:lpstr>Input devices</vt:lpstr>
      <vt:lpstr>Name three computer output devices.</vt:lpstr>
      <vt:lpstr>Output devices</vt:lpstr>
      <vt:lpstr>Name three storage technologies.</vt:lpstr>
      <vt:lpstr>Storage technologies</vt:lpstr>
      <vt:lpstr>PowerPoint Presentation</vt:lpstr>
      <vt:lpstr>Misconception alert!</vt:lpstr>
      <vt:lpstr>Computer components</vt:lpstr>
      <vt:lpstr>Computer components – information flow</vt:lpstr>
      <vt:lpstr>Misconception alert!</vt:lpstr>
      <vt:lpstr>What is in the memory of my computer right now?</vt:lpstr>
      <vt:lpstr>What is in the memory of my computer right now?</vt:lpstr>
      <vt:lpstr>What is in the storage of my computer right now?</vt:lpstr>
      <vt:lpstr>What is in the storage of my computer right now?</vt:lpstr>
      <vt:lpstr>What is stored on your home computer’s internal hard or flash drive right now?</vt:lpstr>
      <vt:lpstr>PowerPoint Presentation</vt:lpstr>
      <vt:lpstr>PowerPoint Presentation</vt:lpstr>
      <vt:lpstr>Where does the Internet fit in this picture?</vt:lpstr>
      <vt:lpstr>PowerPoint Presentation</vt:lpstr>
      <vt:lpstr>PowerPoint Presentation</vt:lpstr>
      <vt:lpstr>PowerPoint Presentation</vt:lpstr>
      <vt:lpstr>Many technologies, one function -- storage</vt:lpstr>
      <vt:lpstr>Many technologies, one function -- storage</vt:lpstr>
      <vt:lpstr>The byte: a unit of measure for storage and memory capacity</vt:lpstr>
      <vt:lpstr>Assembling a computer</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 Press</cp:lastModifiedBy>
  <cp:revision>161</cp:revision>
  <cp:lastPrinted>2010-08-16T16:34:30Z</cp:lastPrinted>
  <dcterms:created xsi:type="dcterms:W3CDTF">2010-07-13T13:09:27Z</dcterms:created>
  <dcterms:modified xsi:type="dcterms:W3CDTF">2020-02-06T21:47:30Z</dcterms:modified>
</cp:coreProperties>
</file>