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94" r:id="rId10"/>
    <p:sldId id="302" r:id="rId11"/>
    <p:sldId id="303" r:id="rId12"/>
    <p:sldId id="297" r:id="rId13"/>
    <p:sldId id="265" r:id="rId14"/>
    <p:sldId id="304" r:id="rId15"/>
    <p:sldId id="266" r:id="rId16"/>
    <p:sldId id="267" r:id="rId17"/>
    <p:sldId id="268" r:id="rId18"/>
    <p:sldId id="269" r:id="rId19"/>
    <p:sldId id="270" r:id="rId20"/>
    <p:sldId id="271" r:id="rId21"/>
    <p:sldId id="272" r:id="rId22"/>
    <p:sldId id="305" r:id="rId23"/>
    <p:sldId id="300" r:id="rId24"/>
    <p:sldId id="301" r:id="rId25"/>
    <p:sldId id="274" r:id="rId26"/>
    <p:sldId id="277" r:id="rId27"/>
    <p:sldId id="278" r:id="rId28"/>
    <p:sldId id="279" r:id="rId29"/>
    <p:sldId id="280" r:id="rId30"/>
    <p:sldId id="290" r:id="rId31"/>
    <p:sldId id="291" r:id="rId32"/>
    <p:sldId id="282" r:id="rId33"/>
    <p:sldId id="283" r:id="rId34"/>
    <p:sldId id="284" r:id="rId35"/>
    <p:sldId id="292" r:id="rId36"/>
    <p:sldId id="293" r:id="rId37"/>
    <p:sldId id="285" r:id="rId38"/>
    <p:sldId id="286"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0352" autoAdjust="0"/>
  </p:normalViewPr>
  <p:slideViewPr>
    <p:cSldViewPr snapToGrid="0" showGuides="1">
      <p:cViewPr varScale="1">
        <p:scale>
          <a:sx n="43" d="100"/>
          <a:sy n="43" d="100"/>
        </p:scale>
        <p:origin x="1933"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74412-2AC8-4938-AE3C-02D5759452BE}"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B4800-9936-4BD6-A43C-581377D104BB}" type="slidenum">
              <a:rPr lang="en-US" smtClean="0"/>
              <a:t>‹#›</a:t>
            </a:fld>
            <a:endParaRPr lang="en-US"/>
          </a:p>
        </p:txBody>
      </p:sp>
    </p:spTree>
    <p:extLst>
      <p:ext uri="{BB962C8B-B14F-4D97-AF65-F5344CB8AC3E}">
        <p14:creationId xmlns:p14="http://schemas.microsoft.com/office/powerpoint/2010/main" val="153767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r>
              <a:rPr lang="en-US" sz="2000" dirty="0" smtClean="0"/>
              <a:t>We</a:t>
            </a:r>
            <a:r>
              <a:rPr lang="en-US" sz="2000" baseline="0" dirty="0" smtClean="0"/>
              <a:t>’ll differentiate between home, organization, mobile and backbone connectivity and discuss the technologies they use.  </a:t>
            </a:r>
          </a:p>
          <a:p>
            <a:endParaRPr lang="en-US" sz="2000" baseline="0" dirty="0" smtClean="0"/>
          </a:p>
          <a:p>
            <a:r>
              <a:rPr lang="en-US" sz="2000" baseline="0" dirty="0" smtClean="0"/>
              <a:t>We’ll also differentiate between wide and local area networks and conclude with a summary of network topologies.</a:t>
            </a:r>
            <a:endParaRPr lang="en-US" sz="2000" dirty="0"/>
          </a:p>
        </p:txBody>
      </p:sp>
    </p:spTree>
    <p:extLst>
      <p:ext uri="{BB962C8B-B14F-4D97-AF65-F5344CB8AC3E}">
        <p14:creationId xmlns:p14="http://schemas.microsoft.com/office/powerpoint/2010/main" val="65126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3414C-0C66-430E-BA2F-410327AFD46D}" type="slidenum">
              <a:rPr lang="en-US" altLang="en-US"/>
              <a:pPr/>
              <a:t>12</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r>
              <a:rPr lang="en-US" altLang="en-US" dirty="0" smtClean="0"/>
              <a:t>Since</a:t>
            </a:r>
            <a:r>
              <a:rPr lang="en-US" altLang="en-US" baseline="0" dirty="0" smtClean="0"/>
              <a:t> high frequency signals do not carry for long distances, many small cells are needed to cover an area,</a:t>
            </a:r>
            <a:endParaRPr lang="en-US" altLang="en-US" dirty="0"/>
          </a:p>
        </p:txBody>
      </p:sp>
    </p:spTree>
    <p:extLst>
      <p:ext uri="{BB962C8B-B14F-4D97-AF65-F5344CB8AC3E}">
        <p14:creationId xmlns:p14="http://schemas.microsoft.com/office/powerpoint/2010/main" val="225330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3414C-0C66-430E-BA2F-410327AFD46D}" type="slidenum">
              <a:rPr lang="en-US" altLang="en-US"/>
              <a:pPr/>
              <a:t>13</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r>
              <a:rPr lang="en-US" altLang="en-US" dirty="0" smtClean="0"/>
              <a:t>A handful of developing nations are using links </a:t>
            </a:r>
            <a:r>
              <a:rPr lang="en-US" altLang="en-US" dirty="0" smtClean="0"/>
              <a:t>through SES medium-Earth orbit</a:t>
            </a:r>
            <a:r>
              <a:rPr lang="en-US" altLang="en-US" baseline="0" dirty="0" smtClean="0"/>
              <a:t> </a:t>
            </a:r>
            <a:r>
              <a:rPr lang="en-US" altLang="en-US" baseline="0" dirty="0" smtClean="0"/>
              <a:t>satellites </a:t>
            </a:r>
            <a:r>
              <a:rPr lang="en-US" altLang="en-US" baseline="0" dirty="0" smtClean="0"/>
              <a:t>today. </a:t>
            </a:r>
            <a:endParaRPr lang="en-US" altLang="en-US" baseline="0" dirty="0" smtClean="0"/>
          </a:p>
          <a:p>
            <a:endParaRPr lang="en-US" altLang="en-US" baseline="0" dirty="0" smtClean="0"/>
          </a:p>
          <a:p>
            <a:r>
              <a:rPr lang="en-US" altLang="en-US" baseline="0" dirty="0" smtClean="0"/>
              <a:t>This may become relatively common practice in the future because major investments are being made in </a:t>
            </a:r>
            <a:r>
              <a:rPr lang="en-US" altLang="en-US" baseline="0" dirty="0" smtClean="0"/>
              <a:t>low and medium orbiting </a:t>
            </a:r>
            <a:r>
              <a:rPr lang="en-US" altLang="en-US" baseline="0" dirty="0" smtClean="0"/>
              <a:t>satellites.</a:t>
            </a:r>
          </a:p>
          <a:p>
            <a:endParaRPr lang="en-US" altLang="en-US" baseline="0" dirty="0" smtClean="0"/>
          </a:p>
          <a:p>
            <a:r>
              <a:rPr lang="en-US" altLang="en-US" baseline="0" dirty="0" smtClean="0"/>
              <a:t>Look for the beginning of low-Earth orbiting satellite service next in 2020 and widespread deployment by the middle of the next decade.</a:t>
            </a:r>
            <a:endParaRPr lang="en-US" altLang="en-US" dirty="0"/>
          </a:p>
        </p:txBody>
      </p:sp>
    </p:spTree>
    <p:extLst>
      <p:ext uri="{BB962C8B-B14F-4D97-AF65-F5344CB8AC3E}">
        <p14:creationId xmlns:p14="http://schemas.microsoft.com/office/powerpoint/2010/main" val="115657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3414C-0C66-430E-BA2F-410327AFD46D}" type="slidenum">
              <a:rPr lang="en-US" altLang="en-US"/>
              <a:pPr/>
              <a:t>14</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r>
              <a:rPr lang="en-US" altLang="en-US" dirty="0" smtClean="0"/>
              <a:t>People are</a:t>
            </a:r>
            <a:r>
              <a:rPr lang="en-US" altLang="en-US" baseline="0" dirty="0" smtClean="0"/>
              <a:t> also experimenting with various “high-altitude platforms” like airplanes, blimps, balloons and drones.</a:t>
            </a:r>
            <a:endParaRPr lang="en-US" altLang="en-US" dirty="0"/>
          </a:p>
        </p:txBody>
      </p:sp>
    </p:spTree>
    <p:extLst>
      <p:ext uri="{BB962C8B-B14F-4D97-AF65-F5344CB8AC3E}">
        <p14:creationId xmlns:p14="http://schemas.microsoft.com/office/powerpoint/2010/main" val="344449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D1B96-0961-4E4B-A0F5-BA16C3479D97}" type="slidenum">
              <a:rPr lang="en-US" altLang="en-US"/>
              <a:pPr/>
              <a:t>15</a:t>
            </a:fld>
            <a:endParaRPr lang="en-US" altLang="en-US"/>
          </a:p>
        </p:txBody>
      </p:sp>
      <p:sp>
        <p:nvSpPr>
          <p:cNvPr id="26626" name="Rectangle 2"/>
          <p:cNvSpPr>
            <a:spLocks noGrp="1" noRot="1" noChangeAspect="1" noChangeArrowheads="1" noTextEdit="1"/>
          </p:cNvSpPr>
          <p:nvPr>
            <p:ph type="sldImg"/>
          </p:nvPr>
        </p:nvSpPr>
        <p:spPr>
          <a:xfrm>
            <a:off x="1143000" y="685800"/>
            <a:ext cx="4572000" cy="3429000"/>
          </a:xfrm>
          <a:ln/>
        </p:spPr>
      </p:sp>
      <p:sp>
        <p:nvSpPr>
          <p:cNvPr id="26627" name="Rectangle 3"/>
          <p:cNvSpPr>
            <a:spLocks noGrp="1" noChangeArrowheads="1"/>
          </p:cNvSpPr>
          <p:nvPr>
            <p:ph type="body" idx="1"/>
          </p:nvPr>
        </p:nvSpPr>
        <p:spPr/>
        <p:txBody>
          <a:bodyPr/>
          <a:lstStyle/>
          <a:p>
            <a:r>
              <a:rPr lang="en-US" altLang="en-US" dirty="0" smtClean="0"/>
              <a:t>Cell</a:t>
            </a:r>
            <a:r>
              <a:rPr lang="en-US" altLang="en-US" baseline="0" dirty="0" smtClean="0"/>
              <a:t> radios are on roofs, towers, hill tops, </a:t>
            </a:r>
            <a:r>
              <a:rPr lang="en-US" altLang="en-US" baseline="0" dirty="0" err="1" smtClean="0"/>
              <a:t>etc</a:t>
            </a:r>
            <a:r>
              <a:rPr lang="en-US" altLang="en-US" baseline="0" dirty="0" smtClean="0"/>
              <a:t> – look for them.  Cell companies pay for the right to put up towers and antennae and sometimes they are required to disguise them. A tower may be shared by two or more companies.</a:t>
            </a:r>
            <a:endParaRPr lang="en-US" altLang="en-US" dirty="0"/>
          </a:p>
        </p:txBody>
      </p:sp>
    </p:spTree>
    <p:extLst>
      <p:ext uri="{BB962C8B-B14F-4D97-AF65-F5344CB8AC3E}">
        <p14:creationId xmlns:p14="http://schemas.microsoft.com/office/powerpoint/2010/main" val="85410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have two separate networks – the</a:t>
            </a:r>
            <a:r>
              <a:rPr lang="en-US" baseline="0" dirty="0" smtClean="0"/>
              <a:t> Internet and the telephone network.</a:t>
            </a:r>
          </a:p>
          <a:p>
            <a:endParaRPr lang="en-US" baseline="0" dirty="0" smtClean="0"/>
          </a:p>
          <a:p>
            <a:pPr algn="l"/>
            <a:r>
              <a:rPr lang="en-US" sz="1200" dirty="0" smtClean="0">
                <a:solidFill>
                  <a:schemeClr val="tx1"/>
                </a:solidFill>
                <a:latin typeface="+mn-lt"/>
              </a:rPr>
              <a:t>Today’s mobile device are not “telephones,” but “mobile computers</a:t>
            </a:r>
            <a:r>
              <a:rPr lang="en-US" sz="1200" dirty="0" smtClean="0">
                <a:solidFill>
                  <a:srgbClr val="404040"/>
                </a:solidFill>
                <a:latin typeface="Roboto"/>
              </a:rPr>
              <a:t>.”</a:t>
            </a:r>
          </a:p>
          <a:p>
            <a:pPr algn="l"/>
            <a:endParaRPr lang="en-US" sz="1200" dirty="0" smtClean="0">
              <a:solidFill>
                <a:srgbClr val="404040"/>
              </a:solidFill>
              <a:latin typeface="Roboto"/>
            </a:endParaRPr>
          </a:p>
          <a:p>
            <a:pPr algn="l"/>
            <a:r>
              <a:rPr lang="en-US" sz="1200" dirty="0" smtClean="0">
                <a:solidFill>
                  <a:srgbClr val="404040"/>
                </a:solidFill>
                <a:latin typeface="Roboto"/>
              </a:rPr>
              <a:t>You</a:t>
            </a:r>
            <a:r>
              <a:rPr lang="en-US" sz="1200" baseline="0" dirty="0" smtClean="0">
                <a:solidFill>
                  <a:srgbClr val="404040"/>
                </a:solidFill>
                <a:latin typeface="Roboto"/>
              </a:rPr>
              <a:t> are using the Internet when you access a Web page or send email.</a:t>
            </a:r>
          </a:p>
          <a:p>
            <a:pPr algn="l"/>
            <a:endParaRPr lang="en-US" sz="1200" baseline="0" dirty="0" smtClean="0">
              <a:solidFill>
                <a:srgbClr val="404040"/>
              </a:solidFill>
              <a:latin typeface="Roboto"/>
            </a:endParaRPr>
          </a:p>
          <a:p>
            <a:pPr algn="l"/>
            <a:r>
              <a:rPr lang="en-US" sz="1200" baseline="0" dirty="0" smtClean="0">
                <a:solidFill>
                  <a:srgbClr val="404040"/>
                </a:solidFill>
                <a:latin typeface="Roboto"/>
              </a:rPr>
              <a:t>Voice conversations can use the telephone network or use Internet applications like Skype or </a:t>
            </a:r>
            <a:r>
              <a:rPr lang="en-US" sz="1200" baseline="0" dirty="0" err="1" smtClean="0">
                <a:solidFill>
                  <a:srgbClr val="404040"/>
                </a:solidFill>
                <a:latin typeface="Roboto"/>
              </a:rPr>
              <a:t>WhatsAp</a:t>
            </a:r>
            <a:r>
              <a:rPr lang="en-US" sz="1200" baseline="0" dirty="0" smtClean="0">
                <a:solidFill>
                  <a:srgbClr val="404040"/>
                </a:solidFill>
                <a:latin typeface="Roboto"/>
              </a:rPr>
              <a:t>.</a:t>
            </a:r>
          </a:p>
          <a:p>
            <a:pPr algn="l"/>
            <a:endParaRPr lang="en-US" sz="1200" baseline="0" dirty="0" smtClean="0">
              <a:solidFill>
                <a:srgbClr val="404040"/>
              </a:solidFill>
              <a:latin typeface="Roboto"/>
            </a:endParaRPr>
          </a:p>
          <a:p>
            <a:pPr algn="l"/>
            <a:r>
              <a:rPr lang="en-US" sz="1200" baseline="0" dirty="0" smtClean="0">
                <a:solidFill>
                  <a:srgbClr val="404040"/>
                </a:solidFill>
                <a:latin typeface="Roboto"/>
              </a:rPr>
              <a:t>The same goes for text messages -- they can be sent as telephone “SMS” messages or by an Internet messaging program. </a:t>
            </a:r>
            <a:endParaRPr lang="en-US" sz="1200" dirty="0" smtClean="0"/>
          </a:p>
          <a:p>
            <a:endParaRPr lang="en-US" dirty="0" smtClean="0"/>
          </a:p>
          <a:p>
            <a:r>
              <a:rPr lang="en-US" dirty="0" smtClean="0"/>
              <a:t>Note</a:t>
            </a:r>
            <a:r>
              <a:rPr lang="en-US" baseline="0" dirty="0" smtClean="0"/>
              <a:t> that the Y axis on this graph shows petabytes per month – a petabyte is a unit of measure for the quantity of data. </a:t>
            </a:r>
          </a:p>
          <a:p>
            <a:endParaRPr lang="en-US" baseline="0" dirty="0" smtClean="0"/>
          </a:p>
          <a:p>
            <a:r>
              <a:rPr lang="en-US" baseline="0" dirty="0" smtClean="0"/>
              <a:t>A petabyte is a lot of data – it is 1,000,000,000,000,000 bytes.</a:t>
            </a:r>
          </a:p>
          <a:p>
            <a:endParaRPr lang="en-US" baseline="0" dirty="0" smtClean="0"/>
          </a:p>
          <a:p>
            <a:r>
              <a:rPr lang="en-US" baseline="0" dirty="0" smtClean="0"/>
              <a:t>If your data is text, that is about 1,000,000,000,000,000 characters.</a:t>
            </a:r>
          </a:p>
          <a:p>
            <a:endParaRPr lang="en-US" baseline="0" dirty="0" smtClean="0"/>
          </a:p>
        </p:txBody>
      </p:sp>
      <p:sp>
        <p:nvSpPr>
          <p:cNvPr id="4" name="Slide Number Placeholder 3"/>
          <p:cNvSpPr>
            <a:spLocks noGrp="1"/>
          </p:cNvSpPr>
          <p:nvPr>
            <p:ph type="sldNum" sz="quarter" idx="10"/>
          </p:nvPr>
        </p:nvSpPr>
        <p:spPr/>
        <p:txBody>
          <a:bodyPr/>
          <a:lstStyle/>
          <a:p>
            <a:fld id="{1FE715DF-2FFB-4746-8C52-B7B2D0468CEC}" type="slidenum">
              <a:rPr lang="en-US" smtClean="0"/>
              <a:t>17</a:t>
            </a:fld>
            <a:endParaRPr lang="en-US"/>
          </a:p>
        </p:txBody>
      </p:sp>
    </p:spTree>
    <p:extLst>
      <p:ext uri="{BB962C8B-B14F-4D97-AF65-F5344CB8AC3E}">
        <p14:creationId xmlns:p14="http://schemas.microsoft.com/office/powerpoint/2010/main" val="99208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vision – Dick Tracy, a comic book detective with a 2-way wrist radio and </a:t>
            </a:r>
            <a:r>
              <a:rPr lang="en-US" baseline="0" dirty="0" err="1" smtClean="0"/>
              <a:t>Startrek’s</a:t>
            </a:r>
            <a:r>
              <a:rPr lang="en-US" baseline="0" dirty="0" smtClean="0"/>
              <a:t> Captain Kirk with his flip-phone communicator.</a:t>
            </a:r>
          </a:p>
          <a:p>
            <a:r>
              <a:rPr lang="en-US" baseline="0" dirty="0" smtClean="0"/>
              <a:t>Research prototypes were developed by Motorola, Bell Labs and others, culminating in the first cell phone call by Motorola engineer Martin Cooper in 1973.</a:t>
            </a:r>
          </a:p>
          <a:p>
            <a:r>
              <a:rPr lang="en-US" baseline="0" dirty="0" smtClean="0"/>
              <a:t>Motorola refined that phone and in 1984 offered a $3,995 commercial phone.</a:t>
            </a:r>
          </a:p>
          <a:p>
            <a:r>
              <a:rPr lang="en-US" baseline="0" dirty="0" smtClean="0"/>
              <a:t>There have been 4 generations of mass-market phones </a:t>
            </a:r>
            <a:r>
              <a:rPr lang="en-US" baseline="0" smtClean="0"/>
              <a:t>since then.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8F9EB-8099-4B75-9989-50377AF731BF}" type="slidenum">
              <a:rPr lang="en-US" smtClean="0"/>
              <a:t>18</a:t>
            </a:fld>
            <a:endParaRPr lang="en-US"/>
          </a:p>
        </p:txBody>
      </p:sp>
    </p:spTree>
    <p:extLst>
      <p:ext uri="{BB962C8B-B14F-4D97-AF65-F5344CB8AC3E}">
        <p14:creationId xmlns:p14="http://schemas.microsoft.com/office/powerpoint/2010/main" val="411102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Mobile “generations” are a combination of marketing</a:t>
            </a:r>
            <a:r>
              <a:rPr lang="en-US" baseline="0" dirty="0" smtClean="0"/>
              <a:t> hype and new technology.</a:t>
            </a:r>
          </a:p>
          <a:p>
            <a:endParaRPr lang="en-US" baseline="0" dirty="0" smtClean="0"/>
          </a:p>
          <a:p>
            <a:r>
              <a:rPr lang="en-US" dirty="0" smtClean="0"/>
              <a:t>Mobile</a:t>
            </a:r>
            <a:r>
              <a:rPr lang="en-US" baseline="0" dirty="0" smtClean="0"/>
              <a:t> technology improves continuously, so it is perhaps best to define “generations” by the applications they enable.</a:t>
            </a:r>
            <a:endParaRPr lang="en-US" dirty="0" smtClean="0"/>
          </a:p>
          <a:p>
            <a:endParaRPr lang="en-US" dirty="0" smtClean="0"/>
          </a:p>
          <a:p>
            <a:r>
              <a:rPr lang="en-US" dirty="0" smtClean="0"/>
              <a:t>First generation, 1980s – analog technology,</a:t>
            </a:r>
            <a:r>
              <a:rPr lang="en-US" baseline="0" dirty="0" smtClean="0"/>
              <a:t> talk and text </a:t>
            </a:r>
          </a:p>
          <a:p>
            <a:r>
              <a:rPr lang="en-US" baseline="0" dirty="0" smtClean="0"/>
              <a:t>Second generation, 1990s – digital, talk, text, small images</a:t>
            </a:r>
          </a:p>
          <a:p>
            <a:r>
              <a:rPr lang="en-US" baseline="0" dirty="0" smtClean="0"/>
              <a:t>Third generation, 2000s – digital talk, text, large images, slow video, simple interactive apps and Web sites</a:t>
            </a:r>
          </a:p>
          <a:p>
            <a:r>
              <a:rPr lang="en-US" baseline="0" dirty="0" smtClean="0"/>
              <a:t>Fourth generation, 2010s – digital, talk, text, large images, fast video, more complex interactive apps and Web sites</a:t>
            </a:r>
          </a:p>
          <a:p>
            <a:endParaRPr lang="en-US" baseline="0" dirty="0" smtClean="0"/>
          </a:p>
          <a:p>
            <a:r>
              <a:rPr lang="en-US" baseline="0" dirty="0" smtClean="0"/>
              <a:t>Fifth generation, 2020s – much faster, Internet of things (like cars and thermostats), fixed and mobile</a:t>
            </a:r>
          </a:p>
          <a:p>
            <a:endParaRPr lang="en-US" baseline="0" dirty="0" smtClean="0"/>
          </a:p>
          <a:p>
            <a:r>
              <a:rPr lang="en-US" baseline="0" dirty="0" smtClean="0"/>
              <a:t>Generations overlap since large investments in infrastructure and phones must be made.</a:t>
            </a:r>
            <a:endParaRPr lang="en-US" dirty="0"/>
          </a:p>
        </p:txBody>
      </p:sp>
      <p:sp>
        <p:nvSpPr>
          <p:cNvPr id="4" name="Slide Number Placeholder 3"/>
          <p:cNvSpPr>
            <a:spLocks noGrp="1"/>
          </p:cNvSpPr>
          <p:nvPr>
            <p:ph type="sldNum" sz="quarter" idx="10"/>
          </p:nvPr>
        </p:nvSpPr>
        <p:spPr/>
        <p:txBody>
          <a:bodyPr/>
          <a:lstStyle/>
          <a:p>
            <a:fld id="{8008F9EB-8099-4B75-9989-50377AF731BF}" type="slidenum">
              <a:rPr lang="en-US" smtClean="0"/>
              <a:t>19</a:t>
            </a:fld>
            <a:endParaRPr lang="en-US"/>
          </a:p>
        </p:txBody>
      </p:sp>
    </p:spTree>
    <p:extLst>
      <p:ext uri="{BB962C8B-B14F-4D97-AF65-F5344CB8AC3E}">
        <p14:creationId xmlns:p14="http://schemas.microsoft.com/office/powerpoint/2010/main" val="372508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Speeds</a:t>
            </a:r>
            <a:r>
              <a:rPr lang="en-US" baseline="0" dirty="0" smtClean="0"/>
              <a:t> increase within generations.</a:t>
            </a:r>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20</a:t>
            </a:fld>
            <a:endParaRPr lang="en-US"/>
          </a:p>
        </p:txBody>
      </p:sp>
    </p:spTree>
    <p:extLst>
      <p:ext uri="{BB962C8B-B14F-4D97-AF65-F5344CB8AC3E}">
        <p14:creationId xmlns:p14="http://schemas.microsoft.com/office/powerpoint/2010/main" val="48009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21</a:t>
            </a:fld>
            <a:endParaRPr lang="en-US"/>
          </a:p>
        </p:txBody>
      </p:sp>
    </p:spTree>
    <p:extLst>
      <p:ext uri="{BB962C8B-B14F-4D97-AF65-F5344CB8AC3E}">
        <p14:creationId xmlns:p14="http://schemas.microsoft.com/office/powerpoint/2010/main" val="186564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22</a:t>
            </a:fld>
            <a:endParaRPr lang="en-US"/>
          </a:p>
        </p:txBody>
      </p:sp>
    </p:spTree>
    <p:extLst>
      <p:ext uri="{BB962C8B-B14F-4D97-AF65-F5344CB8AC3E}">
        <p14:creationId xmlns:p14="http://schemas.microsoft.com/office/powerpoint/2010/main" val="196874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xfrm>
            <a:off x="1143000" y="685800"/>
            <a:ext cx="4572000" cy="3429000"/>
          </a:xfrm>
          <a:ln/>
        </p:spPr>
      </p:sp>
      <p:sp>
        <p:nvSpPr>
          <p:cNvPr id="193539" name="Rectangle 3"/>
          <p:cNvSpPr>
            <a:spLocks noGrp="1" noChangeArrowheads="1"/>
          </p:cNvSpPr>
          <p:nvPr>
            <p:ph type="body" idx="1"/>
          </p:nvPr>
        </p:nvSpPr>
        <p:spPr/>
        <p:txBody>
          <a:bodyPr/>
          <a:lstStyle/>
          <a:p>
            <a:r>
              <a:rPr lang="en-US" sz="2000" dirty="0" smtClean="0"/>
              <a:t>The presentatio</a:t>
            </a:r>
            <a:r>
              <a:rPr lang="en-US" sz="2000" baseline="0" dirty="0" smtClean="0"/>
              <a:t>n concerns communication technology.</a:t>
            </a:r>
            <a:endParaRPr lang="en-US" sz="2000" dirty="0"/>
          </a:p>
        </p:txBody>
      </p:sp>
    </p:spTree>
    <p:extLst>
      <p:ext uri="{BB962C8B-B14F-4D97-AF65-F5344CB8AC3E}">
        <p14:creationId xmlns:p14="http://schemas.microsoft.com/office/powerpoint/2010/main" val="3897496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B4800-9936-4BD6-A43C-581377D104BB}" type="slidenum">
              <a:rPr lang="en-US" smtClean="0"/>
              <a:t>23</a:t>
            </a:fld>
            <a:endParaRPr lang="en-US"/>
          </a:p>
        </p:txBody>
      </p:sp>
    </p:spTree>
    <p:extLst>
      <p:ext uri="{BB962C8B-B14F-4D97-AF65-F5344CB8AC3E}">
        <p14:creationId xmlns:p14="http://schemas.microsoft.com/office/powerpoint/2010/main" val="336587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71822-4C48-4054-802C-DE4A10B77D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10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2E941-D1BB-4C71-866B-7EF331BD50C3}" type="slidenum">
              <a:rPr lang="en-US"/>
              <a:pPr/>
              <a:t>26</a:t>
            </a:fld>
            <a:endParaRPr lang="en-US"/>
          </a:p>
        </p:txBody>
      </p:sp>
      <p:sp>
        <p:nvSpPr>
          <p:cNvPr id="128002" name="Rectangle 2"/>
          <p:cNvSpPr>
            <a:spLocks noGrp="1" noRot="1" noChangeAspect="1" noChangeArrowheads="1" noTextEdit="1"/>
          </p:cNvSpPr>
          <p:nvPr>
            <p:ph type="sldImg"/>
          </p:nvPr>
        </p:nvSpPr>
        <p:spPr>
          <a:xfrm>
            <a:off x="1143000" y="685800"/>
            <a:ext cx="4572000" cy="3429000"/>
          </a:xfrm>
          <a:ln/>
        </p:spPr>
      </p:sp>
      <p:sp>
        <p:nvSpPr>
          <p:cNvPr id="128003" name="Rectangle 3"/>
          <p:cNvSpPr>
            <a:spLocks noGrp="1" noChangeArrowheads="1"/>
          </p:cNvSpPr>
          <p:nvPr>
            <p:ph type="body" idx="1"/>
          </p:nvPr>
        </p:nvSpPr>
        <p:spPr/>
        <p:txBody>
          <a:bodyPr/>
          <a:lstStyle/>
          <a:p>
            <a:r>
              <a:rPr lang="en-US" sz="2000" dirty="0" smtClean="0"/>
              <a:t>Users connect through</a:t>
            </a:r>
            <a:r>
              <a:rPr lang="en-US" sz="2000" baseline="0" dirty="0" smtClean="0"/>
              <a:t> Internet service providers or ISPs.</a:t>
            </a:r>
          </a:p>
          <a:p>
            <a:endParaRPr lang="en-US" sz="2000" baseline="0" dirty="0" smtClean="0"/>
          </a:p>
          <a:p>
            <a:r>
              <a:rPr lang="en-US" sz="2000" baseline="0" dirty="0" smtClean="0"/>
              <a:t>Mobile users connect directly to their ISP.</a:t>
            </a:r>
          </a:p>
          <a:p>
            <a:endParaRPr lang="en-US" sz="2000" baseline="0" dirty="0"/>
          </a:p>
          <a:p>
            <a:r>
              <a:rPr lang="en-US" sz="2000" baseline="0" dirty="0" smtClean="0"/>
              <a:t>A home or organization that has more than one computer, will build a local area network (LAN).</a:t>
            </a:r>
          </a:p>
          <a:p>
            <a:endParaRPr lang="en-US" sz="2000" baseline="0" dirty="0" smtClean="0"/>
          </a:p>
          <a:p>
            <a:r>
              <a:rPr lang="en-US" sz="2000" baseline="0" dirty="0" smtClean="0"/>
              <a:t>A LAN is restricted to an area like a single building or campus and is generally owned by a single organization, which is responsible for its operations and maintenance.</a:t>
            </a:r>
          </a:p>
          <a:p>
            <a:endParaRPr lang="en-US" sz="2000" baseline="0" dirty="0" smtClean="0"/>
          </a:p>
          <a:p>
            <a:r>
              <a:rPr lang="en-US" sz="2000" baseline="0" dirty="0" smtClean="0"/>
              <a:t>Home and organization users connect to their LANs, and the LAN connects to the ISP.</a:t>
            </a:r>
          </a:p>
          <a:p>
            <a:endParaRPr lang="en-US" sz="2000" baseline="0" dirty="0" smtClean="0"/>
          </a:p>
          <a:p>
            <a:r>
              <a:rPr lang="en-US" sz="2000" baseline="0" dirty="0" smtClean="0"/>
              <a:t>Note that we can distinguish between mobile and portable connectivity.</a:t>
            </a:r>
          </a:p>
          <a:p>
            <a:endParaRPr lang="en-US" sz="2000" baseline="0" dirty="0" smtClean="0"/>
          </a:p>
          <a:p>
            <a:r>
              <a:rPr lang="en-US" sz="2000" baseline="0" dirty="0" smtClean="0"/>
              <a:t>A user with a mobile phone, tablet or laptop would connect directly when outside and connect through a LAN when in a home, office or a public access point like a “hotspot” in Starbucks or an airport.</a:t>
            </a:r>
          </a:p>
          <a:p>
            <a:endParaRPr lang="en-US" sz="2000" baseline="0" dirty="0" smtClean="0"/>
          </a:p>
          <a:p>
            <a:r>
              <a:rPr lang="en-US" sz="2000" baseline="0" dirty="0" smtClean="0"/>
              <a:t>Let’s consider both cases, starting with the mobile user.</a:t>
            </a:r>
          </a:p>
        </p:txBody>
      </p:sp>
    </p:spTree>
    <p:extLst>
      <p:ext uri="{BB962C8B-B14F-4D97-AF65-F5344CB8AC3E}">
        <p14:creationId xmlns:p14="http://schemas.microsoft.com/office/powerpoint/2010/main" val="46962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we connect from home, public access</a:t>
            </a:r>
            <a:r>
              <a:rPr lang="en-US" sz="1200" baseline="0" dirty="0" smtClean="0"/>
              <a:t> hotspot</a:t>
            </a:r>
            <a:r>
              <a:rPr lang="en-US" sz="1200" dirty="0" smtClean="0"/>
              <a:t> or an organization,</a:t>
            </a:r>
            <a:r>
              <a:rPr lang="en-US" sz="1200" baseline="0" dirty="0" smtClean="0"/>
              <a:t> we connect to a LAN that is connected to an ISP.</a:t>
            </a:r>
          </a:p>
          <a:p>
            <a:endParaRPr lang="en-US" sz="1200" baseline="0" dirty="0" smtClean="0"/>
          </a:p>
          <a:p>
            <a:r>
              <a:rPr lang="en-US" sz="1200" baseline="0" dirty="0" smtClean="0"/>
              <a:t>In this case, we have to consider two connectivity issues – how do the computers connect inside the LAN and what sort of connection is used between the LAN and the ISP.</a:t>
            </a:r>
          </a:p>
          <a:p>
            <a:endParaRPr lang="en-US" sz="1200" baseline="0" dirty="0" smtClean="0"/>
          </a:p>
          <a:p>
            <a:r>
              <a:rPr lang="en-US" sz="1200" baseline="0" dirty="0" smtClean="0"/>
              <a:t>Let’s start with the connection between the LAN and the Internet (your ISP).</a:t>
            </a:r>
          </a:p>
        </p:txBody>
      </p:sp>
      <p:sp>
        <p:nvSpPr>
          <p:cNvPr id="4" name="Slide Number Placeholder 3"/>
          <p:cNvSpPr>
            <a:spLocks noGrp="1"/>
          </p:cNvSpPr>
          <p:nvPr>
            <p:ph type="sldNum" sz="quarter" idx="10"/>
          </p:nvPr>
        </p:nvSpPr>
        <p:spPr/>
        <p:txBody>
          <a:bodyPr/>
          <a:lstStyle/>
          <a:p>
            <a:fld id="{5DC71822-4C48-4054-802C-DE4A10B77D14}" type="slidenum">
              <a:rPr lang="en-US" smtClean="0"/>
              <a:t>27</a:t>
            </a:fld>
            <a:endParaRPr lang="en-US"/>
          </a:p>
        </p:txBody>
      </p:sp>
    </p:spTree>
    <p:extLst>
      <p:ext uri="{BB962C8B-B14F-4D97-AF65-F5344CB8AC3E}">
        <p14:creationId xmlns:p14="http://schemas.microsoft.com/office/powerpoint/2010/main" val="25841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link from the LAN to the ISP can be wired or wireless.</a:t>
            </a:r>
          </a:p>
          <a:p>
            <a:endParaRPr lang="en-US" sz="1200" baseline="0" dirty="0" smtClean="0"/>
          </a:p>
          <a:p>
            <a:r>
              <a:rPr lang="en-US" sz="1200" baseline="0" dirty="0" smtClean="0"/>
              <a:t>Generally speaking, wireless connections are only used when wired connectivity is not available, for example in a rural area or developing nation.</a:t>
            </a:r>
          </a:p>
          <a:p>
            <a:endParaRPr lang="en-US" sz="1200" baseline="0" dirty="0" smtClean="0"/>
          </a:p>
          <a:p>
            <a:r>
              <a:rPr lang="en-US" sz="1200" baseline="0" dirty="0" smtClean="0"/>
              <a:t>The wireless link could be terrestrial or via satellite.</a:t>
            </a:r>
          </a:p>
          <a:p>
            <a:endParaRPr lang="en-US" sz="1200" baseline="0" dirty="0" smtClean="0"/>
          </a:p>
          <a:p>
            <a:r>
              <a:rPr lang="en-US" sz="1200" baseline="0" dirty="0" smtClean="0"/>
              <a:t>A home or small organization could use a phone company technology called DSL or TV cable, but larger organizations have faster fiber optic connections.</a:t>
            </a:r>
          </a:p>
          <a:p>
            <a:endParaRPr lang="en-US" sz="1200" baseline="0" dirty="0" smtClean="0"/>
          </a:p>
          <a:p>
            <a:r>
              <a:rPr lang="en-US" sz="1200" baseline="0" dirty="0" smtClean="0"/>
              <a:t>In limited areas, fiber is available to homes, but it is expensive.</a:t>
            </a:r>
          </a:p>
          <a:p>
            <a:endParaRPr lang="en-US" sz="1200" baseline="0" dirty="0" smtClean="0"/>
          </a:p>
          <a:p>
            <a:r>
              <a:rPr lang="en-US" sz="1200" baseline="0" dirty="0" smtClean="0"/>
              <a:t>For example, Google had an active project, Google Fiber, installing fiber to homes in selected US cities, but it was not economically viable so they have ended it:: http://cis471.blogspot.com/search/label/google%20fiber</a:t>
            </a:r>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28</a:t>
            </a:fld>
            <a:endParaRPr lang="en-US"/>
          </a:p>
        </p:txBody>
      </p:sp>
    </p:spTree>
    <p:extLst>
      <p:ext uri="{BB962C8B-B14F-4D97-AF65-F5344CB8AC3E}">
        <p14:creationId xmlns:p14="http://schemas.microsoft.com/office/powerpoint/2010/main" val="2541920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FE24A-3CE6-4CB1-9B8F-965496016F7C}" type="slidenum">
              <a:rPr lang="en-US" altLang="en-US"/>
              <a:pPr/>
              <a:t>29</a:t>
            </a:fld>
            <a:endParaRPr lang="en-US" alt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ltLang="en-US" dirty="0" smtClean="0"/>
              <a:t>I</a:t>
            </a:r>
            <a:r>
              <a:rPr lang="en-US" altLang="en-US" baseline="0" dirty="0" smtClean="0"/>
              <a:t> took this picture at the home of a friend</a:t>
            </a:r>
            <a:r>
              <a:rPr lang="en-US" altLang="en-US" dirty="0" smtClean="0"/>
              <a:t>.  Running</a:t>
            </a:r>
            <a:r>
              <a:rPr lang="en-US" altLang="en-US" baseline="0" dirty="0" smtClean="0"/>
              <a:t> a cable from his ISP to his home was prohibitive, so he tried a satellite link, but that was too slow.</a:t>
            </a:r>
          </a:p>
          <a:p>
            <a:endParaRPr lang="en-US" altLang="en-US" baseline="0" dirty="0" smtClean="0"/>
          </a:p>
          <a:p>
            <a:r>
              <a:rPr lang="en-US" altLang="en-US" baseline="0" dirty="0" smtClean="0"/>
              <a:t>He switched to a terrestrial wireless link to his ISP in Austin.</a:t>
            </a:r>
          </a:p>
          <a:p>
            <a:endParaRPr lang="en-US" altLang="en-US" baseline="0" dirty="0" smtClean="0"/>
          </a:p>
          <a:p>
            <a:r>
              <a:rPr lang="en-US" altLang="en-US" baseline="0" dirty="0" smtClean="0"/>
              <a:t>The link went in two stages – from his house to an antenna on a nearby hill top and from that hill top to his ISP in Austin. </a:t>
            </a:r>
          </a:p>
          <a:p>
            <a:endParaRPr lang="en-US" altLang="en-US" baseline="0" dirty="0" smtClean="0"/>
          </a:p>
          <a:p>
            <a:endParaRPr lang="en-US" altLang="en-US" baseline="0" dirty="0" smtClean="0"/>
          </a:p>
        </p:txBody>
      </p:sp>
    </p:spTree>
    <p:extLst>
      <p:ext uri="{BB962C8B-B14F-4D97-AF65-F5344CB8AC3E}">
        <p14:creationId xmlns:p14="http://schemas.microsoft.com/office/powerpoint/2010/main" val="4259006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things being equal, wireline connections are preferred to wireless connections, but in rural or inaccessible areas, satellite or terrestrial wireless may be your only option.</a:t>
            </a:r>
          </a:p>
          <a:p>
            <a:endParaRPr lang="en-US" dirty="0" smtClean="0"/>
          </a:p>
          <a:p>
            <a:r>
              <a:rPr lang="en-US" dirty="0" smtClean="0"/>
              <a:t>Today, geostationary satellites</a:t>
            </a:r>
            <a:r>
              <a:rPr lang="en-US" baseline="0" dirty="0" smtClean="0"/>
              <a:t> are used for slow, expensive Internet connectivity and video broadcast.</a:t>
            </a:r>
          </a:p>
          <a:p>
            <a:endParaRPr lang="en-US" baseline="0" dirty="0" smtClean="0"/>
          </a:p>
          <a:p>
            <a:r>
              <a:rPr lang="en-US" baseline="0" dirty="0" smtClean="0"/>
              <a:t>Tomorrow, Low-Earth orbit satellites may bring fast, affordable, global Internet connectivity.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Note</a:t>
            </a:r>
            <a:r>
              <a:rPr lang="en-US" altLang="en-US" baseline="0" dirty="0" smtClean="0"/>
              <a:t> that the “yesterday" image was initially posted on a server belonging to the Indian education and research network around April 24, 1999. That server is no longer online, but the image was stored by the Internet Archive: </a:t>
            </a:r>
            <a:r>
              <a:rPr lang="en-US" altLang="en-US" dirty="0" smtClean="0"/>
              <a:t>https://web.archive.org/web/20150116071541/http://www.iimahd.ernet.in:80/~jajoo/techsang.htm</a:t>
            </a:r>
          </a:p>
          <a:p>
            <a:endParaRPr lang="en-US" altLang="en-US" dirty="0" smtClean="0"/>
          </a:p>
          <a:p>
            <a:r>
              <a:rPr lang="en-US" altLang="en-US" dirty="0" smtClean="0"/>
              <a:t>The “tomorrow” animation was made in the 1990s when Bill Gates and two partners planned a LEO constellation, but the project failed because the technology at that time was not good enough.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CB4800-9936-4BD6-A43C-581377D104BB}" type="slidenum">
              <a:rPr lang="en-US" smtClean="0"/>
              <a:t>30</a:t>
            </a:fld>
            <a:endParaRPr lang="en-US"/>
          </a:p>
        </p:txBody>
      </p:sp>
    </p:spTree>
    <p:extLst>
      <p:ext uri="{BB962C8B-B14F-4D97-AF65-F5344CB8AC3E}">
        <p14:creationId xmlns:p14="http://schemas.microsoft.com/office/powerpoint/2010/main" val="2499654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BBF1AB-9DDF-4314-93FC-6D3B03948788}" type="slidenum">
              <a:rPr lang="en-US" smtClean="0"/>
              <a:pPr eaLnBrk="1" hangingPunct="1"/>
              <a:t>32</a:t>
            </a:fld>
            <a:endParaRPr lang="en-US" smtClean="0"/>
          </a:p>
        </p:txBody>
      </p:sp>
      <p:sp>
        <p:nvSpPr>
          <p:cNvPr id="253955" name="Rectangle 2"/>
          <p:cNvSpPr>
            <a:spLocks noGrp="1" noRot="1" noChangeAspect="1" noChangeArrowheads="1" noTextEdit="1"/>
          </p:cNvSpPr>
          <p:nvPr>
            <p:ph type="sldImg"/>
          </p:nvPr>
        </p:nvSpPr>
        <p:spPr>
          <a:xfrm>
            <a:off x="1143000" y="685800"/>
            <a:ext cx="4572000" cy="3429000"/>
          </a:xfrm>
          <a:ln/>
        </p:spPr>
      </p:sp>
      <p:sp>
        <p:nvSpPr>
          <p:cNvPr id="253956" name="Rectangle 3"/>
          <p:cNvSpPr>
            <a:spLocks noGrp="1" noChangeArrowheads="1"/>
          </p:cNvSpPr>
          <p:nvPr>
            <p:ph type="body" idx="1"/>
          </p:nvPr>
        </p:nvSpPr>
        <p:spPr>
          <a:noFill/>
        </p:spPr>
        <p:txBody>
          <a:bodyPr/>
          <a:lstStyle/>
          <a:p>
            <a:pPr eaLnBrk="1" hangingPunct="1"/>
            <a:r>
              <a:rPr lang="en-US" sz="2000" dirty="0" smtClean="0"/>
              <a:t>Inside</a:t>
            </a:r>
            <a:r>
              <a:rPr lang="en-US" sz="2000" baseline="0" dirty="0" smtClean="0"/>
              <a:t> a home or organization LAN, we have a mixture of desktop, laptop, tablet and mobile computers.</a:t>
            </a:r>
          </a:p>
          <a:p>
            <a:pPr eaLnBrk="1" hangingPunct="1"/>
            <a:endParaRPr lang="en-US" sz="2000" baseline="0" dirty="0" smtClean="0"/>
          </a:p>
          <a:p>
            <a:pPr eaLnBrk="1" hangingPunct="1"/>
            <a:r>
              <a:rPr lang="en-US" sz="2000" baseline="0" dirty="0" smtClean="0"/>
              <a:t>The all connect to the LAN router, a specially programmed computer at the edge of the network.</a:t>
            </a:r>
          </a:p>
          <a:p>
            <a:pPr eaLnBrk="1" hangingPunct="1"/>
            <a:endParaRPr lang="en-US" sz="2000" baseline="0" dirty="0" smtClean="0"/>
          </a:p>
          <a:p>
            <a:pPr eaLnBrk="1" hangingPunct="1"/>
            <a:r>
              <a:rPr lang="en-US" sz="2000" baseline="0" dirty="0" smtClean="0"/>
              <a:t>Data coming into the LAN or going out, passes through the router.</a:t>
            </a:r>
          </a:p>
          <a:p>
            <a:pPr eaLnBrk="1" hangingPunct="1"/>
            <a:endParaRPr lang="en-US" sz="2000" baseline="0" dirty="0" smtClean="0"/>
          </a:p>
          <a:p>
            <a:pPr eaLnBrk="1" hangingPunct="1"/>
            <a:r>
              <a:rPr lang="en-US" sz="2000" baseline="0" dirty="0" smtClean="0"/>
              <a:t>It connects to the router of your ISP.</a:t>
            </a:r>
          </a:p>
          <a:p>
            <a:pPr eaLnBrk="1" hangingPunct="1"/>
            <a:endParaRPr lang="en-US" sz="2000" baseline="0" dirty="0" smtClean="0"/>
          </a:p>
          <a:p>
            <a:pPr eaLnBrk="1" hangingPunct="1"/>
            <a:r>
              <a:rPr lang="en-US" sz="2000" baseline="0" dirty="0" smtClean="0"/>
              <a:t>Some of the computers inside the LAN connect to the router wirelessly others are connected with cables.</a:t>
            </a:r>
          </a:p>
          <a:p>
            <a:pPr eaLnBrk="1" hangingPunct="1"/>
            <a:endParaRPr lang="en-US" sz="2000" baseline="0" dirty="0" smtClean="0"/>
          </a:p>
          <a:p>
            <a:pPr eaLnBrk="1" hangingPunct="1"/>
            <a:r>
              <a:rPr lang="en-US" sz="2000" baseline="0" dirty="0" smtClean="0"/>
              <a:t>Desktop computers are usually connected by cables, while mobile and portable typically computers connect wirelessly.</a:t>
            </a:r>
          </a:p>
          <a:p>
            <a:pPr eaLnBrk="1" hangingPunct="1"/>
            <a:endParaRPr lang="en-US" sz="2000" baseline="0" dirty="0" smtClean="0"/>
          </a:p>
          <a:p>
            <a:pPr eaLnBrk="1" hangingPunct="1"/>
            <a:r>
              <a:rPr lang="en-US" sz="2000" baseline="0" dirty="0" smtClean="0"/>
              <a:t>We will talk about the connection from your LAN router to your ISP and the rest of the Internet in another presentation.</a:t>
            </a:r>
          </a:p>
          <a:p>
            <a:pPr eaLnBrk="1" hangingPunct="1"/>
            <a:endParaRPr lang="en-US" sz="2000" baseline="0" dirty="0" smtClean="0"/>
          </a:p>
          <a:p>
            <a:pPr eaLnBrk="1" hangingPunct="1"/>
            <a:r>
              <a:rPr lang="en-US" sz="2000" baseline="0" dirty="0" smtClean="0"/>
              <a:t>What data communication standards are used inside the LAN?</a:t>
            </a:r>
            <a:endParaRPr lang="en-US" baseline="0" dirty="0" smtClean="0"/>
          </a:p>
        </p:txBody>
      </p:sp>
    </p:spTree>
    <p:extLst>
      <p:ext uri="{BB962C8B-B14F-4D97-AF65-F5344CB8AC3E}">
        <p14:creationId xmlns:p14="http://schemas.microsoft.com/office/powerpoint/2010/main" val="2124574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000" baseline="0" dirty="0" smtClean="0"/>
              <a:t>The most common wireless LAN technology is a standard called IEEE 802.11, but you probably know of it by its trade name </a:t>
            </a:r>
            <a:r>
              <a:rPr lang="en-US" sz="2000" baseline="0" dirty="0" err="1" smtClean="0"/>
              <a:t>Wifi</a:t>
            </a:r>
            <a:r>
              <a:rPr lang="en-US" sz="2000" baseline="0" dirty="0" smtClean="0"/>
              <a:t>.</a:t>
            </a:r>
          </a:p>
          <a:p>
            <a:endParaRPr lang="en-US" sz="2000" baseline="0" dirty="0" smtClean="0"/>
          </a:p>
          <a:p>
            <a:r>
              <a:rPr lang="en-US" sz="2000" baseline="0" dirty="0" smtClean="0"/>
              <a:t> Nearly all laptops, smart phones and tablets have </a:t>
            </a:r>
            <a:r>
              <a:rPr lang="en-US" sz="2000" baseline="0" dirty="0" err="1" smtClean="0"/>
              <a:t>WiFi</a:t>
            </a:r>
            <a:r>
              <a:rPr lang="en-US" sz="2000" baseline="0" dirty="0" smtClean="0"/>
              <a:t> radios in them, so they can connect to </a:t>
            </a:r>
            <a:r>
              <a:rPr lang="en-US" sz="2000" baseline="0" dirty="0" err="1" smtClean="0"/>
              <a:t>WiFi</a:t>
            </a:r>
            <a:r>
              <a:rPr lang="en-US" sz="2000" baseline="0" dirty="0" smtClean="0"/>
              <a:t> LANs.</a:t>
            </a:r>
          </a:p>
          <a:p>
            <a:endParaRPr lang="en-US" sz="2000" baseline="0" dirty="0" smtClean="0"/>
          </a:p>
          <a:p>
            <a:r>
              <a:rPr lang="en-US" sz="2000" baseline="0" dirty="0" smtClean="0"/>
              <a:t>Wired connections inside a LAN are nearly always done using another standard technology called Ethernet.</a:t>
            </a:r>
          </a:p>
          <a:p>
            <a:endParaRPr lang="en-US" sz="2000" baseline="0" dirty="0" smtClean="0"/>
          </a:p>
          <a:p>
            <a:r>
              <a:rPr lang="en-US" sz="2000" baseline="0" dirty="0" smtClean="0"/>
              <a:t>There are several variations on </a:t>
            </a:r>
            <a:r>
              <a:rPr lang="en-US" sz="2000" baseline="0" dirty="0" err="1" smtClean="0"/>
              <a:t>WiFi</a:t>
            </a:r>
            <a:r>
              <a:rPr lang="en-US" sz="2000" baseline="0" dirty="0" smtClean="0"/>
              <a:t> and Ethernet, but we don’t need to spell them out in this overview.</a:t>
            </a:r>
          </a:p>
          <a:p>
            <a:endParaRPr lang="en-US" sz="2000" baseline="0" dirty="0" smtClean="0"/>
          </a:p>
          <a:p>
            <a:r>
              <a:rPr lang="en-US" sz="2000" baseline="0" dirty="0" smtClean="0"/>
              <a:t>We typically run Ethernet cables to desktop computers and use WiFi connections with our laptops, tablets and phone since they are portable.</a:t>
            </a:r>
          </a:p>
          <a:p>
            <a:endParaRPr lang="en-US" sz="2000" baseline="0" dirty="0" smtClean="0"/>
          </a:p>
          <a:p>
            <a:r>
              <a:rPr lang="en-US" sz="2000" baseline="0" dirty="0" smtClean="0"/>
              <a:t>We could use the cell network from our homes and offices, but when available, we through the </a:t>
            </a:r>
            <a:r>
              <a:rPr lang="en-US" sz="2000" baseline="0" dirty="0" err="1" smtClean="0"/>
              <a:t>WiFi</a:t>
            </a:r>
            <a:r>
              <a:rPr lang="en-US" sz="2000" baseline="0" dirty="0" smtClean="0"/>
              <a:t> to the LAN because </a:t>
            </a:r>
            <a:r>
              <a:rPr lang="en-US" sz="2000" baseline="0" dirty="0" err="1" smtClean="0"/>
              <a:t>WiFi</a:t>
            </a:r>
            <a:r>
              <a:rPr lang="en-US" sz="2000" baseline="0" dirty="0" smtClean="0"/>
              <a:t> data does not count against cell transmission caps and it is generally faster.</a:t>
            </a:r>
          </a:p>
        </p:txBody>
      </p:sp>
      <p:sp>
        <p:nvSpPr>
          <p:cNvPr id="4" name="Slide Number Placeholder 3"/>
          <p:cNvSpPr>
            <a:spLocks noGrp="1"/>
          </p:cNvSpPr>
          <p:nvPr>
            <p:ph type="sldNum" sz="quarter" idx="10"/>
          </p:nvPr>
        </p:nvSpPr>
        <p:spPr/>
        <p:txBody>
          <a:bodyPr/>
          <a:lstStyle/>
          <a:p>
            <a:fld id="{5DC71822-4C48-4054-802C-DE4A10B77D14}" type="slidenum">
              <a:rPr lang="en-US" smtClean="0"/>
              <a:t>34</a:t>
            </a:fld>
            <a:endParaRPr lang="en-US"/>
          </a:p>
        </p:txBody>
      </p:sp>
    </p:spTree>
    <p:extLst>
      <p:ext uri="{BB962C8B-B14F-4D97-AF65-F5344CB8AC3E}">
        <p14:creationId xmlns:p14="http://schemas.microsoft.com/office/powerpoint/2010/main" val="149938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6CEAEE-7583-4ECF-B7AB-4A6966DB71B7}" type="slidenum">
              <a:rPr lang="en-US" smtClean="0"/>
              <a:t>36</a:t>
            </a:fld>
            <a:endParaRPr lang="en-US"/>
          </a:p>
        </p:txBody>
      </p:sp>
    </p:spTree>
    <p:extLst>
      <p:ext uri="{BB962C8B-B14F-4D97-AF65-F5344CB8AC3E}">
        <p14:creationId xmlns:p14="http://schemas.microsoft.com/office/powerpoint/2010/main" val="151741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A7311-46A2-45D6-9DCF-D78CE25D2D55}" type="slidenum">
              <a:rPr lang="en-US"/>
              <a:pPr/>
              <a:t>3</a:t>
            </a:fld>
            <a:endParaRPr lang="en-US"/>
          </a:p>
        </p:txBody>
      </p:sp>
      <p:sp>
        <p:nvSpPr>
          <p:cNvPr id="9218" name="Rectangle 2"/>
          <p:cNvSpPr>
            <a:spLocks noGrp="1" noRot="1" noChangeAspect="1" noChangeArrowheads="1" noTextEdit="1"/>
          </p:cNvSpPr>
          <p:nvPr>
            <p:ph type="sldImg"/>
          </p:nvPr>
        </p:nvSpPr>
        <p:spPr>
          <a:xfrm>
            <a:off x="1143000" y="685800"/>
            <a:ext cx="4572000" cy="3429000"/>
          </a:xfrm>
          <a:ln/>
        </p:spPr>
      </p:sp>
      <p:sp>
        <p:nvSpPr>
          <p:cNvPr id="9219" name="Rectangle 3"/>
          <p:cNvSpPr>
            <a:spLocks noGrp="1" noChangeArrowheads="1"/>
          </p:cNvSpPr>
          <p:nvPr>
            <p:ph type="body" idx="1"/>
          </p:nvPr>
        </p:nvSpPr>
        <p:spPr/>
        <p:txBody>
          <a:bodyPr/>
          <a:lstStyle/>
          <a:p>
            <a:r>
              <a:rPr lang="en-US" sz="2000" dirty="0" smtClean="0"/>
              <a:t>We</a:t>
            </a:r>
            <a:r>
              <a:rPr lang="en-US" sz="2000" baseline="0" dirty="0" smtClean="0"/>
              <a:t> connect to the Internet from our homes, stores, offices and when moving around.</a:t>
            </a:r>
          </a:p>
          <a:p>
            <a:endParaRPr lang="en-US" sz="2000" baseline="0" dirty="0" smtClean="0"/>
          </a:p>
          <a:p>
            <a:r>
              <a:rPr lang="en-US" sz="2000" baseline="0" dirty="0" smtClean="0"/>
              <a:t>There are different connectivity considerations and options for each case.</a:t>
            </a:r>
          </a:p>
          <a:p>
            <a:endParaRPr lang="en-US" sz="2000" baseline="0" dirty="0" smtClean="0"/>
          </a:p>
        </p:txBody>
      </p:sp>
    </p:spTree>
    <p:extLst>
      <p:ext uri="{BB962C8B-B14F-4D97-AF65-F5344CB8AC3E}">
        <p14:creationId xmlns:p14="http://schemas.microsoft.com/office/powerpoint/2010/main" val="2636992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aseline="0" dirty="0" smtClean="0"/>
              <a:t>We saw that mobile connections are through the cellular network to your ISP when you are moving around and through a local area network when at a fixed location like your home or office.</a:t>
            </a:r>
          </a:p>
          <a:p>
            <a:endParaRPr lang="en-US" dirty="0" smtClean="0"/>
          </a:p>
          <a:p>
            <a:r>
              <a:rPr lang="en-US" dirty="0" smtClean="0"/>
              <a:t>Connections</a:t>
            </a:r>
            <a:r>
              <a:rPr lang="en-US" baseline="0" dirty="0" smtClean="0"/>
              <a:t> may be wired or wireless and the computers inside a LAN connect to a router, which connects to your ISP’s router.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37</a:t>
            </a:fld>
            <a:endParaRPr lang="en-US"/>
          </a:p>
        </p:txBody>
      </p:sp>
    </p:spTree>
    <p:extLst>
      <p:ext uri="{BB962C8B-B14F-4D97-AF65-F5344CB8AC3E}">
        <p14:creationId xmlns:p14="http://schemas.microsoft.com/office/powerpoint/2010/main" val="4127497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A8A82-CC67-4BAA-A303-D08805C38C2D}" type="slidenum">
              <a:rPr lang="en-US"/>
              <a:pPr/>
              <a:t>38</a:t>
            </a:fld>
            <a:endParaRPr lang="en-US"/>
          </a:p>
        </p:txBody>
      </p:sp>
      <p:sp>
        <p:nvSpPr>
          <p:cNvPr id="150530" name="Rectangle 2"/>
          <p:cNvSpPr>
            <a:spLocks noGrp="1" noRot="1" noChangeAspect="1" noChangeArrowheads="1" noTextEdit="1"/>
          </p:cNvSpPr>
          <p:nvPr>
            <p:ph type="sldImg"/>
          </p:nvPr>
        </p:nvSpPr>
        <p:spPr>
          <a:xfrm>
            <a:off x="1143000" y="685800"/>
            <a:ext cx="4572000" cy="3429000"/>
          </a:xfrm>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8321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39</a:t>
            </a:fld>
            <a:endParaRPr lang="en-US"/>
          </a:p>
        </p:txBody>
      </p:sp>
    </p:spTree>
    <p:extLst>
      <p:ext uri="{BB962C8B-B14F-4D97-AF65-F5344CB8AC3E}">
        <p14:creationId xmlns:p14="http://schemas.microsoft.com/office/powerpoint/2010/main" val="322351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2E941-D1BB-4C71-866B-7EF331BD50C3}" type="slidenum">
              <a:rPr lang="en-US"/>
              <a:pPr/>
              <a:t>4</a:t>
            </a:fld>
            <a:endParaRPr lang="en-US"/>
          </a:p>
        </p:txBody>
      </p:sp>
      <p:sp>
        <p:nvSpPr>
          <p:cNvPr id="128002" name="Rectangle 2"/>
          <p:cNvSpPr>
            <a:spLocks noGrp="1" noRot="1" noChangeAspect="1" noChangeArrowheads="1" noTextEdit="1"/>
          </p:cNvSpPr>
          <p:nvPr>
            <p:ph type="sldImg"/>
          </p:nvPr>
        </p:nvSpPr>
        <p:spPr>
          <a:xfrm>
            <a:off x="1143000" y="685800"/>
            <a:ext cx="4572000" cy="3429000"/>
          </a:xfrm>
          <a:ln/>
        </p:spPr>
      </p:sp>
      <p:sp>
        <p:nvSpPr>
          <p:cNvPr id="128003" name="Rectangle 3"/>
          <p:cNvSpPr>
            <a:spLocks noGrp="1" noChangeArrowheads="1"/>
          </p:cNvSpPr>
          <p:nvPr>
            <p:ph type="body" idx="1"/>
          </p:nvPr>
        </p:nvSpPr>
        <p:spPr/>
        <p:txBody>
          <a:bodyPr/>
          <a:lstStyle/>
          <a:p>
            <a:r>
              <a:rPr lang="en-US" sz="2000" dirty="0" smtClean="0"/>
              <a:t>Users connect through</a:t>
            </a:r>
            <a:r>
              <a:rPr lang="en-US" sz="2000" baseline="0" dirty="0" smtClean="0"/>
              <a:t> Internet service providers or ISPs.</a:t>
            </a:r>
          </a:p>
          <a:p>
            <a:endParaRPr lang="en-US" sz="2000" baseline="0" dirty="0" smtClean="0"/>
          </a:p>
          <a:p>
            <a:r>
              <a:rPr lang="en-US" sz="2000" baseline="0" dirty="0" smtClean="0"/>
              <a:t>Mobile users connect directly to their ISP.</a:t>
            </a:r>
          </a:p>
          <a:p>
            <a:endParaRPr lang="en-US" sz="2000" baseline="0" dirty="0"/>
          </a:p>
          <a:p>
            <a:r>
              <a:rPr lang="en-US" sz="2000" baseline="0" dirty="0" smtClean="0"/>
              <a:t>A home or organization that has more than one computer, will build a local area network (LAN).</a:t>
            </a:r>
          </a:p>
          <a:p>
            <a:endParaRPr lang="en-US" sz="2000" baseline="0" dirty="0" smtClean="0"/>
          </a:p>
          <a:p>
            <a:r>
              <a:rPr lang="en-US" sz="2000" baseline="0" dirty="0" smtClean="0"/>
              <a:t>A LAN is restricted to an area like a single building or campus and is generally owned by a single organization, which is responsible for its operations and maintenance.</a:t>
            </a:r>
          </a:p>
          <a:p>
            <a:endParaRPr lang="en-US" sz="2000" baseline="0" dirty="0" smtClean="0"/>
          </a:p>
          <a:p>
            <a:r>
              <a:rPr lang="en-US" sz="2000" baseline="0" dirty="0" smtClean="0"/>
              <a:t>Home and organization users connect to their LANs, and the LAN connects to the ISP.</a:t>
            </a:r>
          </a:p>
          <a:p>
            <a:endParaRPr lang="en-US" sz="2000" baseline="0" dirty="0" smtClean="0"/>
          </a:p>
          <a:p>
            <a:r>
              <a:rPr lang="en-US" sz="2000" baseline="0" dirty="0" smtClean="0"/>
              <a:t>Note that we can distinguish between mobile and portable connectivity.</a:t>
            </a:r>
          </a:p>
          <a:p>
            <a:endParaRPr lang="en-US" sz="2000" baseline="0" dirty="0" smtClean="0"/>
          </a:p>
          <a:p>
            <a:r>
              <a:rPr lang="en-US" sz="2000" baseline="0" dirty="0" smtClean="0"/>
              <a:t>A user with a mobile phone, tablet or laptop would connect directly when outside and connect through a LAN when in a home, office or a public access point like a “hotspot” in Starbucks or an airport.</a:t>
            </a:r>
          </a:p>
          <a:p>
            <a:endParaRPr lang="en-US" sz="2000" baseline="0" dirty="0" smtClean="0"/>
          </a:p>
          <a:p>
            <a:r>
              <a:rPr lang="en-US" sz="2000" baseline="0" dirty="0" smtClean="0"/>
              <a:t>Let’s consider both cases, starting with the mobile user.</a:t>
            </a:r>
          </a:p>
        </p:txBody>
      </p:sp>
    </p:spTree>
    <p:extLst>
      <p:ext uri="{BB962C8B-B14F-4D97-AF65-F5344CB8AC3E}">
        <p14:creationId xmlns:p14="http://schemas.microsoft.com/office/powerpoint/2010/main" val="65904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C3792-5A23-46AD-917B-DC83166C9A69}" type="slidenum">
              <a:rPr lang="en-US"/>
              <a:pPr/>
              <a:t>5</a:t>
            </a:fld>
            <a:endParaRPr lang="en-US"/>
          </a:p>
        </p:txBody>
      </p:sp>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p:txBody>
          <a:bodyPr/>
          <a:lstStyle/>
          <a:p>
            <a:r>
              <a:rPr lang="en-US" sz="2000" dirty="0" smtClean="0"/>
              <a:t>When</a:t>
            </a:r>
            <a:r>
              <a:rPr lang="en-US" sz="2000" baseline="0" dirty="0" smtClean="0"/>
              <a:t> away from their home or organization LANs, m</a:t>
            </a:r>
            <a:r>
              <a:rPr lang="en-US" sz="2000" dirty="0" smtClean="0"/>
              <a:t>obile</a:t>
            </a:r>
            <a:r>
              <a:rPr lang="en-US" sz="2000" baseline="0" dirty="0" smtClean="0"/>
              <a:t> users connect directly to their ISPs, through the cell phone network.</a:t>
            </a:r>
          </a:p>
          <a:p>
            <a:endParaRPr lang="en-US" sz="2000" baseline="0" dirty="0" smtClean="0"/>
          </a:p>
          <a:p>
            <a:r>
              <a:rPr lang="en-US" sz="2000" baseline="0" dirty="0" smtClean="0"/>
              <a:t>Cellular networks were originally deployed for voice calls using our cell phones.</a:t>
            </a:r>
          </a:p>
          <a:p>
            <a:endParaRPr lang="en-US" sz="2000" baseline="0" dirty="0" smtClean="0"/>
          </a:p>
          <a:p>
            <a:r>
              <a:rPr lang="en-US" sz="2000" baseline="0" dirty="0" smtClean="0"/>
              <a:t>But, today, the primary use of our cell phones is for Internet access.</a:t>
            </a:r>
          </a:p>
          <a:p>
            <a:endParaRPr lang="en-US" sz="2000" baseline="0" dirty="0" smtClean="0"/>
          </a:p>
          <a:p>
            <a:r>
              <a:rPr lang="en-US" sz="2000" baseline="0" dirty="0" smtClean="0"/>
              <a:t>Eventually, all voice communication will be over the Internet using services like Skype and WhatsApp, and traditional phone calls will disappear.</a:t>
            </a:r>
          </a:p>
        </p:txBody>
      </p:sp>
    </p:spTree>
    <p:extLst>
      <p:ext uri="{BB962C8B-B14F-4D97-AF65-F5344CB8AC3E}">
        <p14:creationId xmlns:p14="http://schemas.microsoft.com/office/powerpoint/2010/main" val="314895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3414C-0C66-430E-BA2F-410327AFD46D}" type="slidenum">
              <a:rPr lang="en-US" altLang="en-US"/>
              <a:pPr/>
              <a:t>6</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r>
              <a:rPr lang="en-US" altLang="en-US" dirty="0" smtClean="0"/>
              <a:t>The</a:t>
            </a:r>
            <a:r>
              <a:rPr lang="en-US" altLang="en-US" baseline="0" dirty="0" smtClean="0"/>
              <a:t> radios in o</a:t>
            </a:r>
            <a:r>
              <a:rPr lang="en-US" altLang="en-US" dirty="0" smtClean="0"/>
              <a:t>ur</a:t>
            </a:r>
            <a:r>
              <a:rPr lang="en-US" altLang="en-US" baseline="0" dirty="0" smtClean="0"/>
              <a:t> mobile and portable devices connect to cell company radios. The </a:t>
            </a:r>
            <a:r>
              <a:rPr lang="en-US" altLang="en-US" b="1" baseline="0" dirty="0" smtClean="0"/>
              <a:t>backhaul</a:t>
            </a:r>
            <a:r>
              <a:rPr lang="en-US" altLang="en-US" baseline="0" dirty="0" smtClean="0"/>
              <a:t> connection to a cell company office is usually over over fast fiber – extra speed is needed because many users may be sharing a cell radio at a given time. In rural areas the backhaul might be over high-speed terrestrial or wireless links.</a:t>
            </a:r>
          </a:p>
          <a:p>
            <a:endParaRPr lang="en-US" altLang="en-US" baseline="0" dirty="0" smtClean="0"/>
          </a:p>
          <a:p>
            <a:r>
              <a:rPr lang="en-US" altLang="en-US" baseline="0" dirty="0" smtClean="0"/>
              <a:t>If the user is making a phone call, the connection is switched to the </a:t>
            </a:r>
            <a:r>
              <a:rPr lang="en-US" altLang="en-US" b="1" baseline="0" dirty="0" smtClean="0"/>
              <a:t>phone network</a:t>
            </a:r>
            <a:r>
              <a:rPr lang="en-US" altLang="en-US" baseline="0" dirty="0" smtClean="0"/>
              <a:t>; if they are working with data, the connection is switched to the </a:t>
            </a:r>
            <a:r>
              <a:rPr lang="en-US" altLang="en-US" b="1" baseline="0" dirty="0" smtClean="0"/>
              <a:t>Internet</a:t>
            </a:r>
            <a:r>
              <a:rPr lang="en-US" altLang="en-US" baseline="0" dirty="0" smtClean="0"/>
              <a:t>.</a:t>
            </a:r>
          </a:p>
          <a:p>
            <a:endParaRPr lang="en-US" altLang="en-US" baseline="0" dirty="0" smtClean="0"/>
          </a:p>
          <a:p>
            <a:r>
              <a:rPr lang="en-US" altLang="en-US" baseline="0" dirty="0" smtClean="0"/>
              <a:t>To roll out a new technology generation, cell companies must change the equipment at each base station as well as the offices the base stations connect to – a big capital investment.</a:t>
            </a:r>
            <a:endParaRPr lang="en-US" altLang="en-US" dirty="0"/>
          </a:p>
        </p:txBody>
      </p:sp>
    </p:spTree>
    <p:extLst>
      <p:ext uri="{BB962C8B-B14F-4D97-AF65-F5344CB8AC3E}">
        <p14:creationId xmlns:p14="http://schemas.microsoft.com/office/powerpoint/2010/main" val="240832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smtClean="0"/>
              <a:t>Radio signals deteriorate – lose power – with distance. Geeks say the signal is “</a:t>
            </a:r>
            <a:r>
              <a:rPr lang="en-US" altLang="en-US" b="1" dirty="0" smtClean="0"/>
              <a:t>attenuated</a:t>
            </a:r>
            <a:r>
              <a:rPr lang="en-US" altLang="en-US" dirty="0" smtClean="0"/>
              <a:t>.” </a:t>
            </a:r>
          </a:p>
          <a:p>
            <a:endParaRPr lang="en-US" altLang="en-US" dirty="0" smtClean="0"/>
          </a:p>
          <a:p>
            <a:r>
              <a:rPr lang="en-US" altLang="en-US" dirty="0" smtClean="0"/>
              <a:t>The same thing happens</a:t>
            </a:r>
            <a:r>
              <a:rPr lang="en-US" altLang="en-US" baseline="0" dirty="0" smtClean="0"/>
              <a:t> with your car radio as you drive out of town. </a:t>
            </a:r>
          </a:p>
          <a:p>
            <a:endParaRPr lang="en-US" altLang="en-US" baseline="0" dirty="0" smtClean="0"/>
          </a:p>
          <a:p>
            <a:r>
              <a:rPr lang="en-US" altLang="en-US" baseline="0" dirty="0" smtClean="0"/>
              <a:t>As the signal weakens and is harder to detect, transmission errors occur and packets must be retransmitted.</a:t>
            </a:r>
          </a:p>
          <a:p>
            <a:endParaRPr lang="en-US" altLang="en-US" baseline="0" dirty="0" smtClean="0"/>
          </a:p>
          <a:p>
            <a:r>
              <a:rPr lang="en-US" altLang="en-US" baseline="0" dirty="0" smtClean="0"/>
              <a:t>If too many users are using their mobile devices at once, the fiber connection to the cell company central office becomes the bottleneck.</a:t>
            </a:r>
          </a:p>
          <a:p>
            <a:endParaRPr lang="en-US" altLang="en-US" baseline="0" dirty="0" smtClean="0"/>
          </a:p>
          <a:p>
            <a:r>
              <a:rPr lang="en-US" altLang="en-US" baseline="0" dirty="0" smtClean="0"/>
              <a:t>The cell company investment strategy is a balancing act between customer satisfaction and cost.</a:t>
            </a:r>
          </a:p>
          <a:p>
            <a:endParaRPr lang="en-US" altLang="en-US" baseline="0" dirty="0" smtClean="0"/>
          </a:p>
          <a:p>
            <a:r>
              <a:rPr lang="en-US" altLang="en-US" baseline="0" dirty="0" smtClean="0"/>
              <a:t>Which areas get new equipment first? Last?</a:t>
            </a:r>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294142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3414C-0C66-430E-BA2F-410327AFD46D}" type="slidenum">
              <a:rPr lang="en-US" altLang="en-US"/>
              <a:pPr/>
              <a:t>8</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r>
              <a:rPr lang="en-US" altLang="en-US" dirty="0" smtClean="0"/>
              <a:t>In</a:t>
            </a:r>
            <a:r>
              <a:rPr lang="en-US" altLang="en-US" baseline="0" dirty="0" smtClean="0"/>
              <a:t> some rural and developing areas, high-speed, point-point, terrestrial radio or satellite links are used for backhaul to the Internet.</a:t>
            </a:r>
          </a:p>
          <a:p>
            <a:endParaRPr lang="en-US" altLang="en-US" baseline="0" dirty="0" smtClean="0"/>
          </a:p>
          <a:p>
            <a:endParaRPr lang="en-US" altLang="en-US" baseline="0" dirty="0" smtClean="0"/>
          </a:p>
          <a:p>
            <a:endParaRPr lang="en-US" altLang="en-US" dirty="0"/>
          </a:p>
        </p:txBody>
      </p:sp>
    </p:spTree>
    <p:extLst>
      <p:ext uri="{BB962C8B-B14F-4D97-AF65-F5344CB8AC3E}">
        <p14:creationId xmlns:p14="http://schemas.microsoft.com/office/powerpoint/2010/main" val="48178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3414C-0C66-430E-BA2F-410327AFD46D}" type="slidenum">
              <a:rPr lang="en-US" altLang="en-US"/>
              <a:pPr/>
              <a:t>9</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r>
              <a:rPr lang="en-US" altLang="en-US" dirty="0" smtClean="0"/>
              <a:t>The</a:t>
            </a:r>
            <a:r>
              <a:rPr lang="en-US" altLang="en-US" baseline="0" dirty="0" smtClean="0"/>
              <a:t> radios in o</a:t>
            </a:r>
            <a:r>
              <a:rPr lang="en-US" altLang="en-US" dirty="0" smtClean="0"/>
              <a:t>ur</a:t>
            </a:r>
            <a:r>
              <a:rPr lang="en-US" altLang="en-US" baseline="0" dirty="0" smtClean="0"/>
              <a:t> mobile and portable devices connect to cell company radios. The </a:t>
            </a:r>
            <a:r>
              <a:rPr lang="en-US" altLang="en-US" b="1" baseline="0" dirty="0" smtClean="0"/>
              <a:t>backhaul</a:t>
            </a:r>
            <a:r>
              <a:rPr lang="en-US" altLang="en-US" baseline="0" dirty="0" smtClean="0"/>
              <a:t> connection to a cell company office is usually over over fast fiber – extra speed is needed because many users may be sharing a cell radio at a given time. In rural areas the backhaul might be over high-speed terrestrial or wireless links.</a:t>
            </a:r>
          </a:p>
          <a:p>
            <a:endParaRPr lang="en-US" altLang="en-US" baseline="0" dirty="0" smtClean="0"/>
          </a:p>
          <a:p>
            <a:r>
              <a:rPr lang="en-US" altLang="en-US" baseline="0" dirty="0" smtClean="0"/>
              <a:t>If the user is making a phone call, the connection is switched to the </a:t>
            </a:r>
            <a:r>
              <a:rPr lang="en-US" altLang="en-US" b="1" baseline="0" dirty="0" smtClean="0"/>
              <a:t>phone network</a:t>
            </a:r>
            <a:r>
              <a:rPr lang="en-US" altLang="en-US" baseline="0" dirty="0" smtClean="0"/>
              <a:t>; if they are working with data, the connection is switched to the </a:t>
            </a:r>
            <a:r>
              <a:rPr lang="en-US" altLang="en-US" b="1" baseline="0" dirty="0" smtClean="0"/>
              <a:t>Internet</a:t>
            </a:r>
            <a:r>
              <a:rPr lang="en-US" altLang="en-US" baseline="0" dirty="0" smtClean="0"/>
              <a:t>.</a:t>
            </a:r>
          </a:p>
          <a:p>
            <a:endParaRPr lang="en-US" altLang="en-US" baseline="0" dirty="0" smtClean="0"/>
          </a:p>
          <a:p>
            <a:r>
              <a:rPr lang="en-US" altLang="en-US" baseline="0" dirty="0" smtClean="0"/>
              <a:t>To roll out a new technology generation, cell companies must change the equipment at each base station as well as the offices the base stations connect to – a big capital investment.</a:t>
            </a:r>
            <a:endParaRPr lang="en-US" altLang="en-US" dirty="0"/>
          </a:p>
        </p:txBody>
      </p:sp>
    </p:spTree>
    <p:extLst>
      <p:ext uri="{BB962C8B-B14F-4D97-AF65-F5344CB8AC3E}">
        <p14:creationId xmlns:p14="http://schemas.microsoft.com/office/powerpoint/2010/main" val="8774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D7EC8-DAF4-4B5C-84AA-7024FC815E0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22448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D7EC8-DAF4-4B5C-84AA-7024FC815E0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395578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D7EC8-DAF4-4B5C-84AA-7024FC815E0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22908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D7EC8-DAF4-4B5C-84AA-7024FC815E0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185195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FD7EC8-DAF4-4B5C-84AA-7024FC815E0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276360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D7EC8-DAF4-4B5C-84AA-7024FC815E0A}"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122738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D7EC8-DAF4-4B5C-84AA-7024FC815E0A}"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97000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D7EC8-DAF4-4B5C-84AA-7024FC815E0A}"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285294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D7EC8-DAF4-4B5C-84AA-7024FC815E0A}"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287270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FD7EC8-DAF4-4B5C-84AA-7024FC815E0A}"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22094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FD7EC8-DAF4-4B5C-84AA-7024FC815E0A}"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BB622-AA14-4477-92DD-C7070E7D8B41}" type="slidenum">
              <a:rPr lang="en-US" smtClean="0"/>
              <a:t>‹#›</a:t>
            </a:fld>
            <a:endParaRPr lang="en-US"/>
          </a:p>
        </p:txBody>
      </p:sp>
    </p:spTree>
    <p:extLst>
      <p:ext uri="{BB962C8B-B14F-4D97-AF65-F5344CB8AC3E}">
        <p14:creationId xmlns:p14="http://schemas.microsoft.com/office/powerpoint/2010/main" val="362688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D7EC8-DAF4-4B5C-84AA-7024FC815E0A}" type="datetimeFigureOut">
              <a:rPr lang="en-US" smtClean="0"/>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BB622-AA14-4477-92DD-C7070E7D8B41}" type="slidenum">
              <a:rPr lang="en-US" smtClean="0"/>
              <a:t>‹#›</a:t>
            </a:fld>
            <a:endParaRPr lang="en-US"/>
          </a:p>
        </p:txBody>
      </p:sp>
    </p:spTree>
    <p:extLst>
      <p:ext uri="{BB962C8B-B14F-4D97-AF65-F5344CB8AC3E}">
        <p14:creationId xmlns:p14="http://schemas.microsoft.com/office/powerpoint/2010/main" val="407726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ommitteeof100.net/uncategorized/5gsmallcell/"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ommitteeof100.net/uncategorized/5gsmallcel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ericsson.com/assets/local/mobility-report/documents/2018/ericsson-mobility-report-june-2018.pdf"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hyperlink" Target="http://thecontributor.com/business/cell-phone-nation-can-you-live-without-your-mobile-deviceshttp:/thecontributor.com/business/cell-phone-nation-can-you-live-without-your-mobile-devices" TargetMode="External"/><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hyperlink" Target="https://mashable.com/2014/03/13/first-cellphone-on-sale/#_senX2xy_sq9"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signal.com/reports/2019/07/usa/mobile-network-experienc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hyperlink" Target="https://www.opensignal.com/reports/2018/02/state-of-lt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www.ericsson.com/assets/local/mobility-report/documents/2018/ericsson-mobility-report-june-2018.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verizonwireless.com/5g/coverage-map/?city=losangeles"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hyperlink" Target="https://web.archive.org/web/20150116071541/http:/www.iimahd.ernet.in:80/~jajoo/techsang.htm" TargetMode="External"/><Relationship Id="rId3" Type="http://schemas.openxmlformats.org/officeDocument/2006/relationships/image" Target="../media/image44.jpeg"/><Relationship Id="rId7" Type="http://schemas.openxmlformats.org/officeDocument/2006/relationships/hyperlink" Target="https://4.bp.blogspot.com/-jfk553btDRE/Wamp6JgqH_I/AAAAAAABDn8/CiddfL3VfFsIqAWX21B8nyA_j_Yy0ARLgCLcBGAs/s1600/teledesicbig+(1).gi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hyperlink" Target="https://scijinks.gov/review/orbit/geo.gif" TargetMode="Externa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spotthestation.nasa.gov/tracking_map.cf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gigaom.com/2010/04/12/mary-meeker-mobile-internet-will-soon-overtake-fixed-internet/" TargetMode="External"/><Relationship Id="rId13" Type="http://schemas.openxmlformats.org/officeDocument/2006/relationships/hyperlink" Target="http://www.circleid.com/posts/20180102_important_developments_on_low_earth_orbit_satellite_internet/" TargetMode="External"/><Relationship Id="rId3" Type="http://schemas.openxmlformats.org/officeDocument/2006/relationships/hyperlink" Target="http://www.youtube.com/watch?v=LAZsma-JrNo" TargetMode="External"/><Relationship Id="rId7" Type="http://schemas.openxmlformats.org/officeDocument/2006/relationships/hyperlink" Target="http://www.ericsson.com/mobility-report" TargetMode="External"/><Relationship Id="rId12" Type="http://schemas.openxmlformats.org/officeDocument/2006/relationships/hyperlink" Target="http://cis471.blogspot.com/search/label/google%20fiber"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www.cisco.com/c/en/us/solutions/collateral/service-provider/visual-networking-index-vni/white_paper_c11-520862.html" TargetMode="External"/><Relationship Id="rId11" Type="http://schemas.openxmlformats.org/officeDocument/2006/relationships/hyperlink" Target="http://www.submarinecablemap.com/" TargetMode="External"/><Relationship Id="rId5" Type="http://schemas.openxmlformats.org/officeDocument/2006/relationships/hyperlink" Target="http://gigaom.com/2010/02/09/cisco-the-mobilpocalypse-is-coming/" TargetMode="External"/><Relationship Id="rId10" Type="http://schemas.openxmlformats.org/officeDocument/2006/relationships/hyperlink" Target="http://gigaom.com/broadband/data-now-85-of-mobile-traffic-but-39-of-revenue-what-gives/" TargetMode="External"/><Relationship Id="rId4" Type="http://schemas.openxmlformats.org/officeDocument/2006/relationships/hyperlink" Target="http://gigaom.com/2010/03/24/mobile-milestone-data-surpasses-voice-traffic/" TargetMode="External"/><Relationship Id="rId9" Type="http://schemas.openxmlformats.org/officeDocument/2006/relationships/hyperlink" Target="http://cis471.blogspot.com/search/label/policy" TargetMode="External"/><Relationship Id="rId14" Type="http://schemas.openxmlformats.org/officeDocument/2006/relationships/hyperlink" Target="http://www.circleid.com/posts/20190102_low_earth_orbit_leo_satellite_internet_developments_for_20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19803"/>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2195596"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Skills</a:t>
            </a:r>
            <a:r>
              <a:rPr lang="en-US" sz="2800" dirty="0"/>
              <a:t>: none</a:t>
            </a:r>
          </a:p>
          <a:p>
            <a:pPr>
              <a:spcBef>
                <a:spcPct val="20000"/>
              </a:spcBef>
            </a:pPr>
            <a:r>
              <a:rPr lang="en-US" sz="2800" dirty="0">
                <a:solidFill>
                  <a:srgbClr val="FF0000"/>
                </a:solidFill>
              </a:rPr>
              <a:t>Concepts</a:t>
            </a:r>
            <a:r>
              <a:rPr lang="en-US" sz="2800" dirty="0"/>
              <a:t>: mobile vs fixed connectivity, local area network (LAN), Internet service provider (ISP) wired versus wireless, Internet vs the phone network, backhaul, terrestrial versus satellite wireless, connectivity options within the LAN, router</a:t>
            </a:r>
          </a:p>
        </p:txBody>
      </p:sp>
      <p:sp>
        <p:nvSpPr>
          <p:cNvPr id="23557" name="Rectangle 5"/>
          <p:cNvSpPr>
            <a:spLocks noChangeArrowheads="1"/>
          </p:cNvSpPr>
          <p:nvPr/>
        </p:nvSpPr>
        <p:spPr bwMode="auto">
          <a:xfrm>
            <a:off x="3200400" y="5940753"/>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4155020" y="780759"/>
            <a:ext cx="3881960" cy="584775"/>
          </a:xfrm>
          <a:prstGeom prst="rect">
            <a:avLst/>
          </a:prstGeom>
          <a:noFill/>
        </p:spPr>
        <p:txBody>
          <a:bodyPr wrap="none" rtlCol="0">
            <a:spAutoFit/>
          </a:bodyPr>
          <a:lstStyle/>
          <a:p>
            <a:pPr algn="ctr"/>
            <a:r>
              <a:rPr lang="en-US" sz="3200" dirty="0"/>
              <a:t>Connectivity overview</a:t>
            </a:r>
          </a:p>
        </p:txBody>
      </p:sp>
    </p:spTree>
    <p:extLst>
      <p:ext uri="{BB962C8B-B14F-4D97-AF65-F5344CB8AC3E}">
        <p14:creationId xmlns:p14="http://schemas.microsoft.com/office/powerpoint/2010/main" val="3724090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8177" y="5416034"/>
            <a:ext cx="1036181" cy="461665"/>
          </a:xfrm>
          <a:prstGeom prst="rect">
            <a:avLst/>
          </a:prstGeom>
        </p:spPr>
        <p:txBody>
          <a:bodyPr wrap="none">
            <a:spAutoFit/>
          </a:bodyPr>
          <a:lstStyle/>
          <a:p>
            <a:r>
              <a:rPr lang="en-US" sz="2400" dirty="0" smtClean="0">
                <a:hlinkClick r:id="rId2"/>
              </a:rPr>
              <a:t>Source</a:t>
            </a:r>
            <a:endParaRPr lang="en-US" sz="2400" dirty="0"/>
          </a:p>
        </p:txBody>
      </p:sp>
      <p:pic>
        <p:nvPicPr>
          <p:cNvPr id="3" name="Picture 2"/>
          <p:cNvPicPr>
            <a:picLocks noChangeAspect="1"/>
          </p:cNvPicPr>
          <p:nvPr/>
        </p:nvPicPr>
        <p:blipFill>
          <a:blip r:embed="rId3"/>
          <a:stretch>
            <a:fillRect/>
          </a:stretch>
        </p:blipFill>
        <p:spPr>
          <a:xfrm>
            <a:off x="4419675" y="1027336"/>
            <a:ext cx="7091751" cy="4466684"/>
          </a:xfrm>
          <a:prstGeom prst="rect">
            <a:avLst/>
          </a:prstGeom>
        </p:spPr>
      </p:pic>
      <p:sp>
        <p:nvSpPr>
          <p:cNvPr id="4" name="TextBox 3"/>
          <p:cNvSpPr txBox="1"/>
          <p:nvPr/>
        </p:nvSpPr>
        <p:spPr>
          <a:xfrm>
            <a:off x="815340" y="1120140"/>
            <a:ext cx="2226892" cy="523220"/>
          </a:xfrm>
          <a:prstGeom prst="rect">
            <a:avLst/>
          </a:prstGeom>
          <a:noFill/>
        </p:spPr>
        <p:txBody>
          <a:bodyPr wrap="none" rtlCol="0">
            <a:spAutoFit/>
          </a:bodyPr>
          <a:lstStyle/>
          <a:p>
            <a:r>
              <a:rPr lang="en-US" sz="2800" b="1" dirty="0" smtClean="0"/>
              <a:t>5G Small cells</a:t>
            </a:r>
            <a:endParaRPr lang="en-US" sz="2800" b="1" dirty="0"/>
          </a:p>
        </p:txBody>
      </p:sp>
      <p:pic>
        <p:nvPicPr>
          <p:cNvPr id="2050" name="Picture 2" descr="https://2.bp.blogspot.com/-9hnLVEwhYxQ/WrpE8SScEOI/AAAAAAABKPA/chQfU9J3SbEI7qpGbrG5mx_AdEmjgzlnACLcBGAs/s1600/Bangladeshsmallce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356" y="2547882"/>
            <a:ext cx="2054860" cy="276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8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8177" y="5416034"/>
            <a:ext cx="1036181" cy="461665"/>
          </a:xfrm>
          <a:prstGeom prst="rect">
            <a:avLst/>
          </a:prstGeom>
        </p:spPr>
        <p:txBody>
          <a:bodyPr wrap="none">
            <a:spAutoFit/>
          </a:bodyPr>
          <a:lstStyle/>
          <a:p>
            <a:r>
              <a:rPr lang="en-US" sz="2400" dirty="0" smtClean="0">
                <a:hlinkClick r:id="rId2"/>
              </a:rPr>
              <a:t>Source</a:t>
            </a:r>
            <a:endParaRPr lang="en-US" sz="2400" dirty="0"/>
          </a:p>
        </p:txBody>
      </p:sp>
      <p:pic>
        <p:nvPicPr>
          <p:cNvPr id="3" name="Picture 2"/>
          <p:cNvPicPr>
            <a:picLocks noChangeAspect="1"/>
          </p:cNvPicPr>
          <p:nvPr/>
        </p:nvPicPr>
        <p:blipFill>
          <a:blip r:embed="rId3"/>
          <a:stretch>
            <a:fillRect/>
          </a:stretch>
        </p:blipFill>
        <p:spPr>
          <a:xfrm>
            <a:off x="4419675" y="1027336"/>
            <a:ext cx="7091751" cy="4466684"/>
          </a:xfrm>
          <a:prstGeom prst="rect">
            <a:avLst/>
          </a:prstGeom>
        </p:spPr>
      </p:pic>
      <p:sp>
        <p:nvSpPr>
          <p:cNvPr id="4" name="TextBox 3"/>
          <p:cNvSpPr txBox="1"/>
          <p:nvPr/>
        </p:nvSpPr>
        <p:spPr>
          <a:xfrm>
            <a:off x="815340" y="1120140"/>
            <a:ext cx="2226892" cy="523220"/>
          </a:xfrm>
          <a:prstGeom prst="rect">
            <a:avLst/>
          </a:prstGeom>
          <a:noFill/>
        </p:spPr>
        <p:txBody>
          <a:bodyPr wrap="none" rtlCol="0">
            <a:spAutoFit/>
          </a:bodyPr>
          <a:lstStyle/>
          <a:p>
            <a:r>
              <a:rPr lang="en-US" sz="2800" b="1" dirty="0" smtClean="0"/>
              <a:t>5G Small cells</a:t>
            </a:r>
            <a:endParaRPr lang="en-US" sz="2800" b="1" dirty="0"/>
          </a:p>
        </p:txBody>
      </p:sp>
      <p:sp>
        <p:nvSpPr>
          <p:cNvPr id="5" name="TextBox 4"/>
          <p:cNvSpPr txBox="1"/>
          <p:nvPr/>
        </p:nvSpPr>
        <p:spPr>
          <a:xfrm>
            <a:off x="816266" y="2735580"/>
            <a:ext cx="2769669"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High frequency</a:t>
            </a:r>
          </a:p>
          <a:p>
            <a:pPr marL="342900" indent="-342900">
              <a:buFont typeface="Arial" panose="020B0604020202020204" pitchFamily="34" charset="0"/>
              <a:buChar char="•"/>
            </a:pPr>
            <a:r>
              <a:rPr lang="en-US" sz="2400" dirty="0" smtClean="0"/>
              <a:t>Fast transmission</a:t>
            </a:r>
          </a:p>
          <a:p>
            <a:pPr marL="342900" indent="-342900">
              <a:buFont typeface="Arial" panose="020B0604020202020204" pitchFamily="34" charset="0"/>
              <a:buChar char="•"/>
            </a:pPr>
            <a:r>
              <a:rPr lang="en-US" sz="2400" dirty="0" smtClean="0"/>
              <a:t>Rapid attenuation</a:t>
            </a:r>
          </a:p>
          <a:p>
            <a:pPr marL="342900" indent="-342900">
              <a:buFont typeface="Arial" panose="020B0604020202020204" pitchFamily="34" charset="0"/>
              <a:buChar char="•"/>
            </a:pPr>
            <a:r>
              <a:rPr lang="en-US" sz="2400" dirty="0" smtClean="0"/>
              <a:t>Poor penetration</a:t>
            </a:r>
          </a:p>
          <a:p>
            <a:pPr marL="342900" indent="-342900">
              <a:buFont typeface="Arial" panose="020B0604020202020204" pitchFamily="34" charset="0"/>
              <a:buChar char="•"/>
            </a:pPr>
            <a:r>
              <a:rPr lang="en-US" sz="2400" dirty="0" smtClean="0"/>
              <a:t>Easy to install</a:t>
            </a:r>
          </a:p>
        </p:txBody>
      </p:sp>
    </p:spTree>
    <p:extLst>
      <p:ext uri="{BB962C8B-B14F-4D97-AF65-F5344CB8AC3E}">
        <p14:creationId xmlns:p14="http://schemas.microsoft.com/office/powerpoint/2010/main" val="4170491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a:t>
            </a:r>
            <a:r>
              <a:rPr lang="en-US" altLang="en-US" sz="2800" dirty="0" smtClean="0"/>
              <a:t>Internet – </a:t>
            </a:r>
            <a:r>
              <a:rPr lang="en-US" altLang="en-US" sz="2800" dirty="0" smtClean="0">
                <a:solidFill>
                  <a:srgbClr val="FF0000"/>
                </a:solidFill>
              </a:rPr>
              <a:t>5G</a:t>
            </a:r>
            <a:endParaRPr lang="en-US" altLang="en-US" sz="2800" dirty="0">
              <a:solidFill>
                <a:srgbClr val="FF0000"/>
              </a:solidFill>
            </a:endParaRP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Line 9"/>
          <p:cNvSpPr>
            <a:spLocks noChangeShapeType="1"/>
          </p:cNvSpPr>
          <p:nvPr/>
        </p:nvSpPr>
        <p:spPr bwMode="auto">
          <a:xfrm flipV="1">
            <a:off x="4745255" y="2918324"/>
            <a:ext cx="832461" cy="715884"/>
          </a:xfrm>
          <a:prstGeom prst="line">
            <a:avLst/>
          </a:prstGeom>
          <a:noFill/>
          <a:ln w="19050">
            <a:solidFill>
              <a:schemeClr val="tx1"/>
            </a:solidFill>
            <a:prstDash val="solid"/>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Line 11"/>
          <p:cNvSpPr>
            <a:spLocks noChangeShapeType="1"/>
          </p:cNvSpPr>
          <p:nvPr/>
        </p:nvSpPr>
        <p:spPr bwMode="auto">
          <a:xfrm flipH="1" flipV="1">
            <a:off x="6638924" y="2953252"/>
            <a:ext cx="1654010" cy="1725633"/>
          </a:xfrm>
          <a:prstGeom prst="line">
            <a:avLst/>
          </a:prstGeom>
          <a:noFill/>
          <a:ln w="19050">
            <a:solidFill>
              <a:schemeClr val="tx1"/>
            </a:solidFill>
            <a:prstDash val="solid"/>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030716" y="1413684"/>
            <a:ext cx="1295030" cy="769441"/>
          </a:xfrm>
          <a:prstGeom prst="rect">
            <a:avLst/>
          </a:prstGeom>
          <a:noFill/>
        </p:spPr>
        <p:txBody>
          <a:bodyPr wrap="square" rtlCol="0">
            <a:spAutoFit/>
          </a:bodyPr>
          <a:lstStyle/>
          <a:p>
            <a:r>
              <a:rPr lang="en-US" sz="2200" dirty="0"/>
              <a:t>Radio</a:t>
            </a:r>
          </a:p>
          <a:p>
            <a:r>
              <a:rPr lang="en-US" sz="2200" dirty="0"/>
              <a:t>Fiber</a:t>
            </a:r>
          </a:p>
        </p:txBody>
      </p:sp>
      <p:cxnSp>
        <p:nvCxnSpPr>
          <p:cNvPr id="4" name="Straight Connector 3"/>
          <p:cNvCxnSpPr/>
          <p:nvPr/>
        </p:nvCxnSpPr>
        <p:spPr>
          <a:xfrm>
            <a:off x="3325746" y="1625300"/>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13871" y="1982982"/>
            <a:ext cx="100940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3" name="Rectangle 2"/>
          <p:cNvSpPr/>
          <p:nvPr/>
        </p:nvSpPr>
        <p:spPr>
          <a:xfrm>
            <a:off x="5607387" y="2813655"/>
            <a:ext cx="1001869" cy="769441"/>
          </a:xfrm>
          <a:prstGeom prst="rect">
            <a:avLst/>
          </a:prstGeom>
        </p:spPr>
        <p:txBody>
          <a:bodyPr wrap="square">
            <a:spAutoFit/>
          </a:bodyPr>
          <a:lstStyle/>
          <a:p>
            <a:pPr algn="ctr"/>
            <a:r>
              <a:rPr lang="en-US" sz="2200" dirty="0"/>
              <a:t>Base Station</a:t>
            </a:r>
          </a:p>
        </p:txBody>
      </p:sp>
      <p:sp>
        <p:nvSpPr>
          <p:cNvPr id="16" name="Line 9"/>
          <p:cNvSpPr>
            <a:spLocks noChangeShapeType="1"/>
          </p:cNvSpPr>
          <p:nvPr/>
        </p:nvSpPr>
        <p:spPr bwMode="auto">
          <a:xfrm flipV="1">
            <a:off x="3847760" y="3634206"/>
            <a:ext cx="882661" cy="860791"/>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0"/>
          <p:cNvSpPr/>
          <p:nvPr/>
        </p:nvSpPr>
        <p:spPr>
          <a:xfrm>
            <a:off x="3283331" y="2938851"/>
            <a:ext cx="1528311" cy="769441"/>
          </a:xfrm>
          <a:prstGeom prst="rect">
            <a:avLst/>
          </a:prstGeom>
        </p:spPr>
        <p:txBody>
          <a:bodyPr wrap="square">
            <a:spAutoFit/>
          </a:bodyPr>
          <a:lstStyle/>
          <a:p>
            <a:pPr algn="ctr"/>
            <a:r>
              <a:rPr lang="en-US" sz="2200" dirty="0" smtClean="0"/>
              <a:t>Small cell</a:t>
            </a:r>
          </a:p>
          <a:p>
            <a:pPr algn="ctr"/>
            <a:r>
              <a:rPr lang="en-US" sz="2200" dirty="0" smtClean="0"/>
              <a:t>Data center</a:t>
            </a:r>
            <a:endParaRPr lang="en-US" sz="2200" dirty="0"/>
          </a:p>
        </p:txBody>
      </p:sp>
      <p:sp>
        <p:nvSpPr>
          <p:cNvPr id="5" name="TextBox 4"/>
          <p:cNvSpPr txBox="1"/>
          <p:nvPr/>
        </p:nvSpPr>
        <p:spPr>
          <a:xfrm flipH="1">
            <a:off x="4519830" y="2686399"/>
            <a:ext cx="261127" cy="1323439"/>
          </a:xfrm>
          <a:prstGeom prst="rect">
            <a:avLst/>
          </a:prstGeom>
          <a:noFill/>
        </p:spPr>
        <p:txBody>
          <a:bodyPr wrap="square" rtlCol="0">
            <a:spAutoFit/>
          </a:bodyPr>
          <a:lstStyle/>
          <a:p>
            <a:r>
              <a:rPr lang="en-US" sz="8000" dirty="0" smtClean="0">
                <a:solidFill>
                  <a:srgbClr val="FF0000"/>
                </a:solidFill>
              </a:rPr>
              <a:t>.</a:t>
            </a:r>
            <a:endParaRPr lang="en-US" sz="8000" dirty="0">
              <a:solidFill>
                <a:srgbClr val="FF0000"/>
              </a:solidFill>
            </a:endParaRPr>
          </a:p>
        </p:txBody>
      </p:sp>
    </p:spTree>
    <p:extLst>
      <p:ext uri="{BB962C8B-B14F-4D97-AF65-F5344CB8AC3E}">
        <p14:creationId xmlns:p14="http://schemas.microsoft.com/office/powerpoint/2010/main" val="2963612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Internet</a:t>
            </a: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Line 9"/>
          <p:cNvSpPr>
            <a:spLocks noChangeShapeType="1"/>
          </p:cNvSpPr>
          <p:nvPr/>
        </p:nvSpPr>
        <p:spPr bwMode="auto">
          <a:xfrm flipV="1">
            <a:off x="3780315" y="2918324"/>
            <a:ext cx="1797401" cy="1614488"/>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3" name="Rectangle 2"/>
          <p:cNvSpPr/>
          <p:nvPr/>
        </p:nvSpPr>
        <p:spPr>
          <a:xfrm>
            <a:off x="5607387" y="2813655"/>
            <a:ext cx="1001869" cy="769441"/>
          </a:xfrm>
          <a:prstGeom prst="rect">
            <a:avLst/>
          </a:prstGeom>
        </p:spPr>
        <p:txBody>
          <a:bodyPr wrap="square">
            <a:spAutoFit/>
          </a:bodyPr>
          <a:lstStyle/>
          <a:p>
            <a:pPr algn="ctr"/>
            <a:r>
              <a:rPr lang="en-US" sz="2200" dirty="0"/>
              <a:t>Base Station</a:t>
            </a:r>
          </a:p>
        </p:txBody>
      </p:sp>
      <p:pic>
        <p:nvPicPr>
          <p:cNvPr id="5" name="Picture 4"/>
          <p:cNvPicPr>
            <a:picLocks noChangeAspect="1"/>
          </p:cNvPicPr>
          <p:nvPr/>
        </p:nvPicPr>
        <p:blipFill>
          <a:blip r:embed="rId6"/>
          <a:stretch>
            <a:fillRect/>
          </a:stretch>
        </p:blipFill>
        <p:spPr>
          <a:xfrm>
            <a:off x="9213231" y="507378"/>
            <a:ext cx="846760" cy="575797"/>
          </a:xfrm>
          <a:prstGeom prst="rect">
            <a:avLst/>
          </a:prstGeom>
        </p:spPr>
      </p:pic>
      <p:sp>
        <p:nvSpPr>
          <p:cNvPr id="16" name="Line 9"/>
          <p:cNvSpPr>
            <a:spLocks noChangeShapeType="1"/>
          </p:cNvSpPr>
          <p:nvPr/>
        </p:nvSpPr>
        <p:spPr bwMode="auto">
          <a:xfrm flipV="1">
            <a:off x="6678088" y="856648"/>
            <a:ext cx="2369660" cy="1994734"/>
          </a:xfrm>
          <a:prstGeom prst="line">
            <a:avLst/>
          </a:prstGeom>
          <a:noFill/>
          <a:ln w="19050">
            <a:solidFill>
              <a:schemeClr val="tx1"/>
            </a:solidFill>
            <a:prstDash val="lg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9"/>
          <p:cNvSpPr>
            <a:spLocks noChangeShapeType="1"/>
          </p:cNvSpPr>
          <p:nvPr/>
        </p:nvSpPr>
        <p:spPr bwMode="auto">
          <a:xfrm flipV="1">
            <a:off x="9458885" y="1109079"/>
            <a:ext cx="86271" cy="3080506"/>
          </a:xfrm>
          <a:prstGeom prst="line">
            <a:avLst/>
          </a:prstGeom>
          <a:noFill/>
          <a:ln w="19050">
            <a:solidFill>
              <a:schemeClr val="tx1"/>
            </a:solidFill>
            <a:prstDash val="lg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Box 18"/>
          <p:cNvSpPr txBox="1"/>
          <p:nvPr/>
        </p:nvSpPr>
        <p:spPr>
          <a:xfrm>
            <a:off x="2052195" y="2041084"/>
            <a:ext cx="1307047" cy="1446550"/>
          </a:xfrm>
          <a:prstGeom prst="rect">
            <a:avLst/>
          </a:prstGeom>
          <a:noFill/>
        </p:spPr>
        <p:txBody>
          <a:bodyPr wrap="square" rtlCol="0">
            <a:spAutoFit/>
          </a:bodyPr>
          <a:lstStyle/>
          <a:p>
            <a:r>
              <a:rPr lang="en-US" sz="2200" dirty="0"/>
              <a:t>Radio</a:t>
            </a:r>
          </a:p>
          <a:p>
            <a:endParaRPr lang="en-US" sz="2200" dirty="0"/>
          </a:p>
          <a:p>
            <a:r>
              <a:rPr lang="en-US" sz="2200" dirty="0"/>
              <a:t>Fast</a:t>
            </a:r>
          </a:p>
          <a:p>
            <a:r>
              <a:rPr lang="en-US" sz="2200" dirty="0"/>
              <a:t>radio</a:t>
            </a:r>
          </a:p>
        </p:txBody>
      </p:sp>
      <p:cxnSp>
        <p:nvCxnSpPr>
          <p:cNvPr id="21" name="Straight Connector 20"/>
          <p:cNvCxnSpPr/>
          <p:nvPr/>
        </p:nvCxnSpPr>
        <p:spPr>
          <a:xfrm>
            <a:off x="2969129" y="2283222"/>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36931" y="3103767"/>
            <a:ext cx="100940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100442" y="6023162"/>
            <a:ext cx="5991128" cy="461665"/>
          </a:xfrm>
          <a:prstGeom prst="rect">
            <a:avLst/>
          </a:prstGeom>
        </p:spPr>
        <p:txBody>
          <a:bodyPr wrap="none">
            <a:spAutoFit/>
          </a:bodyPr>
          <a:lstStyle/>
          <a:p>
            <a:pPr algn="ctr"/>
            <a:r>
              <a:rPr lang="en-US" altLang="en-US" sz="2400" dirty="0"/>
              <a:t>In some rural or developing </a:t>
            </a:r>
            <a:r>
              <a:rPr lang="en-US" altLang="en-US" sz="2400" dirty="0" smtClean="0"/>
              <a:t>areas</a:t>
            </a:r>
            <a:r>
              <a:rPr lang="en-US" altLang="en-US" sz="2400" dirty="0"/>
              <a:t> </a:t>
            </a:r>
            <a:r>
              <a:rPr lang="en-US" altLang="en-US" sz="2400" dirty="0" smtClean="0"/>
              <a:t>in the</a:t>
            </a:r>
            <a:r>
              <a:rPr lang="en-US" altLang="en-US" sz="2400" dirty="0" smtClean="0"/>
              <a:t> future</a:t>
            </a:r>
            <a:endParaRPr lang="en-US" altLang="en-US" sz="2400" dirty="0"/>
          </a:p>
        </p:txBody>
      </p:sp>
    </p:spTree>
    <p:extLst>
      <p:ext uri="{BB962C8B-B14F-4D97-AF65-F5344CB8AC3E}">
        <p14:creationId xmlns:p14="http://schemas.microsoft.com/office/powerpoint/2010/main" val="3665687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Internet</a:t>
            </a: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Line 9"/>
          <p:cNvSpPr>
            <a:spLocks noChangeShapeType="1"/>
          </p:cNvSpPr>
          <p:nvPr/>
        </p:nvSpPr>
        <p:spPr bwMode="auto">
          <a:xfrm flipV="1">
            <a:off x="3780315" y="2918324"/>
            <a:ext cx="1797401" cy="1614488"/>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3" name="Rectangle 2"/>
          <p:cNvSpPr/>
          <p:nvPr/>
        </p:nvSpPr>
        <p:spPr>
          <a:xfrm>
            <a:off x="5607387" y="2813655"/>
            <a:ext cx="1001869" cy="769441"/>
          </a:xfrm>
          <a:prstGeom prst="rect">
            <a:avLst/>
          </a:prstGeom>
        </p:spPr>
        <p:txBody>
          <a:bodyPr wrap="square">
            <a:spAutoFit/>
          </a:bodyPr>
          <a:lstStyle/>
          <a:p>
            <a:pPr algn="ctr"/>
            <a:r>
              <a:rPr lang="en-US" sz="2200" dirty="0"/>
              <a:t>Base Station</a:t>
            </a:r>
          </a:p>
        </p:txBody>
      </p:sp>
      <p:sp>
        <p:nvSpPr>
          <p:cNvPr id="16" name="Line 9"/>
          <p:cNvSpPr>
            <a:spLocks noChangeShapeType="1"/>
          </p:cNvSpPr>
          <p:nvPr/>
        </p:nvSpPr>
        <p:spPr bwMode="auto">
          <a:xfrm flipV="1">
            <a:off x="6678088" y="856648"/>
            <a:ext cx="2369660" cy="1994734"/>
          </a:xfrm>
          <a:prstGeom prst="line">
            <a:avLst/>
          </a:prstGeom>
          <a:noFill/>
          <a:ln w="19050">
            <a:solidFill>
              <a:schemeClr val="tx1"/>
            </a:solidFill>
            <a:prstDash val="lg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9"/>
          <p:cNvSpPr>
            <a:spLocks noChangeShapeType="1"/>
          </p:cNvSpPr>
          <p:nvPr/>
        </p:nvSpPr>
        <p:spPr bwMode="auto">
          <a:xfrm flipH="1" flipV="1">
            <a:off x="9469433" y="1364234"/>
            <a:ext cx="27754" cy="2922223"/>
          </a:xfrm>
          <a:prstGeom prst="line">
            <a:avLst/>
          </a:prstGeom>
          <a:noFill/>
          <a:ln w="19050">
            <a:solidFill>
              <a:schemeClr val="tx1"/>
            </a:solidFill>
            <a:prstDash val="lg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Box 18"/>
          <p:cNvSpPr txBox="1"/>
          <p:nvPr/>
        </p:nvSpPr>
        <p:spPr>
          <a:xfrm>
            <a:off x="2052195" y="2041084"/>
            <a:ext cx="1307047" cy="1446550"/>
          </a:xfrm>
          <a:prstGeom prst="rect">
            <a:avLst/>
          </a:prstGeom>
          <a:noFill/>
        </p:spPr>
        <p:txBody>
          <a:bodyPr wrap="square" rtlCol="0">
            <a:spAutoFit/>
          </a:bodyPr>
          <a:lstStyle/>
          <a:p>
            <a:r>
              <a:rPr lang="en-US" sz="2200" dirty="0"/>
              <a:t>Radio</a:t>
            </a:r>
          </a:p>
          <a:p>
            <a:endParaRPr lang="en-US" sz="2200" dirty="0"/>
          </a:p>
          <a:p>
            <a:r>
              <a:rPr lang="en-US" sz="2200" dirty="0"/>
              <a:t>Fast</a:t>
            </a:r>
          </a:p>
          <a:p>
            <a:r>
              <a:rPr lang="en-US" sz="2200" dirty="0"/>
              <a:t>radio</a:t>
            </a:r>
          </a:p>
        </p:txBody>
      </p:sp>
      <p:cxnSp>
        <p:nvCxnSpPr>
          <p:cNvPr id="21" name="Straight Connector 20"/>
          <p:cNvCxnSpPr/>
          <p:nvPr/>
        </p:nvCxnSpPr>
        <p:spPr>
          <a:xfrm>
            <a:off x="2969129" y="2283222"/>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36931" y="3103767"/>
            <a:ext cx="100940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100442" y="6023162"/>
            <a:ext cx="5991128" cy="461665"/>
          </a:xfrm>
          <a:prstGeom prst="rect">
            <a:avLst/>
          </a:prstGeom>
        </p:spPr>
        <p:txBody>
          <a:bodyPr wrap="none">
            <a:spAutoFit/>
          </a:bodyPr>
          <a:lstStyle/>
          <a:p>
            <a:pPr algn="ctr"/>
            <a:r>
              <a:rPr lang="en-US" altLang="en-US" sz="2400" dirty="0"/>
              <a:t>In some rural or developing </a:t>
            </a:r>
            <a:r>
              <a:rPr lang="en-US" altLang="en-US" sz="2400" dirty="0" smtClean="0"/>
              <a:t>areas</a:t>
            </a:r>
            <a:r>
              <a:rPr lang="en-US" altLang="en-US" sz="2400" dirty="0"/>
              <a:t> </a:t>
            </a:r>
            <a:r>
              <a:rPr lang="en-US" altLang="en-US" sz="2400" dirty="0" smtClean="0"/>
              <a:t>in the</a:t>
            </a:r>
            <a:r>
              <a:rPr lang="en-US" altLang="en-US" sz="2400" dirty="0" smtClean="0"/>
              <a:t> future</a:t>
            </a:r>
            <a:endParaRPr lang="en-US" altLang="en-US" sz="2400" dirty="0"/>
          </a:p>
        </p:txBody>
      </p:sp>
      <p:pic>
        <p:nvPicPr>
          <p:cNvPr id="4" name="Picture 3"/>
          <p:cNvPicPr>
            <a:picLocks noChangeAspect="1"/>
          </p:cNvPicPr>
          <p:nvPr/>
        </p:nvPicPr>
        <p:blipFill>
          <a:blip r:embed="rId6"/>
          <a:stretch>
            <a:fillRect/>
          </a:stretch>
        </p:blipFill>
        <p:spPr>
          <a:xfrm>
            <a:off x="9047748" y="465951"/>
            <a:ext cx="850023" cy="902563"/>
          </a:xfrm>
          <a:prstGeom prst="rect">
            <a:avLst/>
          </a:prstGeom>
        </p:spPr>
      </p:pic>
    </p:spTree>
    <p:extLst>
      <p:ext uri="{BB962C8B-B14F-4D97-AF65-F5344CB8AC3E}">
        <p14:creationId xmlns:p14="http://schemas.microsoft.com/office/powerpoint/2010/main" val="197596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6" y="461966"/>
            <a:ext cx="1743075" cy="282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3" y="3627441"/>
            <a:ext cx="1209675" cy="2809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641" y="852488"/>
            <a:ext cx="2428875" cy="2343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0303" y="3814766"/>
            <a:ext cx="1076325" cy="2524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3075" y="3806825"/>
            <a:ext cx="16764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ext Box 7"/>
          <p:cNvSpPr txBox="1">
            <a:spLocks noChangeArrowheads="1"/>
          </p:cNvSpPr>
          <p:nvPr/>
        </p:nvSpPr>
        <p:spPr bwMode="auto">
          <a:xfrm>
            <a:off x="1955803" y="498475"/>
            <a:ext cx="14896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dirty="0"/>
              <a:t>Cell</a:t>
            </a:r>
          </a:p>
          <a:p>
            <a:r>
              <a:rPr lang="en-US" altLang="en-US" sz="3000" dirty="0"/>
              <a:t>radios &amp;</a:t>
            </a:r>
          </a:p>
          <a:p>
            <a:r>
              <a:rPr lang="en-US" altLang="en-US" sz="3000" dirty="0"/>
              <a:t>towers</a:t>
            </a:r>
          </a:p>
        </p:txBody>
      </p:sp>
    </p:spTree>
    <p:extLst>
      <p:ext uri="{BB962C8B-B14F-4D97-AF65-F5344CB8AC3E}">
        <p14:creationId xmlns:p14="http://schemas.microsoft.com/office/powerpoint/2010/main" val="146235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9837" y="1720862"/>
            <a:ext cx="7974221" cy="2390988"/>
          </a:xfrm>
          <a:prstGeom prst="rect">
            <a:avLst/>
          </a:prstGeom>
        </p:spPr>
      </p:pic>
      <p:sp>
        <p:nvSpPr>
          <p:cNvPr id="4" name="TextBox 3"/>
          <p:cNvSpPr txBox="1"/>
          <p:nvPr/>
        </p:nvSpPr>
        <p:spPr>
          <a:xfrm>
            <a:off x="4444013" y="566338"/>
            <a:ext cx="3303981" cy="523220"/>
          </a:xfrm>
          <a:prstGeom prst="rect">
            <a:avLst/>
          </a:prstGeom>
          <a:noFill/>
        </p:spPr>
        <p:txBody>
          <a:bodyPr wrap="none" rtlCol="0">
            <a:spAutoFit/>
          </a:bodyPr>
          <a:lstStyle/>
          <a:p>
            <a:pPr algn="ctr"/>
            <a:r>
              <a:rPr lang="en-US" sz="2800" dirty="0"/>
              <a:t>Verizon mobile prices</a:t>
            </a:r>
          </a:p>
        </p:txBody>
      </p:sp>
      <p:sp>
        <p:nvSpPr>
          <p:cNvPr id="5" name="TextBox 4"/>
          <p:cNvSpPr txBox="1"/>
          <p:nvPr/>
        </p:nvSpPr>
        <p:spPr>
          <a:xfrm>
            <a:off x="2119834" y="4169234"/>
            <a:ext cx="5235472" cy="461665"/>
          </a:xfrm>
          <a:prstGeom prst="rect">
            <a:avLst/>
          </a:prstGeom>
          <a:noFill/>
        </p:spPr>
        <p:txBody>
          <a:bodyPr wrap="none" rtlCol="0">
            <a:spAutoFit/>
          </a:bodyPr>
          <a:lstStyle/>
          <a:p>
            <a:r>
              <a:rPr lang="en-US" sz="2400" b="1" dirty="0"/>
              <a:t>All sizes include unlimited talk and text.</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467" y="5418934"/>
            <a:ext cx="466615" cy="46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flipH="1">
            <a:off x="2808583" y="5190574"/>
            <a:ext cx="5428882" cy="923330"/>
          </a:xfrm>
          <a:prstGeom prst="rect">
            <a:avLst/>
          </a:prstGeom>
          <a:noFill/>
        </p:spPr>
        <p:txBody>
          <a:bodyPr wrap="square" rtlCol="0">
            <a:spAutoFit/>
          </a:bodyPr>
          <a:lstStyle/>
          <a:p>
            <a:r>
              <a:rPr lang="en-US" dirty="0"/>
              <a:t>What does 3GB/$45 mean?</a:t>
            </a:r>
          </a:p>
          <a:p>
            <a:r>
              <a:rPr lang="en-US" dirty="0"/>
              <a:t>Do you know what your mobile plan and bill are? </a:t>
            </a:r>
          </a:p>
          <a:p>
            <a:r>
              <a:rPr lang="en-US" dirty="0"/>
              <a:t>Why are text messages and phone calls free?</a:t>
            </a:r>
          </a:p>
        </p:txBody>
      </p:sp>
    </p:spTree>
    <p:extLst>
      <p:ext uri="{BB962C8B-B14F-4D97-AF65-F5344CB8AC3E}">
        <p14:creationId xmlns:p14="http://schemas.microsoft.com/office/powerpoint/2010/main" val="277106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94387" y="4965587"/>
            <a:ext cx="7040325" cy="1200329"/>
          </a:xfrm>
          <a:prstGeom prst="rect">
            <a:avLst/>
          </a:prstGeom>
          <a:noFill/>
        </p:spPr>
        <p:txBody>
          <a:bodyPr wrap="none" rtlCol="0">
            <a:spAutoFit/>
          </a:bodyPr>
          <a:lstStyle/>
          <a:p>
            <a:pPr marL="285750" indent="-285750">
              <a:buFont typeface="Arial" panose="020B0604020202020204" pitchFamily="34" charset="0"/>
              <a:buChar char="•"/>
            </a:pPr>
            <a:r>
              <a:rPr lang="en-US" dirty="0"/>
              <a:t>When you surf the Web are you using the Internet or phone network?</a:t>
            </a:r>
          </a:p>
          <a:p>
            <a:pPr marL="285750" indent="-285750">
              <a:buFont typeface="Arial" panose="020B0604020202020204" pitchFamily="34" charset="0"/>
              <a:buChar char="•"/>
            </a:pPr>
            <a:r>
              <a:rPr lang="en-US" dirty="0"/>
              <a:t>Do voice calls use the Internet or telephone network?</a:t>
            </a:r>
          </a:p>
          <a:p>
            <a:pPr marL="285750" indent="-285750">
              <a:buFont typeface="Arial" panose="020B0604020202020204" pitchFamily="34" charset="0"/>
              <a:buChar char="•"/>
            </a:pPr>
            <a:r>
              <a:rPr lang="en-US" dirty="0"/>
              <a:t>Where does </a:t>
            </a:r>
            <a:r>
              <a:rPr lang="en-US" dirty="0" err="1"/>
              <a:t>WiFi</a:t>
            </a:r>
            <a:r>
              <a:rPr lang="en-US" dirty="0"/>
              <a:t> fit in this picture?</a:t>
            </a:r>
          </a:p>
          <a:p>
            <a:pPr marL="285750" indent="-285750">
              <a:buFont typeface="Arial" panose="020B0604020202020204" pitchFamily="34" charset="0"/>
              <a:buChar char="•"/>
            </a:pPr>
            <a:r>
              <a:rPr lang="en-US" dirty="0"/>
              <a:t>What is the unit of measure for the quantity of data transmitted?</a:t>
            </a: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49" y="5332443"/>
            <a:ext cx="466615" cy="46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601183" y="375800"/>
            <a:ext cx="6989641" cy="461665"/>
          </a:xfrm>
          <a:prstGeom prst="rect">
            <a:avLst/>
          </a:prstGeom>
          <a:noFill/>
        </p:spPr>
        <p:txBody>
          <a:bodyPr wrap="square" rtlCol="0">
            <a:spAutoFit/>
          </a:bodyPr>
          <a:lstStyle/>
          <a:p>
            <a:pPr algn="ctr"/>
            <a:r>
              <a:rPr lang="en-US" sz="2400" dirty="0"/>
              <a:t>Mobile </a:t>
            </a:r>
            <a:r>
              <a:rPr lang="en-US" sz="2400" dirty="0" smtClean="0"/>
              <a:t>network </a:t>
            </a:r>
            <a:r>
              <a:rPr lang="en-US" sz="2400" dirty="0"/>
              <a:t>traffic is increasingly Internet data.</a:t>
            </a:r>
            <a:endParaRPr lang="en-US" sz="1400" dirty="0"/>
          </a:p>
        </p:txBody>
      </p:sp>
      <p:pic>
        <p:nvPicPr>
          <p:cNvPr id="3" name="Picture 2"/>
          <p:cNvPicPr>
            <a:picLocks noChangeAspect="1"/>
          </p:cNvPicPr>
          <p:nvPr/>
        </p:nvPicPr>
        <p:blipFill>
          <a:blip r:embed="rId4"/>
          <a:stretch>
            <a:fillRect/>
          </a:stretch>
        </p:blipFill>
        <p:spPr>
          <a:xfrm>
            <a:off x="3188906" y="1155153"/>
            <a:ext cx="5814188" cy="3544962"/>
          </a:xfrm>
          <a:prstGeom prst="rect">
            <a:avLst/>
          </a:prstGeom>
        </p:spPr>
      </p:pic>
      <p:sp>
        <p:nvSpPr>
          <p:cNvPr id="4" name="Rectangle 3"/>
          <p:cNvSpPr/>
          <p:nvPr/>
        </p:nvSpPr>
        <p:spPr>
          <a:xfrm>
            <a:off x="9193369" y="4132873"/>
            <a:ext cx="4572000" cy="369332"/>
          </a:xfrm>
          <a:prstGeom prst="rect">
            <a:avLst/>
          </a:prstGeom>
        </p:spPr>
        <p:txBody>
          <a:bodyPr>
            <a:spAutoFit/>
          </a:bodyPr>
          <a:lstStyle/>
          <a:p>
            <a:r>
              <a:rPr lang="en-US" dirty="0">
                <a:hlinkClick r:id="rId5"/>
              </a:rPr>
              <a:t>Source</a:t>
            </a:r>
            <a:endParaRPr lang="en-US" dirty="0"/>
          </a:p>
        </p:txBody>
      </p:sp>
    </p:spTree>
    <p:extLst>
      <p:ext uri="{BB962C8B-B14F-4D97-AF65-F5344CB8AC3E}">
        <p14:creationId xmlns:p14="http://schemas.microsoft.com/office/powerpoint/2010/main" val="358574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3075" y="3794204"/>
            <a:ext cx="1097987" cy="1155500"/>
          </a:xfrm>
          <a:prstGeom prst="rect">
            <a:avLst/>
          </a:prstGeom>
        </p:spPr>
      </p:pic>
      <p:pic>
        <p:nvPicPr>
          <p:cNvPr id="1026" name="Picture 2" descr="Image result for star trek communic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001674" y="2751753"/>
            <a:ext cx="1100069" cy="723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7/74/DynaTAC8000X.jpg/180px-DynaTAC8000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4873" y="2751754"/>
            <a:ext cx="904496" cy="2216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8055109" y="2751753"/>
            <a:ext cx="2194705" cy="1137256"/>
          </a:xfrm>
          <a:prstGeom prst="rect">
            <a:avLst/>
          </a:prstGeom>
        </p:spPr>
      </p:pic>
      <p:pic>
        <p:nvPicPr>
          <p:cNvPr id="1034" name="Picture 10" descr="Image result for martin cooper phone prototy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8989" y="2751754"/>
            <a:ext cx="1008136" cy="1504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58989" y="4256433"/>
            <a:ext cx="903615" cy="646331"/>
          </a:xfrm>
          <a:prstGeom prst="rect">
            <a:avLst/>
          </a:prstGeom>
        </p:spPr>
        <p:txBody>
          <a:bodyPr wrap="square">
            <a:spAutoFit/>
          </a:bodyPr>
          <a:lstStyle/>
          <a:p>
            <a:r>
              <a:rPr lang="en-US" dirty="0">
                <a:hlinkClick r:id="rId8"/>
              </a:rPr>
              <a:t>Source</a:t>
            </a:r>
            <a:endParaRPr lang="en-US" dirty="0"/>
          </a:p>
          <a:p>
            <a:r>
              <a:rPr lang="en-US" dirty="0"/>
              <a:t>1973</a:t>
            </a:r>
          </a:p>
        </p:txBody>
      </p:sp>
      <p:sp>
        <p:nvSpPr>
          <p:cNvPr id="8" name="Rectangle 7"/>
          <p:cNvSpPr/>
          <p:nvPr/>
        </p:nvSpPr>
        <p:spPr>
          <a:xfrm>
            <a:off x="6274874" y="4967769"/>
            <a:ext cx="823209" cy="646331"/>
          </a:xfrm>
          <a:prstGeom prst="rect">
            <a:avLst/>
          </a:prstGeom>
        </p:spPr>
        <p:txBody>
          <a:bodyPr wrap="square">
            <a:spAutoFit/>
          </a:bodyPr>
          <a:lstStyle/>
          <a:p>
            <a:r>
              <a:rPr lang="en-US" dirty="0">
                <a:hlinkClick r:id="rId9"/>
              </a:rPr>
              <a:t>Source</a:t>
            </a:r>
            <a:r>
              <a:rPr lang="en-US" dirty="0"/>
              <a:t> 1984</a:t>
            </a:r>
          </a:p>
        </p:txBody>
      </p:sp>
      <p:sp>
        <p:nvSpPr>
          <p:cNvPr id="9" name="TextBox 8"/>
          <p:cNvSpPr txBox="1"/>
          <p:nvPr/>
        </p:nvSpPr>
        <p:spPr>
          <a:xfrm>
            <a:off x="1963075" y="2315238"/>
            <a:ext cx="707245" cy="346249"/>
          </a:xfrm>
          <a:prstGeom prst="rect">
            <a:avLst/>
          </a:prstGeom>
          <a:noFill/>
        </p:spPr>
        <p:txBody>
          <a:bodyPr wrap="none" rtlCol="0">
            <a:spAutoFit/>
          </a:bodyPr>
          <a:lstStyle/>
          <a:p>
            <a:r>
              <a:rPr lang="en-US" sz="1650" dirty="0"/>
              <a:t>Vision</a:t>
            </a:r>
          </a:p>
        </p:txBody>
      </p:sp>
      <p:sp>
        <p:nvSpPr>
          <p:cNvPr id="15" name="TextBox 14"/>
          <p:cNvSpPr txBox="1"/>
          <p:nvPr/>
        </p:nvSpPr>
        <p:spPr>
          <a:xfrm>
            <a:off x="4158990" y="2107487"/>
            <a:ext cx="1232111" cy="600164"/>
          </a:xfrm>
          <a:prstGeom prst="rect">
            <a:avLst/>
          </a:prstGeom>
          <a:noFill/>
        </p:spPr>
        <p:txBody>
          <a:bodyPr wrap="square" rtlCol="0">
            <a:spAutoFit/>
          </a:bodyPr>
          <a:lstStyle/>
          <a:p>
            <a:r>
              <a:rPr lang="en-US" sz="1650" dirty="0"/>
              <a:t>Research prototypes</a:t>
            </a:r>
          </a:p>
        </p:txBody>
      </p:sp>
      <p:sp>
        <p:nvSpPr>
          <p:cNvPr id="17" name="TextBox 16"/>
          <p:cNvSpPr txBox="1"/>
          <p:nvPr/>
        </p:nvSpPr>
        <p:spPr>
          <a:xfrm>
            <a:off x="6274873" y="2107487"/>
            <a:ext cx="1097816" cy="600164"/>
          </a:xfrm>
          <a:prstGeom prst="rect">
            <a:avLst/>
          </a:prstGeom>
          <a:noFill/>
        </p:spPr>
        <p:txBody>
          <a:bodyPr wrap="square" rtlCol="0">
            <a:spAutoFit/>
          </a:bodyPr>
          <a:lstStyle/>
          <a:p>
            <a:r>
              <a:rPr lang="en-US" sz="1650" dirty="0"/>
              <a:t>Expensive products</a:t>
            </a:r>
          </a:p>
        </p:txBody>
      </p:sp>
      <p:sp>
        <p:nvSpPr>
          <p:cNvPr id="11" name="Rectangle 10"/>
          <p:cNvSpPr/>
          <p:nvPr/>
        </p:nvSpPr>
        <p:spPr>
          <a:xfrm>
            <a:off x="8055109" y="2361403"/>
            <a:ext cx="2095317" cy="346249"/>
          </a:xfrm>
          <a:prstGeom prst="rect">
            <a:avLst/>
          </a:prstGeom>
        </p:spPr>
        <p:txBody>
          <a:bodyPr wrap="none">
            <a:spAutoFit/>
          </a:bodyPr>
          <a:lstStyle/>
          <a:p>
            <a:r>
              <a:rPr lang="en-US" sz="1650" dirty="0"/>
              <a:t>Mass market products</a:t>
            </a:r>
          </a:p>
        </p:txBody>
      </p:sp>
      <p:sp>
        <p:nvSpPr>
          <p:cNvPr id="12" name="TextBox 11"/>
          <p:cNvSpPr txBox="1"/>
          <p:nvPr/>
        </p:nvSpPr>
        <p:spPr>
          <a:xfrm flipH="1">
            <a:off x="1963075" y="1170482"/>
            <a:ext cx="3311299" cy="415498"/>
          </a:xfrm>
          <a:prstGeom prst="rect">
            <a:avLst/>
          </a:prstGeom>
          <a:noFill/>
        </p:spPr>
        <p:txBody>
          <a:bodyPr wrap="square" rtlCol="0">
            <a:spAutoFit/>
          </a:bodyPr>
          <a:lstStyle/>
          <a:p>
            <a:r>
              <a:rPr lang="en-US" sz="2100" dirty="0"/>
              <a:t>Cell phone product stages</a:t>
            </a:r>
          </a:p>
        </p:txBody>
      </p:sp>
      <p:sp>
        <p:nvSpPr>
          <p:cNvPr id="14" name="Rectangle 13"/>
          <p:cNvSpPr/>
          <p:nvPr/>
        </p:nvSpPr>
        <p:spPr>
          <a:xfrm>
            <a:off x="7969333" y="3933266"/>
            <a:ext cx="1715375" cy="369332"/>
          </a:xfrm>
          <a:prstGeom prst="rect">
            <a:avLst/>
          </a:prstGeom>
        </p:spPr>
        <p:txBody>
          <a:bodyPr wrap="square">
            <a:spAutoFit/>
          </a:bodyPr>
          <a:lstStyle/>
          <a:p>
            <a:r>
              <a:rPr lang="en-US" dirty="0"/>
              <a:t>4 “generations”</a:t>
            </a:r>
          </a:p>
        </p:txBody>
      </p:sp>
    </p:spTree>
    <p:extLst>
      <p:ext uri="{BB962C8B-B14F-4D97-AF65-F5344CB8AC3E}">
        <p14:creationId xmlns:p14="http://schemas.microsoft.com/office/powerpoint/2010/main" val="2421012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1g cell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7994" y="1890693"/>
            <a:ext cx="1618051" cy="1123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2g mobile phone candy b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0260" y="3756977"/>
            <a:ext cx="991101" cy="9911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5291173" y="3756976"/>
            <a:ext cx="523801" cy="1751294"/>
          </a:xfrm>
          <a:prstGeom prst="rect">
            <a:avLst/>
          </a:prstGeom>
        </p:spPr>
      </p:pic>
      <p:pic>
        <p:nvPicPr>
          <p:cNvPr id="1032" name="Picture 8" descr="Image result for iphone 3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1915" y="1650632"/>
            <a:ext cx="1018262" cy="18494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9095735" y="3756976"/>
            <a:ext cx="876457" cy="1784640"/>
          </a:xfrm>
          <a:prstGeom prst="rect">
            <a:avLst/>
          </a:prstGeom>
        </p:spPr>
      </p:pic>
      <p:pic>
        <p:nvPicPr>
          <p:cNvPr id="4" name="Picture 3"/>
          <p:cNvPicPr>
            <a:picLocks noChangeAspect="1"/>
          </p:cNvPicPr>
          <p:nvPr/>
        </p:nvPicPr>
        <p:blipFill>
          <a:blip r:embed="rId8"/>
          <a:stretch>
            <a:fillRect/>
          </a:stretch>
        </p:blipFill>
        <p:spPr>
          <a:xfrm>
            <a:off x="6914266" y="1405825"/>
            <a:ext cx="515710" cy="1705361"/>
          </a:xfrm>
          <a:prstGeom prst="rect">
            <a:avLst/>
          </a:prstGeom>
        </p:spPr>
      </p:pic>
      <p:sp>
        <p:nvSpPr>
          <p:cNvPr id="6" name="TextBox 5"/>
          <p:cNvSpPr txBox="1"/>
          <p:nvPr/>
        </p:nvSpPr>
        <p:spPr>
          <a:xfrm>
            <a:off x="2112113" y="624530"/>
            <a:ext cx="4308424" cy="523220"/>
          </a:xfrm>
          <a:prstGeom prst="rect">
            <a:avLst/>
          </a:prstGeom>
          <a:noFill/>
        </p:spPr>
        <p:txBody>
          <a:bodyPr wrap="none" rtlCol="0">
            <a:spAutoFit/>
          </a:bodyPr>
          <a:lstStyle/>
          <a:p>
            <a:r>
              <a:rPr lang="en-US" sz="2800" dirty="0"/>
              <a:t>Mobile phone “generations”</a:t>
            </a:r>
          </a:p>
        </p:txBody>
      </p:sp>
      <p:sp>
        <p:nvSpPr>
          <p:cNvPr id="7" name="TextBox 6"/>
          <p:cNvSpPr txBox="1"/>
          <p:nvPr/>
        </p:nvSpPr>
        <p:spPr>
          <a:xfrm>
            <a:off x="4637206" y="1890691"/>
            <a:ext cx="320922" cy="415498"/>
          </a:xfrm>
          <a:prstGeom prst="rect">
            <a:avLst/>
          </a:prstGeom>
          <a:noFill/>
        </p:spPr>
        <p:txBody>
          <a:bodyPr wrap="none" rtlCol="0">
            <a:spAutoFit/>
          </a:bodyPr>
          <a:lstStyle/>
          <a:p>
            <a:r>
              <a:rPr lang="en-US" sz="2100" b="1" dirty="0"/>
              <a:t>1</a:t>
            </a:r>
          </a:p>
        </p:txBody>
      </p:sp>
      <p:sp>
        <p:nvSpPr>
          <p:cNvPr id="14" name="TextBox 13"/>
          <p:cNvSpPr txBox="1"/>
          <p:nvPr/>
        </p:nvSpPr>
        <p:spPr>
          <a:xfrm>
            <a:off x="8323975" y="3756976"/>
            <a:ext cx="320922" cy="415498"/>
          </a:xfrm>
          <a:prstGeom prst="rect">
            <a:avLst/>
          </a:prstGeom>
          <a:noFill/>
        </p:spPr>
        <p:txBody>
          <a:bodyPr wrap="none" rtlCol="0">
            <a:spAutoFit/>
          </a:bodyPr>
          <a:lstStyle/>
          <a:p>
            <a:r>
              <a:rPr lang="en-US" sz="2100" b="1" dirty="0"/>
              <a:t>4</a:t>
            </a:r>
          </a:p>
        </p:txBody>
      </p:sp>
      <p:sp>
        <p:nvSpPr>
          <p:cNvPr id="15" name="TextBox 14"/>
          <p:cNvSpPr txBox="1"/>
          <p:nvPr/>
        </p:nvSpPr>
        <p:spPr>
          <a:xfrm>
            <a:off x="8467491" y="1954013"/>
            <a:ext cx="320922" cy="415498"/>
          </a:xfrm>
          <a:prstGeom prst="rect">
            <a:avLst/>
          </a:prstGeom>
          <a:noFill/>
        </p:spPr>
        <p:txBody>
          <a:bodyPr wrap="none" rtlCol="0">
            <a:spAutoFit/>
          </a:bodyPr>
          <a:lstStyle/>
          <a:p>
            <a:r>
              <a:rPr lang="en-US" sz="2100" b="1" dirty="0"/>
              <a:t>3</a:t>
            </a:r>
          </a:p>
        </p:txBody>
      </p:sp>
      <p:sp>
        <p:nvSpPr>
          <p:cNvPr id="16" name="TextBox 15"/>
          <p:cNvSpPr txBox="1"/>
          <p:nvPr/>
        </p:nvSpPr>
        <p:spPr>
          <a:xfrm>
            <a:off x="4637206" y="3756976"/>
            <a:ext cx="320922" cy="415498"/>
          </a:xfrm>
          <a:prstGeom prst="rect">
            <a:avLst/>
          </a:prstGeom>
          <a:noFill/>
        </p:spPr>
        <p:txBody>
          <a:bodyPr wrap="none" rtlCol="0">
            <a:spAutoFit/>
          </a:bodyPr>
          <a:lstStyle/>
          <a:p>
            <a:r>
              <a:rPr lang="en-US" sz="2100" b="1" dirty="0"/>
              <a:t>2</a:t>
            </a:r>
          </a:p>
        </p:txBody>
      </p:sp>
      <p:sp>
        <p:nvSpPr>
          <p:cNvPr id="8" name="TextBox 7"/>
          <p:cNvSpPr txBox="1"/>
          <p:nvPr/>
        </p:nvSpPr>
        <p:spPr>
          <a:xfrm>
            <a:off x="2112114" y="1890691"/>
            <a:ext cx="2138365" cy="2123658"/>
          </a:xfrm>
          <a:prstGeom prst="rect">
            <a:avLst/>
          </a:prstGeom>
          <a:noFill/>
        </p:spPr>
        <p:txBody>
          <a:bodyPr wrap="square" rtlCol="0">
            <a:spAutoFit/>
          </a:bodyPr>
          <a:lstStyle/>
          <a:p>
            <a:r>
              <a:rPr lang="en-US" sz="2200" dirty="0"/>
              <a:t>New technology </a:t>
            </a:r>
            <a:r>
              <a:rPr lang="en-US" sz="2200" dirty="0">
                <a:solidFill>
                  <a:srgbClr val="FF0000"/>
                </a:solidFill>
              </a:rPr>
              <a:t>enables new applications</a:t>
            </a:r>
          </a:p>
          <a:p>
            <a:endParaRPr lang="en-US" sz="2200" dirty="0"/>
          </a:p>
          <a:p>
            <a:r>
              <a:rPr lang="en-US" sz="2200" dirty="0"/>
              <a:t>What comes after 4G?</a:t>
            </a:r>
          </a:p>
        </p:txBody>
      </p:sp>
      <p:sp>
        <p:nvSpPr>
          <p:cNvPr id="18" name="TextBox 17"/>
          <p:cNvSpPr txBox="1"/>
          <p:nvPr/>
        </p:nvSpPr>
        <p:spPr>
          <a:xfrm>
            <a:off x="2578971" y="5998809"/>
            <a:ext cx="5680608" cy="400110"/>
          </a:xfrm>
          <a:prstGeom prst="rect">
            <a:avLst/>
          </a:prstGeom>
          <a:noFill/>
        </p:spPr>
        <p:txBody>
          <a:bodyPr wrap="square" rtlCol="0">
            <a:spAutoFit/>
          </a:bodyPr>
          <a:lstStyle/>
          <a:p>
            <a:r>
              <a:rPr lang="en-US" sz="2000" dirty="0"/>
              <a:t>Why is “generations” in quotation marks?</a:t>
            </a:r>
          </a:p>
        </p:txBody>
      </p:sp>
      <p:pic>
        <p:nvPicPr>
          <p:cNvPr id="19"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2113" y="5975071"/>
            <a:ext cx="466858"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9186" y="531835"/>
            <a:ext cx="322174" cy="3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139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524000" y="539840"/>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3736385" y="1763150"/>
            <a:ext cx="5478375" cy="4876800"/>
          </a:xfrm>
        </p:spPr>
        <p:txBody>
          <a:bodyPr>
            <a:normAutofit/>
          </a:bodyPr>
          <a:lstStyle/>
          <a:p>
            <a:r>
              <a:rPr lang="en-US" dirty="0"/>
              <a:t>Internet concepts</a:t>
            </a:r>
          </a:p>
          <a:p>
            <a:pPr lvl="1"/>
            <a:r>
              <a:rPr lang="en-US" dirty="0"/>
              <a:t>Applications</a:t>
            </a:r>
          </a:p>
          <a:p>
            <a:pPr lvl="1"/>
            <a:r>
              <a:rPr lang="en-US" dirty="0" smtClean="0">
                <a:solidFill>
                  <a:srgbClr val="FF0000"/>
                </a:solidFill>
              </a:rPr>
              <a:t>Technology (communication)</a:t>
            </a:r>
            <a:endParaRPr lang="en-US" dirty="0">
              <a:solidFill>
                <a:srgbClr val="FF0000"/>
              </a:solidFill>
            </a:endParaRPr>
          </a:p>
          <a:p>
            <a:pPr lvl="1"/>
            <a:r>
              <a:rPr lang="en-US" dirty="0"/>
              <a:t>Implications</a:t>
            </a:r>
          </a:p>
          <a:p>
            <a:r>
              <a:rPr lang="en-US"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
        <p:nvSpPr>
          <p:cNvPr id="4" name="Text Box 21"/>
          <p:cNvSpPr txBox="1">
            <a:spLocks noChangeArrowheads="1"/>
          </p:cNvSpPr>
          <p:nvPr/>
        </p:nvSpPr>
        <p:spPr bwMode="auto">
          <a:xfrm>
            <a:off x="2309816" y="6168223"/>
            <a:ext cx="12057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Backbone</a:t>
            </a:r>
          </a:p>
        </p:txBody>
      </p:sp>
    </p:spTree>
    <p:extLst>
      <p:ext uri="{BB962C8B-B14F-4D97-AF65-F5344CB8AC3E}">
        <p14:creationId xmlns:p14="http://schemas.microsoft.com/office/powerpoint/2010/main" val="302599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5087" y="5297872"/>
            <a:ext cx="4818428" cy="430887"/>
          </a:xfrm>
          <a:prstGeom prst="rect">
            <a:avLst/>
          </a:prstGeom>
        </p:spPr>
        <p:txBody>
          <a:bodyPr wrap="square">
            <a:spAutoFit/>
          </a:bodyPr>
          <a:lstStyle/>
          <a:p>
            <a:r>
              <a:rPr lang="en-US" sz="2200" dirty="0">
                <a:hlinkClick r:id="rId3"/>
              </a:rPr>
              <a:t>July 2019 US speed and coverage report</a:t>
            </a:r>
            <a:endParaRPr lang="en-US" sz="2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088" y="2070236"/>
            <a:ext cx="4601217" cy="2581635"/>
          </a:xfrm>
          <a:prstGeom prst="rect">
            <a:avLst/>
          </a:prstGeom>
        </p:spPr>
      </p:pic>
      <p:sp>
        <p:nvSpPr>
          <p:cNvPr id="4" name="Rectangle 3"/>
          <p:cNvSpPr/>
          <p:nvPr/>
        </p:nvSpPr>
        <p:spPr>
          <a:xfrm>
            <a:off x="1968234" y="2204337"/>
            <a:ext cx="3218412" cy="1200329"/>
          </a:xfrm>
          <a:prstGeom prst="rect">
            <a:avLst/>
          </a:prstGeom>
        </p:spPr>
        <p:txBody>
          <a:bodyPr wrap="square">
            <a:spAutoFit/>
          </a:bodyPr>
          <a:lstStyle/>
          <a:p>
            <a:r>
              <a:rPr lang="en-US" sz="2400" dirty="0">
                <a:solidFill>
                  <a:srgbClr val="222222"/>
                </a:solidFill>
                <a:latin typeface="Arial" panose="020B0604020202020204" pitchFamily="34" charset="0"/>
              </a:rPr>
              <a:t>Average US 4G download speed, Mbps 2018-9</a:t>
            </a:r>
            <a:endParaRPr lang="en-US" sz="2400" dirty="0"/>
          </a:p>
        </p:txBody>
      </p:sp>
      <p:sp>
        <p:nvSpPr>
          <p:cNvPr id="5" name="Rectangle 4"/>
          <p:cNvSpPr/>
          <p:nvPr/>
        </p:nvSpPr>
        <p:spPr>
          <a:xfrm>
            <a:off x="1968235" y="714782"/>
            <a:ext cx="5534015" cy="523220"/>
          </a:xfrm>
          <a:prstGeom prst="rect">
            <a:avLst/>
          </a:prstGeom>
        </p:spPr>
        <p:txBody>
          <a:bodyPr wrap="none">
            <a:spAutoFit/>
          </a:bodyPr>
          <a:lstStyle/>
          <a:p>
            <a:r>
              <a:rPr lang="en-US" sz="2800" b="1" dirty="0"/>
              <a:t>Speeds increase </a:t>
            </a:r>
            <a:r>
              <a:rPr lang="en-US" sz="2800" b="1" i="1" dirty="0"/>
              <a:t>within</a:t>
            </a:r>
            <a:r>
              <a:rPr lang="en-US" sz="2800" b="1" dirty="0"/>
              <a:t> generations.</a:t>
            </a:r>
          </a:p>
        </p:txBody>
      </p:sp>
    </p:spTree>
    <p:extLst>
      <p:ext uri="{BB962C8B-B14F-4D97-AF65-F5344CB8AC3E}">
        <p14:creationId xmlns:p14="http://schemas.microsoft.com/office/powerpoint/2010/main" val="430165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53577" y="2197642"/>
            <a:ext cx="3544831" cy="2311972"/>
          </a:xfrm>
          <a:prstGeom prst="rect">
            <a:avLst/>
          </a:prstGeom>
          <a:ln>
            <a:solidFill>
              <a:schemeClr val="tx1"/>
            </a:solidFill>
          </a:ln>
        </p:spPr>
      </p:pic>
      <p:sp>
        <p:nvSpPr>
          <p:cNvPr id="4" name="Rectangle 3"/>
          <p:cNvSpPr/>
          <p:nvPr/>
        </p:nvSpPr>
        <p:spPr>
          <a:xfrm>
            <a:off x="1888394" y="4568532"/>
            <a:ext cx="3045853" cy="461665"/>
          </a:xfrm>
          <a:prstGeom prst="rect">
            <a:avLst/>
          </a:prstGeom>
        </p:spPr>
        <p:txBody>
          <a:bodyPr wrap="square">
            <a:spAutoFit/>
          </a:bodyPr>
          <a:lstStyle/>
          <a:p>
            <a:r>
              <a:rPr lang="en-US" sz="2400" dirty="0">
                <a:hlinkClick r:id="rId4"/>
              </a:rPr>
              <a:t>Interactive maps</a:t>
            </a:r>
            <a:endParaRPr lang="en-US" sz="2400" dirty="0"/>
          </a:p>
        </p:txBody>
      </p:sp>
      <p:sp>
        <p:nvSpPr>
          <p:cNvPr id="5" name="TextBox 4"/>
          <p:cNvSpPr txBox="1"/>
          <p:nvPr/>
        </p:nvSpPr>
        <p:spPr>
          <a:xfrm>
            <a:off x="6653577" y="1610630"/>
            <a:ext cx="2865549" cy="461665"/>
          </a:xfrm>
          <a:prstGeom prst="rect">
            <a:avLst/>
          </a:prstGeom>
          <a:noFill/>
        </p:spPr>
        <p:txBody>
          <a:bodyPr wrap="square" rtlCol="0">
            <a:spAutoFit/>
          </a:bodyPr>
          <a:lstStyle/>
          <a:p>
            <a:r>
              <a:rPr lang="en-US" sz="2400" dirty="0"/>
              <a:t>Availability</a:t>
            </a:r>
            <a:endParaRPr lang="en-US" sz="2000" dirty="0"/>
          </a:p>
        </p:txBody>
      </p:sp>
      <p:sp>
        <p:nvSpPr>
          <p:cNvPr id="8" name="TextBox 7"/>
          <p:cNvSpPr txBox="1"/>
          <p:nvPr/>
        </p:nvSpPr>
        <p:spPr>
          <a:xfrm>
            <a:off x="1978547" y="1615555"/>
            <a:ext cx="2865549" cy="461665"/>
          </a:xfrm>
          <a:prstGeom prst="rect">
            <a:avLst/>
          </a:prstGeom>
          <a:noFill/>
        </p:spPr>
        <p:txBody>
          <a:bodyPr wrap="square" rtlCol="0">
            <a:spAutoFit/>
          </a:bodyPr>
          <a:lstStyle/>
          <a:p>
            <a:r>
              <a:rPr lang="en-US" sz="2400" dirty="0"/>
              <a:t>Speed</a:t>
            </a:r>
            <a:endParaRPr lang="en-US" sz="2000" dirty="0"/>
          </a:p>
        </p:txBody>
      </p:sp>
      <p:pic>
        <p:nvPicPr>
          <p:cNvPr id="9" name="Picture 8"/>
          <p:cNvPicPr>
            <a:picLocks noChangeAspect="1"/>
          </p:cNvPicPr>
          <p:nvPr/>
        </p:nvPicPr>
        <p:blipFill>
          <a:blip r:embed="rId5"/>
          <a:stretch>
            <a:fillRect/>
          </a:stretch>
        </p:blipFill>
        <p:spPr>
          <a:xfrm>
            <a:off x="1978547" y="2197642"/>
            <a:ext cx="3544831" cy="2314494"/>
          </a:xfrm>
          <a:prstGeom prst="rect">
            <a:avLst/>
          </a:prstGeom>
          <a:ln>
            <a:solidFill>
              <a:schemeClr val="tx1"/>
            </a:solidFill>
          </a:ln>
        </p:spPr>
      </p:pic>
      <p:sp>
        <p:nvSpPr>
          <p:cNvPr id="10" name="Rectangle 9"/>
          <p:cNvSpPr/>
          <p:nvPr/>
        </p:nvSpPr>
        <p:spPr>
          <a:xfrm>
            <a:off x="3241381" y="585330"/>
            <a:ext cx="6213111" cy="523220"/>
          </a:xfrm>
          <a:prstGeom prst="rect">
            <a:avLst/>
          </a:prstGeom>
        </p:spPr>
        <p:txBody>
          <a:bodyPr wrap="none">
            <a:spAutoFit/>
          </a:bodyPr>
          <a:lstStyle/>
          <a:p>
            <a:r>
              <a:rPr lang="en-US" sz="2800" b="1" dirty="0"/>
              <a:t>4G speed and availability, February 2018</a:t>
            </a:r>
          </a:p>
        </p:txBody>
      </p:sp>
      <p:sp>
        <p:nvSpPr>
          <p:cNvPr id="11" name="TextBox 10"/>
          <p:cNvSpPr txBox="1"/>
          <p:nvPr/>
        </p:nvSpPr>
        <p:spPr>
          <a:xfrm>
            <a:off x="2683073" y="5143807"/>
            <a:ext cx="5680608" cy="830997"/>
          </a:xfrm>
          <a:prstGeom prst="rect">
            <a:avLst/>
          </a:prstGeom>
          <a:noFill/>
        </p:spPr>
        <p:txBody>
          <a:bodyPr wrap="square" rtlCol="0">
            <a:spAutoFit/>
          </a:bodyPr>
          <a:lstStyle/>
          <a:p>
            <a:pPr>
              <a:defRPr/>
            </a:pPr>
            <a:r>
              <a:rPr lang="en-US" sz="2400" dirty="0">
                <a:solidFill>
                  <a:prstClr val="black"/>
                </a:solidFill>
                <a:latin typeface="Calibri"/>
              </a:rPr>
              <a:t>Is there a mobile digital divide? How is the US doing on speed and coverage?</a:t>
            </a:r>
          </a:p>
        </p:txBody>
      </p:sp>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045" y="5335512"/>
            <a:ext cx="466858"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75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161" y="4390898"/>
            <a:ext cx="7183377" cy="1938992"/>
          </a:xfrm>
          <a:prstGeom prst="rect">
            <a:avLst/>
          </a:prstGeom>
        </p:spPr>
        <p:txBody>
          <a:bodyPr wrap="none">
            <a:spAutoFit/>
          </a:bodyPr>
          <a:lstStyle/>
          <a:p>
            <a:r>
              <a:rPr lang="en-US" sz="2000" i="1" dirty="0" smtClean="0">
                <a:solidFill>
                  <a:srgbClr val="444444"/>
                </a:solidFill>
                <a:latin typeface="Arial" panose="020B0604020202020204" pitchFamily="34" charset="0"/>
              </a:rPr>
              <a:t>Possible</a:t>
            </a:r>
            <a:r>
              <a:rPr lang="en-US" sz="2000" dirty="0" smtClean="0">
                <a:solidFill>
                  <a:srgbClr val="444444"/>
                </a:solidFill>
                <a:latin typeface="Arial" panose="020B0604020202020204" pitchFamily="34" charset="0"/>
              </a:rPr>
              <a:t> new 5G applications</a:t>
            </a:r>
          </a:p>
          <a:p>
            <a:pPr marL="342900" indent="-342900">
              <a:buFont typeface="Arial" panose="020B0604020202020204" pitchFamily="34" charset="0"/>
              <a:buChar char="•"/>
            </a:pPr>
            <a:endParaRPr lang="en-US" sz="2000" dirty="0">
              <a:solidFill>
                <a:srgbClr val="444444"/>
              </a:solidFill>
              <a:latin typeface="Arial" panose="020B0604020202020204" pitchFamily="34" charset="0"/>
            </a:endParaRPr>
          </a:p>
          <a:p>
            <a:pPr marL="342900" indent="-342900">
              <a:buFont typeface="Arial" panose="020B0604020202020204" pitchFamily="34" charset="0"/>
              <a:buChar char="•"/>
            </a:pPr>
            <a:r>
              <a:rPr lang="en-US" sz="2000" dirty="0" smtClean="0">
                <a:solidFill>
                  <a:srgbClr val="444444"/>
                </a:solidFill>
                <a:latin typeface="Arial" panose="020B0604020202020204" pitchFamily="34" charset="0"/>
              </a:rPr>
              <a:t>Mobile </a:t>
            </a:r>
            <a:r>
              <a:rPr lang="en-US" sz="2000" dirty="0">
                <a:solidFill>
                  <a:srgbClr val="444444"/>
                </a:solidFill>
                <a:latin typeface="Arial" panose="020B0604020202020204" pitchFamily="34" charset="0"/>
              </a:rPr>
              <a:t>broadband, like streaming movies</a:t>
            </a:r>
          </a:p>
          <a:p>
            <a:pPr marL="342900" indent="-342900">
              <a:buFont typeface="Arial" panose="020B0604020202020204" pitchFamily="34" charset="0"/>
              <a:buChar char="•"/>
            </a:pPr>
            <a:r>
              <a:rPr lang="en-US" sz="2000" dirty="0">
                <a:solidFill>
                  <a:srgbClr val="444444"/>
                </a:solidFill>
                <a:latin typeface="Arial" panose="020B0604020202020204" pitchFamily="34" charset="0"/>
              </a:rPr>
              <a:t>Fixed broadband, competing with fiber and cable to homes</a:t>
            </a:r>
          </a:p>
          <a:p>
            <a:pPr marL="342900" indent="-342900">
              <a:buFont typeface="Arial" panose="020B0604020202020204" pitchFamily="34" charset="0"/>
              <a:buChar char="•"/>
            </a:pPr>
            <a:r>
              <a:rPr lang="en-US" sz="2000" dirty="0">
                <a:solidFill>
                  <a:srgbClr val="444444"/>
                </a:solidFill>
                <a:latin typeface="Arial" panose="020B0604020202020204" pitchFamily="34" charset="0"/>
              </a:rPr>
              <a:t>Low latency, like autonomous vehicles</a:t>
            </a:r>
          </a:p>
          <a:p>
            <a:pPr marL="342900" indent="-342900">
              <a:buFont typeface="Arial" panose="020B0604020202020204" pitchFamily="34" charset="0"/>
              <a:buChar char="•"/>
            </a:pPr>
            <a:r>
              <a:rPr lang="en-US" sz="2000" dirty="0">
                <a:solidFill>
                  <a:srgbClr val="444444"/>
                </a:solidFill>
                <a:latin typeface="Arial" panose="020B0604020202020204" pitchFamily="34" charset="0"/>
              </a:rPr>
              <a:t>Internet of things, like thermostats and traffic signals</a:t>
            </a:r>
            <a:endParaRPr lang="en-US" sz="2000" dirty="0"/>
          </a:p>
        </p:txBody>
      </p:sp>
      <p:pic>
        <p:nvPicPr>
          <p:cNvPr id="3" name="Picture 2"/>
          <p:cNvPicPr>
            <a:picLocks noChangeAspect="1"/>
          </p:cNvPicPr>
          <p:nvPr/>
        </p:nvPicPr>
        <p:blipFill>
          <a:blip r:embed="rId3"/>
          <a:stretch>
            <a:fillRect/>
          </a:stretch>
        </p:blipFill>
        <p:spPr>
          <a:xfrm>
            <a:off x="6276777" y="610413"/>
            <a:ext cx="5130290" cy="3584593"/>
          </a:xfrm>
          <a:prstGeom prst="rect">
            <a:avLst/>
          </a:prstGeom>
        </p:spPr>
      </p:pic>
      <p:sp>
        <p:nvSpPr>
          <p:cNvPr id="6" name="TextBox 5"/>
          <p:cNvSpPr txBox="1"/>
          <p:nvPr/>
        </p:nvSpPr>
        <p:spPr>
          <a:xfrm rot="16200000">
            <a:off x="4443478" y="1964969"/>
            <a:ext cx="2736142" cy="430887"/>
          </a:xfrm>
          <a:prstGeom prst="rect">
            <a:avLst/>
          </a:prstGeom>
          <a:noFill/>
        </p:spPr>
        <p:txBody>
          <a:bodyPr wrap="square" rtlCol="0">
            <a:spAutoFit/>
          </a:bodyPr>
          <a:lstStyle/>
          <a:p>
            <a:r>
              <a:rPr lang="en-US" sz="2200" dirty="0" smtClean="0"/>
              <a:t>Mobile subscriptions</a:t>
            </a:r>
            <a:endParaRPr lang="en-US" sz="2200" dirty="0"/>
          </a:p>
        </p:txBody>
      </p:sp>
      <p:sp>
        <p:nvSpPr>
          <p:cNvPr id="7" name="Rectangle 6"/>
          <p:cNvSpPr/>
          <p:nvPr/>
        </p:nvSpPr>
        <p:spPr>
          <a:xfrm>
            <a:off x="10576175" y="4133242"/>
            <a:ext cx="830893" cy="369332"/>
          </a:xfrm>
          <a:prstGeom prst="rect">
            <a:avLst/>
          </a:prstGeom>
        </p:spPr>
        <p:txBody>
          <a:bodyPr wrap="square">
            <a:spAutoFit/>
          </a:bodyPr>
          <a:lstStyle/>
          <a:p>
            <a:pPr algn="r"/>
            <a:r>
              <a:rPr lang="en-US" dirty="0">
                <a:hlinkClick r:id="rId4"/>
              </a:rPr>
              <a:t>Source</a:t>
            </a:r>
            <a:endParaRPr lang="en-US" dirty="0"/>
          </a:p>
        </p:txBody>
      </p:sp>
      <p:pic>
        <p:nvPicPr>
          <p:cNvPr id="8" name="Picture 7"/>
          <p:cNvPicPr>
            <a:picLocks noChangeAspect="1"/>
          </p:cNvPicPr>
          <p:nvPr/>
        </p:nvPicPr>
        <p:blipFill>
          <a:blip r:embed="rId5"/>
          <a:stretch>
            <a:fillRect/>
          </a:stretch>
        </p:blipFill>
        <p:spPr>
          <a:xfrm>
            <a:off x="1148949" y="944060"/>
            <a:ext cx="2199369" cy="2627232"/>
          </a:xfrm>
          <a:prstGeom prst="rect">
            <a:avLst/>
          </a:prstGeom>
        </p:spPr>
      </p:pic>
    </p:spTree>
    <p:extLst>
      <p:ext uri="{BB962C8B-B14F-4D97-AF65-F5344CB8AC3E}">
        <p14:creationId xmlns:p14="http://schemas.microsoft.com/office/powerpoint/2010/main" val="34153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739" y="415452"/>
            <a:ext cx="9461128" cy="5752790"/>
          </a:xfrm>
          <a:prstGeom prst="rect">
            <a:avLst/>
          </a:prstGeom>
        </p:spPr>
      </p:pic>
      <p:sp>
        <p:nvSpPr>
          <p:cNvPr id="5" name="TextBox 4"/>
          <p:cNvSpPr txBox="1"/>
          <p:nvPr/>
        </p:nvSpPr>
        <p:spPr>
          <a:xfrm>
            <a:off x="1642303" y="894815"/>
            <a:ext cx="1292341" cy="400110"/>
          </a:xfrm>
          <a:prstGeom prst="rect">
            <a:avLst/>
          </a:prstGeom>
          <a:noFill/>
        </p:spPr>
        <p:txBody>
          <a:bodyPr wrap="none" rtlCol="0">
            <a:spAutoFit/>
          </a:bodyPr>
          <a:lstStyle/>
          <a:p>
            <a:r>
              <a:rPr lang="en-US" sz="2000" dirty="0" smtClean="0">
                <a:solidFill>
                  <a:srgbClr val="FF0000"/>
                </a:solidFill>
              </a:rPr>
              <a:t>2/14/2020</a:t>
            </a:r>
            <a:endParaRPr lang="en-US" sz="2400" dirty="0">
              <a:solidFill>
                <a:srgbClr val="FF0000"/>
              </a:solidFill>
            </a:endParaRP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303" y="4024610"/>
            <a:ext cx="466858"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80610" y="4610354"/>
            <a:ext cx="2181497" cy="707886"/>
          </a:xfrm>
          <a:prstGeom prst="rect">
            <a:avLst/>
          </a:prstGeom>
          <a:noFill/>
        </p:spPr>
        <p:txBody>
          <a:bodyPr wrap="square" rtlCol="0">
            <a:spAutoFit/>
          </a:bodyPr>
          <a:lstStyle/>
          <a:p>
            <a:r>
              <a:rPr lang="en-US" sz="2000" dirty="0" smtClean="0"/>
              <a:t>Why is it only “outdoors?”</a:t>
            </a:r>
          </a:p>
        </p:txBody>
      </p:sp>
      <p:sp>
        <p:nvSpPr>
          <p:cNvPr id="2" name="TextBox 1"/>
          <p:cNvSpPr txBox="1"/>
          <p:nvPr/>
        </p:nvSpPr>
        <p:spPr>
          <a:xfrm>
            <a:off x="1580610" y="5933793"/>
            <a:ext cx="824072" cy="369332"/>
          </a:xfrm>
          <a:prstGeom prst="rect">
            <a:avLst/>
          </a:prstGeom>
          <a:noFill/>
        </p:spPr>
        <p:txBody>
          <a:bodyPr wrap="none" rtlCol="0">
            <a:spAutoFit/>
          </a:bodyPr>
          <a:lstStyle/>
          <a:p>
            <a:r>
              <a:rPr lang="en-US" dirty="0" smtClean="0">
                <a:hlinkClick r:id="rId5"/>
              </a:rPr>
              <a:t>Source</a:t>
            </a:r>
            <a:endParaRPr lang="en-US" dirty="0"/>
          </a:p>
        </p:txBody>
      </p:sp>
    </p:spTree>
    <p:extLst>
      <p:ext uri="{BB962C8B-B14F-4D97-AF65-F5344CB8AC3E}">
        <p14:creationId xmlns:p14="http://schemas.microsoft.com/office/powerpoint/2010/main" val="337814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0" y="662088"/>
            <a:ext cx="4571796" cy="5368641"/>
          </a:xfrm>
          <a:prstGeom prst="rect">
            <a:avLst/>
          </a:prstGeom>
        </p:spPr>
      </p:pic>
      <p:sp>
        <p:nvSpPr>
          <p:cNvPr id="4" name="TextBox 3"/>
          <p:cNvSpPr txBox="1"/>
          <p:nvPr/>
        </p:nvSpPr>
        <p:spPr>
          <a:xfrm>
            <a:off x="1008789" y="1096495"/>
            <a:ext cx="2940485" cy="2215991"/>
          </a:xfrm>
          <a:prstGeom prst="rect">
            <a:avLst/>
          </a:prstGeom>
          <a:noFill/>
        </p:spPr>
        <p:txBody>
          <a:bodyPr wrap="none" rtlCol="0">
            <a:spAutoFit/>
          </a:bodyPr>
          <a:lstStyle/>
          <a:p>
            <a:r>
              <a:rPr lang="en-US" sz="2800" b="1" dirty="0" smtClean="0"/>
              <a:t>5G coverage detail</a:t>
            </a:r>
          </a:p>
          <a:p>
            <a:endParaRPr lang="en-US" sz="2200" dirty="0"/>
          </a:p>
          <a:p>
            <a:r>
              <a:rPr lang="en-US" sz="2200" dirty="0" smtClean="0"/>
              <a:t>Pink: 4G</a:t>
            </a:r>
          </a:p>
          <a:p>
            <a:r>
              <a:rPr lang="en-US" sz="2200" dirty="0" smtClean="0"/>
              <a:t>Red: 5G</a:t>
            </a:r>
          </a:p>
          <a:p>
            <a:r>
              <a:rPr lang="en-US" sz="2200" dirty="0" smtClean="0"/>
              <a:t>Yellow: Freeways</a:t>
            </a:r>
          </a:p>
          <a:p>
            <a:r>
              <a:rPr lang="en-US" sz="2200" dirty="0" smtClean="0"/>
              <a:t>White: Streets</a:t>
            </a:r>
            <a:endParaRPr lang="en-US" sz="2200" dirty="0"/>
          </a:p>
        </p:txBody>
      </p:sp>
      <p:sp>
        <p:nvSpPr>
          <p:cNvPr id="2" name="Rectangle 1"/>
          <p:cNvSpPr/>
          <p:nvPr/>
        </p:nvSpPr>
        <p:spPr>
          <a:xfrm>
            <a:off x="1008789" y="4669722"/>
            <a:ext cx="2643737" cy="430887"/>
          </a:xfrm>
          <a:prstGeom prst="rect">
            <a:avLst/>
          </a:prstGeom>
        </p:spPr>
        <p:txBody>
          <a:bodyPr wrap="none">
            <a:spAutoFit/>
          </a:bodyPr>
          <a:lstStyle/>
          <a:p>
            <a:r>
              <a:rPr lang="en-US" sz="2200" dirty="0"/>
              <a:t>Why downtown first?</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789" y="4039614"/>
            <a:ext cx="466858"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192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1877" y="1726879"/>
            <a:ext cx="5680608" cy="1200329"/>
          </a:xfrm>
          <a:prstGeom prst="rect">
            <a:avLst/>
          </a:prstGeom>
          <a:noFill/>
        </p:spPr>
        <p:txBody>
          <a:bodyPr wrap="square" rtlCol="0">
            <a:spAutoFit/>
          </a:bodyPr>
          <a:lstStyle/>
          <a:p>
            <a:pPr>
              <a:defRPr/>
            </a:pPr>
            <a:r>
              <a:rPr lang="en-US" sz="2400" dirty="0">
                <a:solidFill>
                  <a:prstClr val="black"/>
                </a:solidFill>
                <a:latin typeface="Calibri"/>
              </a:rPr>
              <a:t>That is the end of discussion of connectivity between a LAN and the Internet. What comes next?</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849" y="1857028"/>
            <a:ext cx="466858"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61851" y="3055307"/>
            <a:ext cx="6534551" cy="1015663"/>
          </a:xfrm>
          <a:prstGeom prst="rect">
            <a:avLst/>
          </a:prstGeom>
          <a:noFill/>
        </p:spPr>
        <p:txBody>
          <a:bodyPr wrap="square" rtlCol="0">
            <a:spAutoFit/>
          </a:bodyPr>
          <a:lstStyle/>
          <a:p>
            <a:pPr>
              <a:defRPr/>
            </a:pPr>
            <a:r>
              <a:rPr lang="en-US" sz="2000" dirty="0">
                <a:solidFill>
                  <a:prstClr val="black"/>
                </a:solidFill>
                <a:latin typeface="Calibri"/>
              </a:rPr>
              <a:t>Are you mindful, present and thinking actively or are you zoning out and being passive? If so, take a break and start over later.</a:t>
            </a:r>
          </a:p>
        </p:txBody>
      </p:sp>
    </p:spTree>
    <p:extLst>
      <p:ext uri="{BB962C8B-B14F-4D97-AF65-F5344CB8AC3E}">
        <p14:creationId xmlns:p14="http://schemas.microsoft.com/office/powerpoint/2010/main" val="1568953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735" y="2519238"/>
            <a:ext cx="2284413"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0" name="Text Box 4"/>
          <p:cNvSpPr txBox="1">
            <a:spLocks noChangeArrowheads="1"/>
          </p:cNvSpPr>
          <p:nvPr/>
        </p:nvSpPr>
        <p:spPr bwMode="auto">
          <a:xfrm>
            <a:off x="2844569" y="4163241"/>
            <a:ext cx="691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LAN</a:t>
            </a:r>
          </a:p>
        </p:txBody>
      </p:sp>
      <p:sp>
        <p:nvSpPr>
          <p:cNvPr id="126986" name="Text Box 10"/>
          <p:cNvSpPr txBox="1">
            <a:spLocks noChangeArrowheads="1"/>
          </p:cNvSpPr>
          <p:nvPr/>
        </p:nvSpPr>
        <p:spPr bwMode="auto">
          <a:xfrm>
            <a:off x="4505570" y="322993"/>
            <a:ext cx="31808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dirty="0"/>
              <a:t>Fixed connectivity</a:t>
            </a:r>
          </a:p>
        </p:txBody>
      </p:sp>
      <p:sp>
        <p:nvSpPr>
          <p:cNvPr id="126989" name="Line 13"/>
          <p:cNvSpPr>
            <a:spLocks noChangeShapeType="1"/>
          </p:cNvSpPr>
          <p:nvPr/>
        </p:nvSpPr>
        <p:spPr bwMode="auto">
          <a:xfrm flipV="1">
            <a:off x="4383146" y="3407799"/>
            <a:ext cx="1248831" cy="0"/>
          </a:xfrm>
          <a:prstGeom prst="line">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6"/>
          <p:cNvSpPr txBox="1">
            <a:spLocks noChangeArrowheads="1"/>
          </p:cNvSpPr>
          <p:nvPr/>
        </p:nvSpPr>
        <p:spPr bwMode="auto">
          <a:xfrm>
            <a:off x="3295650" y="5632960"/>
            <a:ext cx="61680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Fixed users usually connect through a local area network (LAN).</a:t>
            </a: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4557" y="5589543"/>
            <a:ext cx="456171" cy="45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728" y="1922463"/>
            <a:ext cx="40354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9"/>
          <p:cNvSpPr>
            <a:spLocks noChangeArrowheads="1"/>
          </p:cNvSpPr>
          <p:nvPr/>
        </p:nvSpPr>
        <p:spPr bwMode="auto">
          <a:xfrm>
            <a:off x="6789738" y="3143919"/>
            <a:ext cx="172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The Internet</a:t>
            </a:r>
          </a:p>
        </p:txBody>
      </p:sp>
    </p:spTree>
    <p:extLst>
      <p:ext uri="{BB962C8B-B14F-4D97-AF65-F5344CB8AC3E}">
        <p14:creationId xmlns:p14="http://schemas.microsoft.com/office/powerpoint/2010/main" val="3317889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526" y="1740954"/>
            <a:ext cx="3832391" cy="28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8"/>
          <p:cNvSpPr>
            <a:spLocks noChangeShapeType="1"/>
          </p:cNvSpPr>
          <p:nvPr/>
        </p:nvSpPr>
        <p:spPr bwMode="auto">
          <a:xfrm flipH="1">
            <a:off x="4094204" y="3175243"/>
            <a:ext cx="2270125" cy="15875"/>
          </a:xfrm>
          <a:prstGeom prst="line">
            <a:avLst/>
          </a:prstGeom>
          <a:noFill/>
          <a:ln w="31750">
            <a:solidFill>
              <a:schemeClr val="tx1"/>
            </a:solidFill>
            <a:prstDash val="dash"/>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9"/>
          <p:cNvSpPr>
            <a:spLocks noChangeArrowheads="1"/>
          </p:cNvSpPr>
          <p:nvPr/>
        </p:nvSpPr>
        <p:spPr bwMode="auto">
          <a:xfrm>
            <a:off x="7435914" y="2924655"/>
            <a:ext cx="172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the Internet</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66" y="2393308"/>
            <a:ext cx="2102103" cy="156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2685110" y="2924656"/>
            <a:ext cx="691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LAN</a:t>
            </a:r>
          </a:p>
        </p:txBody>
      </p:sp>
      <p:sp>
        <p:nvSpPr>
          <p:cNvPr id="12" name="Title 1"/>
          <p:cNvSpPr txBox="1">
            <a:spLocks/>
          </p:cNvSpPr>
          <p:nvPr/>
        </p:nvSpPr>
        <p:spPr>
          <a:xfrm>
            <a:off x="1981200" y="38701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Two fixed-connectivity questions</a:t>
            </a:r>
          </a:p>
        </p:txBody>
      </p:sp>
      <p:sp>
        <p:nvSpPr>
          <p:cNvPr id="13" name="Text Box 5"/>
          <p:cNvSpPr txBox="1">
            <a:spLocks noChangeArrowheads="1"/>
          </p:cNvSpPr>
          <p:nvPr/>
        </p:nvSpPr>
        <p:spPr bwMode="auto">
          <a:xfrm>
            <a:off x="3989738" y="1531978"/>
            <a:ext cx="24501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1. How does the LAN connect to the Internet?</a:t>
            </a:r>
          </a:p>
        </p:txBody>
      </p:sp>
      <p:sp>
        <p:nvSpPr>
          <p:cNvPr id="14" name="Line 8"/>
          <p:cNvSpPr>
            <a:spLocks noChangeShapeType="1"/>
          </p:cNvSpPr>
          <p:nvPr/>
        </p:nvSpPr>
        <p:spPr bwMode="auto">
          <a:xfrm flipH="1">
            <a:off x="5214821" y="2238855"/>
            <a:ext cx="9525" cy="914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6"/>
          <p:cNvSpPr txBox="1">
            <a:spLocks noChangeArrowheads="1"/>
          </p:cNvSpPr>
          <p:nvPr/>
        </p:nvSpPr>
        <p:spPr bwMode="auto">
          <a:xfrm>
            <a:off x="1802383" y="4338665"/>
            <a:ext cx="23616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2. How are computers  connected inside the LAN?</a:t>
            </a:r>
          </a:p>
        </p:txBody>
      </p:sp>
      <p:sp>
        <p:nvSpPr>
          <p:cNvPr id="16" name="Line 9"/>
          <p:cNvSpPr>
            <a:spLocks noChangeShapeType="1"/>
          </p:cNvSpPr>
          <p:nvPr/>
        </p:nvSpPr>
        <p:spPr bwMode="auto">
          <a:xfrm flipV="1">
            <a:off x="2973692" y="3396096"/>
            <a:ext cx="9525" cy="857644"/>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Box 16"/>
          <p:cNvSpPr txBox="1"/>
          <p:nvPr/>
        </p:nvSpPr>
        <p:spPr>
          <a:xfrm>
            <a:off x="2408099" y="5835317"/>
            <a:ext cx="5798127" cy="369332"/>
          </a:xfrm>
          <a:prstGeom prst="rect">
            <a:avLst/>
          </a:prstGeom>
          <a:noFill/>
        </p:spPr>
        <p:txBody>
          <a:bodyPr wrap="none" rtlCol="0">
            <a:spAutoFit/>
          </a:bodyPr>
          <a:lstStyle/>
          <a:p>
            <a:r>
              <a:rPr lang="en-US" dirty="0"/>
              <a:t>Two questions – think about the answers before continuing.</a:t>
            </a:r>
          </a:p>
        </p:txBody>
      </p:sp>
      <p:pic>
        <p:nvPicPr>
          <p:cNvPr id="1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0449" y="579619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289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464" y="1520860"/>
            <a:ext cx="3832391" cy="28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3689431" y="4486405"/>
            <a:ext cx="31048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a:t>Copper (DSL or CATV), Fiber or wireless</a:t>
            </a:r>
          </a:p>
        </p:txBody>
      </p:sp>
      <p:sp>
        <p:nvSpPr>
          <p:cNvPr id="5" name="Line 7"/>
          <p:cNvSpPr>
            <a:spLocks noChangeShapeType="1"/>
          </p:cNvSpPr>
          <p:nvPr/>
        </p:nvSpPr>
        <p:spPr bwMode="auto">
          <a:xfrm flipH="1" flipV="1">
            <a:off x="5241841" y="2993909"/>
            <a:ext cx="0" cy="1388429"/>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8"/>
          <p:cNvSpPr>
            <a:spLocks noChangeShapeType="1"/>
          </p:cNvSpPr>
          <p:nvPr/>
        </p:nvSpPr>
        <p:spPr bwMode="auto">
          <a:xfrm flipH="1">
            <a:off x="4081142" y="2955149"/>
            <a:ext cx="2270125" cy="15875"/>
          </a:xfrm>
          <a:prstGeom prst="line">
            <a:avLst/>
          </a:prstGeom>
          <a:noFill/>
          <a:ln w="3175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9"/>
          <p:cNvSpPr>
            <a:spLocks noChangeArrowheads="1"/>
          </p:cNvSpPr>
          <p:nvPr/>
        </p:nvSpPr>
        <p:spPr bwMode="auto">
          <a:xfrm>
            <a:off x="7422852" y="2704561"/>
            <a:ext cx="172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The Internet</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604" y="2173214"/>
            <a:ext cx="2102103" cy="156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2672048" y="2704562"/>
            <a:ext cx="691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LAN</a:t>
            </a:r>
          </a:p>
        </p:txBody>
      </p:sp>
      <p:sp>
        <p:nvSpPr>
          <p:cNvPr id="12" name="Title 1"/>
          <p:cNvSpPr txBox="1">
            <a:spLocks/>
          </p:cNvSpPr>
          <p:nvPr/>
        </p:nvSpPr>
        <p:spPr>
          <a:xfrm>
            <a:off x="1981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1. Connection between LAN and ISP</a:t>
            </a:r>
          </a:p>
        </p:txBody>
      </p:sp>
      <p:sp>
        <p:nvSpPr>
          <p:cNvPr id="10" name="TextBox 9"/>
          <p:cNvSpPr txBox="1"/>
          <p:nvPr/>
        </p:nvSpPr>
        <p:spPr>
          <a:xfrm>
            <a:off x="2672048" y="5901442"/>
            <a:ext cx="6511463" cy="369332"/>
          </a:xfrm>
          <a:prstGeom prst="rect">
            <a:avLst/>
          </a:prstGeom>
          <a:noFill/>
        </p:spPr>
        <p:txBody>
          <a:bodyPr wrap="none" rtlCol="0">
            <a:spAutoFit/>
          </a:bodyPr>
          <a:lstStyle/>
          <a:p>
            <a:r>
              <a:rPr lang="en-US" dirty="0"/>
              <a:t>When would we use a </a:t>
            </a:r>
            <a:r>
              <a:rPr lang="en-US" dirty="0" err="1"/>
              <a:t>wirelss</a:t>
            </a:r>
            <a:r>
              <a:rPr lang="en-US" dirty="0"/>
              <a:t> link between a LAN and the Internet?</a:t>
            </a: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398" y="5862315"/>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044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1"/>
            <a:ext cx="3282950" cy="43910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28" name="Text Box 4"/>
          <p:cNvSpPr txBox="1">
            <a:spLocks noChangeArrowheads="1"/>
          </p:cNvSpPr>
          <p:nvPr/>
        </p:nvSpPr>
        <p:spPr bwMode="auto">
          <a:xfrm>
            <a:off x="6096000" y="2057400"/>
            <a:ext cx="381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This antenna is used for a radio link to an ISP in Austin Texas.</a:t>
            </a:r>
          </a:p>
          <a:p>
            <a:pPr>
              <a:spcBef>
                <a:spcPct val="50000"/>
              </a:spcBef>
            </a:pPr>
            <a:endParaRPr lang="en-US" altLang="en-US" sz="2000" dirty="0"/>
          </a:p>
          <a:p>
            <a:pPr>
              <a:spcBef>
                <a:spcPct val="50000"/>
              </a:spcBef>
            </a:pPr>
            <a:r>
              <a:rPr lang="en-US" altLang="en-US" sz="2000" dirty="0"/>
              <a:t>There are many wireless ISPs in rural areas.</a:t>
            </a:r>
          </a:p>
        </p:txBody>
      </p:sp>
      <p:sp>
        <p:nvSpPr>
          <p:cNvPr id="5" name="TextBox 4"/>
          <p:cNvSpPr txBox="1"/>
          <p:nvPr/>
        </p:nvSpPr>
        <p:spPr>
          <a:xfrm>
            <a:off x="3312872" y="576072"/>
            <a:ext cx="5566268" cy="523220"/>
          </a:xfrm>
          <a:prstGeom prst="rect">
            <a:avLst/>
          </a:prstGeom>
          <a:noFill/>
        </p:spPr>
        <p:txBody>
          <a:bodyPr wrap="none" rtlCol="0">
            <a:spAutoFit/>
          </a:bodyPr>
          <a:lstStyle/>
          <a:p>
            <a:pPr algn="ctr"/>
            <a:r>
              <a:rPr lang="en-US" sz="2800" dirty="0"/>
              <a:t>When do we use terrestrial wireless?</a:t>
            </a:r>
          </a:p>
        </p:txBody>
      </p:sp>
    </p:spTree>
    <p:extLst>
      <p:ext uri="{BB962C8B-B14F-4D97-AF65-F5344CB8AC3E}">
        <p14:creationId xmlns:p14="http://schemas.microsoft.com/office/powerpoint/2010/main" val="16199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house16Col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865" y="2220846"/>
            <a:ext cx="4310862" cy="26942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400" name="Picture 16" descr="fp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726" y="2220846"/>
            <a:ext cx="2020717" cy="26942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8" name="Rectangle 24"/>
          <p:cNvSpPr>
            <a:spLocks noChangeArrowheads="1"/>
          </p:cNvSpPr>
          <p:nvPr/>
        </p:nvSpPr>
        <p:spPr bwMode="auto">
          <a:xfrm>
            <a:off x="1524000" y="74171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t>Mobile and fixed connectivity</a:t>
            </a:r>
          </a:p>
        </p:txBody>
      </p:sp>
      <p:sp>
        <p:nvSpPr>
          <p:cNvPr id="4" name="TextBox 3"/>
          <p:cNvSpPr txBox="1"/>
          <p:nvPr/>
        </p:nvSpPr>
        <p:spPr>
          <a:xfrm>
            <a:off x="5540301" y="5103256"/>
            <a:ext cx="4422429" cy="461665"/>
          </a:xfrm>
          <a:prstGeom prst="rect">
            <a:avLst/>
          </a:prstGeom>
          <a:noFill/>
        </p:spPr>
        <p:txBody>
          <a:bodyPr wrap="none" rtlCol="0">
            <a:spAutoFit/>
          </a:bodyPr>
          <a:lstStyle/>
          <a:p>
            <a:pPr algn="ctr"/>
            <a:r>
              <a:rPr lang="en-US" sz="2400" dirty="0"/>
              <a:t>Fixed – home, office, hotspot, etc.</a:t>
            </a:r>
          </a:p>
        </p:txBody>
      </p:sp>
      <p:sp>
        <p:nvSpPr>
          <p:cNvPr id="15" name="TextBox 14"/>
          <p:cNvSpPr txBox="1"/>
          <p:nvPr/>
        </p:nvSpPr>
        <p:spPr>
          <a:xfrm>
            <a:off x="2572922" y="5107231"/>
            <a:ext cx="1066318" cy="461665"/>
          </a:xfrm>
          <a:prstGeom prst="rect">
            <a:avLst/>
          </a:prstGeom>
          <a:noFill/>
        </p:spPr>
        <p:txBody>
          <a:bodyPr wrap="none" rtlCol="0">
            <a:spAutoFit/>
          </a:bodyPr>
          <a:lstStyle/>
          <a:p>
            <a:pPr algn="ctr"/>
            <a:r>
              <a:rPr lang="en-US" sz="2400" dirty="0"/>
              <a:t>Mobile</a:t>
            </a:r>
          </a:p>
        </p:txBody>
      </p:sp>
    </p:spTree>
    <p:extLst>
      <p:ext uri="{BB962C8B-B14F-4D97-AF65-F5344CB8AC3E}">
        <p14:creationId xmlns:p14="http://schemas.microsoft.com/office/powerpoint/2010/main" val="445818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50" y="2211502"/>
            <a:ext cx="2966120" cy="2434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884184" y="2211502"/>
            <a:ext cx="2966120" cy="2434996"/>
          </a:xfrm>
          <a:prstGeom prst="rect">
            <a:avLst/>
          </a:prstGeom>
        </p:spPr>
      </p:pic>
      <p:sp>
        <p:nvSpPr>
          <p:cNvPr id="4" name="Rectangle 3"/>
          <p:cNvSpPr/>
          <p:nvPr/>
        </p:nvSpPr>
        <p:spPr>
          <a:xfrm>
            <a:off x="4884184" y="1543115"/>
            <a:ext cx="1150443" cy="430887"/>
          </a:xfrm>
          <a:prstGeom prst="rect">
            <a:avLst/>
          </a:prstGeom>
        </p:spPr>
        <p:txBody>
          <a:bodyPr wrap="none">
            <a:spAutoFit/>
          </a:bodyPr>
          <a:lstStyle/>
          <a:p>
            <a:r>
              <a:rPr lang="en-US" sz="2200" dirty="0">
                <a:hlinkClick r:id="rId5"/>
              </a:rPr>
              <a:t>Animate</a:t>
            </a:r>
            <a:endParaRPr lang="en-US" sz="2200" dirty="0"/>
          </a:p>
        </p:txBody>
      </p:sp>
      <p:pic>
        <p:nvPicPr>
          <p:cNvPr id="5" name="Picture 4"/>
          <p:cNvPicPr>
            <a:picLocks noChangeAspect="1"/>
          </p:cNvPicPr>
          <p:nvPr/>
        </p:nvPicPr>
        <p:blipFill>
          <a:blip r:embed="rId6"/>
          <a:stretch>
            <a:fillRect/>
          </a:stretch>
        </p:blipFill>
        <p:spPr>
          <a:xfrm>
            <a:off x="8906930" y="2211502"/>
            <a:ext cx="2639339" cy="2434996"/>
          </a:xfrm>
          <a:prstGeom prst="rect">
            <a:avLst/>
          </a:prstGeom>
        </p:spPr>
      </p:pic>
      <p:sp>
        <p:nvSpPr>
          <p:cNvPr id="6" name="Rectangle 5"/>
          <p:cNvSpPr/>
          <p:nvPr/>
        </p:nvSpPr>
        <p:spPr>
          <a:xfrm>
            <a:off x="8906930" y="1543114"/>
            <a:ext cx="1150443" cy="430887"/>
          </a:xfrm>
          <a:prstGeom prst="rect">
            <a:avLst/>
          </a:prstGeom>
        </p:spPr>
        <p:txBody>
          <a:bodyPr wrap="none">
            <a:spAutoFit/>
          </a:bodyPr>
          <a:lstStyle/>
          <a:p>
            <a:r>
              <a:rPr lang="en-US" altLang="en-US" sz="2200" dirty="0">
                <a:hlinkClick r:id="rId7"/>
              </a:rPr>
              <a:t>Animate</a:t>
            </a:r>
            <a:endParaRPr lang="en-US" altLang="en-US" sz="2200" dirty="0"/>
          </a:p>
        </p:txBody>
      </p:sp>
      <p:sp>
        <p:nvSpPr>
          <p:cNvPr id="7" name="Rectangle 6"/>
          <p:cNvSpPr/>
          <p:nvPr/>
        </p:nvSpPr>
        <p:spPr>
          <a:xfrm>
            <a:off x="747650" y="4797047"/>
            <a:ext cx="3103460" cy="1200329"/>
          </a:xfrm>
          <a:prstGeom prst="rect">
            <a:avLst/>
          </a:prstGeom>
        </p:spPr>
        <p:txBody>
          <a:bodyPr wrap="square">
            <a:spAutoFit/>
          </a:bodyPr>
          <a:lstStyle/>
          <a:p>
            <a:r>
              <a:rPr lang="en-US" sz="2400" dirty="0" smtClean="0"/>
              <a:t>Geostationary orbit</a:t>
            </a:r>
          </a:p>
          <a:p>
            <a:r>
              <a:rPr lang="en-US" sz="2400" dirty="0" smtClean="0">
                <a:solidFill>
                  <a:srgbClr val="222222"/>
                </a:solidFill>
              </a:rPr>
              <a:t>35,786 km, above </a:t>
            </a:r>
            <a:r>
              <a:rPr lang="en-US" sz="2400" dirty="0">
                <a:solidFill>
                  <a:srgbClr val="222222"/>
                </a:solidFill>
              </a:rPr>
              <a:t>the </a:t>
            </a:r>
            <a:r>
              <a:rPr lang="en-US" sz="2400" dirty="0" smtClean="0">
                <a:solidFill>
                  <a:srgbClr val="222222"/>
                </a:solidFill>
              </a:rPr>
              <a:t>equator</a:t>
            </a:r>
            <a:endParaRPr lang="en-US" sz="2400" dirty="0"/>
          </a:p>
        </p:txBody>
      </p:sp>
      <p:sp>
        <p:nvSpPr>
          <p:cNvPr id="8" name="Rectangle 7"/>
          <p:cNvSpPr/>
          <p:nvPr/>
        </p:nvSpPr>
        <p:spPr>
          <a:xfrm>
            <a:off x="8822607" y="4797046"/>
            <a:ext cx="3528343" cy="1200329"/>
          </a:xfrm>
          <a:prstGeom prst="rect">
            <a:avLst/>
          </a:prstGeom>
        </p:spPr>
        <p:txBody>
          <a:bodyPr wrap="square">
            <a:spAutoFit/>
          </a:bodyPr>
          <a:lstStyle/>
          <a:p>
            <a:r>
              <a:rPr lang="en-US" sz="2400" dirty="0" smtClean="0"/>
              <a:t>low-Earth orbit (LEO)</a:t>
            </a:r>
          </a:p>
          <a:p>
            <a:r>
              <a:rPr lang="en-US" sz="2400" dirty="0"/>
              <a:t>2,000 km </a:t>
            </a:r>
            <a:r>
              <a:rPr lang="en-US" sz="2400" dirty="0" smtClean="0"/>
              <a:t>or </a:t>
            </a:r>
            <a:r>
              <a:rPr lang="en-US" sz="2400" dirty="0"/>
              <a:t>less</a:t>
            </a:r>
          </a:p>
          <a:p>
            <a:endParaRPr lang="en-US" sz="2400" dirty="0"/>
          </a:p>
        </p:txBody>
      </p:sp>
      <p:sp>
        <p:nvSpPr>
          <p:cNvPr id="12" name="Rectangle 11"/>
          <p:cNvSpPr/>
          <p:nvPr/>
        </p:nvSpPr>
        <p:spPr>
          <a:xfrm>
            <a:off x="4884184" y="4797047"/>
            <a:ext cx="3103460" cy="461665"/>
          </a:xfrm>
          <a:prstGeom prst="rect">
            <a:avLst/>
          </a:prstGeom>
        </p:spPr>
        <p:txBody>
          <a:bodyPr wrap="square">
            <a:spAutoFit/>
          </a:bodyPr>
          <a:lstStyle/>
          <a:p>
            <a:r>
              <a:rPr lang="en-US" sz="2400" dirty="0" smtClean="0"/>
              <a:t>Geostationary orbit </a:t>
            </a:r>
          </a:p>
        </p:txBody>
      </p:sp>
      <p:sp>
        <p:nvSpPr>
          <p:cNvPr id="13" name="TextBox 12"/>
          <p:cNvSpPr txBox="1"/>
          <p:nvPr/>
        </p:nvSpPr>
        <p:spPr>
          <a:xfrm>
            <a:off x="747650" y="553759"/>
            <a:ext cx="9450216" cy="523220"/>
          </a:xfrm>
          <a:prstGeom prst="rect">
            <a:avLst/>
          </a:prstGeom>
          <a:noFill/>
        </p:spPr>
        <p:txBody>
          <a:bodyPr wrap="none" rtlCol="0">
            <a:spAutoFit/>
          </a:bodyPr>
          <a:lstStyle/>
          <a:p>
            <a:r>
              <a:rPr lang="en-US" sz="2800" b="1" dirty="0" smtClean="0"/>
              <a:t>Satellite connectivity, yesterday, today and tomorrow (maybe)</a:t>
            </a:r>
            <a:endParaRPr lang="en-US" sz="2800" b="1" dirty="0"/>
          </a:p>
        </p:txBody>
      </p:sp>
      <p:sp>
        <p:nvSpPr>
          <p:cNvPr id="15" name="Rectangle 14"/>
          <p:cNvSpPr/>
          <p:nvPr/>
        </p:nvSpPr>
        <p:spPr>
          <a:xfrm>
            <a:off x="747650" y="1543113"/>
            <a:ext cx="1298256" cy="430887"/>
          </a:xfrm>
          <a:prstGeom prst="rect">
            <a:avLst/>
          </a:prstGeom>
        </p:spPr>
        <p:txBody>
          <a:bodyPr wrap="square">
            <a:spAutoFit/>
          </a:bodyPr>
          <a:lstStyle/>
          <a:p>
            <a:r>
              <a:rPr lang="en-US" sz="2200" dirty="0" smtClean="0">
                <a:hlinkClick r:id="rId8"/>
              </a:rPr>
              <a:t>Source</a:t>
            </a:r>
            <a:endParaRPr lang="en-US" sz="2200" dirty="0"/>
          </a:p>
        </p:txBody>
      </p:sp>
    </p:spTree>
    <p:extLst>
      <p:ext uri="{BB962C8B-B14F-4D97-AF65-F5344CB8AC3E}">
        <p14:creationId xmlns:p14="http://schemas.microsoft.com/office/powerpoint/2010/main" val="3888630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9886" y="5420863"/>
            <a:ext cx="1204625" cy="430887"/>
          </a:xfrm>
          <a:prstGeom prst="rect">
            <a:avLst/>
          </a:prstGeom>
        </p:spPr>
        <p:txBody>
          <a:bodyPr wrap="none">
            <a:spAutoFit/>
          </a:bodyPr>
          <a:lstStyle/>
          <a:p>
            <a:r>
              <a:rPr lang="en-US" sz="2200" dirty="0" smtClean="0">
                <a:hlinkClick r:id="rId2"/>
              </a:rPr>
              <a:t>Live map</a:t>
            </a:r>
            <a:endParaRPr lang="en-US" sz="2200" dirty="0"/>
          </a:p>
        </p:txBody>
      </p:sp>
      <p:sp>
        <p:nvSpPr>
          <p:cNvPr id="4" name="TextBox 3"/>
          <p:cNvSpPr txBox="1"/>
          <p:nvPr/>
        </p:nvSpPr>
        <p:spPr>
          <a:xfrm>
            <a:off x="446377" y="1395494"/>
            <a:ext cx="3533200" cy="2462213"/>
          </a:xfrm>
          <a:prstGeom prst="rect">
            <a:avLst/>
          </a:prstGeom>
          <a:noFill/>
        </p:spPr>
        <p:txBody>
          <a:bodyPr wrap="square" rtlCol="0">
            <a:spAutoFit/>
          </a:bodyPr>
          <a:lstStyle/>
          <a:p>
            <a:r>
              <a:rPr lang="en-US" sz="2400" b="1" dirty="0" smtClean="0"/>
              <a:t>The International Space Station</a:t>
            </a:r>
          </a:p>
          <a:p>
            <a:endParaRPr lang="en-US" dirty="0"/>
          </a:p>
          <a:p>
            <a:r>
              <a:rPr lang="en-US" sz="2200" dirty="0" smtClean="0"/>
              <a:t>Low-Earth orbit below the altitudes of the planned Internet-service constellations</a:t>
            </a:r>
            <a:endParaRPr lang="en-US" sz="2200" dirty="0"/>
          </a:p>
        </p:txBody>
      </p:sp>
      <p:pic>
        <p:nvPicPr>
          <p:cNvPr id="7" name="Picture 6"/>
          <p:cNvPicPr>
            <a:picLocks noChangeAspect="1"/>
          </p:cNvPicPr>
          <p:nvPr/>
        </p:nvPicPr>
        <p:blipFill>
          <a:blip r:embed="rId3"/>
          <a:stretch>
            <a:fillRect/>
          </a:stretch>
        </p:blipFill>
        <p:spPr>
          <a:xfrm>
            <a:off x="4219886" y="1255690"/>
            <a:ext cx="7404752" cy="4165173"/>
          </a:xfrm>
          <a:prstGeom prst="rect">
            <a:avLst/>
          </a:prstGeom>
        </p:spPr>
      </p:pic>
    </p:spTree>
    <p:extLst>
      <p:ext uri="{BB962C8B-B14F-4D97-AF65-F5344CB8AC3E}">
        <p14:creationId xmlns:p14="http://schemas.microsoft.com/office/powerpoint/2010/main" val="4003398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2539" y="1521274"/>
            <a:ext cx="4611334" cy="3453908"/>
          </a:xfrm>
          <a:prstGeom prst="rect">
            <a:avLst/>
          </a:prstGeom>
        </p:spPr>
      </p:pic>
      <p:sp>
        <p:nvSpPr>
          <p:cNvPr id="83983" name="Text Box 15"/>
          <p:cNvSpPr txBox="1">
            <a:spLocks noChangeArrowheads="1"/>
          </p:cNvSpPr>
          <p:nvPr/>
        </p:nvSpPr>
        <p:spPr bwMode="auto">
          <a:xfrm>
            <a:off x="3605579" y="439738"/>
            <a:ext cx="4980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a:t>2. Connectivity inside the LAN</a:t>
            </a:r>
          </a:p>
        </p:txBody>
      </p:sp>
      <p:sp>
        <p:nvSpPr>
          <p:cNvPr id="22" name="Text Box 6"/>
          <p:cNvSpPr txBox="1">
            <a:spLocks noChangeArrowheads="1"/>
          </p:cNvSpPr>
          <p:nvPr/>
        </p:nvSpPr>
        <p:spPr bwMode="auto">
          <a:xfrm>
            <a:off x="2784915" y="5749493"/>
            <a:ext cx="76022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How does your cell phone connect to the router when you are home or at a Starbucks store? How does your desktop PC connect at home?</a:t>
            </a:r>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129" y="5879643"/>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910" y="3067912"/>
            <a:ext cx="513823" cy="5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6686040" y="3324820"/>
            <a:ext cx="2590768" cy="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45464" y="2867854"/>
            <a:ext cx="1502229" cy="400110"/>
          </a:xfrm>
          <a:prstGeom prst="rect">
            <a:avLst/>
          </a:prstGeom>
          <a:noFill/>
        </p:spPr>
        <p:txBody>
          <a:bodyPr wrap="square" rtlCol="0">
            <a:spAutoFit/>
          </a:bodyPr>
          <a:lstStyle/>
          <a:p>
            <a:r>
              <a:rPr lang="en-US" sz="2000" dirty="0"/>
              <a:t>To your ISP</a:t>
            </a:r>
          </a:p>
        </p:txBody>
      </p:sp>
    </p:spTree>
    <p:extLst>
      <p:ext uri="{BB962C8B-B14F-4D97-AF65-F5344CB8AC3E}">
        <p14:creationId xmlns:p14="http://schemas.microsoft.com/office/powerpoint/2010/main" val="3086637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253" y="2045437"/>
            <a:ext cx="7955743" cy="1200329"/>
          </a:xfrm>
          <a:prstGeom prst="rect">
            <a:avLst/>
          </a:prstGeom>
        </p:spPr>
        <p:txBody>
          <a:bodyPr wrap="square">
            <a:spAutoFit/>
          </a:bodyPr>
          <a:lstStyle/>
          <a:p>
            <a:r>
              <a:rPr lang="en-US" sz="2400" dirty="0"/>
              <a:t>Two popular standard protocols are used for communication within LANs – one is used for wireless links, the other for wired links. </a:t>
            </a:r>
            <a:r>
              <a:rPr lang="en-US" sz="2400" dirty="0">
                <a:solidFill>
                  <a:srgbClr val="FF0000"/>
                </a:solidFill>
              </a:rPr>
              <a:t>You have heard their names </a:t>
            </a:r>
            <a:r>
              <a:rPr lang="en-US" sz="2400" dirty="0"/>
              <a:t>-- can you name them?</a:t>
            </a:r>
          </a:p>
        </p:txBody>
      </p:sp>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0747" y="2345007"/>
            <a:ext cx="601190" cy="60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99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ire.wiscnet.net/wp-content/uploads/2010/10/4386268_thumbnail-225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371" y="2330908"/>
            <a:ext cx="1529155" cy="20388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2.mm.bing.net/images/thumbnail.aspx?q=767461299353&amp;id=5dc52a22d7d876d752455e8835a254f9&amp;url=http%3a%2f%2fwww.pacificgeek.com%2fproductimages%2fxl%2fFPC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32" y="2256910"/>
            <a:ext cx="2228567" cy="22285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47923" y="567016"/>
            <a:ext cx="4496167" cy="523220"/>
          </a:xfrm>
          <a:prstGeom prst="rect">
            <a:avLst/>
          </a:prstGeom>
          <a:noFill/>
        </p:spPr>
        <p:txBody>
          <a:bodyPr wrap="none" rtlCol="0">
            <a:spAutoFit/>
          </a:bodyPr>
          <a:lstStyle/>
          <a:p>
            <a:pPr algn="ctr"/>
            <a:r>
              <a:rPr lang="en-US" sz="2800" dirty="0"/>
              <a:t>Most common inside the LAN</a:t>
            </a:r>
          </a:p>
        </p:txBody>
      </p:sp>
      <p:sp>
        <p:nvSpPr>
          <p:cNvPr id="4" name="TextBox 3"/>
          <p:cNvSpPr txBox="1"/>
          <p:nvPr/>
        </p:nvSpPr>
        <p:spPr>
          <a:xfrm>
            <a:off x="3434489" y="4485477"/>
            <a:ext cx="740908" cy="461665"/>
          </a:xfrm>
          <a:prstGeom prst="rect">
            <a:avLst/>
          </a:prstGeom>
          <a:noFill/>
        </p:spPr>
        <p:txBody>
          <a:bodyPr wrap="none" rtlCol="0">
            <a:spAutoFit/>
          </a:bodyPr>
          <a:lstStyle/>
          <a:p>
            <a:pPr algn="ctr"/>
            <a:r>
              <a:rPr lang="en-US" sz="2400" dirty="0" err="1"/>
              <a:t>WiFi</a:t>
            </a:r>
            <a:endParaRPr lang="en-US" sz="2400" dirty="0"/>
          </a:p>
        </p:txBody>
      </p:sp>
      <p:sp>
        <p:nvSpPr>
          <p:cNvPr id="10" name="TextBox 9"/>
          <p:cNvSpPr txBox="1"/>
          <p:nvPr/>
        </p:nvSpPr>
        <p:spPr>
          <a:xfrm>
            <a:off x="7677186" y="4369781"/>
            <a:ext cx="1274260" cy="461665"/>
          </a:xfrm>
          <a:prstGeom prst="rect">
            <a:avLst/>
          </a:prstGeom>
          <a:noFill/>
        </p:spPr>
        <p:txBody>
          <a:bodyPr wrap="none" rtlCol="0">
            <a:spAutoFit/>
          </a:bodyPr>
          <a:lstStyle/>
          <a:p>
            <a:pPr algn="ctr"/>
            <a:r>
              <a:rPr lang="en-US" sz="2400" dirty="0"/>
              <a:t>Ethernet</a:t>
            </a:r>
          </a:p>
        </p:txBody>
      </p:sp>
      <p:sp>
        <p:nvSpPr>
          <p:cNvPr id="7" name="Text Box 6"/>
          <p:cNvSpPr txBox="1">
            <a:spLocks noChangeArrowheads="1"/>
          </p:cNvSpPr>
          <p:nvPr/>
        </p:nvSpPr>
        <p:spPr bwMode="auto">
          <a:xfrm>
            <a:off x="3040371" y="5466989"/>
            <a:ext cx="66791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When using your cell phone in a coffee shop are you better off connecting to the Internet LAN via </a:t>
            </a:r>
            <a:r>
              <a:rPr lang="en-US" sz="2000" dirty="0" err="1"/>
              <a:t>WiFi</a:t>
            </a:r>
            <a:r>
              <a:rPr lang="en-US" sz="2000" dirty="0"/>
              <a:t> or connecting directly to the telephone network?</a:t>
            </a:r>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135" y="5751024"/>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036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161" y="3398320"/>
            <a:ext cx="739925" cy="74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7723" y="3293205"/>
            <a:ext cx="8285569" cy="954107"/>
          </a:xfrm>
          <a:prstGeom prst="rect">
            <a:avLst/>
          </a:prstGeom>
          <a:noFill/>
        </p:spPr>
        <p:txBody>
          <a:bodyPr wrap="square" rtlCol="0">
            <a:spAutoFit/>
          </a:bodyPr>
          <a:lstStyle/>
          <a:p>
            <a:r>
              <a:rPr lang="en-US" sz="2800" dirty="0" smtClean="0"/>
              <a:t>When you use your cell phone to surf the Web at home, are you using the mobile phone network or </a:t>
            </a:r>
            <a:r>
              <a:rPr lang="en-US" sz="2800" dirty="0" err="1" smtClean="0"/>
              <a:t>WiFi</a:t>
            </a:r>
            <a:r>
              <a:rPr lang="en-US" sz="2800" dirty="0" smtClean="0"/>
              <a:t>?</a:t>
            </a:r>
            <a:endParaRPr lang="en-US" sz="2800" dirty="0"/>
          </a:p>
        </p:txBody>
      </p:sp>
      <p:sp>
        <p:nvSpPr>
          <p:cNvPr id="4" name="Rectangle 3"/>
          <p:cNvSpPr/>
          <p:nvPr/>
        </p:nvSpPr>
        <p:spPr>
          <a:xfrm>
            <a:off x="1591161" y="1097901"/>
            <a:ext cx="8846909" cy="584775"/>
          </a:xfrm>
          <a:prstGeom prst="rect">
            <a:avLst/>
          </a:prstGeom>
        </p:spPr>
        <p:txBody>
          <a:bodyPr wrap="none">
            <a:spAutoFit/>
          </a:bodyPr>
          <a:lstStyle/>
          <a:p>
            <a:r>
              <a:rPr lang="en-US" sz="3200" b="1" dirty="0"/>
              <a:t>Possible </a:t>
            </a:r>
            <a:r>
              <a:rPr lang="en-US" sz="3200" b="1" dirty="0" smtClean="0"/>
              <a:t>ambiguity on fixed vs. mobile </a:t>
            </a:r>
            <a:r>
              <a:rPr lang="en-US" sz="3200" b="1" dirty="0"/>
              <a:t>connectivity</a:t>
            </a:r>
          </a:p>
        </p:txBody>
      </p:sp>
    </p:spTree>
    <p:extLst>
      <p:ext uri="{BB962C8B-B14F-4D97-AF65-F5344CB8AC3E}">
        <p14:creationId xmlns:p14="http://schemas.microsoft.com/office/powerpoint/2010/main" val="10450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0235" y="1295327"/>
            <a:ext cx="7118316" cy="4004053"/>
          </a:xfrm>
          <a:prstGeom prst="rect">
            <a:avLst/>
          </a:prstGeom>
        </p:spPr>
      </p:pic>
      <p:sp>
        <p:nvSpPr>
          <p:cNvPr id="3" name="TextBox 2"/>
          <p:cNvSpPr txBox="1"/>
          <p:nvPr/>
        </p:nvSpPr>
        <p:spPr>
          <a:xfrm>
            <a:off x="476304" y="1295327"/>
            <a:ext cx="3544956" cy="3077766"/>
          </a:xfrm>
          <a:prstGeom prst="rect">
            <a:avLst/>
          </a:prstGeom>
          <a:noFill/>
        </p:spPr>
        <p:txBody>
          <a:bodyPr wrap="square" rtlCol="0">
            <a:spAutoFit/>
          </a:bodyPr>
          <a:lstStyle/>
          <a:p>
            <a:endParaRPr lang="en-US" dirty="0"/>
          </a:p>
          <a:p>
            <a:r>
              <a:rPr lang="en-US" sz="2200" dirty="0" smtClean="0"/>
              <a:t>If I move my laptop from one room in my house to another or move to a different table at Starbucks connectivity is to a fixed location.</a:t>
            </a:r>
          </a:p>
          <a:p>
            <a:endParaRPr lang="en-US" sz="2200" dirty="0"/>
          </a:p>
          <a:p>
            <a:r>
              <a:rPr lang="en-US" sz="2200" dirty="0" smtClean="0"/>
              <a:t>I would still connect through a local area network.</a:t>
            </a:r>
            <a:endParaRPr lang="en-US" sz="2200" dirty="0"/>
          </a:p>
        </p:txBody>
      </p:sp>
    </p:spTree>
    <p:extLst>
      <p:ext uri="{BB962C8B-B14F-4D97-AF65-F5344CB8AC3E}">
        <p14:creationId xmlns:p14="http://schemas.microsoft.com/office/powerpoint/2010/main" val="408729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use16Col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865" y="2220846"/>
            <a:ext cx="4310862" cy="26942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6" descr="fp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726" y="2220846"/>
            <a:ext cx="2020717" cy="26942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0301" y="5103256"/>
            <a:ext cx="4422429" cy="461665"/>
          </a:xfrm>
          <a:prstGeom prst="rect">
            <a:avLst/>
          </a:prstGeom>
          <a:noFill/>
        </p:spPr>
        <p:txBody>
          <a:bodyPr wrap="none" rtlCol="0">
            <a:spAutoFit/>
          </a:bodyPr>
          <a:lstStyle/>
          <a:p>
            <a:pPr algn="ctr"/>
            <a:r>
              <a:rPr lang="en-US" sz="2400" dirty="0"/>
              <a:t>Fixed – home, office, hotspot, etc.</a:t>
            </a:r>
          </a:p>
        </p:txBody>
      </p:sp>
      <p:sp>
        <p:nvSpPr>
          <p:cNvPr id="5" name="TextBox 4"/>
          <p:cNvSpPr txBox="1"/>
          <p:nvPr/>
        </p:nvSpPr>
        <p:spPr>
          <a:xfrm>
            <a:off x="2572922" y="5107231"/>
            <a:ext cx="1066318" cy="461665"/>
          </a:xfrm>
          <a:prstGeom prst="rect">
            <a:avLst/>
          </a:prstGeom>
          <a:noFill/>
        </p:spPr>
        <p:txBody>
          <a:bodyPr wrap="none" rtlCol="0">
            <a:spAutoFit/>
          </a:bodyPr>
          <a:lstStyle/>
          <a:p>
            <a:pPr algn="ctr"/>
            <a:r>
              <a:rPr lang="en-US" sz="2400" dirty="0"/>
              <a:t>Mobile</a:t>
            </a:r>
          </a:p>
        </p:txBody>
      </p:sp>
      <p:sp>
        <p:nvSpPr>
          <p:cNvPr id="6" name="Rectangle 24"/>
          <p:cNvSpPr>
            <a:spLocks noChangeArrowheads="1"/>
          </p:cNvSpPr>
          <p:nvPr/>
        </p:nvSpPr>
        <p:spPr bwMode="auto">
          <a:xfrm>
            <a:off x="1524000" y="693599"/>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Summary</a:t>
            </a:r>
          </a:p>
        </p:txBody>
      </p:sp>
    </p:spTree>
    <p:extLst>
      <p:ext uri="{BB962C8B-B14F-4D97-AF65-F5344CB8AC3E}">
        <p14:creationId xmlns:p14="http://schemas.microsoft.com/office/powerpoint/2010/main" val="1917129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524000" y="469446"/>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Self-study questions</a:t>
            </a:r>
          </a:p>
        </p:txBody>
      </p:sp>
      <p:sp>
        <p:nvSpPr>
          <p:cNvPr id="3" name="Rectangle 3"/>
          <p:cNvSpPr txBox="1">
            <a:spLocks noChangeArrowheads="1"/>
          </p:cNvSpPr>
          <p:nvPr/>
        </p:nvSpPr>
        <p:spPr>
          <a:xfrm>
            <a:off x="1981200" y="1556220"/>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t>Do cell phones use terrestrial or satellite connections?</a:t>
            </a:r>
          </a:p>
          <a:p>
            <a:pPr>
              <a:lnSpc>
                <a:spcPct val="90000"/>
              </a:lnSpc>
            </a:pPr>
            <a:r>
              <a:rPr lang="en-US" sz="2400" dirty="0"/>
              <a:t>Which wireless technology is commonly used in homes?</a:t>
            </a:r>
          </a:p>
          <a:p>
            <a:pPr>
              <a:lnSpc>
                <a:spcPct val="90000"/>
              </a:lnSpc>
            </a:pPr>
            <a:r>
              <a:rPr lang="en-US" sz="2400" dirty="0"/>
              <a:t>Can you think of a network that uses a one-many topology?</a:t>
            </a:r>
          </a:p>
          <a:p>
            <a:pPr>
              <a:lnSpc>
                <a:spcPct val="90000"/>
              </a:lnSpc>
            </a:pPr>
            <a:r>
              <a:rPr lang="en-US" sz="2400" dirty="0"/>
              <a:t>Which topology does the Internet use?</a:t>
            </a:r>
          </a:p>
          <a:p>
            <a:pPr>
              <a:lnSpc>
                <a:spcPct val="90000"/>
              </a:lnSpc>
            </a:pPr>
            <a:r>
              <a:rPr lang="en-US" sz="2400" dirty="0"/>
              <a:t>If you have a LAN at home, how many computers are connected to it?</a:t>
            </a:r>
          </a:p>
          <a:p>
            <a:pPr>
              <a:lnSpc>
                <a:spcPct val="90000"/>
              </a:lnSpc>
            </a:pPr>
            <a:r>
              <a:rPr lang="en-US" sz="2400" dirty="0"/>
              <a:t>About how many computers are connected to our campus LAN?</a:t>
            </a:r>
          </a:p>
          <a:p>
            <a:pPr>
              <a:lnSpc>
                <a:spcPct val="90000"/>
              </a:lnSpc>
            </a:pPr>
            <a:r>
              <a:rPr lang="en-US" sz="2400" dirty="0"/>
              <a:t>Do the computers on our campus LAN use wired or wireless technology?</a:t>
            </a:r>
          </a:p>
          <a:p>
            <a:pPr>
              <a:lnSpc>
                <a:spcPct val="90000"/>
              </a:lnSpc>
            </a:pPr>
            <a:r>
              <a:rPr lang="en-US" sz="2400" dirty="0"/>
              <a:t>What is driving the rapid increase in mobile connectivity?</a:t>
            </a:r>
          </a:p>
          <a:p>
            <a:pPr>
              <a:lnSpc>
                <a:spcPct val="90000"/>
              </a:lnSpc>
            </a:pPr>
            <a:r>
              <a:rPr lang="en-US" sz="2400" dirty="0"/>
              <a:t>What must happen to attain high growth rates?</a:t>
            </a:r>
          </a:p>
          <a:p>
            <a:pPr>
              <a:lnSpc>
                <a:spcPct val="90000"/>
              </a:lnSpc>
            </a:pPr>
            <a:r>
              <a:rPr lang="en-US" sz="2400" dirty="0"/>
              <a:t>Internet video competes with cable TV.  What do you think ISPs will do to meet that competition?</a:t>
            </a:r>
          </a:p>
          <a:p>
            <a:pPr>
              <a:lnSpc>
                <a:spcPct val="90000"/>
              </a:lnSpc>
            </a:pPr>
            <a:r>
              <a:rPr lang="en-US" sz="2400" dirty="0"/>
              <a:t>What is the advertised speed of the connection between your home and the campus?</a:t>
            </a:r>
          </a:p>
          <a:p>
            <a:pPr>
              <a:lnSpc>
                <a:spcPct val="90000"/>
              </a:lnSpc>
            </a:pPr>
            <a:r>
              <a:rPr lang="en-US" sz="2400" dirty="0"/>
              <a:t>How much do you pay per month?   How does your connectivity speed and price compare to that in Hong Kong?</a:t>
            </a:r>
          </a:p>
          <a:p>
            <a:pPr>
              <a:lnSpc>
                <a:spcPct val="90000"/>
              </a:lnSpc>
            </a:pPr>
            <a:r>
              <a:rPr lang="en-US" sz="2400" dirty="0"/>
              <a:t>What alternative do you have at your home?</a:t>
            </a:r>
          </a:p>
          <a:p>
            <a:pPr>
              <a:lnSpc>
                <a:spcPct val="90000"/>
              </a:lnSpc>
            </a:pPr>
            <a:r>
              <a:rPr lang="en-US" sz="2400" dirty="0"/>
              <a:t>We mentioned two characteristics of a local area network as opposed to a wide area network.  Do you recall what they were?</a:t>
            </a:r>
          </a:p>
          <a:p>
            <a:pPr>
              <a:lnSpc>
                <a:spcPct val="90000"/>
              </a:lnSpc>
            </a:pPr>
            <a:r>
              <a:rPr lang="en-US" sz="2400" dirty="0"/>
              <a:t>What is the network topology of our campus LAN?  Of the CALREN network?</a:t>
            </a:r>
          </a:p>
        </p:txBody>
      </p:sp>
    </p:spTree>
    <p:extLst>
      <p:ext uri="{BB962C8B-B14F-4D97-AF65-F5344CB8AC3E}">
        <p14:creationId xmlns:p14="http://schemas.microsoft.com/office/powerpoint/2010/main" val="1496669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6227" y="334925"/>
            <a:ext cx="1870577" cy="584775"/>
          </a:xfrm>
          <a:prstGeom prst="rect">
            <a:avLst/>
          </a:prstGeom>
          <a:noFill/>
        </p:spPr>
        <p:txBody>
          <a:bodyPr wrap="none" rtlCol="0">
            <a:spAutoFit/>
          </a:bodyPr>
          <a:lstStyle/>
          <a:p>
            <a:pPr algn="ctr"/>
            <a:r>
              <a:rPr lang="en-US" sz="3200" dirty="0"/>
              <a:t>Resources</a:t>
            </a:r>
          </a:p>
        </p:txBody>
      </p:sp>
      <p:sp>
        <p:nvSpPr>
          <p:cNvPr id="3" name="Rectangle 2"/>
          <p:cNvSpPr/>
          <p:nvPr/>
        </p:nvSpPr>
        <p:spPr>
          <a:xfrm>
            <a:off x="2134681" y="1227402"/>
            <a:ext cx="7993668" cy="5539978"/>
          </a:xfrm>
          <a:prstGeom prst="rect">
            <a:avLst/>
          </a:prstGeom>
        </p:spPr>
        <p:txBody>
          <a:bodyPr wrap="square">
            <a:spAutoFit/>
          </a:bodyPr>
          <a:lstStyle/>
          <a:p>
            <a:pPr marL="342900" indent="-342900">
              <a:buFont typeface="+mj-lt"/>
              <a:buAutoNum type="arabicPeriod"/>
            </a:pPr>
            <a:r>
              <a:rPr lang="en-US" sz="1400" b="1" dirty="0"/>
              <a:t>Announcement that data outpaced voice traffic on the cellular network for the first time:  </a:t>
            </a:r>
            <a:r>
              <a:rPr lang="en-US" sz="1400" b="1" dirty="0">
                <a:hlinkClick r:id="rId3"/>
              </a:rPr>
              <a:t>http://www.youtube.com/watch?v=LAZsma-JrNo</a:t>
            </a:r>
            <a:endParaRPr lang="en-US" sz="1400" b="1" dirty="0"/>
          </a:p>
          <a:p>
            <a:pPr marL="342900" indent="-342900">
              <a:buFont typeface="+mj-lt"/>
              <a:buAutoNum type="arabicPeriod"/>
            </a:pPr>
            <a:r>
              <a:rPr lang="en-US" sz="1400" b="1" dirty="0"/>
              <a:t>The rapid growth of mobile data as opposed to mobile voice traffic:  </a:t>
            </a:r>
            <a:r>
              <a:rPr lang="en-US" sz="1400" b="1" dirty="0">
                <a:hlinkClick r:id="rId4"/>
              </a:rPr>
              <a:t>http://gigaom.com/2010/03/24/mobile-milestone-data-surpasses-voice-traffic/</a:t>
            </a:r>
            <a:r>
              <a:rPr lang="en-US" sz="1400" b="1" dirty="0"/>
              <a:t> and </a:t>
            </a:r>
            <a:r>
              <a:rPr lang="en-US" sz="1400" b="1" dirty="0">
                <a:hlinkClick r:id="rId5"/>
              </a:rPr>
              <a:t>http://gigaom.com/2010/02/09/cisco-the-mobilpocalypse-is-coming/</a:t>
            </a:r>
            <a:endParaRPr lang="en-US" sz="1400" b="1" dirty="0"/>
          </a:p>
          <a:p>
            <a:pPr marL="342900" indent="-342900">
              <a:buFont typeface="+mj-lt"/>
              <a:buAutoNum type="arabicPeriod"/>
            </a:pPr>
            <a:r>
              <a:rPr lang="en-US" sz="1400" b="1" dirty="0"/>
              <a:t>Cisco wireless data projection for 2018: </a:t>
            </a:r>
            <a:r>
              <a:rPr lang="en-US" sz="1400" b="1" dirty="0">
                <a:hlinkClick r:id="rId6"/>
              </a:rPr>
              <a:t>http://www.cisco.com/c/en/us/solutions/collateral/service-provider/visual-networking-index-vni/white_paper_c11-520862.html</a:t>
            </a:r>
            <a:endParaRPr lang="en-US" sz="1400" b="1" dirty="0"/>
          </a:p>
          <a:p>
            <a:pPr marL="342900" indent="-342900">
              <a:buFont typeface="+mj-lt"/>
              <a:buAutoNum type="arabicPeriod"/>
            </a:pPr>
            <a:r>
              <a:rPr lang="en-US" sz="1400" b="1" dirty="0"/>
              <a:t>Ericson mobility report:  </a:t>
            </a:r>
            <a:r>
              <a:rPr lang="en-US" sz="1400" b="1" dirty="0">
                <a:hlinkClick r:id="rId7"/>
              </a:rPr>
              <a:t>http://www.ericsson.com/mobility-report</a:t>
            </a:r>
            <a:endParaRPr lang="en-US" sz="1400" b="1" dirty="0"/>
          </a:p>
          <a:p>
            <a:pPr marL="342900" indent="-342900">
              <a:buFont typeface="+mj-lt"/>
              <a:buAutoNum type="arabicPeriod"/>
            </a:pPr>
            <a:r>
              <a:rPr lang="en-US" sz="1400" b="1" dirty="0" err="1"/>
              <a:t>Akami</a:t>
            </a:r>
            <a:r>
              <a:rPr lang="en-US" sz="1400" b="1" dirty="0"/>
              <a:t> State of the Internet report: https://www.stateoftheinternet.com/downloads/pdfs/2015-q1-state-of-the-internet-report.pdf</a:t>
            </a:r>
          </a:p>
          <a:p>
            <a:pPr marL="342900" indent="-342900">
              <a:buFont typeface="+mj-lt"/>
              <a:buAutoNum type="arabicPeriod"/>
            </a:pPr>
            <a:r>
              <a:rPr lang="en-US" sz="1400" b="1" dirty="0"/>
              <a:t>Mobile Internet growth faster than fixed:  </a:t>
            </a:r>
            <a:r>
              <a:rPr lang="en-US" sz="1400" b="1" dirty="0">
                <a:hlinkClick r:id="rId8"/>
              </a:rPr>
              <a:t>http://gigaom.com/2010/04/12/mary-meeker-mobile-internet-will-soon-overtake-fixed-internet/</a:t>
            </a:r>
            <a:endParaRPr lang="en-US" sz="1400" b="1" dirty="0"/>
          </a:p>
          <a:p>
            <a:pPr marL="342900" indent="-342900">
              <a:buFont typeface="+mj-lt"/>
              <a:buAutoNum type="arabicPeriod"/>
            </a:pPr>
            <a:r>
              <a:rPr lang="en-US" sz="1400" b="1" dirty="0"/>
              <a:t>Connectivity infrastructure policy:  </a:t>
            </a:r>
            <a:r>
              <a:rPr lang="en-US" sz="1400" b="1" dirty="0">
                <a:hlinkClick r:id="rId9"/>
              </a:rPr>
              <a:t>http://cis471.blogspot.com/search/label/policy</a:t>
            </a:r>
            <a:endParaRPr lang="en-US" sz="1400" b="1" dirty="0"/>
          </a:p>
          <a:p>
            <a:pPr marL="342900" indent="-342900">
              <a:buFont typeface="+mj-lt"/>
              <a:buAutoNum type="arabicPeriod"/>
            </a:pPr>
            <a:r>
              <a:rPr lang="en-US" sz="1400" b="1" dirty="0"/>
              <a:t>Erikson video on the mobile data/voice crossover: </a:t>
            </a:r>
            <a:r>
              <a:rPr lang="en-US" sz="1400" b="1" dirty="0">
                <a:hlinkClick r:id="rId3"/>
              </a:rPr>
              <a:t>http://www.youtube.com/watch?v=LAZsma-JrNo</a:t>
            </a:r>
            <a:endParaRPr lang="en-US" sz="1400" b="1" dirty="0"/>
          </a:p>
          <a:p>
            <a:pPr marL="342900" indent="-342900">
              <a:buFont typeface="+mj-lt"/>
              <a:buAutoNum type="arabicPeriod"/>
            </a:pPr>
            <a:r>
              <a:rPr lang="en-US" sz="1400" b="1" dirty="0"/>
              <a:t>Data is 85% US mobile traffic and 39% of revenue: </a:t>
            </a:r>
            <a:r>
              <a:rPr lang="en-US" sz="1400" b="1" dirty="0">
                <a:hlinkClick r:id="rId10"/>
              </a:rPr>
              <a:t>http://gigaom.com/broadband/data-now-85-of-mobile-traffic-but-39-of-revenue-what-gives/</a:t>
            </a:r>
            <a:endParaRPr lang="en-US" sz="1400" b="1" dirty="0"/>
          </a:p>
          <a:p>
            <a:pPr marL="342900" indent="-342900">
              <a:buFont typeface="+mj-lt"/>
              <a:buAutoNum type="arabicPeriod"/>
            </a:pPr>
            <a:r>
              <a:rPr lang="en-US" sz="1400" b="1" dirty="0"/>
              <a:t>Greg’s interactive global submarine cable map: </a:t>
            </a:r>
            <a:r>
              <a:rPr lang="en-US" sz="1400" b="1" dirty="0">
                <a:hlinkClick r:id="rId11"/>
              </a:rPr>
              <a:t>http://www.submarinecablemap.com/</a:t>
            </a:r>
            <a:endParaRPr lang="en-US" sz="1400" b="1" dirty="0"/>
          </a:p>
          <a:p>
            <a:pPr marL="342900" indent="-342900">
              <a:buFont typeface="+mj-lt"/>
              <a:buAutoNum type="arabicPeriod"/>
            </a:pPr>
            <a:r>
              <a:rPr lang="en-US" sz="1400" b="1" dirty="0" err="1"/>
              <a:t>Telegeography</a:t>
            </a:r>
            <a:r>
              <a:rPr lang="en-US" sz="1400" b="1" dirty="0"/>
              <a:t> interactive global submarine cable map: </a:t>
            </a:r>
            <a:r>
              <a:rPr lang="en-US" sz="1400" b="1" dirty="0">
                <a:hlinkClick r:id="rId11"/>
              </a:rPr>
              <a:t>http://www.submarinecablemap.com/</a:t>
            </a:r>
            <a:endParaRPr lang="en-US" sz="1400" b="1" dirty="0"/>
          </a:p>
          <a:p>
            <a:pPr marL="342900" indent="-342900">
              <a:buFont typeface="+mj-lt"/>
              <a:buAutoNum type="arabicPeriod"/>
            </a:pPr>
            <a:r>
              <a:rPr lang="en-US" sz="1400" b="1" dirty="0"/>
              <a:t>Google Fiber – may bring ISP competition to the US: </a:t>
            </a:r>
            <a:r>
              <a:rPr lang="en-US" sz="1400" b="1" dirty="0">
                <a:hlinkClick r:id="rId12"/>
              </a:rPr>
              <a:t>http://cis471.blogspot.com/search/label/google%20fiber</a:t>
            </a:r>
            <a:endParaRPr lang="en-US" sz="1400" b="1" dirty="0"/>
          </a:p>
          <a:p>
            <a:pPr marL="342900" indent="-342900">
              <a:buFont typeface="+mj-lt"/>
              <a:buAutoNum type="arabicPeriod"/>
            </a:pPr>
            <a:r>
              <a:rPr lang="fr-FR" sz="1400" b="1" dirty="0" err="1">
                <a:hlinkClick r:id="rId13"/>
              </a:rPr>
              <a:t>Status</a:t>
            </a:r>
            <a:r>
              <a:rPr lang="fr-FR" sz="1400" b="1" dirty="0">
                <a:hlinkClick r:id="rId13"/>
              </a:rPr>
              <a:t> of  </a:t>
            </a:r>
            <a:r>
              <a:rPr lang="fr-FR" sz="1400" b="1" dirty="0" err="1">
                <a:hlinkClick r:id="rId13"/>
              </a:rPr>
              <a:t>low-Earth</a:t>
            </a:r>
            <a:r>
              <a:rPr lang="fr-FR" sz="1400" b="1" dirty="0">
                <a:hlinkClick r:id="rId13"/>
              </a:rPr>
              <a:t> </a:t>
            </a:r>
            <a:r>
              <a:rPr lang="fr-FR" sz="1400" b="1" dirty="0" err="1">
                <a:hlinkClick r:id="rId13"/>
              </a:rPr>
              <a:t>orbit</a:t>
            </a:r>
            <a:r>
              <a:rPr lang="fr-FR" sz="1400" b="1" dirty="0">
                <a:hlinkClick r:id="rId13"/>
              </a:rPr>
              <a:t> satellite Internet service constellation </a:t>
            </a:r>
            <a:r>
              <a:rPr lang="fr-FR" sz="1400" b="1" dirty="0" err="1" smtClean="0">
                <a:hlinkClick r:id="rId13"/>
              </a:rPr>
              <a:t>projects</a:t>
            </a:r>
            <a:endParaRPr lang="fr-FR" sz="1400" b="1" dirty="0" smtClean="0"/>
          </a:p>
          <a:p>
            <a:pPr marL="342900" indent="-342900">
              <a:buFont typeface="+mj-lt"/>
              <a:buAutoNum type="arabicPeriod"/>
            </a:pPr>
            <a:r>
              <a:rPr lang="en-US" sz="1400" b="1" dirty="0">
                <a:hlinkClick r:id="rId14"/>
              </a:rPr>
              <a:t>Low-Earth Orbit (LEO) Satellite Internet Service Developments</a:t>
            </a:r>
            <a:endParaRPr lang="en-US" sz="1400" b="1" dirty="0"/>
          </a:p>
          <a:p>
            <a:pPr marL="342900" indent="-342900">
              <a:buFont typeface="+mj-lt"/>
              <a:buAutoNum type="arabicPeriod"/>
            </a:pPr>
            <a:endParaRPr lang="fr-FR" sz="1400" b="1" dirty="0" smtClean="0"/>
          </a:p>
          <a:p>
            <a:pPr marL="342900" indent="-342900">
              <a:buFont typeface="+mj-lt"/>
              <a:buAutoNum type="arabicPeriod"/>
            </a:pPr>
            <a:endParaRPr lang="en-US" sz="1400" b="1" dirty="0"/>
          </a:p>
          <a:p>
            <a:endParaRPr lang="en-US" sz="1400" b="1" dirty="0"/>
          </a:p>
        </p:txBody>
      </p:sp>
    </p:spTree>
    <p:extLst>
      <p:ext uri="{BB962C8B-B14F-4D97-AF65-F5344CB8AC3E}">
        <p14:creationId xmlns:p14="http://schemas.microsoft.com/office/powerpoint/2010/main" val="3410194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483" y="1841976"/>
            <a:ext cx="814485" cy="108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977" y="1715172"/>
            <a:ext cx="4562093" cy="342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393" y="3440221"/>
            <a:ext cx="2284413"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0" name="Text Box 4"/>
          <p:cNvSpPr txBox="1">
            <a:spLocks noChangeArrowheads="1"/>
          </p:cNvSpPr>
          <p:nvPr/>
        </p:nvSpPr>
        <p:spPr bwMode="auto">
          <a:xfrm>
            <a:off x="2777661" y="4111202"/>
            <a:ext cx="691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LAN</a:t>
            </a:r>
          </a:p>
        </p:txBody>
      </p:sp>
      <p:sp>
        <p:nvSpPr>
          <p:cNvPr id="126981" name="Text Box 5"/>
          <p:cNvSpPr txBox="1">
            <a:spLocks noChangeArrowheads="1"/>
          </p:cNvSpPr>
          <p:nvPr/>
        </p:nvSpPr>
        <p:spPr bwMode="auto">
          <a:xfrm>
            <a:off x="1727790" y="5179636"/>
            <a:ext cx="27581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dirty="0"/>
              <a:t>Fixed</a:t>
            </a:r>
          </a:p>
        </p:txBody>
      </p:sp>
      <p:sp>
        <p:nvSpPr>
          <p:cNvPr id="126983" name="Text Box 7"/>
          <p:cNvSpPr txBox="1">
            <a:spLocks noChangeArrowheads="1"/>
          </p:cNvSpPr>
          <p:nvPr/>
        </p:nvSpPr>
        <p:spPr bwMode="auto">
          <a:xfrm>
            <a:off x="2647158" y="1432205"/>
            <a:ext cx="1227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dirty="0"/>
              <a:t>Mobile</a:t>
            </a:r>
          </a:p>
        </p:txBody>
      </p:sp>
      <p:sp>
        <p:nvSpPr>
          <p:cNvPr id="126986" name="Text Box 10"/>
          <p:cNvSpPr txBox="1">
            <a:spLocks noChangeArrowheads="1"/>
          </p:cNvSpPr>
          <p:nvPr/>
        </p:nvSpPr>
        <p:spPr bwMode="auto">
          <a:xfrm>
            <a:off x="3869044" y="322993"/>
            <a:ext cx="4453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dirty="0"/>
              <a:t>Internet service providers</a:t>
            </a:r>
          </a:p>
        </p:txBody>
      </p:sp>
      <p:sp>
        <p:nvSpPr>
          <p:cNvPr id="126989" name="Line 13"/>
          <p:cNvSpPr>
            <a:spLocks noChangeShapeType="1"/>
          </p:cNvSpPr>
          <p:nvPr/>
        </p:nvSpPr>
        <p:spPr bwMode="auto">
          <a:xfrm flipV="1">
            <a:off x="4308803" y="4328782"/>
            <a:ext cx="2442216"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7" name="Line 11"/>
          <p:cNvSpPr>
            <a:spLocks noChangeShapeType="1"/>
          </p:cNvSpPr>
          <p:nvPr/>
        </p:nvSpPr>
        <p:spPr bwMode="auto">
          <a:xfrm>
            <a:off x="3528639" y="2372499"/>
            <a:ext cx="331651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6"/>
          <p:cNvSpPr txBox="1">
            <a:spLocks noChangeArrowheads="1"/>
          </p:cNvSpPr>
          <p:nvPr/>
        </p:nvSpPr>
        <p:spPr bwMode="auto">
          <a:xfrm>
            <a:off x="2472346" y="6128288"/>
            <a:ext cx="7482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What company is your mobile ISP? Your home ISP? Your work ISP?</a:t>
            </a:r>
          </a:p>
        </p:txBody>
      </p:sp>
      <p:pic>
        <p:nvPicPr>
          <p:cNvPr id="1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6175" y="6084871"/>
            <a:ext cx="456171" cy="45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822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0176" y="2689260"/>
            <a:ext cx="814485" cy="108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8" y="1674334"/>
            <a:ext cx="40354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Text Box 4"/>
          <p:cNvSpPr txBox="1">
            <a:spLocks noChangeArrowheads="1"/>
          </p:cNvSpPr>
          <p:nvPr/>
        </p:nvSpPr>
        <p:spPr bwMode="auto">
          <a:xfrm>
            <a:off x="2419070" y="3758011"/>
            <a:ext cx="12271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mobile user</a:t>
            </a:r>
          </a:p>
        </p:txBody>
      </p:sp>
      <p:sp>
        <p:nvSpPr>
          <p:cNvPr id="140293" name="Rectangle 5"/>
          <p:cNvSpPr>
            <a:spLocks noChangeArrowheads="1"/>
          </p:cNvSpPr>
          <p:nvPr/>
        </p:nvSpPr>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dirty="0"/>
              <a:t>Mobile connectivity</a:t>
            </a:r>
          </a:p>
        </p:txBody>
      </p:sp>
      <p:sp>
        <p:nvSpPr>
          <p:cNvPr id="140294" name="Text Box 6"/>
          <p:cNvSpPr txBox="1">
            <a:spLocks noChangeArrowheads="1"/>
          </p:cNvSpPr>
          <p:nvPr/>
        </p:nvSpPr>
        <p:spPr bwMode="auto">
          <a:xfrm>
            <a:off x="3295650" y="5469412"/>
            <a:ext cx="6000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How does the mobile user connect to the Internet?</a:t>
            </a:r>
          </a:p>
        </p:txBody>
      </p:sp>
      <p:sp>
        <p:nvSpPr>
          <p:cNvPr id="140295" name="Line 7"/>
          <p:cNvSpPr>
            <a:spLocks noChangeShapeType="1"/>
          </p:cNvSpPr>
          <p:nvPr/>
        </p:nvSpPr>
        <p:spPr bwMode="auto">
          <a:xfrm flipH="1" flipV="1">
            <a:off x="4359275" y="3222142"/>
            <a:ext cx="0" cy="2298924"/>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Line 8"/>
          <p:cNvSpPr>
            <a:spLocks noChangeShapeType="1"/>
          </p:cNvSpPr>
          <p:nvPr/>
        </p:nvSpPr>
        <p:spPr bwMode="auto">
          <a:xfrm flipH="1">
            <a:off x="3260728" y="3149121"/>
            <a:ext cx="2270125" cy="15875"/>
          </a:xfrm>
          <a:prstGeom prst="line">
            <a:avLst/>
          </a:prstGeom>
          <a:noFill/>
          <a:ln w="38100">
            <a:solidFill>
              <a:schemeClr val="tx1"/>
            </a:solidFill>
            <a:prstDash val="dash"/>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7" name="Rectangle 9"/>
          <p:cNvSpPr>
            <a:spLocks noChangeArrowheads="1"/>
          </p:cNvSpPr>
          <p:nvPr/>
        </p:nvSpPr>
        <p:spPr bwMode="auto">
          <a:xfrm>
            <a:off x="6789738" y="2872893"/>
            <a:ext cx="172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The Internet</a:t>
            </a:r>
          </a:p>
        </p:txBody>
      </p:sp>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4557" y="5425995"/>
            <a:ext cx="456171" cy="45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23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Internet –  1-4G</a:t>
            </a: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Line 9"/>
          <p:cNvSpPr>
            <a:spLocks noChangeShapeType="1"/>
          </p:cNvSpPr>
          <p:nvPr/>
        </p:nvSpPr>
        <p:spPr bwMode="auto">
          <a:xfrm flipV="1">
            <a:off x="3780315" y="2918324"/>
            <a:ext cx="1797401" cy="1614488"/>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Line 11"/>
          <p:cNvSpPr>
            <a:spLocks noChangeShapeType="1"/>
          </p:cNvSpPr>
          <p:nvPr/>
        </p:nvSpPr>
        <p:spPr bwMode="auto">
          <a:xfrm flipH="1" flipV="1">
            <a:off x="6638924" y="2953252"/>
            <a:ext cx="1654010" cy="1725633"/>
          </a:xfrm>
          <a:prstGeom prst="line">
            <a:avLst/>
          </a:prstGeom>
          <a:noFill/>
          <a:ln w="19050">
            <a:solidFill>
              <a:schemeClr val="tx1"/>
            </a:solidFill>
            <a:prstDash val="solid"/>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9"/>
          <p:cNvSpPr/>
          <p:nvPr/>
        </p:nvSpPr>
        <p:spPr>
          <a:xfrm>
            <a:off x="4444707" y="6023162"/>
            <a:ext cx="4088876" cy="430887"/>
          </a:xfrm>
          <a:prstGeom prst="rect">
            <a:avLst/>
          </a:prstGeom>
        </p:spPr>
        <p:txBody>
          <a:bodyPr wrap="none">
            <a:spAutoFit/>
          </a:bodyPr>
          <a:lstStyle/>
          <a:p>
            <a:pPr algn="ctr"/>
            <a:r>
              <a:rPr lang="en-US" altLang="en-US" sz="2200" dirty="0"/>
              <a:t>What would slow the connection?</a:t>
            </a:r>
          </a:p>
        </p:txBody>
      </p:sp>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4197" y="5988403"/>
            <a:ext cx="492515" cy="49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30716" y="1413684"/>
            <a:ext cx="1295030" cy="769441"/>
          </a:xfrm>
          <a:prstGeom prst="rect">
            <a:avLst/>
          </a:prstGeom>
          <a:noFill/>
        </p:spPr>
        <p:txBody>
          <a:bodyPr wrap="square" rtlCol="0">
            <a:spAutoFit/>
          </a:bodyPr>
          <a:lstStyle/>
          <a:p>
            <a:r>
              <a:rPr lang="en-US" sz="2200" dirty="0"/>
              <a:t>Radio</a:t>
            </a:r>
          </a:p>
          <a:p>
            <a:r>
              <a:rPr lang="en-US" sz="2200" dirty="0"/>
              <a:t>Fiber</a:t>
            </a:r>
          </a:p>
        </p:txBody>
      </p:sp>
      <p:cxnSp>
        <p:nvCxnSpPr>
          <p:cNvPr id="4" name="Straight Connector 3"/>
          <p:cNvCxnSpPr/>
          <p:nvPr/>
        </p:nvCxnSpPr>
        <p:spPr>
          <a:xfrm>
            <a:off x="3325746" y="1625300"/>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13871" y="1982982"/>
            <a:ext cx="100940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3" name="Rectangle 2"/>
          <p:cNvSpPr/>
          <p:nvPr/>
        </p:nvSpPr>
        <p:spPr>
          <a:xfrm>
            <a:off x="5607387" y="2813655"/>
            <a:ext cx="1001869" cy="769441"/>
          </a:xfrm>
          <a:prstGeom prst="rect">
            <a:avLst/>
          </a:prstGeom>
        </p:spPr>
        <p:txBody>
          <a:bodyPr wrap="square">
            <a:spAutoFit/>
          </a:bodyPr>
          <a:lstStyle/>
          <a:p>
            <a:pPr algn="ctr"/>
            <a:r>
              <a:rPr lang="en-US" sz="2200" dirty="0"/>
              <a:t>Base Station</a:t>
            </a:r>
          </a:p>
        </p:txBody>
      </p:sp>
    </p:spTree>
    <p:extLst>
      <p:ext uri="{BB962C8B-B14F-4D97-AF65-F5344CB8AC3E}">
        <p14:creationId xmlns:p14="http://schemas.microsoft.com/office/powerpoint/2010/main" val="3806952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9"/>
          <p:cNvSpPr>
            <a:spLocks noChangeShapeType="1"/>
          </p:cNvSpPr>
          <p:nvPr/>
        </p:nvSpPr>
        <p:spPr bwMode="auto">
          <a:xfrm flipV="1">
            <a:off x="3780315" y="2918324"/>
            <a:ext cx="1797401" cy="1614488"/>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1"/>
          <p:cNvSpPr>
            <a:spLocks noChangeShapeType="1"/>
          </p:cNvSpPr>
          <p:nvPr/>
        </p:nvSpPr>
        <p:spPr bwMode="auto">
          <a:xfrm flipH="1" flipV="1">
            <a:off x="6638924" y="2953252"/>
            <a:ext cx="1654010" cy="1725633"/>
          </a:xfrm>
          <a:prstGeom prst="line">
            <a:avLst/>
          </a:prstGeom>
          <a:noFill/>
          <a:ln w="19050">
            <a:solidFill>
              <a:schemeClr val="tx1"/>
            </a:solidFill>
            <a:prstDash val="solid"/>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2052195" y="2041087"/>
            <a:ext cx="833883" cy="769441"/>
          </a:xfrm>
          <a:prstGeom prst="rect">
            <a:avLst/>
          </a:prstGeom>
          <a:noFill/>
        </p:spPr>
        <p:txBody>
          <a:bodyPr wrap="none" rtlCol="0">
            <a:spAutoFit/>
          </a:bodyPr>
          <a:lstStyle/>
          <a:p>
            <a:r>
              <a:rPr lang="en-US" sz="2200" dirty="0"/>
              <a:t>Radio</a:t>
            </a:r>
          </a:p>
          <a:p>
            <a:r>
              <a:rPr lang="en-US" sz="2200" dirty="0"/>
              <a:t>Fiber</a:t>
            </a:r>
          </a:p>
        </p:txBody>
      </p:sp>
      <p:cxnSp>
        <p:nvCxnSpPr>
          <p:cNvPr id="11" name="Straight Connector 10"/>
          <p:cNvCxnSpPr/>
          <p:nvPr/>
        </p:nvCxnSpPr>
        <p:spPr>
          <a:xfrm>
            <a:off x="2969129" y="2283222"/>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57254" y="2601872"/>
            <a:ext cx="100940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14" name="Text Box 12"/>
          <p:cNvSpPr txBox="1">
            <a:spLocks noChangeArrowheads="1"/>
          </p:cNvSpPr>
          <p:nvPr/>
        </p:nvSpPr>
        <p:spPr bwMode="auto">
          <a:xfrm>
            <a:off x="3500273" y="3319033"/>
            <a:ext cx="1253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Distance</a:t>
            </a:r>
          </a:p>
        </p:txBody>
      </p:sp>
      <p:sp>
        <p:nvSpPr>
          <p:cNvPr id="15" name="Text Box 13"/>
          <p:cNvSpPr txBox="1">
            <a:spLocks noChangeArrowheads="1"/>
          </p:cNvSpPr>
          <p:nvPr/>
        </p:nvSpPr>
        <p:spPr bwMode="auto">
          <a:xfrm>
            <a:off x="7323934" y="3319033"/>
            <a:ext cx="15812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Congestion</a:t>
            </a:r>
          </a:p>
        </p:txBody>
      </p:sp>
      <p:sp>
        <p:nvSpPr>
          <p:cNvPr id="16" name="Text Box 13"/>
          <p:cNvSpPr txBox="1">
            <a:spLocks noChangeArrowheads="1"/>
          </p:cNvSpPr>
          <p:nvPr/>
        </p:nvSpPr>
        <p:spPr bwMode="auto">
          <a:xfrm>
            <a:off x="6459541" y="1772153"/>
            <a:ext cx="15812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Congestion</a:t>
            </a:r>
          </a:p>
        </p:txBody>
      </p:sp>
      <p:sp>
        <p:nvSpPr>
          <p:cNvPr id="17" name="Rectangle 16"/>
          <p:cNvSpPr/>
          <p:nvPr/>
        </p:nvSpPr>
        <p:spPr>
          <a:xfrm>
            <a:off x="5607387" y="2813655"/>
            <a:ext cx="1001869" cy="769441"/>
          </a:xfrm>
          <a:prstGeom prst="rect">
            <a:avLst/>
          </a:prstGeom>
        </p:spPr>
        <p:txBody>
          <a:bodyPr wrap="square">
            <a:spAutoFit/>
          </a:bodyPr>
          <a:lstStyle/>
          <a:p>
            <a:pPr algn="ctr"/>
            <a:r>
              <a:rPr lang="en-US" sz="2200" dirty="0"/>
              <a:t>Base Station</a:t>
            </a:r>
          </a:p>
        </p:txBody>
      </p:sp>
      <p:sp>
        <p:nvSpPr>
          <p:cNvPr id="18"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Internet –  1-4G</a:t>
            </a:r>
          </a:p>
        </p:txBody>
      </p:sp>
    </p:spTree>
    <p:extLst>
      <p:ext uri="{BB962C8B-B14F-4D97-AF65-F5344CB8AC3E}">
        <p14:creationId xmlns:p14="http://schemas.microsoft.com/office/powerpoint/2010/main" val="3960768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Internet – </a:t>
            </a:r>
            <a:r>
              <a:rPr lang="en-US" altLang="en-US" sz="2800" dirty="0" smtClean="0"/>
              <a:t> 1-4G</a:t>
            </a:r>
            <a:endParaRPr lang="en-US" altLang="en-US" sz="2800" dirty="0"/>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Line 9"/>
          <p:cNvSpPr>
            <a:spLocks noChangeShapeType="1"/>
          </p:cNvSpPr>
          <p:nvPr/>
        </p:nvSpPr>
        <p:spPr bwMode="auto">
          <a:xfrm flipV="1">
            <a:off x="3780315" y="2918324"/>
            <a:ext cx="1797401" cy="1614488"/>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9"/>
          <p:cNvSpPr/>
          <p:nvPr/>
        </p:nvSpPr>
        <p:spPr>
          <a:xfrm>
            <a:off x="3918358" y="6023162"/>
            <a:ext cx="4355295" cy="461665"/>
          </a:xfrm>
          <a:prstGeom prst="rect">
            <a:avLst/>
          </a:prstGeom>
        </p:spPr>
        <p:txBody>
          <a:bodyPr wrap="none">
            <a:spAutoFit/>
          </a:bodyPr>
          <a:lstStyle/>
          <a:p>
            <a:pPr algn="ctr"/>
            <a:r>
              <a:rPr lang="en-US" altLang="en-US" sz="2400" dirty="0"/>
              <a:t>In some rural or developing areas</a:t>
            </a:r>
          </a:p>
        </p:txBody>
      </p:sp>
      <p:sp>
        <p:nvSpPr>
          <p:cNvPr id="2" name="TextBox 1"/>
          <p:cNvSpPr txBox="1"/>
          <p:nvPr/>
        </p:nvSpPr>
        <p:spPr>
          <a:xfrm>
            <a:off x="2052195" y="2041084"/>
            <a:ext cx="1307047" cy="1446550"/>
          </a:xfrm>
          <a:prstGeom prst="rect">
            <a:avLst/>
          </a:prstGeom>
          <a:noFill/>
        </p:spPr>
        <p:txBody>
          <a:bodyPr wrap="square" rtlCol="0">
            <a:spAutoFit/>
          </a:bodyPr>
          <a:lstStyle/>
          <a:p>
            <a:r>
              <a:rPr lang="en-US" sz="2200" dirty="0"/>
              <a:t>Radio</a:t>
            </a:r>
          </a:p>
          <a:p>
            <a:endParaRPr lang="en-US" sz="2200" dirty="0"/>
          </a:p>
          <a:p>
            <a:r>
              <a:rPr lang="en-US" sz="2200" dirty="0"/>
              <a:t>Fast</a:t>
            </a:r>
          </a:p>
          <a:p>
            <a:r>
              <a:rPr lang="en-US" sz="2200" dirty="0"/>
              <a:t>radio</a:t>
            </a:r>
          </a:p>
        </p:txBody>
      </p:sp>
      <p:cxnSp>
        <p:nvCxnSpPr>
          <p:cNvPr id="4" name="Straight Connector 3"/>
          <p:cNvCxnSpPr/>
          <p:nvPr/>
        </p:nvCxnSpPr>
        <p:spPr>
          <a:xfrm>
            <a:off x="2969129" y="2283222"/>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36931" y="3103767"/>
            <a:ext cx="100940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3" name="Rectangle 2"/>
          <p:cNvSpPr/>
          <p:nvPr/>
        </p:nvSpPr>
        <p:spPr>
          <a:xfrm>
            <a:off x="5607387" y="2813655"/>
            <a:ext cx="1001869" cy="769441"/>
          </a:xfrm>
          <a:prstGeom prst="rect">
            <a:avLst/>
          </a:prstGeom>
        </p:spPr>
        <p:txBody>
          <a:bodyPr wrap="square">
            <a:spAutoFit/>
          </a:bodyPr>
          <a:lstStyle/>
          <a:p>
            <a:pPr algn="ctr"/>
            <a:r>
              <a:rPr lang="en-US" sz="2200" dirty="0"/>
              <a:t>Base Station</a:t>
            </a:r>
          </a:p>
        </p:txBody>
      </p:sp>
      <p:sp>
        <p:nvSpPr>
          <p:cNvPr id="16" name="Line 11"/>
          <p:cNvSpPr>
            <a:spLocks noChangeShapeType="1"/>
          </p:cNvSpPr>
          <p:nvPr/>
        </p:nvSpPr>
        <p:spPr bwMode="auto">
          <a:xfrm flipH="1" flipV="1">
            <a:off x="6638924" y="2953252"/>
            <a:ext cx="1654010" cy="1725633"/>
          </a:xfrm>
          <a:prstGeom prst="line">
            <a:avLst/>
          </a:prstGeom>
          <a:noFill/>
          <a:ln w="19050">
            <a:solidFill>
              <a:schemeClr val="tx1"/>
            </a:solidFill>
            <a:prstDash val="lg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59478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083175"/>
            <a:ext cx="1492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8" y="4266113"/>
            <a:ext cx="18716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1524000" y="2984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The path to the </a:t>
            </a:r>
            <a:r>
              <a:rPr lang="en-US" altLang="en-US" sz="2800" dirty="0" smtClean="0"/>
              <a:t>Internet – </a:t>
            </a:r>
            <a:r>
              <a:rPr lang="en-US" altLang="en-US" sz="2800" dirty="0" smtClean="0">
                <a:solidFill>
                  <a:srgbClr val="FF0000"/>
                </a:solidFill>
              </a:rPr>
              <a:t>5G</a:t>
            </a:r>
            <a:endParaRPr lang="en-US" altLang="en-US" sz="2800" dirty="0">
              <a:solidFill>
                <a:srgbClr val="FF0000"/>
              </a:solidFill>
            </a:endParaRP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5" y="4266116"/>
            <a:ext cx="1055688"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Line 9"/>
          <p:cNvSpPr>
            <a:spLocks noChangeShapeType="1"/>
          </p:cNvSpPr>
          <p:nvPr/>
        </p:nvSpPr>
        <p:spPr bwMode="auto">
          <a:xfrm flipV="1">
            <a:off x="4745255" y="2918324"/>
            <a:ext cx="832461" cy="715884"/>
          </a:xfrm>
          <a:prstGeom prst="line">
            <a:avLst/>
          </a:prstGeom>
          <a:noFill/>
          <a:ln w="19050">
            <a:solidFill>
              <a:schemeClr val="tx1"/>
            </a:solidFill>
            <a:prstDash val="solid"/>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Line 11"/>
          <p:cNvSpPr>
            <a:spLocks noChangeShapeType="1"/>
          </p:cNvSpPr>
          <p:nvPr/>
        </p:nvSpPr>
        <p:spPr bwMode="auto">
          <a:xfrm flipH="1" flipV="1">
            <a:off x="6638924" y="2953252"/>
            <a:ext cx="1654010" cy="1725633"/>
          </a:xfrm>
          <a:prstGeom prst="line">
            <a:avLst/>
          </a:prstGeom>
          <a:noFill/>
          <a:ln w="19050">
            <a:solidFill>
              <a:schemeClr val="tx1"/>
            </a:solidFill>
            <a:prstDash val="solid"/>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030716" y="1413684"/>
            <a:ext cx="1295030" cy="769441"/>
          </a:xfrm>
          <a:prstGeom prst="rect">
            <a:avLst/>
          </a:prstGeom>
          <a:noFill/>
        </p:spPr>
        <p:txBody>
          <a:bodyPr wrap="square" rtlCol="0">
            <a:spAutoFit/>
          </a:bodyPr>
          <a:lstStyle/>
          <a:p>
            <a:r>
              <a:rPr lang="en-US" sz="2200" dirty="0"/>
              <a:t>Radio</a:t>
            </a:r>
          </a:p>
          <a:p>
            <a:r>
              <a:rPr lang="en-US" sz="2200" dirty="0"/>
              <a:t>Fiber</a:t>
            </a:r>
          </a:p>
        </p:txBody>
      </p:sp>
      <p:cxnSp>
        <p:nvCxnSpPr>
          <p:cNvPr id="4" name="Straight Connector 3"/>
          <p:cNvCxnSpPr/>
          <p:nvPr/>
        </p:nvCxnSpPr>
        <p:spPr>
          <a:xfrm>
            <a:off x="3325746" y="1625300"/>
            <a:ext cx="100940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13871" y="1982982"/>
            <a:ext cx="100940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9"/>
          <p:cNvSpPr>
            <a:spLocks noChangeArrowheads="1"/>
          </p:cNvSpPr>
          <p:nvPr/>
        </p:nvSpPr>
        <p:spPr bwMode="auto">
          <a:xfrm>
            <a:off x="8517645" y="4743159"/>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3" name="Rectangle 2"/>
          <p:cNvSpPr/>
          <p:nvPr/>
        </p:nvSpPr>
        <p:spPr>
          <a:xfrm>
            <a:off x="5607387" y="2813655"/>
            <a:ext cx="1001869" cy="769441"/>
          </a:xfrm>
          <a:prstGeom prst="rect">
            <a:avLst/>
          </a:prstGeom>
        </p:spPr>
        <p:txBody>
          <a:bodyPr wrap="square">
            <a:spAutoFit/>
          </a:bodyPr>
          <a:lstStyle/>
          <a:p>
            <a:pPr algn="ctr"/>
            <a:r>
              <a:rPr lang="en-US" sz="2200" dirty="0"/>
              <a:t>Base Station</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3765" y="2614891"/>
            <a:ext cx="1003637" cy="1019317"/>
          </a:xfrm>
          <a:prstGeom prst="rect">
            <a:avLst/>
          </a:prstGeom>
        </p:spPr>
      </p:pic>
      <p:sp>
        <p:nvSpPr>
          <p:cNvPr id="16" name="Line 9"/>
          <p:cNvSpPr>
            <a:spLocks noChangeShapeType="1"/>
          </p:cNvSpPr>
          <p:nvPr/>
        </p:nvSpPr>
        <p:spPr bwMode="auto">
          <a:xfrm flipV="1">
            <a:off x="3847760" y="3634206"/>
            <a:ext cx="882661" cy="860791"/>
          </a:xfrm>
          <a:prstGeom prst="line">
            <a:avLst/>
          </a:prstGeom>
          <a:noFill/>
          <a:ln w="19050">
            <a:solidFill>
              <a:schemeClr val="tx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0"/>
          <p:cNvSpPr/>
          <p:nvPr/>
        </p:nvSpPr>
        <p:spPr>
          <a:xfrm>
            <a:off x="3256937" y="2659559"/>
            <a:ext cx="1001869" cy="769441"/>
          </a:xfrm>
          <a:prstGeom prst="rect">
            <a:avLst/>
          </a:prstGeom>
        </p:spPr>
        <p:txBody>
          <a:bodyPr wrap="square">
            <a:spAutoFit/>
          </a:bodyPr>
          <a:lstStyle/>
          <a:p>
            <a:pPr algn="ctr"/>
            <a:r>
              <a:rPr lang="en-US" sz="2200" dirty="0" smtClean="0"/>
              <a:t>Small</a:t>
            </a:r>
          </a:p>
          <a:p>
            <a:pPr algn="ctr"/>
            <a:r>
              <a:rPr lang="en-US" sz="2200" dirty="0" smtClean="0"/>
              <a:t>Cell</a:t>
            </a:r>
            <a:endParaRPr lang="en-US" sz="2200" dirty="0"/>
          </a:p>
        </p:txBody>
      </p:sp>
    </p:spTree>
    <p:extLst>
      <p:ext uri="{BB962C8B-B14F-4D97-AF65-F5344CB8AC3E}">
        <p14:creationId xmlns:p14="http://schemas.microsoft.com/office/powerpoint/2010/main" val="232802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4178</TotalTime>
  <Words>3429</Words>
  <Application>Microsoft Office PowerPoint</Application>
  <PresentationFormat>Widescreen</PresentationFormat>
  <Paragraphs>427</Paragraphs>
  <Slides>39</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Roboto</vt: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Press</dc:creator>
  <cp:lastModifiedBy>Larry Press</cp:lastModifiedBy>
  <cp:revision>32</cp:revision>
  <dcterms:created xsi:type="dcterms:W3CDTF">2019-09-23T23:22:42Z</dcterms:created>
  <dcterms:modified xsi:type="dcterms:W3CDTF">2020-02-20T02:28:22Z</dcterms:modified>
</cp:coreProperties>
</file>