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85" r:id="rId4"/>
    <p:sldId id="281" r:id="rId5"/>
    <p:sldId id="286" r:id="rId6"/>
    <p:sldId id="293" r:id="rId7"/>
    <p:sldId id="274" r:id="rId8"/>
    <p:sldId id="276" r:id="rId9"/>
    <p:sldId id="277" r:id="rId10"/>
    <p:sldId id="294" r:id="rId11"/>
    <p:sldId id="278" r:id="rId12"/>
    <p:sldId id="295" r:id="rId13"/>
    <p:sldId id="261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8" autoAdjust="0"/>
  </p:normalViewPr>
  <p:slideViewPr>
    <p:cSldViewPr snapToGrid="0" snapToObjects="1">
      <p:cViewPr varScale="1">
        <p:scale>
          <a:sx n="121" d="100"/>
          <a:sy n="121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A7B8-C9E3-430F-AF36-0900B4878D36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1822-4C48-4054-802C-DE4A10B7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</a:t>
            </a:r>
            <a:r>
              <a:rPr lang="en-US" sz="2000" baseline="0" dirty="0" smtClean="0"/>
              <a:t> data link layer is responsible for moving data within a local area network.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will see the major functions provided at the data link layer – data transmission, error checking and resolving medium access conflicts.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will also see the two most common protocols families – Ethernet and </a:t>
            </a:r>
            <a:r>
              <a:rPr lang="en-US" sz="2000" baseline="0" dirty="0" err="1" smtClean="0"/>
              <a:t>WiFi</a:t>
            </a:r>
            <a:r>
              <a:rPr lang="en-US" sz="2000" baseline="0" dirty="0" smtClean="0"/>
              <a:t> and discuss why they came to be dominant.</a:t>
            </a:r>
          </a:p>
          <a:p>
            <a:endParaRPr lang="en-US" sz="2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CC05A-9449-4023-B7CE-3E8FF3370DA8}" type="slidenum">
              <a:rPr lang="en-US"/>
              <a:pPr/>
              <a:t>10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Ethernet</a:t>
            </a:r>
            <a:r>
              <a:rPr lang="en-US" sz="2000" baseline="0" dirty="0" smtClean="0"/>
              <a:t> and </a:t>
            </a:r>
            <a:r>
              <a:rPr lang="en-US" sz="2000" baseline="0" dirty="0" err="1" smtClean="0"/>
              <a:t>WiFi</a:t>
            </a:r>
            <a:r>
              <a:rPr lang="en-US" sz="2000" baseline="0" dirty="0" smtClean="0"/>
              <a:t> data  link protocols dominate today’s LANs 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Ethernet is used over copper wires or optical fiber and </a:t>
            </a:r>
            <a:r>
              <a:rPr lang="en-US" sz="2000" baseline="0" dirty="0" err="1" smtClean="0"/>
              <a:t>WiFi</a:t>
            </a:r>
            <a:r>
              <a:rPr lang="en-US" sz="2000" baseline="0" dirty="0" smtClean="0"/>
              <a:t> for wireless links.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Why did Ethernet and </a:t>
            </a:r>
            <a:r>
              <a:rPr lang="en-US" sz="2000" baseline="0" dirty="0" err="1" smtClean="0"/>
              <a:t>WiFi</a:t>
            </a:r>
            <a:r>
              <a:rPr lang="en-US" sz="2000" baseline="0" dirty="0" smtClean="0"/>
              <a:t> succeed in the marketplace?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You can even think of </a:t>
            </a:r>
            <a:r>
              <a:rPr lang="en-US" sz="2000" baseline="0" dirty="0" err="1" smtClean="0"/>
              <a:t>WiFi</a:t>
            </a:r>
            <a:r>
              <a:rPr lang="en-US" sz="2000" baseline="0" dirty="0" smtClean="0"/>
              <a:t> as wireless Ethernet.</a:t>
            </a:r>
          </a:p>
          <a:p>
            <a:endParaRPr lang="en-US" sz="1200" baseline="0" dirty="0" smtClean="0"/>
          </a:p>
          <a:p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DE042-840E-463F-943E-C7187AE6757D}" type="slidenum">
              <a:rPr lang="en-US"/>
              <a:pPr/>
              <a:t>11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At</a:t>
            </a:r>
            <a:r>
              <a:rPr lang="en-US" sz="2000" baseline="0" dirty="0" smtClean="0"/>
              <a:t> one time, there were several prominent Ethernet competitors.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Each had its technical pros and cons, but each was invented and controlled by a single manufacturer.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By contrast, Ethernet was an open standard.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Anyone could build Ethernet equipment without paying a license fee.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That brought many competing Ethernet manufacturers into the marketplace.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Turning the Ethernet standard over to a professional society also ensured that it would continue to evolve and improve.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Today there are many Ethernet – allowing a wide choice of speeds and link lengths.</a:t>
            </a:r>
          </a:p>
          <a:p>
            <a:endParaRPr lang="en-US" sz="2000" baseline="0" dirty="0" smtClean="0"/>
          </a:p>
          <a:p>
            <a:r>
              <a:rPr lang="en-US" sz="2000" dirty="0" err="1" smtClean="0"/>
              <a:t>WiFi</a:t>
            </a:r>
            <a:r>
              <a:rPr lang="en-US" sz="2000" dirty="0" smtClean="0"/>
              <a:t> ha</a:t>
            </a:r>
            <a:r>
              <a:rPr lang="en-US" sz="2000" baseline="0" dirty="0" smtClean="0"/>
              <a:t>d similar advantages.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It was launched in </a:t>
            </a:r>
            <a:r>
              <a:rPr lang="en-US" sz="2000" dirty="0" smtClean="0"/>
              <a:t>1988 as a wireless</a:t>
            </a:r>
            <a:r>
              <a:rPr lang="en-US" sz="2000" baseline="0" dirty="0" smtClean="0"/>
              <a:t> network among cash registers in stores, but the inventor, National Cash Register, turned control over to a professional standard.</a:t>
            </a:r>
          </a:p>
          <a:p>
            <a:endParaRPr lang="en-US" sz="2000" baseline="0" dirty="0" smtClean="0"/>
          </a:p>
          <a:p>
            <a:r>
              <a:rPr lang="en-US" sz="2000" baseline="0" dirty="0" err="1" smtClean="0"/>
              <a:t>WiFi</a:t>
            </a:r>
            <a:r>
              <a:rPr lang="en-US" sz="2000" baseline="0" dirty="0" smtClean="0"/>
              <a:t> had another advantage over competing wireless networks. 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It operated in a frequency band that did not require one to have a broadcast license as long as power was kept below a specified limit.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Higher powered radio transmitters require government licenses.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In the US, our Federal Communication Commission issues licenses to transmit at specified frequencies in specified locations.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Many people think we should have more license-free frequency bands in the US and around the world.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We’ve seen that data is moved across local area networks at the data link layer.</a:t>
            </a:r>
          </a:p>
          <a:p>
            <a:endParaRPr lang="en-US" sz="2000" dirty="0" smtClean="0"/>
          </a:p>
          <a:p>
            <a:r>
              <a:rPr lang="en-US" sz="2000" dirty="0" smtClean="0"/>
              <a:t>In</a:t>
            </a:r>
            <a:r>
              <a:rPr lang="en-US" sz="2000" baseline="0" dirty="0" smtClean="0"/>
              <a:t> addition to sending and receiving LAN data, the data link layer checks for errors and resolves medium access conflicts.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saw that Ethernet and </a:t>
            </a:r>
            <a:r>
              <a:rPr lang="en-US" sz="2000" baseline="0" dirty="0" err="1" smtClean="0"/>
              <a:t>WiFi</a:t>
            </a:r>
            <a:r>
              <a:rPr lang="en-US" sz="2000" baseline="0" dirty="0" smtClean="0"/>
              <a:t> are dominant data link protocol families, and discussed the reasons the beat the competition in the market place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9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BBD85-7BDE-4021-844E-0A4DE335DD23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/>
              <a:t>Application programs like Web clients and servers run in computers that are connected to the edges of the Internet.</a:t>
            </a:r>
          </a:p>
          <a:p>
            <a:endParaRPr lang="en-US" sz="2000" dirty="0" smtClean="0"/>
          </a:p>
          <a:p>
            <a:r>
              <a:rPr lang="en-US" sz="2000" dirty="0" smtClean="0"/>
              <a:t>A</a:t>
            </a:r>
            <a:r>
              <a:rPr lang="en-US" sz="2000" baseline="0" dirty="0" smtClean="0"/>
              <a:t>pplication programs on different hosts communicate using a collection of programs called “TCP/IP.”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People writing application programs don’t have to worry about how information is sent from client to server and back – that’s taken care of by lower level software.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This presentation focuses on the TCP/IP data link layer.</a:t>
            </a:r>
          </a:p>
          <a:p>
            <a:endParaRPr lang="en-US" sz="20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91CB7-6B5C-4EFA-B741-046DA6D293AB}" type="slidenum">
              <a:rPr lang="en-US"/>
              <a:pPr/>
              <a:t>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</a:t>
            </a:r>
            <a:r>
              <a:rPr lang="en-US" sz="2000" baseline="0" dirty="0" smtClean="0"/>
              <a:t> data link layer passes data within the sending and receiving local area networks.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Let’s take a closer look.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As shown here,</a:t>
            </a:r>
            <a:r>
              <a:rPr lang="en-US" sz="2000" baseline="0" dirty="0" smtClean="0"/>
              <a:t> the data link layer is responsible for moving data from a particular host within a local area network to the router at its edge.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At that point, the Internet layer takes over and routes it across the Internet.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When it arrives at its destination network, the data link software delivers it across the LAN to the appropriate program on the destination host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baseline="0" dirty="0" smtClean="0"/>
              <a:t>The data link layer does error checking and correction within the LAN.</a:t>
            </a:r>
          </a:p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6A0CE-D678-4E2F-8E27-CB9DB7C07958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LAN might be a fairly</a:t>
            </a:r>
            <a:r>
              <a:rPr lang="en-US" sz="2000" baseline="0" dirty="0" smtClean="0"/>
              <a:t> simple one in a home.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This example shows a LAN with a personal computer, a portable computer and a handheld computer.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</a:t>
            </a:r>
            <a:r>
              <a:rPr lang="en-US" sz="2000" baseline="0" dirty="0" err="1" smtClean="0"/>
              <a:t>hifi</a:t>
            </a:r>
            <a:r>
              <a:rPr lang="en-US" sz="2000" baseline="0" dirty="0" smtClean="0"/>
              <a:t> and television sets are also connected to the LAN.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router at the edge of the network leads to the Internet.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3AA27-51A2-47CF-99D9-763E074DEECE}" type="slidenum">
              <a:rPr lang="en-US"/>
              <a:pPr/>
              <a:t>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 LAN may also be complex, linking many buildings and</a:t>
            </a:r>
            <a:r>
              <a:rPr lang="en-US" sz="2000" baseline="0" dirty="0" smtClean="0"/>
              <a:t> computers.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This is our campus LAN.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Every building is connected to the Educational Resource Center (the old Library) where our edge router is located,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 fiber optic cable runs from there to a CSU data center in downtown Los Angeles.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76DBB-AFDD-47FD-83D4-BF34EA24F3E8}" type="slidenum">
              <a:rPr lang="en-US"/>
              <a:pPr/>
              <a:t>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data</a:t>
            </a:r>
            <a:r>
              <a:rPr lang="en-US" sz="2000" baseline="0" dirty="0" smtClean="0"/>
              <a:t> link layer transfers data and also checks for and corrects errors within the LAN.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E30A1-7765-4293-A643-E543935605A9}" type="slidenum">
              <a:rPr lang="en-US"/>
              <a:pPr/>
              <a:t>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In</a:t>
            </a:r>
            <a:r>
              <a:rPr lang="en-US" sz="2000" baseline="0" dirty="0" smtClean="0"/>
              <a:t> addition to transmitting data and correcting errors, t</a:t>
            </a:r>
            <a:r>
              <a:rPr lang="en-US" sz="2000" dirty="0" smtClean="0"/>
              <a:t>he data link layer also controls</a:t>
            </a:r>
            <a:r>
              <a:rPr lang="en-US" sz="2000" baseline="0" dirty="0" smtClean="0"/>
              <a:t> medium access.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What</a:t>
            </a:r>
            <a:r>
              <a:rPr lang="en-US" sz="2000" baseline="0" dirty="0" smtClean="0"/>
              <a:t> protocol do we use when two kids want to talk at the same time?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They raise their hands and wait for the teacher to choose one of them.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Similar situations may arise when two hosts try to send data over a shared medium.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For example, say two </a:t>
            </a:r>
            <a:r>
              <a:rPr lang="en-US" sz="2000" baseline="0" dirty="0" err="1" smtClean="0"/>
              <a:t>WiFi</a:t>
            </a:r>
            <a:r>
              <a:rPr lang="en-US" sz="2000" baseline="0" dirty="0" smtClean="0"/>
              <a:t> radios both try to transmit at the same frequency in nearby locations.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Interference between the signals will cause data transmission errors.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When the data link software discovers an error, it is programmed to wait a random amount of time, then retransmit.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probability is high that the second try will succeed, but, if it does not, it will do the same thing again.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effect of these retransmissions is to slow the throughput of the link.</a:t>
            </a:r>
            <a:endParaRPr lang="en-US" sz="2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740802-D097-4C2B-982D-A66D1B57BD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C2E8-6208-4D0D-8105-A8D78B424E2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3/" TargetMode="External"/><Relationship Id="rId2" Type="http://schemas.openxmlformats.org/officeDocument/2006/relationships/hyperlink" Target="http://www.wi-fi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eee802.org/1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1593" y="21490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kills</a:t>
            </a:r>
            <a:r>
              <a:rPr lang="en-US" sz="2800" dirty="0" smtClean="0"/>
              <a:t>: none</a:t>
            </a: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Concepts</a:t>
            </a:r>
            <a:r>
              <a:rPr lang="en-US" sz="2800" dirty="0" smtClean="0"/>
              <a:t>: LAN</a:t>
            </a:r>
            <a:r>
              <a:rPr lang="en-US" sz="2800" dirty="0"/>
              <a:t>, </a:t>
            </a:r>
            <a:r>
              <a:rPr lang="en-US" sz="2800" dirty="0" smtClean="0"/>
              <a:t>data link </a:t>
            </a:r>
            <a:r>
              <a:rPr lang="en-US" sz="2800" dirty="0" smtClean="0"/>
              <a:t>functions – moving data within a LAN and medium </a:t>
            </a:r>
            <a:r>
              <a:rPr lang="en-US" sz="2800" dirty="0"/>
              <a:t>access, </a:t>
            </a:r>
            <a:r>
              <a:rPr lang="en-US" sz="2800" dirty="0" smtClean="0"/>
              <a:t>data </a:t>
            </a:r>
            <a:r>
              <a:rPr lang="en-US" sz="2800" dirty="0"/>
              <a:t>link </a:t>
            </a:r>
            <a:r>
              <a:rPr lang="en-US" sz="2800" dirty="0" smtClean="0"/>
              <a:t>protocols – Ethernet and </a:t>
            </a:r>
            <a:r>
              <a:rPr lang="en-US" sz="2800" dirty="0" err="1" smtClean="0"/>
              <a:t>WiFi</a:t>
            </a:r>
            <a:r>
              <a:rPr lang="en-US" sz="2800" smtClean="0"/>
              <a:t>, </a:t>
            </a:r>
            <a:r>
              <a:rPr lang="en-US" sz="2800"/>
              <a:t>why </a:t>
            </a:r>
            <a:r>
              <a:rPr lang="en-US" sz="2800" smtClean="0"/>
              <a:t>protocols </a:t>
            </a:r>
            <a:r>
              <a:rPr lang="en-US" sz="2800" smtClean="0"/>
              <a:t>standards </a:t>
            </a:r>
            <a:r>
              <a:rPr lang="en-US" sz="2800" dirty="0" smtClean="0"/>
              <a:t>win </a:t>
            </a:r>
            <a:endParaRPr lang="en-US" sz="28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8710" y="780756"/>
            <a:ext cx="3226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data link layer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7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200"/>
              <a:t>Data link layer protocols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419600"/>
            <a:ext cx="8229600" cy="4525963"/>
          </a:xfrm>
        </p:spPr>
        <p:txBody>
          <a:bodyPr/>
          <a:lstStyle/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53253" name="Picture 5" descr="cat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495800" y="1905000"/>
            <a:ext cx="312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Ethernet (copper and optical fiber)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4572000" y="4267200"/>
            <a:ext cx="365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WiFi (physical and data link)</a:t>
            </a:r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24384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64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200" dirty="0" smtClean="0"/>
              <a:t>Open, dynamic standards win</a:t>
            </a:r>
            <a:endParaRPr lang="en-US" sz="32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905000"/>
            <a:ext cx="4800600" cy="2895600"/>
          </a:xfrm>
        </p:spPr>
        <p:txBody>
          <a:bodyPr/>
          <a:lstStyle/>
          <a:p>
            <a:r>
              <a:rPr lang="en-US" sz="2800" dirty="0"/>
              <a:t>Open</a:t>
            </a:r>
          </a:p>
          <a:p>
            <a:endParaRPr lang="en-US" sz="2800" dirty="0"/>
          </a:p>
          <a:p>
            <a:r>
              <a:rPr lang="en-US" sz="2800" dirty="0"/>
              <a:t>Dynamic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(</a:t>
            </a:r>
            <a:r>
              <a:rPr lang="en-US" sz="2800" dirty="0" err="1"/>
              <a:t>WiFi</a:t>
            </a:r>
            <a:r>
              <a:rPr lang="en-US" sz="2800" dirty="0"/>
              <a:t> was also license free)</a:t>
            </a:r>
          </a:p>
        </p:txBody>
      </p:sp>
    </p:spTree>
    <p:extLst>
      <p:ext uri="{BB962C8B-B14F-4D97-AF65-F5344CB8AC3E}">
        <p14:creationId xmlns:p14="http://schemas.microsoft.com/office/powerpoint/2010/main" val="428737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385" y="666497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6" y="2445910"/>
            <a:ext cx="7789689" cy="218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4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558" y="313263"/>
            <a:ext cx="351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Self study questions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39829" y="1137605"/>
            <a:ext cx="72643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Since the data link protocols detect and correct errors, why does the TCP transport protocol also detect and correct errors?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Which two standards dominate data link protocols?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are the three main functions at the data link layer?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Why did Ethernet and </a:t>
            </a:r>
            <a:r>
              <a:rPr lang="en-US" dirty="0" err="1" smtClean="0"/>
              <a:t>WiFi</a:t>
            </a:r>
            <a:r>
              <a:rPr lang="en-US" dirty="0" smtClean="0"/>
              <a:t> come to dominate the market for connectivity with local area networks?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 you name another wireless protocol that is used in short range local area links?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 you think of other wireless devices than </a:t>
            </a:r>
            <a:r>
              <a:rPr lang="en-US" dirty="0" err="1" smtClean="0"/>
              <a:t>WiFi</a:t>
            </a:r>
            <a:r>
              <a:rPr lang="en-US" dirty="0" smtClean="0"/>
              <a:t> radios that are license free?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 you think of wireless devices that do need licenses?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Why are licenses required for many radio transmitters?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6711" y="668265"/>
            <a:ext cx="187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Resources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390520" y="2179105"/>
            <a:ext cx="636296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WiFi</a:t>
            </a:r>
            <a:r>
              <a:rPr lang="en-US" sz="2000" dirty="0" smtClean="0"/>
              <a:t> Alliance certifies equipment and markets:</a:t>
            </a:r>
          </a:p>
          <a:p>
            <a:r>
              <a:rPr lang="en-US" sz="2000" dirty="0" smtClean="0">
                <a:hlinkClick r:id="rId2"/>
              </a:rPr>
              <a:t>http://www.wi-fi.org/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IEEE develops and ratifies technical standards like Ethernet:</a:t>
            </a:r>
          </a:p>
          <a:p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://www.ieee802.org/3/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And</a:t>
            </a:r>
          </a:p>
          <a:p>
            <a:endParaRPr lang="en-US" sz="2000" dirty="0"/>
          </a:p>
          <a:p>
            <a:r>
              <a:rPr lang="en-US" sz="2000" dirty="0" err="1" smtClean="0"/>
              <a:t>WiFi</a:t>
            </a:r>
            <a:r>
              <a:rPr lang="en-US" sz="2000" dirty="0" smtClean="0"/>
              <a:t>:</a:t>
            </a:r>
          </a:p>
          <a:p>
            <a:r>
              <a:rPr lang="en-US" sz="2000" dirty="0">
                <a:hlinkClick r:id="rId4"/>
              </a:rPr>
              <a:t>http://www.ieee802.org/11/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388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353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383" y="1639164"/>
            <a:ext cx="5823488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Technology (communication)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/>
              <a:t>Content </a:t>
            </a:r>
            <a:r>
              <a:rPr lang="en-US" dirty="0" smtClean="0"/>
              <a:t>creation</a:t>
            </a:r>
          </a:p>
          <a:p>
            <a:pPr lvl="1"/>
            <a:r>
              <a:rPr lang="en-US" dirty="0" smtClean="0"/>
              <a:t>User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3200" dirty="0"/>
              <a:t>TCP/IP from </a:t>
            </a:r>
            <a:r>
              <a:rPr lang="en-US" sz="3200" dirty="0" smtClean="0"/>
              <a:t>the outside</a:t>
            </a:r>
            <a:endParaRPr lang="en-US" sz="3200" dirty="0"/>
          </a:p>
        </p:txBody>
      </p:sp>
      <p:pic>
        <p:nvPicPr>
          <p:cNvPr id="11267" name="Picture 3" descr="ClSer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145224"/>
            <a:ext cx="5910263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19199" y="3974024"/>
            <a:ext cx="15922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Application </a:t>
            </a:r>
          </a:p>
          <a:p>
            <a:r>
              <a:rPr lang="en-US" sz="2000"/>
              <a:t>Program, for</a:t>
            </a:r>
          </a:p>
          <a:p>
            <a:r>
              <a:rPr lang="en-US" sz="2000"/>
              <a:t>example, a </a:t>
            </a:r>
          </a:p>
          <a:p>
            <a:r>
              <a:rPr lang="en-US" sz="2000"/>
              <a:t>Web client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553199" y="3974024"/>
            <a:ext cx="15922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Application </a:t>
            </a:r>
          </a:p>
          <a:p>
            <a:r>
              <a:rPr lang="en-US" sz="2000"/>
              <a:t>Program, for</a:t>
            </a:r>
          </a:p>
          <a:p>
            <a:r>
              <a:rPr lang="en-US" sz="2000"/>
              <a:t>Example, a</a:t>
            </a:r>
          </a:p>
          <a:p>
            <a:r>
              <a:rPr lang="en-US" sz="2000"/>
              <a:t>Web server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657599" y="4431224"/>
            <a:ext cx="220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 TCP/IP network</a:t>
            </a:r>
          </a:p>
        </p:txBody>
      </p:sp>
    </p:spTree>
    <p:extLst>
      <p:ext uri="{BB962C8B-B14F-4D97-AF65-F5344CB8AC3E}">
        <p14:creationId xmlns:p14="http://schemas.microsoft.com/office/powerpoint/2010/main" val="225864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9206"/>
            <a:ext cx="8229600" cy="868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data link layer</a:t>
            </a:r>
            <a:endParaRPr lang="en-US" sz="3200" dirty="0"/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3276600" y="2286000"/>
            <a:ext cx="525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92791"/>
              </p:ext>
            </p:extLst>
          </p:nvPr>
        </p:nvGraphicFramePr>
        <p:xfrm>
          <a:off x="1143216" y="1479625"/>
          <a:ext cx="6857568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814"/>
                <a:gridCol w="5458754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Layer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Function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Application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Do useful work like Web browsing, email, and file transfer </a:t>
                      </a: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Transport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000" dirty="0" smtClean="0"/>
                        <a:t>Transport data between application programs running on two hosts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Internet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Route packets between networks (inter network)</a:t>
                      </a:r>
                    </a:p>
                  </a:txBody>
                  <a:tcP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link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000" dirty="0" smtClean="0"/>
                        <a:t>Send</a:t>
                      </a:r>
                      <a:r>
                        <a:rPr lang="en-US" sz="2000" baseline="0" dirty="0" smtClean="0"/>
                        <a:t> data</a:t>
                      </a:r>
                      <a:r>
                        <a:rPr lang="en-US" sz="2000" dirty="0" smtClean="0"/>
                        <a:t> within the local area network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Physical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000" dirty="0" smtClean="0"/>
                        <a:t>Specify hardware characteristics</a:t>
                      </a:r>
                      <a:r>
                        <a:rPr lang="en-US" sz="2000" baseline="0" dirty="0" smtClean="0"/>
                        <a:t> and ways to differentiate between ones and zeros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73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76065" y="2558829"/>
            <a:ext cx="2424331" cy="1781879"/>
            <a:chOff x="159025" y="2404941"/>
            <a:chExt cx="2424331" cy="178187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5" y="2404941"/>
              <a:ext cx="2424331" cy="1781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390630" y="2951160"/>
              <a:ext cx="798027" cy="364446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594725" y="2539104"/>
            <a:ext cx="2413766" cy="1779301"/>
            <a:chOff x="6594725" y="2539104"/>
            <a:chExt cx="2413766" cy="177930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725" y="2539104"/>
              <a:ext cx="2413766" cy="1779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6957868" y="3428755"/>
              <a:ext cx="764333" cy="268904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33" y="2180214"/>
            <a:ext cx="3099015" cy="245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Arrow Connector 32"/>
          <p:cNvCxnSpPr>
            <a:stCxn id="1031" idx="3"/>
          </p:cNvCxnSpPr>
          <p:nvPr/>
        </p:nvCxnSpPr>
        <p:spPr>
          <a:xfrm flipV="1">
            <a:off x="2600396" y="3449768"/>
            <a:ext cx="439137" cy="1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155588" y="3409318"/>
            <a:ext cx="439137" cy="1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32926" y="697583"/>
            <a:ext cx="4478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Moving data within a LAN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246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48600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A home </a:t>
            </a:r>
            <a:r>
              <a:rPr lang="en-US" sz="3600" dirty="0"/>
              <a:t>local area network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4876800" y="5940425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05000" y="6019800"/>
            <a:ext cx="2901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To and from the Internet</a:t>
            </a:r>
          </a:p>
        </p:txBody>
      </p:sp>
    </p:spTree>
    <p:extLst>
      <p:ext uri="{BB962C8B-B14F-4D97-AF65-F5344CB8AC3E}">
        <p14:creationId xmlns:p14="http://schemas.microsoft.com/office/powerpoint/2010/main" val="222838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6324600" cy="53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65841" y="829987"/>
            <a:ext cx="26827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/>
              <a:t>An organization local area network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859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90600" y="3352800"/>
            <a:ext cx="230187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101011010101010101101010111010101011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019800" y="3352800"/>
            <a:ext cx="230187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101011010101010101101010111010101011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429000" y="39624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Transfer data and check for errors</a:t>
            </a:r>
          </a:p>
        </p:txBody>
      </p:sp>
    </p:spTree>
    <p:extLst>
      <p:ext uri="{BB962C8B-B14F-4D97-AF65-F5344CB8AC3E}">
        <p14:creationId xmlns:p14="http://schemas.microsoft.com/office/powerpoint/2010/main" val="273285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Young%20student%20raising%20hand%20at%20the%20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7332"/>
            <a:ext cx="328453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Medium access control</a:t>
            </a:r>
          </a:p>
        </p:txBody>
      </p:sp>
      <p:pic>
        <p:nvPicPr>
          <p:cNvPr id="48138" name="Picture 10" descr="boyraising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77332"/>
            <a:ext cx="330358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1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1224</Words>
  <Application>Microsoft Office PowerPoint</Application>
  <PresentationFormat>On-screen Show (4:3)</PresentationFormat>
  <Paragraphs>187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Where does this topic fit?</vt:lpstr>
      <vt:lpstr>TCP/IP from the outside</vt:lpstr>
      <vt:lpstr>The data link layer</vt:lpstr>
      <vt:lpstr>PowerPoint Presentation</vt:lpstr>
      <vt:lpstr>A home local area network</vt:lpstr>
      <vt:lpstr>PowerPoint Presentation</vt:lpstr>
      <vt:lpstr>PowerPoint Presentation</vt:lpstr>
      <vt:lpstr>PowerPoint Presentation</vt:lpstr>
      <vt:lpstr>Data link layer protocols</vt:lpstr>
      <vt:lpstr>Open, dynamic standards win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Larry</dc:creator>
  <cp:lastModifiedBy>Larry</cp:lastModifiedBy>
  <cp:revision>44</cp:revision>
  <dcterms:created xsi:type="dcterms:W3CDTF">2010-07-13T13:09:27Z</dcterms:created>
  <dcterms:modified xsi:type="dcterms:W3CDTF">2010-11-29T17:52:26Z</dcterms:modified>
</cp:coreProperties>
</file>