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3" r:id="rId2"/>
    <p:sldId id="264" r:id="rId3"/>
    <p:sldId id="311" r:id="rId4"/>
    <p:sldId id="301" r:id="rId5"/>
    <p:sldId id="270" r:id="rId6"/>
    <p:sldId id="295" r:id="rId7"/>
    <p:sldId id="290" r:id="rId8"/>
    <p:sldId id="291" r:id="rId9"/>
    <p:sldId id="292" r:id="rId10"/>
    <p:sldId id="312" r:id="rId11"/>
    <p:sldId id="318" r:id="rId12"/>
    <p:sldId id="325" r:id="rId13"/>
    <p:sldId id="296" r:id="rId14"/>
    <p:sldId id="319" r:id="rId15"/>
    <p:sldId id="320" r:id="rId16"/>
    <p:sldId id="321" r:id="rId17"/>
    <p:sldId id="294" r:id="rId18"/>
    <p:sldId id="323" r:id="rId19"/>
    <p:sldId id="298" r:id="rId20"/>
    <p:sldId id="313" r:id="rId21"/>
    <p:sldId id="309" r:id="rId22"/>
    <p:sldId id="307" r:id="rId23"/>
    <p:sldId id="722" r:id="rId24"/>
    <p:sldId id="266" r:id="rId25"/>
    <p:sldId id="261" r:id="rId26"/>
    <p:sldId id="265" r:id="rId27"/>
    <p:sldId id="315" r:id="rId28"/>
    <p:sldId id="31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49BC27-B2FA-4D9E-886E-41756D45BDB8}" v="6" dt="2020-05-06T22:03:20.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76" autoAdjust="0"/>
  </p:normalViewPr>
  <p:slideViewPr>
    <p:cSldViewPr snapToGrid="0" snapToObjects="1">
      <p:cViewPr varScale="1">
        <p:scale>
          <a:sx n="103" d="100"/>
          <a:sy n="103" d="100"/>
        </p:scale>
        <p:origin x="788"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ry Press" userId="0ada1fc728725202" providerId="LiveId" clId="{8749BC27-B2FA-4D9E-886E-41756D45BDB8}"/>
    <pc:docChg chg="custSel addSld modSld">
      <pc:chgData name="Larry Press" userId="0ada1fc728725202" providerId="LiveId" clId="{8749BC27-B2FA-4D9E-886E-41756D45BDB8}" dt="2020-05-06T22:03:47.530" v="531" actId="20577"/>
      <pc:docMkLst>
        <pc:docMk/>
      </pc:docMkLst>
      <pc:sldChg chg="modSp mod modNotesTx">
        <pc:chgData name="Larry Press" userId="0ada1fc728725202" providerId="LiveId" clId="{8749BC27-B2FA-4D9E-886E-41756D45BDB8}" dt="2020-05-02T22:31:15.394" v="514" actId="403"/>
        <pc:sldMkLst>
          <pc:docMk/>
          <pc:sldMk cId="3108178294" sldId="313"/>
        </pc:sldMkLst>
        <pc:spChg chg="mod">
          <ac:chgData name="Larry Press" userId="0ada1fc728725202" providerId="LiveId" clId="{8749BC27-B2FA-4D9E-886E-41756D45BDB8}" dt="2020-05-02T22:31:15.394" v="514" actId="403"/>
          <ac:spMkLst>
            <pc:docMk/>
            <pc:sldMk cId="3108178294" sldId="313"/>
            <ac:spMk id="2" creationId="{00000000-0000-0000-0000-000000000000}"/>
          </ac:spMkLst>
        </pc:spChg>
        <pc:spChg chg="mod">
          <ac:chgData name="Larry Press" userId="0ada1fc728725202" providerId="LiveId" clId="{8749BC27-B2FA-4D9E-886E-41756D45BDB8}" dt="2020-05-02T22:27:49.739" v="272" actId="1076"/>
          <ac:spMkLst>
            <pc:docMk/>
            <pc:sldMk cId="3108178294" sldId="313"/>
            <ac:spMk id="3" creationId="{00000000-0000-0000-0000-000000000000}"/>
          </ac:spMkLst>
        </pc:spChg>
        <pc:picChg chg="mod">
          <ac:chgData name="Larry Press" userId="0ada1fc728725202" providerId="LiveId" clId="{8749BC27-B2FA-4D9E-886E-41756D45BDB8}" dt="2020-05-02T22:27:28.935" v="270" actId="1076"/>
          <ac:picMkLst>
            <pc:docMk/>
            <pc:sldMk cId="3108178294" sldId="313"/>
            <ac:picMk id="1032" creationId="{00000000-0000-0000-0000-000000000000}"/>
          </ac:picMkLst>
        </pc:picChg>
      </pc:sldChg>
      <pc:sldChg chg="modNotesTx">
        <pc:chgData name="Larry Press" userId="0ada1fc728725202" providerId="LiveId" clId="{8749BC27-B2FA-4D9E-886E-41756D45BDB8}" dt="2020-04-29T20:28:25.724" v="8" actId="20577"/>
        <pc:sldMkLst>
          <pc:docMk/>
          <pc:sldMk cId="3239709454" sldId="316"/>
        </pc:sldMkLst>
      </pc:sldChg>
      <pc:sldChg chg="modSp add mod modNotesTx">
        <pc:chgData name="Larry Press" userId="0ada1fc728725202" providerId="LiveId" clId="{8749BC27-B2FA-4D9E-886E-41756D45BDB8}" dt="2020-05-06T22:03:47.530" v="531" actId="20577"/>
        <pc:sldMkLst>
          <pc:docMk/>
          <pc:sldMk cId="2558119567" sldId="722"/>
        </pc:sldMkLst>
        <pc:spChg chg="mod">
          <ac:chgData name="Larry Press" userId="0ada1fc728725202" providerId="LiveId" clId="{8749BC27-B2FA-4D9E-886E-41756D45BDB8}" dt="2020-05-06T22:02:22.015" v="518" actId="20577"/>
          <ac:spMkLst>
            <pc:docMk/>
            <pc:sldMk cId="2558119567" sldId="722"/>
            <ac:spMk id="3" creationId="{00000000-0000-0000-0000-000000000000}"/>
          </ac:spMkLst>
        </pc:spChg>
        <pc:picChg chg="mod">
          <ac:chgData name="Larry Press" userId="0ada1fc728725202" providerId="LiveId" clId="{8749BC27-B2FA-4D9E-886E-41756D45BDB8}" dt="2020-05-06T22:02:54.570" v="520" actId="1076"/>
          <ac:picMkLst>
            <pc:docMk/>
            <pc:sldMk cId="2558119567" sldId="722"/>
            <ac:picMk id="2056" creationId="{48EABBDA-C9F8-47CD-BBCD-5E64197B620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AA7B8-C9E3-430F-AF36-0900B4878D36}" type="datetimeFigureOut">
              <a:rPr lang="en-US" smtClean="0"/>
              <a:t>5/6/2020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71822-4C48-4054-802C-DE4A10B77D14}" type="slidenum">
              <a:rPr lang="en-US" smtClean="0"/>
              <a:t>‹#›</a:t>
            </a:fld>
            <a:endParaRPr lang="en-US"/>
          </a:p>
        </p:txBody>
      </p:sp>
    </p:spTree>
    <p:extLst>
      <p:ext uri="{BB962C8B-B14F-4D97-AF65-F5344CB8AC3E}">
        <p14:creationId xmlns:p14="http://schemas.microsoft.com/office/powerpoint/2010/main" val="11492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2000" dirty="0"/>
              <a:t>In</a:t>
            </a:r>
            <a:r>
              <a:rPr lang="en-US" sz="2000" baseline="0" dirty="0"/>
              <a:t> the early days of the Internet, one needed specialized skills to develop or deploy new applications.</a:t>
            </a:r>
          </a:p>
          <a:p>
            <a:endParaRPr lang="en-US" sz="2000" baseline="0" dirty="0"/>
          </a:p>
          <a:p>
            <a:r>
              <a:rPr lang="en-US" sz="2000" baseline="0" dirty="0"/>
              <a:t>Both developing and application and deploying it on the Internet have become easier with time.</a:t>
            </a:r>
          </a:p>
          <a:p>
            <a:endParaRPr lang="en-US" sz="2000" baseline="0" dirty="0"/>
          </a:p>
          <a:p>
            <a:r>
              <a:rPr lang="en-US" sz="2000" baseline="0" dirty="0"/>
              <a:t>This presentation shows the evolution of application deployment using my school as an example.</a:t>
            </a:r>
          </a:p>
        </p:txBody>
      </p:sp>
    </p:spTree>
    <p:extLst>
      <p:ext uri="{BB962C8B-B14F-4D97-AF65-F5344CB8AC3E}">
        <p14:creationId xmlns:p14="http://schemas.microsoft.com/office/powerpoint/2010/main" val="57494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One Wilshire is a large building in downtown Los Angeles.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From the outside, it looks like an office building, but inside it is filled with racks of equipment and cables. Several hundred tenants connect with each other and the outside world at One Wilshire.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Large organizations and ISPs exchange traffic (IP packets) at data centers like this one</a:t>
            </a:r>
            <a:r>
              <a:rPr lang="en-US" sz="1200" b="0" i="0" kern="1200" baseline="0" dirty="0">
                <a:solidFill>
                  <a:schemeClr val="tx1"/>
                </a:solidFill>
                <a:effectLst/>
                <a:latin typeface="+mn-lt"/>
                <a:ea typeface="+mn-ea"/>
                <a:cs typeface="+mn-cs"/>
              </a:rPr>
              <a:t> and t</a:t>
            </a:r>
            <a:r>
              <a:rPr lang="en-US" sz="1200" b="0" i="0" kern="1200" dirty="0">
                <a:solidFill>
                  <a:schemeClr val="tx1"/>
                </a:solidFill>
                <a:effectLst/>
                <a:latin typeface="+mn-lt"/>
                <a:ea typeface="+mn-ea"/>
                <a:cs typeface="+mn-cs"/>
              </a:rPr>
              <a:t>here are similar buildings in cities around the world.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addition to exchanging traffic, data centers often host servers for organizations. The data center staff are responsible for connectivity, power, security, fire protection, etc., but not the content. The content is maintained by the owner of the server. This service is typically very good, but the price is high.</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10</a:t>
            </a:fld>
            <a:endParaRPr lang="en-US"/>
          </a:p>
        </p:txBody>
      </p:sp>
    </p:spTree>
    <p:extLst>
      <p:ext uri="{BB962C8B-B14F-4D97-AF65-F5344CB8AC3E}">
        <p14:creationId xmlns:p14="http://schemas.microsoft.com/office/powerpoint/2010/main" val="321528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BDBAE-9248-4953-BC1D-4D7BB40A8A85}" type="slidenum">
              <a:rPr lang="en-US"/>
              <a:pPr/>
              <a:t>13</a:t>
            </a:fld>
            <a:endParaRPr lang="en-US" dirty="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sz="2000" dirty="0"/>
              <a:t>Virtualization was the next</a:t>
            </a:r>
            <a:r>
              <a:rPr lang="en-US" sz="2000" baseline="0" dirty="0"/>
              <a:t> step for my school.</a:t>
            </a:r>
          </a:p>
          <a:p>
            <a:endParaRPr lang="en-US" sz="2000" baseline="0" dirty="0"/>
          </a:p>
          <a:p>
            <a:r>
              <a:rPr lang="en-US" sz="2000" dirty="0"/>
              <a:t>Since</a:t>
            </a:r>
            <a:r>
              <a:rPr lang="en-US" sz="2000" baseline="0" dirty="0"/>
              <a:t> today’s computers have large memories and storage devices, it is possible to run two or more completely independent operating systems on one physical machine.</a:t>
            </a:r>
          </a:p>
          <a:p>
            <a:endParaRPr lang="en-US" sz="2000" baseline="0" dirty="0"/>
          </a:p>
          <a:p>
            <a:r>
              <a:rPr lang="en-US" sz="2000" baseline="0" dirty="0"/>
              <a:t>These are called virtual machines since a single physical computer can appear to be two or more independent machines.</a:t>
            </a:r>
          </a:p>
          <a:p>
            <a:endParaRPr lang="en-US" sz="2000" baseline="0" dirty="0"/>
          </a:p>
          <a:p>
            <a:r>
              <a:rPr lang="en-US" sz="2000" baseline="0" dirty="0"/>
              <a:t>This can be more efficient, bringing us closer to using 100 percent of the capacity of the hardware.</a:t>
            </a:r>
          </a:p>
          <a:p>
            <a:endParaRPr lang="en-US" sz="2000" baseline="0" dirty="0"/>
          </a:p>
          <a:p>
            <a:r>
              <a:rPr lang="en-US" sz="2000" baseline="0" dirty="0"/>
              <a:t>It also allows us to quickly vary the number of CPUs and the amount of memory and storage available to a given virtual server as demand rises and falls.</a:t>
            </a:r>
          </a:p>
          <a:p>
            <a:endParaRPr lang="en-US" sz="2000" baseline="0" dirty="0"/>
          </a:p>
          <a:p>
            <a:r>
              <a:rPr lang="en-US" sz="2000" baseline="0" dirty="0"/>
              <a:t>But, we still have the responsibility of housing and maintaining the servers and keeping them connected to the Internet.</a:t>
            </a:r>
          </a:p>
          <a:p>
            <a:endParaRPr lang="en-US" sz="2000" baseline="0" dirty="0"/>
          </a:p>
          <a:p>
            <a:r>
              <a:rPr lang="en-US" sz="2000" baseline="0" dirty="0"/>
              <a:t>The next step is to move virtual servers to the cloud, providing what Amazon and other vendors call “infrastructure as a service.”</a:t>
            </a:r>
          </a:p>
        </p:txBody>
      </p:sp>
    </p:spTree>
    <p:extLst>
      <p:ext uri="{BB962C8B-B14F-4D97-AF65-F5344CB8AC3E}">
        <p14:creationId xmlns:p14="http://schemas.microsoft.com/office/powerpoint/2010/main" val="98496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kern="1200" dirty="0">
                <a:solidFill>
                  <a:schemeClr val="tx1"/>
                </a:solidFill>
                <a:effectLst/>
                <a:latin typeface="+mn-lt"/>
                <a:ea typeface="+mn-ea"/>
                <a:cs typeface="+mn-cs"/>
              </a:rPr>
              <a:t>This is a typical</a:t>
            </a:r>
            <a:r>
              <a:rPr lang="en-US" sz="2000" b="0" i="0" kern="1200" baseline="0" dirty="0">
                <a:solidFill>
                  <a:schemeClr val="tx1"/>
                </a:solidFill>
                <a:effectLst/>
                <a:latin typeface="+mn-lt"/>
                <a:ea typeface="+mn-ea"/>
                <a:cs typeface="+mn-cs"/>
              </a:rPr>
              <a:t> traffic pattern at Amazon.com.</a:t>
            </a:r>
          </a:p>
          <a:p>
            <a:endParaRPr lang="en-US" sz="2000" b="0" i="0" kern="1200" baseline="0" dirty="0">
              <a:solidFill>
                <a:schemeClr val="tx1"/>
              </a:solidFill>
              <a:effectLst/>
              <a:latin typeface="+mn-lt"/>
              <a:ea typeface="+mn-ea"/>
              <a:cs typeface="+mn-cs"/>
            </a:endParaRPr>
          </a:p>
          <a:p>
            <a:r>
              <a:rPr lang="en-US" sz="2000" b="0" i="0" kern="1200" baseline="0" dirty="0">
                <a:solidFill>
                  <a:schemeClr val="tx1"/>
                </a:solidFill>
                <a:effectLst/>
                <a:latin typeface="+mn-lt"/>
                <a:ea typeface="+mn-ea"/>
                <a:cs typeface="+mn-cs"/>
              </a:rPr>
              <a:t>There are daily peaks and troughs and each day is a bit different than the others.</a:t>
            </a:r>
          </a:p>
          <a:p>
            <a:endParaRPr lang="en-US" sz="2000" b="0" i="0" kern="1200" baseline="0" dirty="0">
              <a:solidFill>
                <a:schemeClr val="tx1"/>
              </a:solidFill>
              <a:effectLst/>
              <a:latin typeface="+mn-lt"/>
              <a:ea typeface="+mn-ea"/>
              <a:cs typeface="+mn-cs"/>
            </a:endParaRPr>
          </a:p>
          <a:p>
            <a:r>
              <a:rPr lang="en-US" sz="2000" b="0" i="0" kern="1200" baseline="0" dirty="0">
                <a:solidFill>
                  <a:schemeClr val="tx1"/>
                </a:solidFill>
                <a:effectLst/>
                <a:latin typeface="+mn-lt"/>
                <a:ea typeface="+mn-ea"/>
                <a:cs typeface="+mn-cs"/>
              </a:rPr>
              <a:t>If you have enough server and bandwidth capacity to handle peak loads, you have idle capacity during low periods.</a:t>
            </a:r>
            <a:endParaRPr lang="en-US" sz="2000" b="0" i="0" kern="1200" dirty="0">
              <a:solidFill>
                <a:schemeClr val="tx1"/>
              </a:solidFill>
              <a:effectLst/>
              <a:latin typeface="+mn-lt"/>
              <a:ea typeface="+mn-ea"/>
              <a:cs typeface="+mn-cs"/>
            </a:endParaRPr>
          </a:p>
          <a:p>
            <a:endParaRPr lang="en-US" sz="2000" b="0"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This Amazon</a:t>
            </a:r>
            <a:r>
              <a:rPr lang="en-US" sz="2000" b="0" i="0" kern="1200" baseline="0" dirty="0">
                <a:solidFill>
                  <a:schemeClr val="tx1"/>
                </a:solidFill>
                <a:effectLst/>
                <a:latin typeface="+mn-lt"/>
                <a:ea typeface="+mn-ea"/>
                <a:cs typeface="+mn-cs"/>
              </a:rPr>
              <a:t> data was presented by </a:t>
            </a:r>
            <a:r>
              <a:rPr lang="en-US" sz="2000" b="0" i="0" kern="1200" dirty="0">
                <a:solidFill>
                  <a:schemeClr val="tx1"/>
                </a:solidFill>
                <a:effectLst/>
                <a:latin typeface="+mn-lt"/>
                <a:ea typeface="+mn-ea"/>
                <a:cs typeface="+mn-cs"/>
              </a:rPr>
              <a:t>Jon Jenkins in a talk at the O’Reilly Velocity Conference, 2011-06-16</a:t>
            </a:r>
          </a:p>
          <a:p>
            <a:endParaRPr lang="en-US" sz="2000" b="0" dirty="0"/>
          </a:p>
        </p:txBody>
      </p:sp>
      <p:sp>
        <p:nvSpPr>
          <p:cNvPr id="4" name="Slide Number Placeholder 3"/>
          <p:cNvSpPr>
            <a:spLocks noGrp="1"/>
          </p:cNvSpPr>
          <p:nvPr>
            <p:ph type="sldNum" sz="quarter" idx="10"/>
          </p:nvPr>
        </p:nvSpPr>
        <p:spPr/>
        <p:txBody>
          <a:bodyPr/>
          <a:lstStyle/>
          <a:p>
            <a:fld id="{D299E886-3005-4E19-B40D-2432B16E8156}" type="slidenum">
              <a:rPr lang="en-US" smtClean="0"/>
              <a:t>14</a:t>
            </a:fld>
            <a:endParaRPr lang="en-US" dirty="0"/>
          </a:p>
        </p:txBody>
      </p:sp>
    </p:spTree>
    <p:extLst>
      <p:ext uri="{BB962C8B-B14F-4D97-AF65-F5344CB8AC3E}">
        <p14:creationId xmlns:p14="http://schemas.microsoft.com/office/powerpoint/2010/main" val="1781127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If</a:t>
            </a:r>
            <a:r>
              <a:rPr lang="en-US" sz="2000" baseline="0" dirty="0"/>
              <a:t> Amazon added sufficient capacity to handle surges 15% over typical peaks, they would have 39% idle time.</a:t>
            </a:r>
            <a:endParaRPr lang="en-US" sz="2000" dirty="0"/>
          </a:p>
        </p:txBody>
      </p:sp>
      <p:sp>
        <p:nvSpPr>
          <p:cNvPr id="4" name="Slide Number Placeholder 3"/>
          <p:cNvSpPr>
            <a:spLocks noGrp="1"/>
          </p:cNvSpPr>
          <p:nvPr>
            <p:ph type="sldNum" sz="quarter" idx="10"/>
          </p:nvPr>
        </p:nvSpPr>
        <p:spPr/>
        <p:txBody>
          <a:bodyPr/>
          <a:lstStyle/>
          <a:p>
            <a:fld id="{D299E886-3005-4E19-B40D-2432B16E8156}" type="slidenum">
              <a:rPr lang="en-US" smtClean="0"/>
              <a:t>15</a:t>
            </a:fld>
            <a:endParaRPr lang="en-US" dirty="0"/>
          </a:p>
        </p:txBody>
      </p:sp>
    </p:spTree>
    <p:extLst>
      <p:ext uri="{BB962C8B-B14F-4D97-AF65-F5344CB8AC3E}">
        <p14:creationId xmlns:p14="http://schemas.microsoft.com/office/powerpoint/2010/main" val="292378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a:t>
            </a:r>
            <a:r>
              <a:rPr lang="en-US" sz="2000" baseline="0" dirty="0"/>
              <a:t> problem is even worse around holidays.</a:t>
            </a:r>
            <a:endParaRPr lang="en-US" sz="2000" dirty="0"/>
          </a:p>
        </p:txBody>
      </p:sp>
      <p:sp>
        <p:nvSpPr>
          <p:cNvPr id="4" name="Slide Number Placeholder 3"/>
          <p:cNvSpPr>
            <a:spLocks noGrp="1"/>
          </p:cNvSpPr>
          <p:nvPr>
            <p:ph type="sldNum" sz="quarter" idx="10"/>
          </p:nvPr>
        </p:nvSpPr>
        <p:spPr/>
        <p:txBody>
          <a:bodyPr/>
          <a:lstStyle/>
          <a:p>
            <a:fld id="{D299E886-3005-4E19-B40D-2432B16E8156}" type="slidenum">
              <a:rPr lang="en-US" smtClean="0"/>
              <a:t>16</a:t>
            </a:fld>
            <a:endParaRPr lang="en-US" dirty="0"/>
          </a:p>
        </p:txBody>
      </p:sp>
    </p:spTree>
    <p:extLst>
      <p:ext uri="{BB962C8B-B14F-4D97-AF65-F5344CB8AC3E}">
        <p14:creationId xmlns:p14="http://schemas.microsoft.com/office/powerpoint/2010/main" val="3958414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Today, Amazon and other</a:t>
            </a:r>
            <a:r>
              <a:rPr lang="en-US" sz="2000" baseline="0" dirty="0"/>
              <a:t> companies have very large pools of computers in data centers.</a:t>
            </a:r>
          </a:p>
          <a:p>
            <a:endParaRPr lang="en-US" sz="2000" baseline="0" dirty="0"/>
          </a:p>
          <a:p>
            <a:r>
              <a:rPr lang="en-US" sz="2000" dirty="0"/>
              <a:t>An individual</a:t>
            </a:r>
            <a:r>
              <a:rPr lang="en-US" sz="2000" baseline="0" dirty="0"/>
              <a:t> can quickly create (geeks say “spin up”) a virtual server with a given amount of memory, storage and CPU speed.</a:t>
            </a:r>
          </a:p>
          <a:p>
            <a:endParaRPr lang="en-US" sz="2000" baseline="0" dirty="0"/>
          </a:p>
          <a:p>
            <a:r>
              <a:rPr lang="en-US" sz="2000" baseline="0" dirty="0"/>
              <a:t>If your load diminishes – perhaps over the weekend – you can kill your virtual server or reduce its capacity.</a:t>
            </a:r>
          </a:p>
          <a:p>
            <a:endParaRPr lang="en-US" sz="2000" baseline="0" dirty="0"/>
          </a:p>
          <a:p>
            <a:r>
              <a:rPr lang="en-US" sz="2000" baseline="0" dirty="0"/>
              <a:t>Amazon owns the computers and is responsible for maintaining them, backing them up and keeping them connected to the Internet.</a:t>
            </a:r>
          </a:p>
          <a:p>
            <a:endParaRPr lang="en-US" sz="2000" baseline="0" dirty="0"/>
          </a:p>
          <a:p>
            <a:r>
              <a:rPr lang="en-US" sz="2000" baseline="0" dirty="0"/>
              <a:t>A user can create a virtual machine and install their applications in a matter of minutes, and Amazon bills them only for the resources they use.</a:t>
            </a:r>
          </a:p>
          <a:p>
            <a:endParaRPr lang="en-US" sz="2000" baseline="0" dirty="0"/>
          </a:p>
          <a:p>
            <a:r>
              <a:rPr lang="en-US" sz="2000" baseline="0" dirty="0"/>
              <a:t>Let’s look at an example.</a:t>
            </a:r>
          </a:p>
        </p:txBody>
      </p:sp>
      <p:sp>
        <p:nvSpPr>
          <p:cNvPr id="4" name="Slide Number Placeholder 3"/>
          <p:cNvSpPr>
            <a:spLocks noGrp="1"/>
          </p:cNvSpPr>
          <p:nvPr>
            <p:ph type="sldNum" sz="quarter" idx="10"/>
          </p:nvPr>
        </p:nvSpPr>
        <p:spPr/>
        <p:txBody>
          <a:bodyPr/>
          <a:lstStyle/>
          <a:p>
            <a:fld id="{5DC71822-4C48-4054-802C-DE4A10B77D14}" type="slidenum">
              <a:rPr lang="en-US" smtClean="0"/>
              <a:t>17</a:t>
            </a:fld>
            <a:endParaRPr lang="en-US" dirty="0"/>
          </a:p>
        </p:txBody>
      </p:sp>
    </p:spTree>
    <p:extLst>
      <p:ext uri="{BB962C8B-B14F-4D97-AF65-F5344CB8AC3E}">
        <p14:creationId xmlns:p14="http://schemas.microsoft.com/office/powerpoint/2010/main" val="1783348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Amazon let’s people</a:t>
            </a:r>
            <a:r>
              <a:rPr lang="en-US" baseline="0" dirty="0"/>
              <a:t> use their computers as servers.</a:t>
            </a:r>
          </a:p>
          <a:p>
            <a:endParaRPr lang="en-US" baseline="0" dirty="0"/>
          </a:p>
          <a:p>
            <a:r>
              <a:rPr lang="en-US" dirty="0"/>
              <a:t>I have</a:t>
            </a:r>
            <a:r>
              <a:rPr lang="en-US" baseline="0" dirty="0"/>
              <a:t> a server “in the cloud” at Amazon Web Services. </a:t>
            </a:r>
          </a:p>
          <a:p>
            <a:endParaRPr lang="en-US" baseline="0" dirty="0"/>
          </a:p>
          <a:p>
            <a:r>
              <a:rPr lang="en-US" baseline="0" dirty="0"/>
              <a:t>It is running a Web server, a blog server and a wiki server software.</a:t>
            </a:r>
          </a:p>
          <a:p>
            <a:endParaRPr lang="en-US" baseline="0" dirty="0"/>
          </a:p>
          <a:p>
            <a:r>
              <a:rPr lang="en-US" baseline="0" dirty="0"/>
              <a:t>Since neither I nor anyone else has used it this month they have charged me very little.</a:t>
            </a:r>
          </a:p>
          <a:p>
            <a:endParaRPr lang="en-US" baseline="0" dirty="0"/>
          </a:p>
          <a:p>
            <a:r>
              <a:rPr lang="en-US" baseline="0" dirty="0"/>
              <a:t>(Actually I have temporarily switched it off, so it has been unreachable).</a:t>
            </a:r>
          </a:p>
          <a:p>
            <a:endParaRPr lang="en-US" baseline="0" dirty="0"/>
          </a:p>
          <a:p>
            <a:r>
              <a:rPr lang="en-US" baseline="0" dirty="0"/>
              <a:t>I can turn it back on by logging in to a “management console” program.</a:t>
            </a:r>
            <a:endParaRPr lang="en-US" dirty="0"/>
          </a:p>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18</a:t>
            </a:fld>
            <a:endParaRPr lang="en-US"/>
          </a:p>
        </p:txBody>
      </p:sp>
    </p:spTree>
    <p:extLst>
      <p:ext uri="{BB962C8B-B14F-4D97-AF65-F5344CB8AC3E}">
        <p14:creationId xmlns:p14="http://schemas.microsoft.com/office/powerpoint/2010/main" val="408414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Amazon and others offer public cloud service to any paying customer.</a:t>
            </a:r>
          </a:p>
          <a:p>
            <a:endParaRPr lang="en-US" sz="2000" baseline="0" dirty="0"/>
          </a:p>
          <a:p>
            <a:r>
              <a:rPr lang="en-US" sz="2000" baseline="0" dirty="0"/>
              <a:t>A large enterprise or organization can also offer the same sort of service from its own private cloud.</a:t>
            </a:r>
          </a:p>
          <a:p>
            <a:endParaRPr lang="en-US" sz="2000" baseline="0" dirty="0"/>
          </a:p>
          <a:p>
            <a:r>
              <a:rPr lang="en-US" sz="2000" baseline="0" dirty="0"/>
              <a:t>My school has not yet moved their Web server to the cloud, but that may be the next step.</a:t>
            </a:r>
          </a:p>
          <a:p>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19</a:t>
            </a:fld>
            <a:endParaRPr lang="en-US" dirty="0"/>
          </a:p>
        </p:txBody>
      </p:sp>
    </p:spTree>
    <p:extLst>
      <p:ext uri="{BB962C8B-B14F-4D97-AF65-F5344CB8AC3E}">
        <p14:creationId xmlns:p14="http://schemas.microsoft.com/office/powerpoint/2010/main" val="382097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think of Amazon as a huge online retailer, which they are, but they are a dominant infrastructure company as well, While Amazon has competitors, they are the dominant cloud computing company..</a:t>
            </a:r>
          </a:p>
          <a:p>
            <a:endParaRPr lang="en-US" dirty="0"/>
          </a:p>
          <a:p>
            <a:endParaRPr lang="en-US" dirty="0"/>
          </a:p>
          <a:p>
            <a:r>
              <a:rPr lang="en-US" dirty="0"/>
              <a:t>https://www.srgresearch.com/articles/quarterly-cloud-service-revenues-top-6b-growth-rate-increases</a:t>
            </a:r>
          </a:p>
          <a:p>
            <a:r>
              <a:rPr lang="en-US" dirty="0"/>
              <a:t>https://www.srgresearch.com/articles/aws-still-bigger-its-four-main-competitors-combined-despite-surging-growth</a:t>
            </a:r>
          </a:p>
          <a:p>
            <a:r>
              <a:rPr lang="en-US" dirty="0"/>
              <a:t>https://www.srgresearch.com/articles/big-four-cloud-providers-are-leaving-rest-market-behind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FE715DF-2FFB-4746-8C52-B7B2D0468CEC}" type="slidenum">
              <a:rPr lang="en-US" smtClean="0"/>
              <a:t>20</a:t>
            </a:fld>
            <a:endParaRPr lang="en-US"/>
          </a:p>
        </p:txBody>
      </p:sp>
    </p:spTree>
    <p:extLst>
      <p:ext uri="{BB962C8B-B14F-4D97-AF65-F5344CB8AC3E}">
        <p14:creationId xmlns:p14="http://schemas.microsoft.com/office/powerpoint/2010/main" val="3445222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a:t>
            </a:r>
            <a:r>
              <a:rPr lang="en-US" sz="2000" baseline="0" dirty="0"/>
              <a:t> took these icons and captions from an IBM magazine ad on the advantages of their cloud computing services.</a:t>
            </a:r>
          </a:p>
          <a:p>
            <a:endParaRPr lang="en-US" sz="2000" baseline="0" dirty="0"/>
          </a:p>
          <a:p>
            <a:r>
              <a:rPr lang="en-US" sz="2000" baseline="0" dirty="0"/>
              <a:t>Can you match the captions with their icons?</a:t>
            </a:r>
          </a:p>
          <a:p>
            <a:endParaRPr lang="en-US" sz="2000" baseline="0" dirty="0"/>
          </a:p>
          <a:p>
            <a:r>
              <a:rPr lang="en-US" sz="2000" baseline="0" dirty="0"/>
              <a:t>Collaboration is facilitated because single copies of the data and documents the team is working on are accessible at all times from any device connected to the Internet.</a:t>
            </a:r>
          </a:p>
          <a:p>
            <a:endParaRPr lang="en-US" sz="2000" baseline="0" dirty="0"/>
          </a:p>
          <a:p>
            <a:r>
              <a:rPr lang="en-US" sz="2000" baseline="0" dirty="0"/>
              <a:t>Fixed costs are reduced because you can start with one small virtual server and add more as demand increases.</a:t>
            </a:r>
          </a:p>
          <a:p>
            <a:endParaRPr lang="en-US" sz="2000" baseline="0" dirty="0"/>
          </a:p>
          <a:p>
            <a:r>
              <a:rPr lang="en-US" sz="2000" baseline="0" dirty="0"/>
              <a:t>You can quickly add or remove servers as demand rises and falls.</a:t>
            </a:r>
          </a:p>
          <a:p>
            <a:endParaRPr lang="en-US" sz="2000" baseline="0" dirty="0"/>
          </a:p>
          <a:p>
            <a:r>
              <a:rPr lang="en-US" sz="2000" baseline="0" dirty="0"/>
              <a:t>You can configure a server to deploy and test a new application from your desktop with a few keystrokes.</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21</a:t>
            </a:fld>
            <a:endParaRPr lang="en-US"/>
          </a:p>
        </p:txBody>
      </p:sp>
    </p:spTree>
    <p:extLst>
      <p:ext uri="{BB962C8B-B14F-4D97-AF65-F5344CB8AC3E}">
        <p14:creationId xmlns:p14="http://schemas.microsoft.com/office/powerpoint/2010/main" val="182420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dirty="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1800" dirty="0"/>
              <a:t>This is a technology topic</a:t>
            </a:r>
          </a:p>
        </p:txBody>
      </p:sp>
    </p:spTree>
    <p:extLst>
      <p:ext uri="{BB962C8B-B14F-4D97-AF65-F5344CB8AC3E}">
        <p14:creationId xmlns:p14="http://schemas.microsoft.com/office/powerpoint/2010/main" val="240851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Cloud applications are not invulnerable.</a:t>
            </a:r>
          </a:p>
          <a:p>
            <a:endParaRPr lang="en-US" sz="2000" baseline="0" dirty="0"/>
          </a:p>
          <a:p>
            <a:r>
              <a:rPr lang="en-US" sz="2000" baseline="0" dirty="0"/>
              <a:t>For example, on the afternoon of Christmas Eve, 2012, two Amazon cloud hosting services in their Northern Virginia data center had performance issues, causing Netflix (and other services) to be down for some US users.</a:t>
            </a:r>
          </a:p>
          <a:p>
            <a:endParaRPr lang="en-US" sz="2000" baseline="0" dirty="0"/>
          </a:p>
          <a:p>
            <a:r>
              <a:rPr lang="en-US" sz="2000" baseline="0" dirty="0"/>
              <a:t>This interruption came at a bad time – many people were probably home watching Netflix videos.</a:t>
            </a:r>
            <a:endParaRPr lang="en-US" sz="2000" dirty="0"/>
          </a:p>
          <a:p>
            <a:endParaRPr lang="en-US" sz="2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t>Amazon customers like Netflix have the option of paying extra for redundant servers in separate data centers if they feel the extra reliability is worth the price.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t>Of course, on premises servers or servers in data centers can also go down.</a:t>
            </a:r>
          </a:p>
        </p:txBody>
      </p:sp>
      <p:sp>
        <p:nvSpPr>
          <p:cNvPr id="4" name="Slide Number Placeholder 3"/>
          <p:cNvSpPr>
            <a:spLocks noGrp="1"/>
          </p:cNvSpPr>
          <p:nvPr>
            <p:ph type="sldNum" sz="quarter" idx="10"/>
          </p:nvPr>
        </p:nvSpPr>
        <p:spPr/>
        <p:txBody>
          <a:bodyPr/>
          <a:lstStyle/>
          <a:p>
            <a:fld id="{5DC71822-4C48-4054-802C-DE4A10B77D14}" type="slidenum">
              <a:rPr lang="en-US" smtClean="0"/>
              <a:t>22</a:t>
            </a:fld>
            <a:endParaRPr lang="en-US" dirty="0"/>
          </a:p>
        </p:txBody>
      </p:sp>
    </p:spTree>
    <p:extLst>
      <p:ext uri="{BB962C8B-B14F-4D97-AF65-F5344CB8AC3E}">
        <p14:creationId xmlns:p14="http://schemas.microsoft.com/office/powerpoint/2010/main" val="1345812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When you configure your doorbell, home </a:t>
            </a:r>
            <a:r>
              <a:rPr lang="en-US" sz="2000" dirty="0" err="1"/>
              <a:t>WiFi</a:t>
            </a:r>
            <a:r>
              <a:rPr lang="en-US" sz="2000" dirty="0"/>
              <a:t> router, Roku video receiver or other things connected to the Internet, you are talking to a Web server inside the device you are setting up.</a:t>
            </a:r>
          </a:p>
        </p:txBody>
      </p:sp>
      <p:sp>
        <p:nvSpPr>
          <p:cNvPr id="4" name="Slide Number Placeholder 3"/>
          <p:cNvSpPr>
            <a:spLocks noGrp="1"/>
          </p:cNvSpPr>
          <p:nvPr>
            <p:ph type="sldNum" sz="quarter" idx="10"/>
          </p:nvPr>
        </p:nvSpPr>
        <p:spPr/>
        <p:txBody>
          <a:bodyPr/>
          <a:lstStyle/>
          <a:p>
            <a:fld id="{5DC71822-4C48-4054-802C-DE4A10B77D14}" type="slidenum">
              <a:rPr lang="en-US" smtClean="0"/>
              <a:t>23</a:t>
            </a:fld>
            <a:endParaRPr lang="en-US" dirty="0"/>
          </a:p>
        </p:txBody>
      </p:sp>
    </p:spTree>
    <p:extLst>
      <p:ext uri="{BB962C8B-B14F-4D97-AF65-F5344CB8AC3E}">
        <p14:creationId xmlns:p14="http://schemas.microsoft.com/office/powerpoint/2010/main" val="1741716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We have seen the evolution</a:t>
            </a:r>
            <a:r>
              <a:rPr lang="en-US" sz="2000" baseline="0" dirty="0"/>
              <a:t> of my school’s Web server, beginning in the early 1990s from</a:t>
            </a:r>
          </a:p>
          <a:p>
            <a:endParaRPr lang="en-US" sz="2000" baseline="0" dirty="0"/>
          </a:p>
          <a:p>
            <a:r>
              <a:rPr lang="en-US" sz="2000" dirty="0"/>
              <a:t>A single desktop computer</a:t>
            </a:r>
            <a:r>
              <a:rPr lang="en-US" sz="2000" baseline="0" dirty="0"/>
              <a:t> in my office</a:t>
            </a:r>
          </a:p>
          <a:p>
            <a:r>
              <a:rPr lang="en-US" sz="2000" dirty="0"/>
              <a:t>A single desktop</a:t>
            </a:r>
            <a:r>
              <a:rPr lang="en-US" sz="2000" baseline="0" dirty="0"/>
              <a:t> computer</a:t>
            </a:r>
            <a:r>
              <a:rPr lang="en-US" sz="2000" dirty="0"/>
              <a:t> in our server room</a:t>
            </a:r>
          </a:p>
          <a:p>
            <a:r>
              <a:rPr lang="en-US" sz="2000" dirty="0"/>
              <a:t>A rack-mounted</a:t>
            </a:r>
            <a:r>
              <a:rPr lang="en-US" sz="2000" baseline="0" dirty="0"/>
              <a:t> computer in our server room</a:t>
            </a:r>
          </a:p>
          <a:p>
            <a:r>
              <a:rPr lang="en-US" sz="2000" baseline="0" dirty="0"/>
              <a:t>A virtual computer in a rack in our server room</a:t>
            </a:r>
          </a:p>
          <a:p>
            <a:endParaRPr lang="en-US" sz="2000" baseline="0" dirty="0"/>
          </a:p>
          <a:p>
            <a:r>
              <a:rPr lang="en-US" sz="2000" baseline="0" dirty="0"/>
              <a:t>The next step will be to move it to a virtual computer in the private cloud that serves all of the campuses in  university system.</a:t>
            </a:r>
          </a:p>
          <a:p>
            <a:endParaRPr lang="en-US" sz="2000" baseline="0" dirty="0"/>
          </a:p>
          <a:p>
            <a:r>
              <a:rPr lang="en-US" sz="2000" baseline="0" dirty="0"/>
              <a:t>(It has never been run from a colocation center).</a:t>
            </a:r>
          </a:p>
        </p:txBody>
      </p:sp>
      <p:sp>
        <p:nvSpPr>
          <p:cNvPr id="4" name="Slide Number Placeholder 3"/>
          <p:cNvSpPr>
            <a:spLocks noGrp="1"/>
          </p:cNvSpPr>
          <p:nvPr>
            <p:ph type="sldNum" sz="quarter" idx="10"/>
          </p:nvPr>
        </p:nvSpPr>
        <p:spPr/>
        <p:txBody>
          <a:bodyPr/>
          <a:lstStyle/>
          <a:p>
            <a:fld id="{5DC71822-4C48-4054-802C-DE4A10B77D14}" type="slidenum">
              <a:rPr lang="en-US" smtClean="0"/>
              <a:t>24</a:t>
            </a:fld>
            <a:endParaRPr lang="en-US"/>
          </a:p>
        </p:txBody>
      </p:sp>
    </p:spTree>
    <p:extLst>
      <p:ext uri="{BB962C8B-B14F-4D97-AF65-F5344CB8AC3E}">
        <p14:creationId xmlns:p14="http://schemas.microsoft.com/office/powerpoint/2010/main" val="184804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t>Creating and managing virtual cloud servers is getting easier and easier.</a:t>
            </a:r>
          </a:p>
          <a:p>
            <a:endParaRPr lang="en-US" sz="2000" dirty="0"/>
          </a:p>
          <a:p>
            <a:r>
              <a:rPr lang="en-US" sz="2000" dirty="0"/>
              <a:t>This demo server is running on the Amazon cloud.</a:t>
            </a:r>
          </a:p>
          <a:p>
            <a:endParaRPr lang="en-US" sz="2000" dirty="0"/>
          </a:p>
          <a:p>
            <a:r>
              <a:rPr lang="en-US" sz="2000" dirty="0"/>
              <a:t>I configured it using</a:t>
            </a:r>
            <a:r>
              <a:rPr lang="en-US" sz="2000" baseline="0" dirty="0"/>
              <a:t> </a:t>
            </a:r>
            <a:r>
              <a:rPr lang="en-US" sz="2000" baseline="0" dirty="0" err="1"/>
              <a:t>Bitnami</a:t>
            </a:r>
            <a:r>
              <a:rPr lang="en-US" sz="2000" baseline="0" dirty="0"/>
              <a:t>, a service that simplifies deploying a virtual server and installing applications on it.</a:t>
            </a:r>
          </a:p>
          <a:p>
            <a:endParaRPr lang="en-US" sz="2000" baseline="0" dirty="0"/>
          </a:p>
          <a:p>
            <a:r>
              <a:rPr lang="en-US" sz="2000" baseline="0" dirty="0"/>
              <a:t>I was able to create a virtual server running the Linux operating system plus Web, Wiki and Blog server programs in about ten minutes.</a:t>
            </a:r>
          </a:p>
          <a:p>
            <a:endParaRPr lang="en-US" sz="2000" baseline="0" dirty="0"/>
          </a:p>
          <a:p>
            <a:r>
              <a:rPr lang="en-US" sz="2000" baseline="0" dirty="0"/>
              <a:t>I did all of that by completing a few screen forms and checking off the applications I wanted to install.</a:t>
            </a:r>
          </a:p>
          <a:p>
            <a:endParaRPr lang="en-US" sz="2000" baseline="0" dirty="0"/>
          </a:p>
          <a:p>
            <a:r>
              <a:rPr lang="en-US" sz="2000" baseline="0" dirty="0"/>
              <a:t>The server is now running in the Amazon cloud at the URL shown above.</a:t>
            </a:r>
          </a:p>
          <a:p>
            <a:endParaRPr lang="en-US" sz="2000" baseline="0" dirty="0"/>
          </a:p>
          <a:p>
            <a:r>
              <a:rPr lang="en-US" sz="2000" baseline="0" dirty="0"/>
              <a:t>Stop at this point and go to the server – try posting something to the blog or editing the wiki.</a:t>
            </a:r>
          </a:p>
        </p:txBody>
      </p:sp>
      <p:sp>
        <p:nvSpPr>
          <p:cNvPr id="4" name="Slide Number Placeholder 3"/>
          <p:cNvSpPr>
            <a:spLocks noGrp="1"/>
          </p:cNvSpPr>
          <p:nvPr>
            <p:ph type="sldNum" sz="quarter" idx="10"/>
          </p:nvPr>
        </p:nvSpPr>
        <p:spPr/>
        <p:txBody>
          <a:bodyPr/>
          <a:lstStyle/>
          <a:p>
            <a:fld id="{0D665979-9F53-48AD-93A9-A1B7A74B9AF1}" type="slidenum">
              <a:rPr lang="en-US" smtClean="0"/>
              <a:t>27</a:t>
            </a:fld>
            <a:endParaRPr lang="en-US" dirty="0"/>
          </a:p>
        </p:txBody>
      </p:sp>
    </p:spTree>
    <p:extLst>
      <p:ext uri="{BB962C8B-B14F-4D97-AF65-F5344CB8AC3E}">
        <p14:creationId xmlns:p14="http://schemas.microsoft.com/office/powerpoint/2010/main" val="2195795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Deploying cloud-based applications will become even cheaper and easier.</a:t>
            </a:r>
          </a:p>
          <a:p>
            <a:endParaRPr lang="en-US" sz="2000" baseline="0" dirty="0"/>
          </a:p>
          <a:p>
            <a:r>
              <a:rPr lang="en-US" sz="2000" baseline="0" dirty="0"/>
              <a:t>Eventually, we may deploy applications using something as simple as this form.</a:t>
            </a:r>
          </a:p>
          <a:p>
            <a:endParaRPr lang="en-US" sz="2000" baseline="0" dirty="0"/>
          </a:p>
          <a:p>
            <a:r>
              <a:rPr lang="en-US" sz="2000" baseline="0" dirty="0"/>
              <a:t>You will choose your applications and vendor, and a virtual machine running your applications will automatically spin up.</a:t>
            </a:r>
          </a:p>
          <a:p>
            <a:endParaRPr lang="en-US" sz="2000" baseline="0" dirty="0"/>
          </a:p>
          <a:p>
            <a:r>
              <a:rPr lang="en-US" sz="2000" baseline="0" dirty="0"/>
              <a:t>Resources will automatically be added or deleted depending upon the traffic.</a:t>
            </a:r>
          </a:p>
          <a:p>
            <a:endParaRPr lang="en-US" sz="2000" baseline="0" dirty="0"/>
          </a:p>
          <a:p>
            <a:r>
              <a:rPr lang="en-US" sz="2000" baseline="0" dirty="0"/>
              <a:t>If that happens, your grandmother will be her own </a:t>
            </a:r>
            <a:r>
              <a:rPr lang="en-US" sz="2000" baseline="0"/>
              <a:t>system administrator .</a:t>
            </a:r>
            <a:endParaRPr lang="en-US" sz="2000" dirty="0"/>
          </a:p>
        </p:txBody>
      </p:sp>
      <p:sp>
        <p:nvSpPr>
          <p:cNvPr id="4" name="Slide Number Placeholder 3"/>
          <p:cNvSpPr>
            <a:spLocks noGrp="1"/>
          </p:cNvSpPr>
          <p:nvPr>
            <p:ph type="sldNum" sz="quarter" idx="10"/>
          </p:nvPr>
        </p:nvSpPr>
        <p:spPr/>
        <p:txBody>
          <a:bodyPr/>
          <a:lstStyle/>
          <a:p>
            <a:fld id="{ED5BA7CF-C2AC-4A83-AF23-1DB386696AEB}" type="slidenum">
              <a:rPr lang="en-US" smtClean="0"/>
              <a:t>28</a:t>
            </a:fld>
            <a:endParaRPr lang="en-US"/>
          </a:p>
        </p:txBody>
      </p:sp>
    </p:spTree>
    <p:extLst>
      <p:ext uri="{BB962C8B-B14F-4D97-AF65-F5344CB8AC3E}">
        <p14:creationId xmlns:p14="http://schemas.microsoft.com/office/powerpoint/2010/main" val="2519396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Pause</a:t>
            </a:r>
            <a:r>
              <a:rPr lang="en-US" sz="2000" baseline="0" dirty="0"/>
              <a:t> and watch this video before going on.</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3</a:t>
            </a:fld>
            <a:endParaRPr lang="en-US"/>
          </a:p>
        </p:txBody>
      </p:sp>
    </p:spTree>
    <p:extLst>
      <p:ext uri="{BB962C8B-B14F-4D97-AF65-F5344CB8AC3E}">
        <p14:creationId xmlns:p14="http://schemas.microsoft.com/office/powerpoint/2010/main" val="366204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t>There have been several major changes in the way we develop and deliver IT applications.</a:t>
            </a:r>
          </a:p>
          <a:p>
            <a:endParaRPr lang="en-US" sz="2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t>We began with batch processing in the 1950s and progressed to time sharing, personal computers and now the Internet.</a:t>
            </a:r>
          </a:p>
          <a:p>
            <a:endParaRPr lang="en-US" sz="2000" dirty="0"/>
          </a:p>
          <a:p>
            <a:r>
              <a:rPr lang="en-US" sz="2000" baseline="0" dirty="0"/>
              <a:t>With each new platform, application development has become easier.</a:t>
            </a:r>
          </a:p>
          <a:p>
            <a:endParaRPr lang="en-US" sz="2000" baseline="0" dirty="0"/>
          </a:p>
          <a:p>
            <a:r>
              <a:rPr lang="en-US" sz="2000" baseline="0" dirty="0"/>
              <a:t>You had to be a nerd in the days of batch processing and time sharing, and applications took months or years to build.</a:t>
            </a:r>
          </a:p>
          <a:p>
            <a:endParaRPr lang="en-US" sz="2000" baseline="0" dirty="0"/>
          </a:p>
          <a:p>
            <a:r>
              <a:rPr lang="en-US" sz="2000" baseline="0" dirty="0"/>
              <a:t>The personal computer enabled business men and others to develop their own applications.</a:t>
            </a:r>
          </a:p>
          <a:p>
            <a:endParaRPr lang="en-US" sz="2000" baseline="0" dirty="0"/>
          </a:p>
          <a:p>
            <a:r>
              <a:rPr lang="en-US" sz="2000" baseline="0" dirty="0"/>
              <a:t>Today, one can develop a complex application like a blog, database or wiki with little effort.</a:t>
            </a:r>
          </a:p>
          <a:p>
            <a:endParaRPr lang="en-US" sz="2000" baseline="0" dirty="0"/>
          </a:p>
          <a:p>
            <a:r>
              <a:rPr lang="en-US" sz="2000" baseline="0" dirty="0"/>
              <a:t>But, that is only half the story – deploying them is also cheaper and easier.</a:t>
            </a:r>
            <a:endParaRPr lang="en-US" sz="2000" dirty="0"/>
          </a:p>
        </p:txBody>
      </p:sp>
      <p:sp>
        <p:nvSpPr>
          <p:cNvPr id="4" name="Slide Number Placeholder 3"/>
          <p:cNvSpPr>
            <a:spLocks noGrp="1"/>
          </p:cNvSpPr>
          <p:nvPr>
            <p:ph type="sldNum" sz="quarter" idx="10"/>
          </p:nvPr>
        </p:nvSpPr>
        <p:spPr/>
        <p:txBody>
          <a:bodyPr/>
          <a:lstStyle/>
          <a:p>
            <a:fld id="{0D665979-9F53-48AD-93A9-A1B7A74B9AF1}" type="slidenum">
              <a:rPr lang="en-US" smtClean="0"/>
              <a:t>4</a:t>
            </a:fld>
            <a:endParaRPr lang="en-US" dirty="0"/>
          </a:p>
        </p:txBody>
      </p:sp>
    </p:spTree>
    <p:extLst>
      <p:ext uri="{BB962C8B-B14F-4D97-AF65-F5344CB8AC3E}">
        <p14:creationId xmlns:p14="http://schemas.microsoft.com/office/powerpoint/2010/main" val="399511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It is not enough</a:t>
            </a:r>
            <a:r>
              <a:rPr lang="en-US" sz="2000" baseline="0" dirty="0"/>
              <a:t> to develop an Internet application, you must also deploy it for others to use.</a:t>
            </a:r>
            <a:endParaRPr lang="en-US" sz="2000" dirty="0"/>
          </a:p>
          <a:p>
            <a:endParaRPr lang="en-US" sz="2000" dirty="0"/>
          </a:p>
          <a:p>
            <a:r>
              <a:rPr lang="en-US" sz="2000" baseline="0" dirty="0"/>
              <a:t>Let’s say you want to deploy a Web site.</a:t>
            </a:r>
          </a:p>
          <a:p>
            <a:endParaRPr lang="en-US" sz="2000" baseline="0" dirty="0"/>
          </a:p>
          <a:p>
            <a:r>
              <a:rPr lang="en-US" sz="2000" baseline="0" dirty="0"/>
              <a:t>You need a computer (a server) that is running Web server software and is connected to the Internet.</a:t>
            </a:r>
          </a:p>
          <a:p>
            <a:endParaRPr lang="en-US" sz="2000" baseline="0" dirty="0"/>
          </a:p>
          <a:p>
            <a:r>
              <a:rPr lang="en-US" sz="2000" baseline="0" dirty="0"/>
              <a:t>The Web site content must also be online.</a:t>
            </a:r>
          </a:p>
          <a:p>
            <a:endParaRPr lang="en-US" sz="2000" baseline="0" dirty="0"/>
          </a:p>
          <a:p>
            <a:r>
              <a:rPr lang="en-US" sz="2000" baseline="0" dirty="0"/>
              <a:t>The content might be on the same computer, as shown here, or on a separate computer.</a:t>
            </a:r>
          </a:p>
          <a:p>
            <a:endParaRPr lang="en-US" sz="2000" baseline="0" dirty="0"/>
          </a:p>
          <a:p>
            <a:r>
              <a:rPr lang="en-US" sz="2000" baseline="0" dirty="0"/>
              <a:t>Fortunately, deploying Internet applications has become cheaper and easier over time.</a:t>
            </a:r>
          </a:p>
          <a:p>
            <a:endParaRPr lang="en-US" sz="2000" baseline="0" dirty="0"/>
          </a:p>
          <a:p>
            <a:r>
              <a:rPr lang="en-US" sz="2000" baseline="0" dirty="0"/>
              <a:t>Let’s use the evolution of my school’s Web site to illustrate application deployment options.</a:t>
            </a:r>
          </a:p>
          <a:p>
            <a:endParaRPr lang="en-US" sz="2000" baseline="0" dirty="0"/>
          </a:p>
        </p:txBody>
      </p:sp>
      <p:sp>
        <p:nvSpPr>
          <p:cNvPr id="4" name="Slide Number Placeholder 3"/>
          <p:cNvSpPr>
            <a:spLocks noGrp="1"/>
          </p:cNvSpPr>
          <p:nvPr>
            <p:ph type="sldNum" sz="quarter" idx="10"/>
          </p:nvPr>
        </p:nvSpPr>
        <p:spPr/>
        <p:txBody>
          <a:bodyPr/>
          <a:lstStyle/>
          <a:p>
            <a:fld id="{0D665979-9F53-48AD-93A9-A1B7A74B9AF1}" type="slidenum">
              <a:rPr lang="en-US" smtClean="0"/>
              <a:t>5</a:t>
            </a:fld>
            <a:endParaRPr lang="en-US" dirty="0"/>
          </a:p>
        </p:txBody>
      </p:sp>
    </p:spTree>
    <p:extLst>
      <p:ext uri="{BB962C8B-B14F-4D97-AF65-F5344CB8AC3E}">
        <p14:creationId xmlns:p14="http://schemas.microsoft.com/office/powerpoint/2010/main" val="308593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Our school Web server started out on a Windows 3.0 desktop PC in my office.</a:t>
            </a:r>
          </a:p>
          <a:p>
            <a:endParaRPr lang="en-US" sz="2000" baseline="0" dirty="0"/>
          </a:p>
          <a:p>
            <a:r>
              <a:rPr lang="en-US" sz="2000" baseline="0" dirty="0"/>
              <a:t>I installed the Web server software and my students and I created the content -- pages for each professor, etc.</a:t>
            </a:r>
          </a:p>
          <a:p>
            <a:endParaRPr lang="en-US" sz="2000" baseline="0" dirty="0"/>
          </a:p>
          <a:p>
            <a:r>
              <a:rPr lang="en-US" sz="2000" baseline="0" dirty="0"/>
              <a:t>It was connected to the Internet through the school network.</a:t>
            </a:r>
          </a:p>
          <a:p>
            <a:endParaRPr lang="en-US" sz="2000" baseline="0" dirty="0"/>
          </a:p>
          <a:p>
            <a:r>
              <a:rPr lang="en-US" sz="2000" baseline="0" dirty="0"/>
              <a:t>I left the computer running 24 hours a day so people could visit the Web site when I was not around.</a:t>
            </a:r>
          </a:p>
          <a:p>
            <a:endParaRPr lang="en-US" sz="2000" baseline="0" dirty="0"/>
          </a:p>
          <a:p>
            <a:r>
              <a:rPr lang="en-US" sz="2000" baseline="0" dirty="0"/>
              <a:t>When I was in my office, I used the computer for things like word processing and spreadsheets.</a:t>
            </a:r>
          </a:p>
          <a:p>
            <a:endParaRPr lang="en-US" sz="2000" baseline="0" dirty="0"/>
          </a:p>
          <a:p>
            <a:r>
              <a:rPr lang="en-US" sz="2000" baseline="0" dirty="0"/>
              <a:t>There were not many Web users, so it didn’t slow down very much while I was using it.</a:t>
            </a:r>
          </a:p>
          <a:p>
            <a:endParaRPr lang="en-US" sz="2000" baseline="0" dirty="0"/>
          </a:p>
          <a:p>
            <a:r>
              <a:rPr lang="en-US" sz="2000" baseline="0" dirty="0"/>
              <a:t>In those days many people ran Web servers on home PCs, connected through their home ISP.</a:t>
            </a:r>
          </a:p>
        </p:txBody>
      </p:sp>
      <p:sp>
        <p:nvSpPr>
          <p:cNvPr id="4" name="Slide Number Placeholder 3"/>
          <p:cNvSpPr>
            <a:spLocks noGrp="1"/>
          </p:cNvSpPr>
          <p:nvPr>
            <p:ph type="sldNum" sz="quarter" idx="10"/>
          </p:nvPr>
        </p:nvSpPr>
        <p:spPr/>
        <p:txBody>
          <a:bodyPr/>
          <a:lstStyle/>
          <a:p>
            <a:fld id="{5DC71822-4C48-4054-802C-DE4A10B77D14}" type="slidenum">
              <a:rPr lang="en-US" smtClean="0"/>
              <a:t>6</a:t>
            </a:fld>
            <a:endParaRPr lang="en-US" dirty="0"/>
          </a:p>
        </p:txBody>
      </p:sp>
    </p:spTree>
    <p:extLst>
      <p:ext uri="{BB962C8B-B14F-4D97-AF65-F5344CB8AC3E}">
        <p14:creationId xmlns:p14="http://schemas.microsoft.com/office/powerpoint/2010/main" val="1702045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My desktop Web server was fast enough to keep up with the demand at first, but</a:t>
            </a:r>
            <a:r>
              <a:rPr lang="en-US" sz="2000" baseline="0" dirty="0"/>
              <a:t> it became inadequate as the number of “hits” grew.</a:t>
            </a:r>
          </a:p>
          <a:p>
            <a:endParaRPr lang="en-US" sz="2000" baseline="0" dirty="0"/>
          </a:p>
          <a:p>
            <a:r>
              <a:rPr lang="en-US" sz="2000" baseline="0" dirty="0"/>
              <a:t>It also crashed frequently, and it stayed off line until I got there to restart it.</a:t>
            </a:r>
          </a:p>
          <a:p>
            <a:endParaRPr lang="en-US" sz="2000" baseline="0" dirty="0"/>
          </a:p>
          <a:p>
            <a:r>
              <a:rPr lang="en-US" sz="2000" baseline="0" dirty="0"/>
              <a:t>So, we moved it to the school server room, which looked something like this.</a:t>
            </a:r>
          </a:p>
          <a:p>
            <a:endParaRPr lang="en-US" sz="2000" baseline="0" dirty="0"/>
          </a:p>
          <a:p>
            <a:r>
              <a:rPr lang="en-US" sz="2000" baseline="0" dirty="0"/>
              <a:t>The computers were running  Web servers, database servers, file transfer servers, and so forth.</a:t>
            </a:r>
          </a:p>
          <a:p>
            <a:endParaRPr lang="en-US" sz="2000" baseline="0" dirty="0"/>
          </a:p>
          <a:p>
            <a:r>
              <a:rPr lang="en-US" sz="2000" baseline="0" dirty="0"/>
              <a:t>Most important to me, they were the responsibility of a paid network administrator who kept them running and backed them up.</a:t>
            </a:r>
          </a:p>
          <a:p>
            <a:endParaRPr lang="en-US" sz="2000" baseline="0" dirty="0"/>
          </a:p>
          <a:p>
            <a:r>
              <a:rPr lang="en-US" sz="2000" baseline="0" dirty="0"/>
              <a:t>I was off the hook, but the university had to hire an employee and tie up a room. </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7</a:t>
            </a:fld>
            <a:endParaRPr lang="en-US" dirty="0"/>
          </a:p>
        </p:txBody>
      </p:sp>
    </p:spTree>
    <p:extLst>
      <p:ext uri="{BB962C8B-B14F-4D97-AF65-F5344CB8AC3E}">
        <p14:creationId xmlns:p14="http://schemas.microsoft.com/office/powerpoint/2010/main" val="174171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Eventually, the number of servers grew to the point where the school installed a server rack like the one shown here.</a:t>
            </a:r>
          </a:p>
          <a:p>
            <a:endParaRPr lang="en-US" sz="2000" baseline="0" dirty="0"/>
          </a:p>
          <a:p>
            <a:r>
              <a:rPr lang="en-US" sz="2000" baseline="0" dirty="0"/>
              <a:t>The computers are mounted on “blades” that slide into racks in a cabinet.</a:t>
            </a:r>
          </a:p>
          <a:p>
            <a:endParaRPr lang="en-US" sz="2000" baseline="0" dirty="0"/>
          </a:p>
          <a:p>
            <a:r>
              <a:rPr lang="en-US" sz="2000" dirty="0"/>
              <a:t>This blade has two CPUs</a:t>
            </a:r>
            <a:r>
              <a:rPr lang="en-US" sz="2000" baseline="0" dirty="0"/>
              <a:t> and </a:t>
            </a:r>
            <a:r>
              <a:rPr lang="en-US" sz="2000" dirty="0"/>
              <a:t>two disk drives</a:t>
            </a:r>
            <a:r>
              <a:rPr lang="en-US" sz="2000" baseline="0" dirty="0"/>
              <a:t> and the </a:t>
            </a:r>
            <a:r>
              <a:rPr lang="en-US" sz="2000" b="0" i="0" kern="1200" dirty="0">
                <a:solidFill>
                  <a:schemeClr val="tx1"/>
                </a:solidFill>
                <a:effectLst/>
                <a:latin typeface="+mn-lt"/>
                <a:ea typeface="+mn-ea"/>
                <a:cs typeface="+mn-cs"/>
              </a:rPr>
              <a:t>rack hold up to 280 blades.</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8</a:t>
            </a:fld>
            <a:endParaRPr lang="en-US" dirty="0"/>
          </a:p>
        </p:txBody>
      </p:sp>
    </p:spTree>
    <p:extLst>
      <p:ext uri="{BB962C8B-B14F-4D97-AF65-F5344CB8AC3E}">
        <p14:creationId xmlns:p14="http://schemas.microsoft.com/office/powerpoint/2010/main" val="3127260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While</a:t>
            </a:r>
            <a:r>
              <a:rPr lang="en-US" sz="2000" baseline="0" dirty="0"/>
              <a:t> my school kept their servers on campus, other organizations moved theirs to data centers like this.</a:t>
            </a:r>
          </a:p>
          <a:p>
            <a:endParaRPr lang="en-US" sz="2000" baseline="0" dirty="0"/>
          </a:p>
          <a:p>
            <a:r>
              <a:rPr lang="en-US" sz="2000" baseline="0" dirty="0"/>
              <a:t>In a data center, you still own your own servers, but the  physical space, Internet connection, air conditioning and backup power are taken care of for you.</a:t>
            </a:r>
          </a:p>
          <a:p>
            <a:endParaRPr lang="en-US" sz="2000" baseline="0" dirty="0"/>
          </a:p>
          <a:p>
            <a:r>
              <a:rPr lang="en-US" sz="2000" baseline="0" dirty="0"/>
              <a:t>Data centers also offer a speed advantage.</a:t>
            </a:r>
          </a:p>
          <a:p>
            <a:endParaRPr lang="en-US" sz="2000" baseline="0" dirty="0"/>
          </a:p>
          <a:p>
            <a:r>
              <a:rPr lang="en-US" sz="2000" baseline="0" dirty="0"/>
              <a:t>Data can be routed from one network to another at very high speed since they connected at the same location.  </a:t>
            </a:r>
          </a:p>
          <a:p>
            <a:endParaRPr lang="en-US" sz="2000" baseline="0" dirty="0"/>
          </a:p>
          <a:p>
            <a:r>
              <a:rPr lang="en-US" sz="2000" baseline="0" dirty="0"/>
              <a:t>As such, these are sometimes referred to as colocation centers.</a:t>
            </a:r>
          </a:p>
        </p:txBody>
      </p:sp>
      <p:sp>
        <p:nvSpPr>
          <p:cNvPr id="4" name="Slide Number Placeholder 3"/>
          <p:cNvSpPr>
            <a:spLocks noGrp="1"/>
          </p:cNvSpPr>
          <p:nvPr>
            <p:ph type="sldNum" sz="quarter" idx="10"/>
          </p:nvPr>
        </p:nvSpPr>
        <p:spPr/>
        <p:txBody>
          <a:bodyPr/>
          <a:lstStyle/>
          <a:p>
            <a:fld id="{5DC71822-4C48-4054-802C-DE4A10B77D14}" type="slidenum">
              <a:rPr lang="en-US" smtClean="0"/>
              <a:t>9</a:t>
            </a:fld>
            <a:endParaRPr lang="en-US" dirty="0"/>
          </a:p>
        </p:txBody>
      </p:sp>
    </p:spTree>
    <p:extLst>
      <p:ext uri="{BB962C8B-B14F-4D97-AF65-F5344CB8AC3E}">
        <p14:creationId xmlns:p14="http://schemas.microsoft.com/office/powerpoint/2010/main" val="48369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1EC2E8-6208-4D0D-8105-A8D78B424E2F}"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73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1EC2E8-6208-4D0D-8105-A8D78B424E2F}"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345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1EC2E8-6208-4D0D-8105-A8D78B424E2F}"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323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1EC2E8-6208-4D0D-8105-A8D78B424E2F}"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8776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1EC2E8-6208-4D0D-8105-A8D78B424E2F}"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53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1EC2E8-6208-4D0D-8105-A8D78B424E2F}"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2080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1EC2E8-6208-4D0D-8105-A8D78B424E2F}" type="datetimeFigureOut">
              <a:rPr lang="en-US" smtClean="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90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1EC2E8-6208-4D0D-8105-A8D78B424E2F}"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776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C2E8-6208-4D0D-8105-A8D78B424E2F}" type="datetimeFigureOut">
              <a:rPr lang="en-US" smtClean="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19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8873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00566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C2E8-6208-4D0D-8105-A8D78B424E2F}" type="datetimeFigureOut">
              <a:rPr lang="en-US" smtClean="0"/>
              <a:t>5/6/2020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DF5-5BCB-4BA9-95DA-1D2D507DBFE9}" type="slidenum">
              <a:rPr lang="en-US" smtClean="0"/>
              <a:t>‹#›</a:t>
            </a:fld>
            <a:endParaRPr lang="en-US"/>
          </a:p>
        </p:txBody>
      </p:sp>
    </p:spTree>
    <p:extLst>
      <p:ext uri="{BB962C8B-B14F-4D97-AF65-F5344CB8AC3E}">
        <p14:creationId xmlns:p14="http://schemas.microsoft.com/office/powerpoint/2010/main" val="1796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om.csudh.edu/fac/lpress/netapps/hout/oneWilshire/index.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zDAYZU4A3w0" TargetMode="External"/><Relationship Id="rId4" Type="http://schemas.openxmlformats.org/officeDocument/2006/relationships/hyperlink" Target="https://www.youtube.com/watch?v=zDAYZU4A3w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www.youtube.com/watch?v=HqW-05cAUpc" TargetMode="External"/><Relationship Id="rId3" Type="http://schemas.openxmlformats.org/officeDocument/2006/relationships/hyperlink" Target="http://nyti.ms/VgjMm7" TargetMode="External"/><Relationship Id="rId7" Type="http://schemas.openxmlformats.org/officeDocument/2006/relationships/hyperlink" Target="http://cis275topics.blogspot.com/2012/05/deploying-applications-in-cloud.html" TargetMode="External"/><Relationship Id="rId2" Type="http://schemas.openxmlformats.org/officeDocument/2006/relationships/hyperlink" Target="http://status.aws.amazon.com/" TargetMode="External"/><Relationship Id="rId1" Type="http://schemas.openxmlformats.org/officeDocument/2006/relationships/slideLayout" Target="../slideLayouts/slideLayout7.xml"/><Relationship Id="rId6" Type="http://schemas.openxmlformats.org/officeDocument/2006/relationships/hyperlink" Target="http://bitnami.org/" TargetMode="External"/><Relationship Id="rId5" Type="http://schemas.openxmlformats.org/officeDocument/2006/relationships/hyperlink" Target="http://velocityconf.com/velocity2011/public/schedule/detail/20176" TargetMode="External"/><Relationship Id="rId4" Type="http://schemas.openxmlformats.org/officeDocument/2006/relationships/hyperlink" Target="http://aws.amazon.com/solutions/case-studi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larrypress.bitnamiapp.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hyperlink" Target="http://www.commoncraft.com/video/cloud-computin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19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nvSpPr>
        <p:spPr bwMode="auto">
          <a:xfrm>
            <a:off x="671593" y="214909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Skills</a:t>
            </a:r>
            <a:r>
              <a:rPr lang="en-US" sz="2800" dirty="0"/>
              <a:t>:  none </a:t>
            </a:r>
          </a:p>
          <a:p>
            <a:pPr>
              <a:spcBef>
                <a:spcPct val="20000"/>
              </a:spcBef>
            </a:pPr>
            <a:r>
              <a:rPr lang="en-US" sz="2800" dirty="0">
                <a:solidFill>
                  <a:srgbClr val="FF0000"/>
                </a:solidFill>
              </a:rPr>
              <a:t>Concepts</a:t>
            </a:r>
            <a:r>
              <a:rPr lang="en-US" sz="2800" dirty="0"/>
              <a:t>:  server, blade server, data center, virtual machine, infrastructure as a service, public versus private cloud</a:t>
            </a:r>
          </a:p>
        </p:txBody>
      </p:sp>
      <p:sp>
        <p:nvSpPr>
          <p:cNvPr id="23557" name="Rectangle 5"/>
          <p:cNvSpPr>
            <a:spLocks noChangeArrowheads="1"/>
          </p:cNvSpPr>
          <p:nvPr/>
        </p:nvSpPr>
        <p:spPr bwMode="auto">
          <a:xfrm>
            <a:off x="1676400" y="5943600"/>
            <a:ext cx="662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
        <p:nvSpPr>
          <p:cNvPr id="2" name="TextBox 1"/>
          <p:cNvSpPr txBox="1"/>
          <p:nvPr/>
        </p:nvSpPr>
        <p:spPr>
          <a:xfrm>
            <a:off x="1647820" y="780756"/>
            <a:ext cx="5848396" cy="584775"/>
          </a:xfrm>
          <a:prstGeom prst="rect">
            <a:avLst/>
          </a:prstGeom>
          <a:noFill/>
        </p:spPr>
        <p:txBody>
          <a:bodyPr wrap="none" rtlCol="0">
            <a:spAutoFit/>
          </a:bodyPr>
          <a:lstStyle/>
          <a:p>
            <a:pPr algn="ctr"/>
            <a:r>
              <a:rPr lang="en-US" sz="3200" dirty="0"/>
              <a:t>Application deployment evolution</a:t>
            </a:r>
          </a:p>
        </p:txBody>
      </p:sp>
    </p:spTree>
    <p:extLst>
      <p:ext uri="{BB962C8B-B14F-4D97-AF65-F5344CB8AC3E}">
        <p14:creationId xmlns:p14="http://schemas.microsoft.com/office/powerpoint/2010/main" val="138276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netpub\wwwroot\som\netApps\hout\oneWilsh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663" y="1586136"/>
            <a:ext cx="5804674" cy="38697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62764" y="563135"/>
            <a:ext cx="4018472" cy="584775"/>
          </a:xfrm>
          <a:prstGeom prst="rect">
            <a:avLst/>
          </a:prstGeom>
        </p:spPr>
        <p:txBody>
          <a:bodyPr wrap="none">
            <a:spAutoFit/>
          </a:bodyPr>
          <a:lstStyle/>
          <a:p>
            <a:pPr algn="ctr"/>
            <a:r>
              <a:rPr lang="en-US" sz="3200" dirty="0"/>
              <a:t>One Wilshire -- outside</a:t>
            </a:r>
          </a:p>
        </p:txBody>
      </p:sp>
      <p:sp>
        <p:nvSpPr>
          <p:cNvPr id="5" name="Rectangle 4"/>
          <p:cNvSpPr/>
          <p:nvPr/>
        </p:nvSpPr>
        <p:spPr>
          <a:xfrm>
            <a:off x="2692607" y="5942855"/>
            <a:ext cx="3758786" cy="584775"/>
          </a:xfrm>
          <a:prstGeom prst="rect">
            <a:avLst/>
          </a:prstGeom>
        </p:spPr>
        <p:txBody>
          <a:bodyPr wrap="none">
            <a:spAutoFit/>
          </a:bodyPr>
          <a:lstStyle/>
          <a:p>
            <a:pPr algn="ctr"/>
            <a:r>
              <a:rPr lang="en-US" sz="3200" dirty="0">
                <a:hlinkClick r:id="rId4"/>
              </a:rPr>
              <a:t>One Wilshire -- inside</a:t>
            </a:r>
            <a:endParaRPr lang="en-US" sz="3200" dirty="0"/>
          </a:p>
        </p:txBody>
      </p:sp>
    </p:spTree>
    <p:extLst>
      <p:ext uri="{BB962C8B-B14F-4D97-AF65-F5344CB8AC3E}">
        <p14:creationId xmlns:p14="http://schemas.microsoft.com/office/powerpoint/2010/main" val="234480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4748" y="438033"/>
            <a:ext cx="6154505" cy="523220"/>
          </a:xfrm>
          <a:prstGeom prst="rect">
            <a:avLst/>
          </a:prstGeom>
          <a:noFill/>
        </p:spPr>
        <p:txBody>
          <a:bodyPr wrap="none" rtlCol="0">
            <a:spAutoFit/>
          </a:bodyPr>
          <a:lstStyle/>
          <a:p>
            <a:pPr algn="ctr"/>
            <a:r>
              <a:rPr lang="en-US" sz="2800" dirty="0"/>
              <a:t>Google data center at The </a:t>
            </a:r>
            <a:r>
              <a:rPr lang="en-US" sz="2800" dirty="0" err="1"/>
              <a:t>Dalles</a:t>
            </a:r>
            <a:r>
              <a:rPr lang="en-US" sz="2800" dirty="0"/>
              <a:t> Oregon </a:t>
            </a:r>
          </a:p>
        </p:txBody>
      </p:sp>
      <p:sp>
        <p:nvSpPr>
          <p:cNvPr id="5" name="AutoShape 2" descr="Image result for dalles data center google"/>
          <p:cNvSpPr>
            <a:spLocks noChangeAspect="1" noChangeArrowheads="1"/>
          </p:cNvSpPr>
          <p:nvPr/>
        </p:nvSpPr>
        <p:spPr bwMode="auto">
          <a:xfrm>
            <a:off x="3928159" y="-28135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1397021" y="1552376"/>
            <a:ext cx="6349958" cy="3680824"/>
          </a:xfrm>
          <a:prstGeom prst="rect">
            <a:avLst/>
          </a:prstGeom>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021" y="5962883"/>
            <a:ext cx="329800" cy="3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813239" y="5977742"/>
            <a:ext cx="5003695" cy="369332"/>
          </a:xfrm>
          <a:prstGeom prst="rect">
            <a:avLst/>
          </a:prstGeom>
          <a:noFill/>
        </p:spPr>
        <p:txBody>
          <a:bodyPr wrap="square" rtlCol="0">
            <a:spAutoFit/>
          </a:bodyPr>
          <a:lstStyle/>
          <a:p>
            <a:r>
              <a:rPr lang="en-US" dirty="0"/>
              <a:t>Why is the data center next to the Columbia River?</a:t>
            </a:r>
          </a:p>
        </p:txBody>
      </p:sp>
    </p:spTree>
    <p:extLst>
      <p:ext uri="{BB962C8B-B14F-4D97-AF65-F5344CB8AC3E}">
        <p14:creationId xmlns:p14="http://schemas.microsoft.com/office/powerpoint/2010/main" val="319288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DAYZU4A3w0"/>
          <p:cNvPicPr>
            <a:picLocks noRot="1" noChangeAspect="1"/>
          </p:cNvPicPr>
          <p:nvPr>
            <a:videoFile r:link="rId1"/>
          </p:nvPr>
        </p:nvPicPr>
        <p:blipFill>
          <a:blip r:embed="rId3"/>
          <a:stretch>
            <a:fillRect/>
          </a:stretch>
        </p:blipFill>
        <p:spPr>
          <a:xfrm>
            <a:off x="2353005" y="1026161"/>
            <a:ext cx="6330145" cy="3560707"/>
          </a:xfrm>
          <a:prstGeom prst="rect">
            <a:avLst/>
          </a:prstGeom>
        </p:spPr>
      </p:pic>
      <p:sp>
        <p:nvSpPr>
          <p:cNvPr id="3" name="TextBox 2"/>
          <p:cNvSpPr txBox="1"/>
          <p:nvPr/>
        </p:nvSpPr>
        <p:spPr>
          <a:xfrm>
            <a:off x="423748" y="1419048"/>
            <a:ext cx="1665248" cy="1815882"/>
          </a:xfrm>
          <a:prstGeom prst="rect">
            <a:avLst/>
          </a:prstGeom>
          <a:noFill/>
        </p:spPr>
        <p:txBody>
          <a:bodyPr wrap="square" rtlCol="0">
            <a:spAutoFit/>
          </a:bodyPr>
          <a:lstStyle/>
          <a:p>
            <a:r>
              <a:rPr lang="en-US" sz="2800" b="1" dirty="0"/>
              <a:t>Inside a Google data center</a:t>
            </a:r>
          </a:p>
        </p:txBody>
      </p:sp>
      <p:sp>
        <p:nvSpPr>
          <p:cNvPr id="4" name="Rectangle 3"/>
          <p:cNvSpPr/>
          <p:nvPr/>
        </p:nvSpPr>
        <p:spPr>
          <a:xfrm>
            <a:off x="4111150" y="4535573"/>
            <a:ext cx="4572000" cy="461665"/>
          </a:xfrm>
          <a:prstGeom prst="rect">
            <a:avLst/>
          </a:prstGeom>
        </p:spPr>
        <p:txBody>
          <a:bodyPr>
            <a:spAutoFit/>
          </a:bodyPr>
          <a:lstStyle/>
          <a:p>
            <a:pPr algn="r"/>
            <a:r>
              <a:rPr lang="en-US" sz="2400" dirty="0">
                <a:hlinkClick r:id="rId4"/>
              </a:rPr>
              <a:t>Source</a:t>
            </a:r>
            <a:endParaRPr lang="en-US" dirty="0"/>
          </a:p>
        </p:txBody>
      </p:sp>
    </p:spTree>
    <p:extLst>
      <p:ext uri="{BB962C8B-B14F-4D97-AF65-F5344CB8AC3E}">
        <p14:creationId xmlns:p14="http://schemas.microsoft.com/office/powerpoint/2010/main" val="260121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9" name="Text Box 17"/>
          <p:cNvSpPr txBox="1">
            <a:spLocks noChangeArrowheads="1"/>
          </p:cNvSpPr>
          <p:nvPr/>
        </p:nvSpPr>
        <p:spPr bwMode="auto">
          <a:xfrm>
            <a:off x="3317875" y="625648"/>
            <a:ext cx="2508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Virtualization</a:t>
            </a:r>
          </a:p>
        </p:txBody>
      </p:sp>
      <p:grpSp>
        <p:nvGrpSpPr>
          <p:cNvPr id="2" name="Group 1"/>
          <p:cNvGrpSpPr/>
          <p:nvPr/>
        </p:nvGrpSpPr>
        <p:grpSpPr>
          <a:xfrm>
            <a:off x="1619438" y="2345357"/>
            <a:ext cx="5905124" cy="2150092"/>
            <a:chOff x="296500" y="2345357"/>
            <a:chExt cx="5905124" cy="2150092"/>
          </a:xfrm>
        </p:grpSpPr>
        <p:sp>
          <p:nvSpPr>
            <p:cNvPr id="115714" name="Rectangle 2"/>
            <p:cNvSpPr>
              <a:spLocks noChangeArrowheads="1"/>
            </p:cNvSpPr>
            <p:nvPr/>
          </p:nvSpPr>
          <p:spPr bwMode="auto">
            <a:xfrm>
              <a:off x="296500" y="2345357"/>
              <a:ext cx="5905124" cy="2133600"/>
            </a:xfrm>
            <a:prstGeom prst="rect">
              <a:avLst/>
            </a:prstGeom>
            <a:noFill/>
            <a:ln w="19050">
              <a:solidFill>
                <a:schemeClr val="tx1"/>
              </a:solidFill>
              <a:miter lim="800000"/>
              <a:headEnd/>
              <a:tailEnd/>
            </a:ln>
            <a:effectLst/>
          </p:spPr>
          <p:txBody>
            <a:bodyPr wrap="none" anchor="ctr"/>
            <a:lstStyle/>
            <a:p>
              <a:pPr algn="ctr"/>
              <a:endParaRPr lang="en-US" sz="2000" b="1" dirty="0"/>
            </a:p>
          </p:txBody>
        </p:sp>
        <p:sp>
          <p:nvSpPr>
            <p:cNvPr id="115723" name="Text Box 11"/>
            <p:cNvSpPr txBox="1">
              <a:spLocks noChangeArrowheads="1"/>
            </p:cNvSpPr>
            <p:nvPr/>
          </p:nvSpPr>
          <p:spPr bwMode="auto">
            <a:xfrm>
              <a:off x="632989" y="3586429"/>
              <a:ext cx="1141787"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Programs </a:t>
              </a:r>
            </a:p>
          </p:txBody>
        </p:sp>
        <p:sp>
          <p:nvSpPr>
            <p:cNvPr id="115724" name="Text Box 12"/>
            <p:cNvSpPr txBox="1">
              <a:spLocks noChangeArrowheads="1"/>
            </p:cNvSpPr>
            <p:nvPr/>
          </p:nvSpPr>
          <p:spPr bwMode="auto">
            <a:xfrm>
              <a:off x="2361233" y="3586429"/>
              <a:ext cx="633956"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Data</a:t>
              </a:r>
            </a:p>
          </p:txBody>
        </p:sp>
        <p:sp>
          <p:nvSpPr>
            <p:cNvPr id="115725" name="Text Box 13"/>
            <p:cNvSpPr txBox="1">
              <a:spLocks noChangeArrowheads="1"/>
            </p:cNvSpPr>
            <p:nvPr/>
          </p:nvSpPr>
          <p:spPr bwMode="auto">
            <a:xfrm>
              <a:off x="632989" y="2741744"/>
              <a:ext cx="23622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Operating system 1</a:t>
              </a:r>
            </a:p>
          </p:txBody>
        </p:sp>
        <p:sp>
          <p:nvSpPr>
            <p:cNvPr id="115728" name="Line 16"/>
            <p:cNvSpPr>
              <a:spLocks noChangeShapeType="1"/>
            </p:cNvSpPr>
            <p:nvPr/>
          </p:nvSpPr>
          <p:spPr bwMode="auto">
            <a:xfrm>
              <a:off x="3267542" y="2361849"/>
              <a:ext cx="0" cy="21336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 name="Text Box 11"/>
            <p:cNvSpPr txBox="1">
              <a:spLocks noChangeArrowheads="1"/>
            </p:cNvSpPr>
            <p:nvPr/>
          </p:nvSpPr>
          <p:spPr bwMode="auto">
            <a:xfrm>
              <a:off x="3538830" y="3597700"/>
              <a:ext cx="1141787"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Programs </a:t>
              </a:r>
            </a:p>
          </p:txBody>
        </p:sp>
        <p:sp>
          <p:nvSpPr>
            <p:cNvPr id="22" name="Text Box 12"/>
            <p:cNvSpPr txBox="1">
              <a:spLocks noChangeArrowheads="1"/>
            </p:cNvSpPr>
            <p:nvPr/>
          </p:nvSpPr>
          <p:spPr bwMode="auto">
            <a:xfrm>
              <a:off x="5203697" y="3597700"/>
              <a:ext cx="633956"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Data</a:t>
              </a:r>
            </a:p>
          </p:txBody>
        </p:sp>
        <p:sp>
          <p:nvSpPr>
            <p:cNvPr id="23" name="Text Box 13"/>
            <p:cNvSpPr txBox="1">
              <a:spLocks noChangeArrowheads="1"/>
            </p:cNvSpPr>
            <p:nvPr/>
          </p:nvSpPr>
          <p:spPr bwMode="auto">
            <a:xfrm>
              <a:off x="3538830" y="2745576"/>
              <a:ext cx="23622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Operating system 2</a:t>
              </a:r>
            </a:p>
          </p:txBody>
        </p:sp>
      </p:grpSp>
    </p:spTree>
    <p:extLst>
      <p:ext uri="{BB962C8B-B14F-4D97-AF65-F5344CB8AC3E}">
        <p14:creationId xmlns:p14="http://schemas.microsoft.com/office/powerpoint/2010/main" val="100741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69" y="1752539"/>
            <a:ext cx="7047926" cy="459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07615" y="683046"/>
            <a:ext cx="5540235" cy="523220"/>
          </a:xfrm>
          <a:prstGeom prst="rect">
            <a:avLst/>
          </a:prstGeom>
          <a:noFill/>
        </p:spPr>
        <p:txBody>
          <a:bodyPr wrap="none" rtlCol="0">
            <a:spAutoFit/>
          </a:bodyPr>
          <a:lstStyle/>
          <a:p>
            <a:pPr algn="ctr"/>
            <a:r>
              <a:rPr lang="en-US" sz="2800" dirty="0"/>
              <a:t>Typical weekly traffic to amazon.com</a:t>
            </a:r>
          </a:p>
        </p:txBody>
      </p:sp>
    </p:spTree>
    <p:extLst>
      <p:ext uri="{BB962C8B-B14F-4D97-AF65-F5344CB8AC3E}">
        <p14:creationId xmlns:p14="http://schemas.microsoft.com/office/powerpoint/2010/main" val="122660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704" y="1640283"/>
            <a:ext cx="6414593" cy="416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69924" y="561109"/>
            <a:ext cx="4204164" cy="523220"/>
          </a:xfrm>
          <a:prstGeom prst="rect">
            <a:avLst/>
          </a:prstGeom>
          <a:noFill/>
        </p:spPr>
        <p:txBody>
          <a:bodyPr wrap="none" rtlCol="0">
            <a:spAutoFit/>
          </a:bodyPr>
          <a:lstStyle/>
          <a:p>
            <a:pPr algn="ctr"/>
            <a:r>
              <a:rPr lang="en-US" sz="2800" dirty="0"/>
              <a:t>Expected traffic peak + 15%</a:t>
            </a:r>
          </a:p>
        </p:txBody>
      </p:sp>
    </p:spTree>
    <p:extLst>
      <p:ext uri="{BB962C8B-B14F-4D97-AF65-F5344CB8AC3E}">
        <p14:creationId xmlns:p14="http://schemas.microsoft.com/office/powerpoint/2010/main" val="195646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868" y="1779209"/>
            <a:ext cx="7097064" cy="405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76908" y="657225"/>
            <a:ext cx="5094985" cy="523220"/>
          </a:xfrm>
          <a:prstGeom prst="rect">
            <a:avLst/>
          </a:prstGeom>
          <a:noFill/>
        </p:spPr>
        <p:txBody>
          <a:bodyPr wrap="none" rtlCol="0">
            <a:spAutoFit/>
          </a:bodyPr>
          <a:lstStyle/>
          <a:p>
            <a:pPr algn="ctr"/>
            <a:r>
              <a:rPr lang="en-US" sz="2800" dirty="0"/>
              <a:t>November traffic for amazon.com</a:t>
            </a:r>
          </a:p>
        </p:txBody>
      </p:sp>
    </p:spTree>
    <p:extLst>
      <p:ext uri="{BB962C8B-B14F-4D97-AF65-F5344CB8AC3E}">
        <p14:creationId xmlns:p14="http://schemas.microsoft.com/office/powerpoint/2010/main" val="150102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244" y="1790371"/>
            <a:ext cx="4505513" cy="359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1845207" y="593912"/>
            <a:ext cx="51871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dirty="0"/>
              <a:t>Virtual servers in the cloud</a:t>
            </a:r>
          </a:p>
        </p:txBody>
      </p:sp>
    </p:spTree>
    <p:extLst>
      <p:ext uri="{BB962C8B-B14F-4D97-AF65-F5344CB8AC3E}">
        <p14:creationId xmlns:p14="http://schemas.microsoft.com/office/powerpoint/2010/main" val="1121812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695" y="3688323"/>
            <a:ext cx="435349" cy="43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67047" y="3552055"/>
            <a:ext cx="1385499" cy="707886"/>
          </a:xfrm>
          <a:prstGeom prst="rect">
            <a:avLst/>
          </a:prstGeom>
          <a:noFill/>
        </p:spPr>
        <p:txBody>
          <a:bodyPr wrap="square" rtlCol="0">
            <a:spAutoFit/>
          </a:bodyPr>
          <a:lstStyle/>
          <a:p>
            <a:r>
              <a:rPr lang="en-US" sz="2000" dirty="0"/>
              <a:t>Why is this bill so low?</a:t>
            </a:r>
          </a:p>
        </p:txBody>
      </p:sp>
      <p:sp>
        <p:nvSpPr>
          <p:cNvPr id="5" name="TextBox 4"/>
          <p:cNvSpPr txBox="1"/>
          <p:nvPr/>
        </p:nvSpPr>
        <p:spPr>
          <a:xfrm>
            <a:off x="398695" y="1498963"/>
            <a:ext cx="1881053" cy="1061829"/>
          </a:xfrm>
          <a:prstGeom prst="rect">
            <a:avLst/>
          </a:prstGeom>
          <a:noFill/>
        </p:spPr>
        <p:txBody>
          <a:bodyPr wrap="square" rtlCol="0">
            <a:spAutoFit/>
          </a:bodyPr>
          <a:lstStyle/>
          <a:p>
            <a:r>
              <a:rPr lang="en-US" sz="2100" b="1" dirty="0"/>
              <a:t>My latest Amazon cloud server bill</a:t>
            </a:r>
          </a:p>
        </p:txBody>
      </p:sp>
      <p:pic>
        <p:nvPicPr>
          <p:cNvPr id="7" name="Picture 6"/>
          <p:cNvPicPr>
            <a:picLocks noChangeAspect="1"/>
          </p:cNvPicPr>
          <p:nvPr/>
        </p:nvPicPr>
        <p:blipFill>
          <a:blip r:embed="rId4"/>
          <a:stretch>
            <a:fillRect/>
          </a:stretch>
        </p:blipFill>
        <p:spPr>
          <a:xfrm>
            <a:off x="2720898" y="926808"/>
            <a:ext cx="5947317" cy="4169010"/>
          </a:xfrm>
          <a:prstGeom prst="rect">
            <a:avLst/>
          </a:prstGeom>
        </p:spPr>
      </p:pic>
    </p:spTree>
    <p:extLst>
      <p:ext uri="{BB962C8B-B14F-4D97-AF65-F5344CB8AC3E}">
        <p14:creationId xmlns:p14="http://schemas.microsoft.com/office/powerpoint/2010/main" val="4173265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8" y="1790701"/>
            <a:ext cx="450532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1845207" y="593912"/>
            <a:ext cx="51871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dirty="0"/>
              <a:t>A private cloud</a:t>
            </a:r>
          </a:p>
        </p:txBody>
      </p:sp>
    </p:spTree>
    <p:extLst>
      <p:ext uri="{BB962C8B-B14F-4D97-AF65-F5344CB8AC3E}">
        <p14:creationId xmlns:p14="http://schemas.microsoft.com/office/powerpoint/2010/main" val="102108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400353"/>
            <a:ext cx="9144000" cy="715963"/>
          </a:xfrm>
        </p:spPr>
        <p:txBody>
          <a:bodyPr>
            <a:noAutofit/>
          </a:bodyPr>
          <a:lstStyle/>
          <a:p>
            <a:r>
              <a:rPr lang="en-US" sz="3200" dirty="0"/>
              <a:t>Where does this topic fit?</a:t>
            </a:r>
          </a:p>
        </p:txBody>
      </p:sp>
      <p:sp>
        <p:nvSpPr>
          <p:cNvPr id="192515" name="Rectangle 3"/>
          <p:cNvSpPr>
            <a:spLocks noGrp="1" noChangeArrowheads="1"/>
          </p:cNvSpPr>
          <p:nvPr>
            <p:ph type="body" idx="1"/>
          </p:nvPr>
        </p:nvSpPr>
        <p:spPr>
          <a:xfrm>
            <a:off x="2212383" y="1639164"/>
            <a:ext cx="5823488" cy="4876800"/>
          </a:xfrm>
        </p:spPr>
        <p:txBody>
          <a:bodyPr>
            <a:normAutofit/>
          </a:bodyPr>
          <a:lstStyle/>
          <a:p>
            <a:r>
              <a:rPr lang="en-US" sz="2800" dirty="0"/>
              <a:t>Internet concepts</a:t>
            </a:r>
          </a:p>
          <a:p>
            <a:pPr lvl="1"/>
            <a:r>
              <a:rPr lang="en-US" dirty="0"/>
              <a:t>Applications</a:t>
            </a:r>
          </a:p>
          <a:p>
            <a:pPr lvl="1"/>
            <a:r>
              <a:rPr lang="en-US" dirty="0">
                <a:solidFill>
                  <a:srgbClr val="FF0000"/>
                </a:solidFill>
              </a:rPr>
              <a:t>Technology</a:t>
            </a:r>
          </a:p>
          <a:p>
            <a:pPr lvl="1"/>
            <a:r>
              <a:rPr lang="en-US" dirty="0"/>
              <a:t>Implications</a:t>
            </a:r>
          </a:p>
          <a:p>
            <a:r>
              <a:rPr lang="en-US" sz="2800" dirty="0"/>
              <a:t>Internet skills</a:t>
            </a:r>
          </a:p>
          <a:p>
            <a:pPr lvl="1"/>
            <a:r>
              <a:rPr lang="en-US" dirty="0"/>
              <a:t>Application development</a:t>
            </a:r>
          </a:p>
          <a:p>
            <a:pPr lvl="1"/>
            <a:r>
              <a:rPr lang="en-US" dirty="0"/>
              <a:t>Content creation</a:t>
            </a:r>
          </a:p>
          <a:p>
            <a:pPr lvl="1"/>
            <a:r>
              <a:rPr lang="en-US" dirty="0"/>
              <a:t>User skills</a:t>
            </a:r>
          </a:p>
        </p:txBody>
      </p:sp>
    </p:spTree>
    <p:extLst>
      <p:ext uri="{BB962C8B-B14F-4D97-AF65-F5344CB8AC3E}">
        <p14:creationId xmlns:p14="http://schemas.microsoft.com/office/powerpoint/2010/main" val="2812978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srgresearch.com/media/uploads/CIS_Q1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8912" y="2664133"/>
            <a:ext cx="2275835" cy="146803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CIS Q3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8912" y="4348768"/>
            <a:ext cx="2275835" cy="1485842"/>
          </a:xfrm>
          <a:prstGeom prst="rect">
            <a:avLst/>
          </a:prstGeom>
          <a:noFill/>
          <a:ln>
            <a:solidFill>
              <a:schemeClr val="accent1"/>
            </a:solidFill>
          </a:ln>
        </p:spPr>
      </p:pic>
      <p:pic>
        <p:nvPicPr>
          <p:cNvPr id="1032" name="Picture 8" descr="cis q2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8912" y="923352"/>
            <a:ext cx="2285645" cy="146515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66837" y="2617525"/>
            <a:ext cx="3839887" cy="2246769"/>
          </a:xfrm>
          <a:prstGeom prst="rect">
            <a:avLst/>
          </a:prstGeom>
        </p:spPr>
        <p:txBody>
          <a:bodyPr wrap="square">
            <a:spAutoFit/>
          </a:bodyPr>
          <a:lstStyle/>
          <a:p>
            <a:pPr marL="214313" indent="-214313">
              <a:buFont typeface="Arial" panose="020B0604020202020204" pitchFamily="34" charset="0"/>
              <a:buChar char="•"/>
            </a:pPr>
            <a:r>
              <a:rPr lang="en-US" sz="1400" dirty="0">
                <a:solidFill>
                  <a:srgbClr val="000000"/>
                </a:solidFill>
                <a:latin typeface="Verdana" panose="020B0604030504040204" pitchFamily="34" charset="0"/>
              </a:rPr>
              <a:t>Batch processing (IBM computers)</a:t>
            </a:r>
          </a:p>
          <a:p>
            <a:pPr marL="214313" indent="-214313">
              <a:buFont typeface="Arial" panose="020B0604020202020204" pitchFamily="34" charset="0"/>
              <a:buChar char="•"/>
            </a:pPr>
            <a:r>
              <a:rPr lang="en-US" sz="1400" dirty="0">
                <a:solidFill>
                  <a:srgbClr val="000000"/>
                </a:solidFill>
                <a:latin typeface="Verdana" panose="020B0604030504040204" pitchFamily="34" charset="0"/>
              </a:rPr>
              <a:t>Timesharing (IBM computers)</a:t>
            </a:r>
          </a:p>
          <a:p>
            <a:pPr marL="214313" indent="-214313">
              <a:buFont typeface="Arial" panose="020B0604020202020204" pitchFamily="34" charset="0"/>
              <a:buChar char="•"/>
            </a:pPr>
            <a:r>
              <a:rPr lang="en-US" sz="1400" dirty="0">
                <a:solidFill>
                  <a:srgbClr val="000000"/>
                </a:solidFill>
                <a:latin typeface="Verdana" panose="020B0604030504040204" pitchFamily="34" charset="0"/>
              </a:rPr>
              <a:t>Personal computer operating systems (Microsoft, Apple)</a:t>
            </a:r>
          </a:p>
          <a:p>
            <a:pPr marL="214313" indent="-214313">
              <a:buFont typeface="Arial" panose="020B0604020202020204" pitchFamily="34" charset="0"/>
              <a:buChar char="•"/>
            </a:pPr>
            <a:r>
              <a:rPr lang="en-US" sz="1400" dirty="0">
                <a:solidFill>
                  <a:srgbClr val="000000"/>
                </a:solidFill>
                <a:latin typeface="Verdana" panose="020B0604030504040204" pitchFamily="34" charset="0"/>
              </a:rPr>
              <a:t>Data centers (Several companies)</a:t>
            </a:r>
          </a:p>
          <a:p>
            <a:pPr marL="214313" indent="-214313">
              <a:buFont typeface="Arial" panose="020B0604020202020204" pitchFamily="34" charset="0"/>
              <a:buChar char="•"/>
            </a:pPr>
            <a:r>
              <a:rPr lang="en-US" sz="1400" dirty="0">
                <a:solidFill>
                  <a:srgbClr val="000000"/>
                </a:solidFill>
                <a:latin typeface="Verdana" panose="020B0604030504040204" pitchFamily="34" charset="0"/>
              </a:rPr>
              <a:t>Mobile computer operating systems (Apple, Google)</a:t>
            </a:r>
          </a:p>
          <a:p>
            <a:pPr marL="214313" indent="-214313">
              <a:buFont typeface="Arial" panose="020B0604020202020204" pitchFamily="34" charset="0"/>
              <a:buChar char="•"/>
            </a:pPr>
            <a:endParaRPr lang="en-US" sz="1400" dirty="0">
              <a:solidFill>
                <a:srgbClr val="000000"/>
              </a:solidFill>
              <a:latin typeface="Verdana" panose="020B0604030504040204" pitchFamily="34" charset="0"/>
            </a:endParaRPr>
          </a:p>
          <a:p>
            <a:pPr marL="214313" indent="-214313">
              <a:buFont typeface="Arial" panose="020B0604020202020204" pitchFamily="34" charset="0"/>
              <a:buChar char="•"/>
            </a:pPr>
            <a:endParaRPr lang="en-US" sz="1400" dirty="0">
              <a:solidFill>
                <a:srgbClr val="000000"/>
              </a:solidFill>
              <a:latin typeface="Verdana" panose="020B0604030504040204" pitchFamily="34" charset="0"/>
            </a:endParaRPr>
          </a:p>
          <a:p>
            <a:pPr marL="214313" indent="-214313">
              <a:buFont typeface="Arial" panose="020B0604020202020204" pitchFamily="34" charset="0"/>
              <a:buChar char="•"/>
            </a:pPr>
            <a:r>
              <a:rPr lang="en-US" sz="1400" dirty="0">
                <a:solidFill>
                  <a:srgbClr val="000000"/>
                </a:solidFill>
                <a:latin typeface="Verdana" panose="020B0604030504040204" pitchFamily="34" charset="0"/>
              </a:rPr>
              <a:t>Cloud computing (Amazon)</a:t>
            </a:r>
          </a:p>
        </p:txBody>
      </p:sp>
      <p:sp>
        <p:nvSpPr>
          <p:cNvPr id="3" name="TextBox 2"/>
          <p:cNvSpPr txBox="1"/>
          <p:nvPr/>
        </p:nvSpPr>
        <p:spPr>
          <a:xfrm>
            <a:off x="666837" y="923352"/>
            <a:ext cx="3441783" cy="1107996"/>
          </a:xfrm>
          <a:prstGeom prst="rect">
            <a:avLst/>
          </a:prstGeom>
          <a:noFill/>
        </p:spPr>
        <p:txBody>
          <a:bodyPr wrap="square" rtlCol="0">
            <a:spAutoFit/>
          </a:bodyPr>
          <a:lstStyle/>
          <a:p>
            <a:r>
              <a:rPr lang="en-US" sz="2200" b="1" dirty="0"/>
              <a:t>Platforms for developing and delivering applications: dominant companies</a:t>
            </a:r>
          </a:p>
        </p:txBody>
      </p:sp>
    </p:spTree>
    <p:extLst>
      <p:ext uri="{BB962C8B-B14F-4D97-AF65-F5344CB8AC3E}">
        <p14:creationId xmlns:p14="http://schemas.microsoft.com/office/powerpoint/2010/main" val="3108178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958" y="1980489"/>
            <a:ext cx="1140793" cy="148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673" y="2006298"/>
            <a:ext cx="1424701" cy="139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8659" y="2139545"/>
            <a:ext cx="1455673" cy="123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9636" y="2104374"/>
            <a:ext cx="1786038" cy="120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36371" y="4036113"/>
            <a:ext cx="3634136" cy="1323439"/>
          </a:xfrm>
          <a:prstGeom prst="rect">
            <a:avLst/>
          </a:prstGeom>
          <a:noFill/>
        </p:spPr>
        <p:txBody>
          <a:bodyPr wrap="none" rtlCol="0">
            <a:spAutoFit/>
          </a:bodyPr>
          <a:lstStyle/>
          <a:p>
            <a:pPr marL="457200" indent="-457200">
              <a:buFont typeface="+mj-lt"/>
              <a:buAutoNum type="arabicPeriod"/>
            </a:pPr>
            <a:r>
              <a:rPr lang="en-US" sz="2000" dirty="0"/>
              <a:t>Reduce fixed costs</a:t>
            </a:r>
          </a:p>
          <a:p>
            <a:pPr marL="457200" indent="-457200">
              <a:buFont typeface="+mj-lt"/>
              <a:buAutoNum type="arabicPeriod"/>
            </a:pPr>
            <a:r>
              <a:rPr lang="en-US" sz="2000" dirty="0"/>
              <a:t>Speed innovations to market</a:t>
            </a:r>
          </a:p>
          <a:p>
            <a:pPr marL="457200" indent="-457200">
              <a:buFont typeface="+mj-lt"/>
              <a:buAutoNum type="arabicPeriod"/>
            </a:pPr>
            <a:r>
              <a:rPr lang="en-US" sz="2000" dirty="0"/>
              <a:t>Scale flexibly</a:t>
            </a:r>
          </a:p>
          <a:p>
            <a:pPr marL="457200" indent="-457200">
              <a:buFont typeface="+mj-lt"/>
              <a:buAutoNum type="arabicPeriod"/>
            </a:pPr>
            <a:r>
              <a:rPr lang="en-US" sz="2000" dirty="0"/>
              <a:t>Extend collaboration</a:t>
            </a:r>
          </a:p>
        </p:txBody>
      </p:sp>
      <p:sp>
        <p:nvSpPr>
          <p:cNvPr id="3" name="TextBox 2"/>
          <p:cNvSpPr txBox="1"/>
          <p:nvPr/>
        </p:nvSpPr>
        <p:spPr>
          <a:xfrm>
            <a:off x="616333" y="453006"/>
            <a:ext cx="4641207" cy="523220"/>
          </a:xfrm>
          <a:prstGeom prst="rect">
            <a:avLst/>
          </a:prstGeom>
          <a:noFill/>
        </p:spPr>
        <p:txBody>
          <a:bodyPr wrap="none" rtlCol="0">
            <a:spAutoFit/>
          </a:bodyPr>
          <a:lstStyle/>
          <a:p>
            <a:r>
              <a:rPr lang="en-US" sz="2800" dirty="0"/>
              <a:t>Four cloud computing benefits</a:t>
            </a:r>
          </a:p>
        </p:txBody>
      </p:sp>
      <p:pic>
        <p:nvPicPr>
          <p:cNvPr id="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9496" y="5971228"/>
            <a:ext cx="474999" cy="47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95135" y="6008672"/>
            <a:ext cx="4287604" cy="400110"/>
          </a:xfrm>
          <a:prstGeom prst="rect">
            <a:avLst/>
          </a:prstGeom>
        </p:spPr>
        <p:txBody>
          <a:bodyPr wrap="square">
            <a:spAutoFit/>
          </a:bodyPr>
          <a:lstStyle/>
          <a:p>
            <a:pPr lvl="0"/>
            <a:r>
              <a:rPr lang="en-US" sz="2000" dirty="0">
                <a:solidFill>
                  <a:prstClr val="black"/>
                </a:solidFill>
              </a:rPr>
              <a:t>Match the icons with their captions.</a:t>
            </a:r>
          </a:p>
        </p:txBody>
      </p:sp>
    </p:spTree>
    <p:extLst>
      <p:ext uri="{BB962C8B-B14F-4D97-AF65-F5344CB8AC3E}">
        <p14:creationId xmlns:p14="http://schemas.microsoft.com/office/powerpoint/2010/main" val="3718084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35" y="1929690"/>
            <a:ext cx="7601130" cy="40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i.huffpost.com/gen/309717/thumbs/r-NETFLIX-DOWN-large5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417" y="516310"/>
            <a:ext cx="2382148" cy="9884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435" y="516310"/>
            <a:ext cx="3795623" cy="71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835" y="6388225"/>
            <a:ext cx="1694179" cy="25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385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9346" y="1268338"/>
            <a:ext cx="2765309" cy="415498"/>
          </a:xfrm>
          <a:prstGeom prst="rect">
            <a:avLst/>
          </a:prstGeom>
        </p:spPr>
        <p:txBody>
          <a:bodyPr wrap="none">
            <a:spAutoFit/>
          </a:bodyPr>
          <a:lstStyle/>
          <a:p>
            <a:pPr algn="ctr"/>
            <a:r>
              <a:rPr lang="en-US" sz="2100" b="1" dirty="0"/>
              <a:t>Servers inside of things</a:t>
            </a:r>
          </a:p>
        </p:txBody>
      </p:sp>
      <p:pic>
        <p:nvPicPr>
          <p:cNvPr id="2052" name="Picture 4" descr="TP-LINK Archer C7">
            <a:extLst>
              <a:ext uri="{FF2B5EF4-FFF2-40B4-BE49-F238E27FC236}">
                <a16:creationId xmlns:a16="http://schemas.microsoft.com/office/drawing/2014/main" id="{CA81399B-BAB8-47E8-9BE4-2E25A97C5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892" y="2390775"/>
            <a:ext cx="27686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atin Nickel">
            <a:extLst>
              <a:ext uri="{FF2B5EF4-FFF2-40B4-BE49-F238E27FC236}">
                <a16:creationId xmlns:a16="http://schemas.microsoft.com/office/drawing/2014/main" id="{38CF1D14-30EC-4A13-8467-AE3461ACB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538553"/>
            <a:ext cx="2387600" cy="2387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oom in on Front Zoom. Roku - Express (2019 Model) Streaming Media Player - Black.">
            <a:extLst>
              <a:ext uri="{FF2B5EF4-FFF2-40B4-BE49-F238E27FC236}">
                <a16:creationId xmlns:a16="http://schemas.microsoft.com/office/drawing/2014/main" id="{48EABBDA-C9F8-47CD-BBCD-5E64197B62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8970" y="3363144"/>
            <a:ext cx="1836860" cy="73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119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385" y="875655"/>
            <a:ext cx="1775230" cy="584775"/>
          </a:xfrm>
          <a:prstGeom prst="rect">
            <a:avLst/>
          </a:prstGeom>
          <a:noFill/>
        </p:spPr>
        <p:txBody>
          <a:bodyPr wrap="none" rtlCol="0">
            <a:spAutoFit/>
          </a:bodyPr>
          <a:lstStyle/>
          <a:p>
            <a:pPr algn="ctr"/>
            <a:r>
              <a:rPr lang="en-US" sz="3200" dirty="0"/>
              <a:t>Summary</a:t>
            </a:r>
          </a:p>
        </p:txBody>
      </p:sp>
      <p:grpSp>
        <p:nvGrpSpPr>
          <p:cNvPr id="3" name="Group 2"/>
          <p:cNvGrpSpPr/>
          <p:nvPr/>
        </p:nvGrpSpPr>
        <p:grpSpPr>
          <a:xfrm>
            <a:off x="1619438" y="2345357"/>
            <a:ext cx="5905124" cy="2150092"/>
            <a:chOff x="296500" y="2345357"/>
            <a:chExt cx="5905124" cy="2150092"/>
          </a:xfrm>
        </p:grpSpPr>
        <p:sp>
          <p:nvSpPr>
            <p:cNvPr id="4" name="Rectangle 2"/>
            <p:cNvSpPr>
              <a:spLocks noChangeArrowheads="1"/>
            </p:cNvSpPr>
            <p:nvPr/>
          </p:nvSpPr>
          <p:spPr bwMode="auto">
            <a:xfrm>
              <a:off x="296500" y="2345357"/>
              <a:ext cx="5905124" cy="2133600"/>
            </a:xfrm>
            <a:prstGeom prst="rect">
              <a:avLst/>
            </a:prstGeom>
            <a:noFill/>
            <a:ln w="19050">
              <a:solidFill>
                <a:schemeClr val="tx1"/>
              </a:solidFill>
              <a:miter lim="800000"/>
              <a:headEnd/>
              <a:tailEnd/>
            </a:ln>
            <a:effectLst/>
          </p:spPr>
          <p:txBody>
            <a:bodyPr wrap="none" anchor="ctr"/>
            <a:lstStyle/>
            <a:p>
              <a:pPr algn="ctr"/>
              <a:endParaRPr lang="en-US" sz="2000" b="1"/>
            </a:p>
          </p:txBody>
        </p:sp>
        <p:sp>
          <p:nvSpPr>
            <p:cNvPr id="5" name="Text Box 11"/>
            <p:cNvSpPr txBox="1">
              <a:spLocks noChangeArrowheads="1"/>
            </p:cNvSpPr>
            <p:nvPr/>
          </p:nvSpPr>
          <p:spPr bwMode="auto">
            <a:xfrm>
              <a:off x="632989" y="3586429"/>
              <a:ext cx="1141787"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Programs </a:t>
              </a:r>
            </a:p>
          </p:txBody>
        </p:sp>
        <p:sp>
          <p:nvSpPr>
            <p:cNvPr id="6" name="Text Box 12"/>
            <p:cNvSpPr txBox="1">
              <a:spLocks noChangeArrowheads="1"/>
            </p:cNvSpPr>
            <p:nvPr/>
          </p:nvSpPr>
          <p:spPr bwMode="auto">
            <a:xfrm>
              <a:off x="2361233" y="3586429"/>
              <a:ext cx="633956"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Data</a:t>
              </a:r>
            </a:p>
          </p:txBody>
        </p:sp>
        <p:sp>
          <p:nvSpPr>
            <p:cNvPr id="7" name="Text Box 13"/>
            <p:cNvSpPr txBox="1">
              <a:spLocks noChangeArrowheads="1"/>
            </p:cNvSpPr>
            <p:nvPr/>
          </p:nvSpPr>
          <p:spPr bwMode="auto">
            <a:xfrm>
              <a:off x="632989" y="2741744"/>
              <a:ext cx="23622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Operating system 1</a:t>
              </a:r>
            </a:p>
          </p:txBody>
        </p:sp>
        <p:sp>
          <p:nvSpPr>
            <p:cNvPr id="8" name="Line 16"/>
            <p:cNvSpPr>
              <a:spLocks noChangeShapeType="1"/>
            </p:cNvSpPr>
            <p:nvPr/>
          </p:nvSpPr>
          <p:spPr bwMode="auto">
            <a:xfrm>
              <a:off x="3267542" y="2361849"/>
              <a:ext cx="0" cy="21336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11"/>
            <p:cNvSpPr txBox="1">
              <a:spLocks noChangeArrowheads="1"/>
            </p:cNvSpPr>
            <p:nvPr/>
          </p:nvSpPr>
          <p:spPr bwMode="auto">
            <a:xfrm>
              <a:off x="3538830" y="3597700"/>
              <a:ext cx="1141787"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Programs </a:t>
              </a:r>
            </a:p>
          </p:txBody>
        </p:sp>
        <p:sp>
          <p:nvSpPr>
            <p:cNvPr id="10" name="Text Box 12"/>
            <p:cNvSpPr txBox="1">
              <a:spLocks noChangeArrowheads="1"/>
            </p:cNvSpPr>
            <p:nvPr/>
          </p:nvSpPr>
          <p:spPr bwMode="auto">
            <a:xfrm>
              <a:off x="5203697" y="3597700"/>
              <a:ext cx="633956"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Data</a:t>
              </a:r>
            </a:p>
          </p:txBody>
        </p:sp>
        <p:sp>
          <p:nvSpPr>
            <p:cNvPr id="11" name="Text Box 13"/>
            <p:cNvSpPr txBox="1">
              <a:spLocks noChangeArrowheads="1"/>
            </p:cNvSpPr>
            <p:nvPr/>
          </p:nvSpPr>
          <p:spPr bwMode="auto">
            <a:xfrm>
              <a:off x="3538830" y="2745576"/>
              <a:ext cx="23622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Operating system 2</a:t>
              </a:r>
            </a:p>
          </p:txBody>
        </p:sp>
      </p:grpSp>
    </p:spTree>
    <p:extLst>
      <p:ext uri="{BB962C8B-B14F-4D97-AF65-F5344CB8AC3E}">
        <p14:creationId xmlns:p14="http://schemas.microsoft.com/office/powerpoint/2010/main" val="1480362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7273" y="716264"/>
            <a:ext cx="3929454" cy="584775"/>
          </a:xfrm>
          <a:prstGeom prst="rect">
            <a:avLst/>
          </a:prstGeom>
          <a:noFill/>
        </p:spPr>
        <p:txBody>
          <a:bodyPr wrap="square" rtlCol="0">
            <a:spAutoFit/>
          </a:bodyPr>
          <a:lstStyle/>
          <a:p>
            <a:pPr algn="ctr"/>
            <a:r>
              <a:rPr lang="en-US" sz="3200" dirty="0"/>
              <a:t>Self-study questions</a:t>
            </a:r>
          </a:p>
        </p:txBody>
      </p:sp>
      <p:sp>
        <p:nvSpPr>
          <p:cNvPr id="3" name="TextBox 2"/>
          <p:cNvSpPr txBox="1"/>
          <p:nvPr/>
        </p:nvSpPr>
        <p:spPr>
          <a:xfrm>
            <a:off x="1257507" y="2321259"/>
            <a:ext cx="6947768" cy="2862322"/>
          </a:xfrm>
          <a:prstGeom prst="rect">
            <a:avLst/>
          </a:prstGeom>
          <a:noFill/>
        </p:spPr>
        <p:txBody>
          <a:bodyPr wrap="square" rtlCol="0">
            <a:spAutoFit/>
          </a:bodyPr>
          <a:lstStyle/>
          <a:p>
            <a:r>
              <a:rPr lang="en-US" sz="2000" dirty="0"/>
              <a:t>What are the key advantages of cloud hosting?</a:t>
            </a:r>
          </a:p>
          <a:p>
            <a:endParaRPr lang="en-US" sz="2000" dirty="0"/>
          </a:p>
          <a:p>
            <a:r>
              <a:rPr lang="en-US" sz="2000" dirty="0"/>
              <a:t>What are the key disadvantages of cloud hosting?</a:t>
            </a:r>
          </a:p>
          <a:p>
            <a:endParaRPr lang="en-US" sz="2000" dirty="0"/>
          </a:p>
          <a:p>
            <a:r>
              <a:rPr lang="en-US" sz="2000" dirty="0"/>
              <a:t>We have seen that applications hosted in the cloud are not 100% reliable – are applications hosted in house more reliable?</a:t>
            </a:r>
          </a:p>
          <a:p>
            <a:endParaRPr lang="en-US" sz="2000" dirty="0"/>
          </a:p>
          <a:p>
            <a:r>
              <a:rPr lang="en-US" sz="2000" dirty="0"/>
              <a:t>Check the </a:t>
            </a:r>
            <a:r>
              <a:rPr lang="en-US" sz="2000" dirty="0" err="1"/>
              <a:t>Bitnami</a:t>
            </a:r>
            <a:r>
              <a:rPr lang="en-US" sz="2000" dirty="0"/>
              <a:t> Web site and see how many applications are ready to install with a single click.</a:t>
            </a:r>
          </a:p>
        </p:txBody>
      </p:sp>
    </p:spTree>
    <p:extLst>
      <p:ext uri="{BB962C8B-B14F-4D97-AF65-F5344CB8AC3E}">
        <p14:creationId xmlns:p14="http://schemas.microsoft.com/office/powerpoint/2010/main" val="1711981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6712" y="253665"/>
            <a:ext cx="1870577" cy="584775"/>
          </a:xfrm>
          <a:prstGeom prst="rect">
            <a:avLst/>
          </a:prstGeom>
          <a:noFill/>
        </p:spPr>
        <p:txBody>
          <a:bodyPr wrap="none" rtlCol="0">
            <a:spAutoFit/>
          </a:bodyPr>
          <a:lstStyle/>
          <a:p>
            <a:pPr algn="ctr"/>
            <a:r>
              <a:rPr lang="en-US" sz="3200" dirty="0"/>
              <a:t>Resources</a:t>
            </a:r>
          </a:p>
        </p:txBody>
      </p:sp>
      <p:sp>
        <p:nvSpPr>
          <p:cNvPr id="3" name="Rectangle 2"/>
          <p:cNvSpPr/>
          <p:nvPr/>
        </p:nvSpPr>
        <p:spPr>
          <a:xfrm>
            <a:off x="714213" y="921470"/>
            <a:ext cx="7715574" cy="5632311"/>
          </a:xfrm>
          <a:prstGeom prst="rect">
            <a:avLst/>
          </a:prstGeom>
        </p:spPr>
        <p:txBody>
          <a:bodyPr wrap="square">
            <a:spAutoFit/>
          </a:bodyPr>
          <a:lstStyle/>
          <a:p>
            <a:r>
              <a:rPr lang="en-US" dirty="0"/>
              <a:t>Amazon service status page: </a:t>
            </a:r>
            <a:r>
              <a:rPr lang="en-US" dirty="0">
                <a:hlinkClick r:id="rId2"/>
              </a:rPr>
              <a:t>http://status.aws.amazon.com/</a:t>
            </a:r>
            <a:endParaRPr lang="en-US" dirty="0"/>
          </a:p>
          <a:p>
            <a:pPr>
              <a:defRPr/>
            </a:pPr>
            <a:endParaRPr lang="en-US" dirty="0"/>
          </a:p>
          <a:p>
            <a:pPr>
              <a:defRPr/>
            </a:pPr>
            <a:r>
              <a:rPr lang="en-US" dirty="0"/>
              <a:t>Article on Amazon’s Christmas Eve problems: </a:t>
            </a:r>
            <a:r>
              <a:rPr lang="en-US" dirty="0">
                <a:hlinkClick r:id="rId3"/>
              </a:rPr>
              <a:t>http://nyti.ms/VgjMm7</a:t>
            </a:r>
            <a:endParaRPr lang="en-US" dirty="0"/>
          </a:p>
          <a:p>
            <a:pPr>
              <a:defRPr/>
            </a:pPr>
            <a:endParaRPr lang="en-US" dirty="0"/>
          </a:p>
          <a:p>
            <a:pPr>
              <a:defRPr/>
            </a:pPr>
            <a:r>
              <a:rPr lang="en-US" dirty="0"/>
              <a:t>Amazon’s post mortem summary of the Christmas Eve outage (http://amzn.to/Vherff).</a:t>
            </a:r>
          </a:p>
          <a:p>
            <a:pPr>
              <a:defRPr/>
            </a:pPr>
            <a:endParaRPr lang="en-US" dirty="0"/>
          </a:p>
          <a:p>
            <a:r>
              <a:rPr lang="en-US" dirty="0"/>
              <a:t>Amazon Web Services case studies:</a:t>
            </a:r>
          </a:p>
          <a:p>
            <a:r>
              <a:rPr lang="en-US" dirty="0">
                <a:hlinkClick r:id="rId4"/>
              </a:rPr>
              <a:t>http://aws.amazon.com/solutions/case-studies/</a:t>
            </a:r>
            <a:endParaRPr lang="en-US" dirty="0"/>
          </a:p>
          <a:p>
            <a:endParaRPr lang="en-US" dirty="0"/>
          </a:p>
          <a:p>
            <a:r>
              <a:rPr lang="en-US" dirty="0"/>
              <a:t>Video of Jon Jenkins talk at the </a:t>
            </a:r>
            <a:r>
              <a:rPr lang="en-US" dirty="0" err="1"/>
              <a:t>O’reilly</a:t>
            </a:r>
            <a:r>
              <a:rPr lang="en-US" dirty="0"/>
              <a:t> Velocity Conference (17 minutes): </a:t>
            </a:r>
            <a:r>
              <a:rPr lang="en-US" dirty="0">
                <a:hlinkClick r:id="rId5"/>
              </a:rPr>
              <a:t>http://velocityconf.com/velocity2011/public/schedule/detail/20176</a:t>
            </a:r>
            <a:endParaRPr lang="en-US" dirty="0"/>
          </a:p>
          <a:p>
            <a:endParaRPr lang="en-US" dirty="0"/>
          </a:p>
          <a:p>
            <a:r>
              <a:rPr lang="en-US" dirty="0" err="1"/>
              <a:t>Bitnami</a:t>
            </a:r>
            <a:r>
              <a:rPr lang="en-US" dirty="0"/>
              <a:t>:  </a:t>
            </a:r>
            <a:r>
              <a:rPr lang="en-US" dirty="0">
                <a:hlinkClick r:id="rId6"/>
              </a:rPr>
              <a:t>http://bitnami.org/</a:t>
            </a:r>
            <a:endParaRPr lang="en-US" dirty="0"/>
          </a:p>
          <a:p>
            <a:endParaRPr lang="en-US" dirty="0"/>
          </a:p>
          <a:p>
            <a:r>
              <a:rPr lang="en-US" dirty="0"/>
              <a:t>Step by step creation of the server in this presentation:</a:t>
            </a:r>
          </a:p>
          <a:p>
            <a:r>
              <a:rPr lang="en-US" dirty="0">
                <a:hlinkClick r:id="rId7"/>
              </a:rPr>
              <a:t>http://cis275topics.blogspot.com/2012/05/deploying-applications-in-cloud.html</a:t>
            </a:r>
            <a:endParaRPr lang="en-US" dirty="0"/>
          </a:p>
          <a:p>
            <a:endParaRPr lang="en-US" dirty="0"/>
          </a:p>
          <a:p>
            <a:r>
              <a:rPr lang="en-US" dirty="0"/>
              <a:t>Screencast: deploying an Amazon server using </a:t>
            </a:r>
            <a:r>
              <a:rPr lang="en-US" dirty="0" err="1"/>
              <a:t>Bitnami</a:t>
            </a:r>
            <a:r>
              <a:rPr lang="en-US" dirty="0"/>
              <a:t>:</a:t>
            </a:r>
          </a:p>
          <a:p>
            <a:r>
              <a:rPr lang="en-US" dirty="0">
                <a:hlinkClick r:id="rId8"/>
              </a:rPr>
              <a:t>http://www.youtube.com/watch?v=HqW-05cAUpc</a:t>
            </a:r>
            <a:endParaRPr lang="en-US" dirty="0"/>
          </a:p>
        </p:txBody>
      </p:sp>
    </p:spTree>
    <p:extLst>
      <p:ext uri="{BB962C8B-B14F-4D97-AF65-F5344CB8AC3E}">
        <p14:creationId xmlns:p14="http://schemas.microsoft.com/office/powerpoint/2010/main" val="2413883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82715" y="5052906"/>
            <a:ext cx="4378570" cy="461665"/>
          </a:xfrm>
          <a:prstGeom prst="rect">
            <a:avLst/>
          </a:prstGeom>
        </p:spPr>
        <p:txBody>
          <a:bodyPr wrap="none">
            <a:spAutoFit/>
          </a:bodyPr>
          <a:lstStyle/>
          <a:p>
            <a:pPr algn="ctr"/>
            <a:r>
              <a:rPr lang="en-US" sz="2400" dirty="0">
                <a:hlinkClick r:id="rId3"/>
              </a:rPr>
              <a:t>http://larrypress.bitnamiapp.com</a:t>
            </a:r>
            <a:endParaRPr lang="en-US" sz="2400" dirty="0"/>
          </a:p>
        </p:txBody>
      </p:sp>
      <p:sp>
        <p:nvSpPr>
          <p:cNvPr id="7" name="Rectangle 6"/>
          <p:cNvSpPr/>
          <p:nvPr/>
        </p:nvSpPr>
        <p:spPr>
          <a:xfrm>
            <a:off x="3417006" y="866894"/>
            <a:ext cx="2309992" cy="584775"/>
          </a:xfrm>
          <a:prstGeom prst="rect">
            <a:avLst/>
          </a:prstGeom>
        </p:spPr>
        <p:txBody>
          <a:bodyPr wrap="none">
            <a:spAutoFit/>
          </a:bodyPr>
          <a:lstStyle/>
          <a:p>
            <a:pPr algn="ctr"/>
            <a:r>
              <a:rPr lang="en-US" sz="3200" dirty="0"/>
              <a:t>Server demo</a:t>
            </a:r>
          </a:p>
        </p:txBody>
      </p:sp>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1273" y="2856143"/>
            <a:ext cx="801455" cy="80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685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61192" y="409070"/>
            <a:ext cx="2621616" cy="584775"/>
          </a:xfrm>
          <a:prstGeom prst="rect">
            <a:avLst/>
          </a:prstGeom>
          <a:noFill/>
        </p:spPr>
        <p:txBody>
          <a:bodyPr wrap="none" rtlCol="0">
            <a:spAutoFit/>
          </a:bodyPr>
          <a:lstStyle/>
          <a:p>
            <a:pPr algn="ctr"/>
            <a:r>
              <a:rPr lang="en-US" sz="3200" dirty="0"/>
              <a:t>The next step?</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74" y="5211148"/>
            <a:ext cx="1951111" cy="13007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7392" y="1483548"/>
            <a:ext cx="6729217" cy="31528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70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9639" y="5695065"/>
            <a:ext cx="5424723" cy="461665"/>
          </a:xfrm>
          <a:prstGeom prst="rect">
            <a:avLst/>
          </a:prstGeom>
        </p:spPr>
        <p:txBody>
          <a:bodyPr wrap="square">
            <a:spAutoFit/>
          </a:bodyPr>
          <a:lstStyle/>
          <a:p>
            <a:pPr algn="ctr"/>
            <a:r>
              <a:rPr lang="en-US" sz="2400" dirty="0">
                <a:hlinkClick r:id="rId3"/>
              </a:rPr>
              <a:t>Cloud Computing in Plain English</a:t>
            </a:r>
            <a:r>
              <a:rPr lang="en-US" sz="2400" dirty="0"/>
              <a:t> (3:00)</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0092" y="1376379"/>
            <a:ext cx="5863816" cy="374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90152" y="367304"/>
            <a:ext cx="2963696" cy="584775"/>
          </a:xfrm>
          <a:prstGeom prst="rect">
            <a:avLst/>
          </a:prstGeom>
          <a:noFill/>
        </p:spPr>
        <p:txBody>
          <a:bodyPr wrap="none" rtlCol="0">
            <a:spAutoFit/>
          </a:bodyPr>
          <a:lstStyle/>
          <a:p>
            <a:pPr algn="ctr"/>
            <a:r>
              <a:rPr lang="en-US" sz="3200" dirty="0"/>
              <a:t>Watch this video</a:t>
            </a:r>
          </a:p>
        </p:txBody>
      </p:sp>
    </p:spTree>
    <p:extLst>
      <p:ext uri="{BB962C8B-B14F-4D97-AF65-F5344CB8AC3E}">
        <p14:creationId xmlns:p14="http://schemas.microsoft.com/office/powerpoint/2010/main" val="318034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635" y="2330152"/>
            <a:ext cx="1968731" cy="1480651"/>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264" y="2355534"/>
            <a:ext cx="2220977" cy="14806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465539" y="3888326"/>
            <a:ext cx="23178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dirty="0"/>
              <a:t>Batch processing and time sharing</a:t>
            </a:r>
          </a:p>
        </p:txBody>
      </p:sp>
      <p:sp>
        <p:nvSpPr>
          <p:cNvPr id="7" name="Text Box 6"/>
          <p:cNvSpPr txBox="1">
            <a:spLocks noChangeArrowheads="1"/>
          </p:cNvSpPr>
          <p:nvPr/>
        </p:nvSpPr>
        <p:spPr bwMode="auto">
          <a:xfrm>
            <a:off x="3870270" y="3878854"/>
            <a:ext cx="14034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Personal</a:t>
            </a:r>
          </a:p>
          <a:p>
            <a:r>
              <a:rPr lang="en-US" sz="2400" dirty="0"/>
              <a:t>computer</a:t>
            </a:r>
          </a:p>
        </p:txBody>
      </p:sp>
      <p:sp>
        <p:nvSpPr>
          <p:cNvPr id="8" name="Text Box 7"/>
          <p:cNvSpPr txBox="1">
            <a:spLocks noChangeArrowheads="1"/>
          </p:cNvSpPr>
          <p:nvPr/>
        </p:nvSpPr>
        <p:spPr bwMode="auto">
          <a:xfrm>
            <a:off x="6762320" y="3943760"/>
            <a:ext cx="1197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t>Internet</a:t>
            </a:r>
          </a:p>
        </p:txBody>
      </p:sp>
      <p:sp>
        <p:nvSpPr>
          <p:cNvPr id="2" name="TextBox 1"/>
          <p:cNvSpPr txBox="1"/>
          <p:nvPr/>
        </p:nvSpPr>
        <p:spPr>
          <a:xfrm>
            <a:off x="791831" y="699608"/>
            <a:ext cx="7560339" cy="584775"/>
          </a:xfrm>
          <a:prstGeom prst="rect">
            <a:avLst/>
          </a:prstGeom>
          <a:noFill/>
        </p:spPr>
        <p:txBody>
          <a:bodyPr wrap="none" rtlCol="0">
            <a:spAutoFit/>
          </a:bodyPr>
          <a:lstStyle/>
          <a:p>
            <a:pPr algn="ctr"/>
            <a:r>
              <a:rPr lang="en-US" sz="3200" dirty="0"/>
              <a:t>Developing applications keeps getting easier</a:t>
            </a:r>
          </a:p>
        </p:txBody>
      </p:sp>
      <p:pic>
        <p:nvPicPr>
          <p:cNvPr id="1026" name="Picture 2" descr="http://vinotology.com/wp-content/uploads/2012/02/revenge-of-the-nerd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888" y="2328639"/>
            <a:ext cx="2220977" cy="14821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50051" y="5642950"/>
            <a:ext cx="6043899" cy="584775"/>
          </a:xfrm>
          <a:prstGeom prst="rect">
            <a:avLst/>
          </a:prstGeom>
          <a:noFill/>
        </p:spPr>
        <p:txBody>
          <a:bodyPr wrap="none" rtlCol="0">
            <a:spAutoFit/>
          </a:bodyPr>
          <a:lstStyle/>
          <a:p>
            <a:pPr algn="ctr"/>
            <a:r>
              <a:rPr lang="en-US" sz="3200" dirty="0"/>
              <a:t>And so does deploying applications</a:t>
            </a:r>
          </a:p>
        </p:txBody>
      </p:sp>
    </p:spTree>
    <p:extLst>
      <p:ext uri="{BB962C8B-B14F-4D97-AF65-F5344CB8AC3E}">
        <p14:creationId xmlns:p14="http://schemas.microsoft.com/office/powerpoint/2010/main" val="384836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5761" y="492174"/>
            <a:ext cx="7791422" cy="584775"/>
          </a:xfrm>
          <a:prstGeom prst="rect">
            <a:avLst/>
          </a:prstGeom>
          <a:noFill/>
        </p:spPr>
        <p:txBody>
          <a:bodyPr wrap="square" rtlCol="0">
            <a:spAutoFit/>
          </a:bodyPr>
          <a:lstStyle/>
          <a:p>
            <a:pPr algn="ctr"/>
            <a:r>
              <a:rPr lang="en-US" sz="3200" dirty="0"/>
              <a:t>Deploying a Web server</a:t>
            </a:r>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136" y="2894987"/>
            <a:ext cx="1359492" cy="186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6"/>
          <p:cNvSpPr>
            <a:spLocks noChangeShapeType="1"/>
          </p:cNvSpPr>
          <p:nvPr/>
        </p:nvSpPr>
        <p:spPr bwMode="auto">
          <a:xfrm flipH="1">
            <a:off x="2736625" y="3827209"/>
            <a:ext cx="8382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825" y="2211586"/>
            <a:ext cx="4326815" cy="323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31808" y="2253661"/>
            <a:ext cx="1703416" cy="461665"/>
          </a:xfrm>
          <a:prstGeom prst="rect">
            <a:avLst/>
          </a:prstGeom>
          <a:noFill/>
        </p:spPr>
        <p:txBody>
          <a:bodyPr wrap="square" rtlCol="0">
            <a:spAutoFit/>
          </a:bodyPr>
          <a:lstStyle/>
          <a:p>
            <a:pPr algn="ctr"/>
            <a:r>
              <a:rPr lang="en-US" sz="2400" dirty="0"/>
              <a:t>The server</a:t>
            </a:r>
          </a:p>
        </p:txBody>
      </p:sp>
      <p:sp>
        <p:nvSpPr>
          <p:cNvPr id="16" name="TextBox 15"/>
          <p:cNvSpPr txBox="1"/>
          <p:nvPr/>
        </p:nvSpPr>
        <p:spPr>
          <a:xfrm>
            <a:off x="956763" y="4943889"/>
            <a:ext cx="2455096" cy="646331"/>
          </a:xfrm>
          <a:prstGeom prst="rect">
            <a:avLst/>
          </a:prstGeom>
          <a:noFill/>
        </p:spPr>
        <p:txBody>
          <a:bodyPr wrap="none" rtlCol="0">
            <a:spAutoFit/>
          </a:bodyPr>
          <a:lstStyle/>
          <a:p>
            <a:pPr marL="342900" indent="-342900">
              <a:buFont typeface="Arial" pitchFamily="34" charset="0"/>
              <a:buChar char="•"/>
            </a:pPr>
            <a:r>
              <a:rPr lang="en-US" dirty="0"/>
              <a:t>Web server program</a:t>
            </a:r>
          </a:p>
          <a:p>
            <a:pPr marL="342900" indent="-342900">
              <a:buFont typeface="Arial" pitchFamily="34" charset="0"/>
              <a:buChar char="•"/>
            </a:pPr>
            <a:r>
              <a:rPr lang="en-US" dirty="0"/>
              <a:t>Web site content</a:t>
            </a:r>
          </a:p>
        </p:txBody>
      </p:sp>
    </p:spTree>
    <p:extLst>
      <p:ext uri="{BB962C8B-B14F-4D97-AF65-F5344CB8AC3E}">
        <p14:creationId xmlns:p14="http://schemas.microsoft.com/office/powerpoint/2010/main" val="19529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8331" y="607888"/>
            <a:ext cx="1747338" cy="584775"/>
          </a:xfrm>
          <a:prstGeom prst="rect">
            <a:avLst/>
          </a:prstGeom>
          <a:noFill/>
        </p:spPr>
        <p:txBody>
          <a:bodyPr wrap="none" rtlCol="0">
            <a:spAutoFit/>
          </a:bodyPr>
          <a:lstStyle/>
          <a:p>
            <a:pPr algn="ctr"/>
            <a:r>
              <a:rPr lang="en-US" sz="3200" dirty="0"/>
              <a:t>PC server</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990" y="1691639"/>
            <a:ext cx="7193828" cy="430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descr="mailbox://C:/Users/Larry/AppData/Roaming/Thunderbird/Profiles/1yi1j2as.default/Mail/imap.csudh.edu/Trash?number=2385257876&amp;part=1.2&amp;filename=ATT00001.jpg"/>
          <p:cNvSpPr>
            <a:spLocks noChangeAspect="1" noChangeArrowheads="1"/>
          </p:cNvSpPr>
          <p:nvPr/>
        </p:nvSpPr>
        <p:spPr bwMode="auto">
          <a:xfrm>
            <a:off x="155575" y="-4572000"/>
            <a:ext cx="6962775" cy="952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9" descr="mailbox://C:/Users/Larry/AppData/Roaming/Thunderbird/Profiles/1yi1j2as.default/Mail/imap.csudh.edu/Trash?number=2385257876&amp;part=1.2&amp;filename=ATT00001.jpg"/>
          <p:cNvSpPr>
            <a:spLocks noChangeAspect="1" noChangeArrowheads="1"/>
          </p:cNvSpPr>
          <p:nvPr/>
        </p:nvSpPr>
        <p:spPr bwMode="auto">
          <a:xfrm>
            <a:off x="307975" y="-4419600"/>
            <a:ext cx="6962775" cy="952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1" descr="mailbox://C:/Users/Larry/AppData/Roaming/Thunderbird/Profiles/1yi1j2as.default/Mail/imap.csudh.edu/Trash?number=2385257876&amp;part=1.2&amp;filename=ATT00001.jpg"/>
          <p:cNvSpPr>
            <a:spLocks noChangeAspect="1" noChangeArrowheads="1"/>
          </p:cNvSpPr>
          <p:nvPr/>
        </p:nvSpPr>
        <p:spPr bwMode="auto">
          <a:xfrm>
            <a:off x="460375" y="-4267200"/>
            <a:ext cx="6962775" cy="952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3" descr="mailbox://C:/Users/Larry/AppData/Roaming/Thunderbird/Profiles/1yi1j2as.default/Mail/imap.csudh.edu/Trash?number=2385257876&amp;part=1.2&amp;filename=ATT00001.jpg"/>
          <p:cNvSpPr>
            <a:spLocks noChangeAspect="1" noChangeArrowheads="1"/>
          </p:cNvSpPr>
          <p:nvPr/>
        </p:nvSpPr>
        <p:spPr bwMode="auto">
          <a:xfrm>
            <a:off x="612775" y="-4114800"/>
            <a:ext cx="6962775" cy="952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5" descr="mailbox://C:/Users/Larry/AppData/Roaming/Thunderbird/Profiles/1yi1j2as.default/Mail/imap.csudh.edu/Trash?number=2385257876&amp;part=1.2&amp;filename=ATT00001.jpg"/>
          <p:cNvSpPr>
            <a:spLocks noChangeAspect="1" noChangeArrowheads="1"/>
          </p:cNvSpPr>
          <p:nvPr/>
        </p:nvSpPr>
        <p:spPr bwMode="auto">
          <a:xfrm>
            <a:off x="765175" y="-3962400"/>
            <a:ext cx="6962775" cy="952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0863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om.csudh.edu/fac/lpress/471/hout/netech/serverfarmNDSU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3585" y="1520799"/>
            <a:ext cx="5916830" cy="44376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33420" y="387250"/>
            <a:ext cx="3677160" cy="584775"/>
          </a:xfrm>
          <a:prstGeom prst="rect">
            <a:avLst/>
          </a:prstGeom>
        </p:spPr>
        <p:txBody>
          <a:bodyPr wrap="none">
            <a:spAutoFit/>
          </a:bodyPr>
          <a:lstStyle/>
          <a:p>
            <a:pPr algn="ctr"/>
            <a:r>
              <a:rPr lang="en-US" sz="3200" dirty="0"/>
              <a:t>An early server room</a:t>
            </a:r>
          </a:p>
        </p:txBody>
      </p:sp>
    </p:spTree>
    <p:extLst>
      <p:ext uri="{BB962C8B-B14F-4D97-AF65-F5344CB8AC3E}">
        <p14:creationId xmlns:p14="http://schemas.microsoft.com/office/powerpoint/2010/main" val="379464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029063" y="382048"/>
            <a:ext cx="50858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dirty="0"/>
              <a:t>Servers on blades in racks</a:t>
            </a:r>
          </a:p>
        </p:txBody>
      </p:sp>
      <p:pic>
        <p:nvPicPr>
          <p:cNvPr id="1026" name="Picture 2" descr="http://localhost/som/471/hout/netech/RLX300exRackFull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917" y="1563669"/>
            <a:ext cx="22955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ocalhost/som/471/hout/netech/rlxblade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34" y="1563669"/>
            <a:ext cx="4699101" cy="168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81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918" y="1517274"/>
            <a:ext cx="6128164" cy="456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24901" y="406704"/>
            <a:ext cx="4094198" cy="584775"/>
          </a:xfrm>
          <a:prstGeom prst="rect">
            <a:avLst/>
          </a:prstGeom>
          <a:noFill/>
        </p:spPr>
        <p:txBody>
          <a:bodyPr wrap="none" rtlCol="0">
            <a:spAutoFit/>
          </a:bodyPr>
          <a:lstStyle/>
          <a:p>
            <a:pPr algn="ctr"/>
            <a:r>
              <a:rPr lang="en-US" sz="3200" dirty="0"/>
              <a:t>Servers in a data center</a:t>
            </a:r>
          </a:p>
        </p:txBody>
      </p:sp>
    </p:spTree>
    <p:extLst>
      <p:ext uri="{BB962C8B-B14F-4D97-AF65-F5344CB8AC3E}">
        <p14:creationId xmlns:p14="http://schemas.microsoft.com/office/powerpoint/2010/main" val="1121812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9733</TotalTime>
  <Words>2483</Words>
  <Application>Microsoft Office PowerPoint</Application>
  <PresentationFormat>On-screen Show (4:3)</PresentationFormat>
  <Paragraphs>310</Paragraphs>
  <Slides>28</Slides>
  <Notes>24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Verdana</vt:lpstr>
      <vt:lpstr>Office Theme</vt:lpstr>
      <vt:lpstr>PowerPoint Presentation</vt:lpstr>
      <vt:lpstr>Where does this topic fit?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Larry</dc:creator>
  <cp:lastModifiedBy>Larry Press</cp:lastModifiedBy>
  <cp:revision>106</cp:revision>
  <dcterms:created xsi:type="dcterms:W3CDTF">2010-07-13T13:09:27Z</dcterms:created>
  <dcterms:modified xsi:type="dcterms:W3CDTF">2020-05-06T22:03:52Z</dcterms:modified>
</cp:coreProperties>
</file>