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4" r:id="rId4"/>
    <p:sldId id="265" r:id="rId5"/>
    <p:sldId id="266" r:id="rId6"/>
    <p:sldId id="270" r:id="rId7"/>
    <p:sldId id="271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49" autoAdjust="0"/>
  </p:normalViewPr>
  <p:slideViewPr>
    <p:cSldViewPr snapToGrid="0">
      <p:cViewPr varScale="1">
        <p:scale>
          <a:sx n="81" d="100"/>
          <a:sy n="81" d="100"/>
        </p:scale>
        <p:origin x="-148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C4EC5-3D37-412B-891B-6D310B216635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BA7CF-C2AC-4A83-AF23-1DB386696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is275topics.blogspot.com/2011/10/democratization-of-application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90EB78-57B6-4F01-8CDA-2C3212E30F40}" type="slidenum">
              <a:rPr lang="en-US"/>
              <a:pPr/>
              <a:t>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It</a:t>
            </a:r>
            <a:r>
              <a:rPr lang="en-US" sz="2000" baseline="0" dirty="0" smtClean="0"/>
              <a:t> has become progressively cheaper and easier to develop applications as we have moved from batch processing to time sharing, the personal computer and now the Internet.</a:t>
            </a:r>
            <a:r>
              <a:rPr lang="en-US" sz="2000" baseline="0" dirty="0"/>
              <a:t> </a:t>
            </a:r>
            <a:r>
              <a:rPr lang="en-US" sz="2000" baseline="0" dirty="0" smtClean="0"/>
              <a:t> 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The same goes for deploying applications on the Internet.  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It is now possible to deploy cloud-based servers running applications in minutes and it will be still simpler in the future.</a:t>
            </a:r>
          </a:p>
          <a:p>
            <a:endParaRPr lang="en-US" sz="2000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B23F76-B5F8-4188-8194-CA8DA8F5EDB8}" type="slidenum">
              <a:rPr lang="en-US"/>
              <a:pPr/>
              <a:t>2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This is a technology topic</a:t>
            </a:r>
            <a:endParaRPr lang="en-US" sz="20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/>
              <a:t>There have been several major changes in the way we develop and deliver IT applications.</a:t>
            </a:r>
          </a:p>
          <a:p>
            <a:endParaRPr lang="en-US" sz="20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/>
              <a:t>We began with batch processing in the 1950s and progressed to time sharing, personal computers and now the Internet.</a:t>
            </a:r>
          </a:p>
          <a:p>
            <a:endParaRPr lang="en-US" sz="2000" dirty="0" smtClean="0"/>
          </a:p>
          <a:p>
            <a:r>
              <a:rPr lang="en-US" sz="2000" baseline="0" dirty="0" smtClean="0"/>
              <a:t>With each new platform, application development has become easier.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You had to be a nerd in the days of batch processing and time sharing, and applications took months or years to build.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The personal computer enabled business men and others to develop their own applications.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Today, one can develop a complex application like a blog, database or wiki with little </a:t>
            </a:r>
            <a:r>
              <a:rPr lang="en-US" sz="2000" baseline="0" dirty="0" smtClean="0"/>
              <a:t>effort.</a:t>
            </a:r>
          </a:p>
          <a:p>
            <a:endParaRPr lang="en-US" sz="20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/>
              <a:t>For more on the democratization of application development, go to:  </a:t>
            </a:r>
            <a:r>
              <a:rPr lang="en-US" sz="2000" dirty="0" smtClean="0">
                <a:hlinkClick r:id="rId3"/>
              </a:rPr>
              <a:t>http://cis275topics.blogspot.com/2011/10/democratization-of-application.html</a:t>
            </a:r>
            <a:endParaRPr lang="en-US" sz="2000" dirty="0" smtClean="0"/>
          </a:p>
          <a:p>
            <a:endParaRPr lang="en-US" sz="2000" baseline="0" dirty="0" smtClean="0"/>
          </a:p>
          <a:p>
            <a:r>
              <a:rPr lang="en-US" sz="2000" baseline="0" dirty="0" smtClean="0"/>
              <a:t> </a:t>
            </a:r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65979-9F53-48AD-93A9-A1B7A74B9AF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1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Once</a:t>
            </a:r>
            <a:r>
              <a:rPr lang="en-US" sz="2000" baseline="0" dirty="0" smtClean="0"/>
              <a:t> developed, an application must be deployed on the Internet, and that is also getting easier and cheaper.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In the early days, you needed a computer to run the service and a connection to the Internet.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It might have been a personal computer in your bedroom or on a shelf in a server room.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If your load grew, you could afford denser server blades in racks, but you were still responsible for maintenance and connectivity.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You could take care of the connectivity part by moving your server into a data center, but it was still your server.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As personal computer power increased, we were able to borrow a page out of the mainframe book </a:t>
            </a:r>
            <a:r>
              <a:rPr lang="en-US" sz="2000" baseline="0" dirty="0" smtClean="0"/>
              <a:t>and partition </a:t>
            </a:r>
            <a:r>
              <a:rPr lang="en-US" sz="2000" baseline="0" dirty="0" smtClean="0"/>
              <a:t>a single physical server into several virtual servers.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Amazon and others took care of scaling and connectivity by offering virtual servers in their data centers, but it still took a geek to configure and manage them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Today, the level of abstraction is moving still higher and lowering the geek bar.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It is possible to deploy a server with installed applications in just a few minutes.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Let’s look at an example.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65979-9F53-48AD-93A9-A1B7A74B9AF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36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To demonstrate the ease of deploying applications, I</a:t>
            </a:r>
            <a:r>
              <a:rPr lang="en-US" sz="2000" baseline="0" dirty="0" smtClean="0"/>
              <a:t> created a virtual machine on the Amazon cloud and installed Web, wiki and blog servers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Visit</a:t>
            </a:r>
            <a:r>
              <a:rPr lang="en-US" sz="2000" baseline="0" dirty="0" smtClean="0"/>
              <a:t> the server and check the three applications.</a:t>
            </a:r>
          </a:p>
          <a:p>
            <a:endParaRPr lang="en-US" sz="2000" dirty="0" smtClean="0"/>
          </a:p>
          <a:p>
            <a:r>
              <a:rPr lang="en-US" sz="2000" dirty="0" smtClean="0"/>
              <a:t>It</a:t>
            </a:r>
            <a:r>
              <a:rPr lang="en-US" sz="2000" baseline="0" dirty="0" smtClean="0"/>
              <a:t> only took about ten minutes because I used </a:t>
            </a:r>
            <a:r>
              <a:rPr lang="en-US" sz="2000" baseline="0" dirty="0" err="1" smtClean="0"/>
              <a:t>Bitnami</a:t>
            </a:r>
            <a:r>
              <a:rPr lang="en-US" sz="2000" baseline="0" dirty="0" smtClean="0"/>
              <a:t>, a service that simplifies deploying a virtual server and installing applications on it</a:t>
            </a:r>
            <a:r>
              <a:rPr lang="en-US" sz="2000" baseline="0" dirty="0" smtClean="0"/>
              <a:t>.</a:t>
            </a:r>
          </a:p>
          <a:p>
            <a:endParaRPr lang="en-US" sz="2000" baseline="0" dirty="0" smtClean="0"/>
          </a:p>
          <a:p>
            <a:endParaRPr lang="en-US" sz="2000" baseline="0" dirty="0" smtClean="0"/>
          </a:p>
          <a:p>
            <a:endParaRPr lang="en-US" sz="2000" baseline="0" dirty="0" smtClean="0"/>
          </a:p>
          <a:p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65979-9F53-48AD-93A9-A1B7A74B9AF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549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aseline="0" dirty="0" err="1" smtClean="0"/>
              <a:t>Bitnami</a:t>
            </a:r>
            <a:r>
              <a:rPr lang="en-US" sz="2000" baseline="0" dirty="0" smtClean="0"/>
              <a:t> and others like it are raising the abstraction level.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Soon we may be able to describe a virtual machine – its speed, memory and storage – and deploy it and its applications using a form like the one shown here.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In addition to specifying the server and its applications, this hypothetical form allows one to select cloud vendors.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Today, </a:t>
            </a:r>
            <a:r>
              <a:rPr lang="en-US" sz="2000" baseline="0" dirty="0" err="1" smtClean="0"/>
              <a:t>Bitnami</a:t>
            </a:r>
            <a:r>
              <a:rPr lang="en-US" sz="2000" baseline="0" dirty="0" smtClean="0"/>
              <a:t> is tied to Amazon’s cloud, but one can imagine making a simple choice of cloud vendors.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BA7CF-C2AC-4A83-AF23-1DB386696A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5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The</a:t>
            </a:r>
            <a:r>
              <a:rPr lang="en-US" sz="2000" baseline="0" dirty="0" smtClean="0"/>
              <a:t> abstraction level could go higher, automating the dynamic allocation of resources needed to run the applications.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In that case, one could just pick a vendor and select applications.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If that happens, your grandmother will be her own system administrator.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BA7CF-C2AC-4A83-AF23-1DB386696A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00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We have seen that</a:t>
            </a:r>
            <a:r>
              <a:rPr lang="en-US" sz="2000" baseline="0" dirty="0" smtClean="0"/>
              <a:t> both application development and application deployment have become easier with time.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This drastically cuts the investment in time and money needed to create and deliver a new application.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We demonstrated the creation of a virtual machine with a blog, wiki and Web server.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We created it in the Amazon cloud using </a:t>
            </a:r>
            <a:r>
              <a:rPr lang="en-US" sz="2000" baseline="0" dirty="0" err="1" smtClean="0"/>
              <a:t>Bitnami’s</a:t>
            </a:r>
            <a:r>
              <a:rPr lang="en-US" sz="2000" baseline="0" dirty="0" smtClean="0"/>
              <a:t> packaging service. 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65979-9F53-48AD-93A9-A1B7A74B9AF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07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80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7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7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1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4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2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6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3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1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1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D2DCF-6B08-4AE2-AAAD-321CE2F845EA}" type="datetimeFigureOut">
              <a:rPr lang="en-US" smtClean="0"/>
              <a:t>5/19/2012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5DDD1-CBE8-4063-BFDF-7CDB7055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3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ws.amazon.com/" TargetMode="External"/><Relationship Id="rId2" Type="http://schemas.openxmlformats.org/officeDocument/2006/relationships/hyperlink" Target="http://bitnami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is275topics.blogspot.com/2012/05/deploying-applications-in-cloud.html" TargetMode="External"/><Relationship Id="rId5" Type="http://schemas.openxmlformats.org/officeDocument/2006/relationships/hyperlink" Target="http://cis275topics.blogspot.com/2011/10/democratization-of-application.html" TargetMode="External"/><Relationship Id="rId4" Type="http://schemas.openxmlformats.org/officeDocument/2006/relationships/hyperlink" Target="http://www.youtube.com/watch?v=HqW-05cAUp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arrypress.bitnamiapp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aws.amazon.com/solutions/case-studies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19800"/>
            <a:ext cx="8382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71593" y="2149098"/>
            <a:ext cx="803070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 smtClean="0">
                <a:solidFill>
                  <a:srgbClr val="FF0000"/>
                </a:solidFill>
              </a:rPr>
              <a:t>kills</a:t>
            </a:r>
            <a:r>
              <a:rPr lang="en-US" sz="2800" dirty="0" smtClean="0"/>
              <a:t>: </a:t>
            </a:r>
            <a:r>
              <a:rPr lang="en-US" sz="2800" dirty="0" smtClean="0"/>
              <a:t>none</a:t>
            </a:r>
            <a:endParaRPr lang="en-US" sz="2800" dirty="0"/>
          </a:p>
          <a:p>
            <a:pPr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oncepts</a:t>
            </a:r>
            <a:r>
              <a:rPr lang="en-US" sz="2800" dirty="0" smtClean="0"/>
              <a:t>: evolution of application development and deployment, </a:t>
            </a:r>
            <a:r>
              <a:rPr lang="en-US" sz="2800" dirty="0" smtClean="0"/>
              <a:t>levels of abstraction</a:t>
            </a:r>
            <a:endParaRPr lang="en-US" sz="2800" dirty="0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676400" y="5943600"/>
            <a:ext cx="6629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 dirty="0"/>
              <a:t>This work is licensed under a Creative Commons Attribution-Noncommercial-Share Alike 3.0 License.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79639" y="780756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552753"/>
            <a:ext cx="9144000" cy="71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552753"/>
            <a:ext cx="9144000" cy="71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</a:t>
            </a:r>
            <a:r>
              <a:rPr lang="en-US" sz="3200" dirty="0" smtClean="0"/>
              <a:t>evelopment and deployment trends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182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6712" y="507284"/>
            <a:ext cx="18705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Resources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65886" y="1656120"/>
            <a:ext cx="861222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Bitnami</a:t>
            </a:r>
            <a:r>
              <a:rPr lang="en-US" sz="2000" dirty="0" smtClean="0"/>
              <a:t>:</a:t>
            </a:r>
          </a:p>
          <a:p>
            <a:r>
              <a:rPr lang="en-US" sz="2000" dirty="0" smtClean="0">
                <a:hlinkClick r:id="rId2"/>
              </a:rPr>
              <a:t>http://bitnami.org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Amazon Web services:</a:t>
            </a:r>
          </a:p>
          <a:p>
            <a:r>
              <a:rPr lang="en-US" sz="2000" dirty="0" smtClean="0">
                <a:hlinkClick r:id="rId3"/>
              </a:rPr>
              <a:t>http://aws.amazon.com/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Video (8:27) demo of server creation and application launching:</a:t>
            </a:r>
            <a:endParaRPr lang="en-US" sz="2000" dirty="0"/>
          </a:p>
          <a:p>
            <a:r>
              <a:rPr lang="en-US" sz="2000" dirty="0">
                <a:hlinkClick r:id="rId4"/>
              </a:rPr>
              <a:t>http://www.youtube.com/watch?v=HqW-05cAUpc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Democratization of application deve</a:t>
            </a:r>
            <a:r>
              <a:rPr lang="en-US" sz="2000" dirty="0" smtClean="0"/>
              <a:t>lopment:</a:t>
            </a:r>
          </a:p>
          <a:p>
            <a:r>
              <a:rPr lang="en-US" sz="2000" dirty="0" smtClean="0">
                <a:hlinkClick r:id="rId5"/>
              </a:rPr>
              <a:t>http://cis275topics.blogspot.com/2011/10/democratization-of-application.html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Step by step creation of the server in this presentation:</a:t>
            </a:r>
          </a:p>
          <a:p>
            <a:r>
              <a:rPr lang="en-US" sz="2000" dirty="0" smtClean="0">
                <a:hlinkClick r:id="rId6"/>
              </a:rPr>
              <a:t>http://cis275topics.blogspot.com/2012/05/deploying-applications-in-cloud.html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5411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0353"/>
            <a:ext cx="9144000" cy="715963"/>
          </a:xfrm>
        </p:spPr>
        <p:txBody>
          <a:bodyPr>
            <a:noAutofit/>
          </a:bodyPr>
          <a:lstStyle/>
          <a:p>
            <a:r>
              <a:rPr lang="en-US" sz="3200" dirty="0"/>
              <a:t>Where does this topic fit?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12383" y="1639164"/>
            <a:ext cx="5823488" cy="4876800"/>
          </a:xfrm>
        </p:spPr>
        <p:txBody>
          <a:bodyPr>
            <a:normAutofit/>
          </a:bodyPr>
          <a:lstStyle/>
          <a:p>
            <a:r>
              <a:rPr lang="en-US" sz="2800" dirty="0"/>
              <a:t>Internet concepts</a:t>
            </a:r>
          </a:p>
          <a:p>
            <a:pPr lvl="1"/>
            <a:r>
              <a:rPr lang="en-US" dirty="0"/>
              <a:t>Applications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Technology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Implications</a:t>
            </a:r>
          </a:p>
          <a:p>
            <a:r>
              <a:rPr lang="en-US" sz="2800" dirty="0"/>
              <a:t>Internet skills</a:t>
            </a:r>
          </a:p>
          <a:p>
            <a:pPr lvl="1"/>
            <a:r>
              <a:rPr lang="en-US" dirty="0"/>
              <a:t>Application development</a:t>
            </a:r>
          </a:p>
          <a:p>
            <a:pPr lvl="1"/>
            <a:r>
              <a:rPr lang="en-US" dirty="0"/>
              <a:t>Content </a:t>
            </a:r>
            <a:r>
              <a:rPr lang="en-US" dirty="0" smtClean="0"/>
              <a:t>creation</a:t>
            </a:r>
          </a:p>
          <a:p>
            <a:pPr lvl="1"/>
            <a:r>
              <a:rPr lang="en-US" dirty="0" smtClean="0"/>
              <a:t>User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70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635" y="2561974"/>
            <a:ext cx="1968731" cy="148065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264" y="2587356"/>
            <a:ext cx="2220977" cy="14806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5539" y="4120148"/>
            <a:ext cx="23178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Batch processing and time sharing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870270" y="4110676"/>
            <a:ext cx="14034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smtClean="0"/>
              <a:t>Personal</a:t>
            </a:r>
          </a:p>
          <a:p>
            <a:r>
              <a:rPr lang="en-US" sz="2400" dirty="0" smtClean="0"/>
              <a:t>computer</a:t>
            </a:r>
            <a:endParaRPr lang="en-US" sz="24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762320" y="4175582"/>
            <a:ext cx="11978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Internet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941712" y="802640"/>
            <a:ext cx="72605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Lowering the application development bar</a:t>
            </a:r>
            <a:endParaRPr lang="en-US" sz="3200" dirty="0"/>
          </a:p>
        </p:txBody>
      </p:sp>
      <p:pic>
        <p:nvPicPr>
          <p:cNvPr id="1026" name="Picture 2" descr="http://vinotology.com/wp-content/uploads/2012/02/revenge-of-the-nerd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88" y="2560461"/>
            <a:ext cx="2220977" cy="148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39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31" y="2746600"/>
            <a:ext cx="2490356" cy="1985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 descr="http://som.csudh.edu/fac/lpress/471/hout/netech/bladeServer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41" y="4861032"/>
            <a:ext cx="2858758" cy="126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65761" y="326829"/>
            <a:ext cx="7791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Lowering the application deployment bar</a:t>
            </a:r>
            <a:endParaRPr lang="en-US" sz="32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96934" y="3301167"/>
            <a:ext cx="24345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Servers on shelves</a:t>
            </a:r>
            <a:endParaRPr lang="en-US" sz="200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16841" y="6089388"/>
            <a:ext cx="27740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Servers on blades</a:t>
            </a:r>
            <a:endParaRPr lang="en-US" sz="20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055948" y="3282117"/>
            <a:ext cx="27740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Servers in datacenters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787130" y="4826546"/>
            <a:ext cx="176444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Virtual servers in the cloud</a:t>
            </a:r>
          </a:p>
        </p:txBody>
      </p:sp>
      <p:pic>
        <p:nvPicPr>
          <p:cNvPr id="1026" name="Picture 2" descr="http://1.bp.blogspot.com/-t_4V2pf3XiE/T6mEp-2GdsI/AAAAAAAACx8/WUoksvw23Lk/s1600/bitnam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978" y="4343400"/>
            <a:ext cx="2142939" cy="180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485821" y="6089388"/>
            <a:ext cx="2391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Virtual servers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99" y="1138992"/>
            <a:ext cx="285750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65" y="1158042"/>
            <a:ext cx="281940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28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715" y="5052906"/>
            <a:ext cx="4378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hlinkClick r:id="rId3"/>
              </a:rPr>
              <a:t>http://larrypress.bitnamiapp.com</a:t>
            </a:r>
            <a:endParaRPr lang="en-US" sz="2400" dirty="0"/>
          </a:p>
        </p:txBody>
      </p:sp>
      <p:pic>
        <p:nvPicPr>
          <p:cNvPr id="2051" name="Picture 3" descr="C:\inetpub\wwwroot\som\presentations\pausebutt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136" y="2779776"/>
            <a:ext cx="871728" cy="87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412997" y="866894"/>
            <a:ext cx="23180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/>
              <a:t>Demo server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230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62050"/>
            <a:ext cx="54102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0233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2162175"/>
            <a:ext cx="541020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7349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84385" y="606068"/>
            <a:ext cx="1775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Summary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683" y="1988362"/>
            <a:ext cx="5626635" cy="37510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859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5558" y="875655"/>
            <a:ext cx="3512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Self-study questions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1920240" y="2353886"/>
            <a:ext cx="53035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Select one of the case studies at:</a:t>
            </a:r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://aws.amazon.com/solutions/case-studies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And briefly describe what they did and why they did it.</a:t>
            </a:r>
          </a:p>
          <a:p>
            <a:endParaRPr lang="en-US" dirty="0"/>
          </a:p>
          <a:p>
            <a:r>
              <a:rPr lang="en-US" dirty="0" smtClean="0"/>
              <a:t>What do people mean when they say applications deployed in the cloud are </a:t>
            </a:r>
            <a:r>
              <a:rPr lang="en-US" i="1" dirty="0" smtClean="0"/>
              <a:t>scalable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If deploying servers and application becomes even easier, do you see any advantages to operating your own server with your data and applications?  Explain.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9148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864</Words>
  <Application>Microsoft Office PowerPoint</Application>
  <PresentationFormat>On-screen Show (4:3)</PresentationFormat>
  <Paragraphs>124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Where does this topic fit?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</dc:creator>
  <cp:lastModifiedBy>Larry</cp:lastModifiedBy>
  <cp:revision>10</cp:revision>
  <dcterms:created xsi:type="dcterms:W3CDTF">2012-05-19T16:35:39Z</dcterms:created>
  <dcterms:modified xsi:type="dcterms:W3CDTF">2012-05-19T19:19:30Z</dcterms:modified>
</cp:coreProperties>
</file>