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4" r:id="rId3"/>
    <p:sldId id="271" r:id="rId4"/>
    <p:sldId id="267" r:id="rId5"/>
    <p:sldId id="268" r:id="rId6"/>
    <p:sldId id="269" r:id="rId7"/>
    <p:sldId id="272" r:id="rId8"/>
    <p:sldId id="273" r:id="rId9"/>
    <p:sldId id="266" r:id="rId10"/>
    <p:sldId id="261"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7965" autoAdjust="0"/>
  </p:normalViewPr>
  <p:slideViewPr>
    <p:cSldViewPr snapToGrid="0" snapToObjects="1">
      <p:cViewPr varScale="1">
        <p:scale>
          <a:sx n="57" d="100"/>
          <a:sy n="57" d="100"/>
        </p:scale>
        <p:origin x="183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175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507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image of Mickey Mouse is copyrighted, but</a:t>
            </a:r>
            <a:r>
              <a:rPr lang="en-US" sz="2000" baseline="0" dirty="0" smtClean="0"/>
              <a:t> you can still use it under some conditions.</a:t>
            </a:r>
          </a:p>
          <a:p>
            <a:endParaRPr lang="en-US" sz="2000" baseline="0" dirty="0" smtClean="0"/>
          </a:p>
          <a:p>
            <a:r>
              <a:rPr lang="en-US" sz="2000" baseline="0" dirty="0" smtClean="0"/>
              <a:t>For instance, my purpose in using it here is educational and my use of the image is not costing the copyright holder revenue or licensing opportunities.</a:t>
            </a:r>
          </a:p>
          <a:p>
            <a:endParaRPr lang="en-US" sz="2000" baseline="0" dirty="0" smtClean="0"/>
          </a:p>
          <a:p>
            <a:r>
              <a:rPr lang="en-US" sz="2000" baseline="0" dirty="0" smtClean="0"/>
              <a:t>I am pretty sure a court would consider this fair use of the copyrighted image, though one can never be sure since “fair use” is not rigorously defined.</a:t>
            </a:r>
          </a:p>
          <a:p>
            <a:endParaRPr lang="en-US" sz="2000" baseline="0" dirty="0" smtClean="0"/>
          </a:p>
          <a:p>
            <a:r>
              <a:rPr lang="en-US" sz="2000" dirty="0" smtClean="0"/>
              <a:t>Courts consider</a:t>
            </a:r>
            <a:r>
              <a:rPr lang="en-US" sz="2000" baseline="0" dirty="0" smtClean="0"/>
              <a:t> four factors in deciding fair use claims:  The nature of the copied work, its purpose and character,  the amount and substantiality of the portion used and the effect on the work’s value.</a:t>
            </a:r>
          </a:p>
          <a:p>
            <a:endParaRPr lang="en-US" sz="2000" baseline="0" dirty="0" smtClean="0"/>
          </a:p>
          <a:p>
            <a:r>
              <a:rPr lang="en-US" sz="2000" baseline="0" dirty="0" smtClean="0"/>
              <a:t>Let’s take a quick look at each factor.</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395735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a:t>
            </a:r>
            <a:r>
              <a:rPr lang="en-US" sz="2000" baseline="0" dirty="0" smtClean="0"/>
              <a:t> fact or idea can not be copyrighted, only a particular expression of the fact or idea.</a:t>
            </a:r>
          </a:p>
          <a:p>
            <a:endParaRPr lang="en-US" sz="2000" baseline="0" dirty="0" smtClean="0"/>
          </a:p>
          <a:p>
            <a:r>
              <a:rPr lang="en-US" sz="2000" baseline="0" dirty="0" smtClean="0"/>
              <a:t>In these examples, the ideas behind the map of the US, the periodic  table of the elements or the equivalence of mass and energy are not copyrighted, but the specific expressions are.</a:t>
            </a:r>
          </a:p>
          <a:p>
            <a:endParaRPr lang="en-US" sz="2000" baseline="0" dirty="0" smtClean="0"/>
          </a:p>
          <a:p>
            <a:r>
              <a:rPr lang="en-US" sz="2000" baseline="0" dirty="0" smtClean="0"/>
              <a:t>You could not reproduce the US map as is, but you could do your own map with different colors and type fonts.</a:t>
            </a:r>
          </a:p>
          <a:p>
            <a:endParaRPr lang="en-US" sz="2000" baseline="0" dirty="0" smtClean="0"/>
          </a:p>
          <a:p>
            <a:r>
              <a:rPr lang="en-US" sz="2000" baseline="0" dirty="0" smtClean="0"/>
              <a:t>The same goes for the specific colors and layout of this version of the periodic table and you could come up with your own illustration for E=MC^2, you could not use this exact yin-yang image.</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83756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It</a:t>
            </a:r>
            <a:r>
              <a:rPr lang="en-US" sz="2000" baseline="0" dirty="0" smtClean="0"/>
              <a:t> is obvious that the image on the right is not designed to fool anyone and substitute for the Mona Lisa.</a:t>
            </a:r>
          </a:p>
          <a:p>
            <a:endParaRPr lang="en-US" sz="2000" baseline="0" dirty="0" smtClean="0"/>
          </a:p>
          <a:p>
            <a:r>
              <a:rPr lang="en-US" sz="2000" baseline="0" dirty="0" smtClean="0"/>
              <a:t>The original has been significantly modified and it purpose is to entertain and amuse the viewer. </a:t>
            </a:r>
          </a:p>
          <a:p>
            <a:endParaRPr lang="en-US" sz="2000" baseline="0" dirty="0" smtClean="0"/>
          </a:p>
          <a:p>
            <a:r>
              <a:rPr lang="en-US" sz="2000" baseline="0" dirty="0" smtClean="0"/>
              <a:t>My purpose in using these images is educational – to illustrate the idea of fair use.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a:p>
        </p:txBody>
      </p:sp>
    </p:spTree>
    <p:extLst>
      <p:ext uri="{BB962C8B-B14F-4D97-AF65-F5344CB8AC3E}">
        <p14:creationId xmlns:p14="http://schemas.microsoft.com/office/powerpoint/2010/main" val="262302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you use</a:t>
            </a:r>
            <a:r>
              <a:rPr lang="en-US" sz="2000" baseline="0" dirty="0" smtClean="0"/>
              <a:t> an small, unsubstantial portion  of a copyrighted it may be fair use.</a:t>
            </a:r>
          </a:p>
          <a:p>
            <a:endParaRPr lang="en-US" sz="2000" baseline="0" dirty="0" smtClean="0"/>
          </a:p>
          <a:p>
            <a:r>
              <a:rPr lang="en-US" sz="2000" baseline="0" dirty="0" smtClean="0"/>
              <a:t>In this example, the well known Mona Lisa smile or eyes could be used to illustrate a review of the painting or a portion of a biography of the painter.</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364075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a:t>
            </a:r>
            <a:r>
              <a:rPr lang="en-US" sz="2000" baseline="0" dirty="0" smtClean="0"/>
              <a:t> effect on the works value is the final consideration.</a:t>
            </a:r>
          </a:p>
          <a:p>
            <a:endParaRPr lang="en-US" sz="2000" baseline="0" dirty="0" smtClean="0"/>
          </a:p>
          <a:p>
            <a:r>
              <a:rPr lang="en-US" sz="2000" baseline="0" dirty="0" smtClean="0"/>
              <a:t>If you sell your copy to the same people as the original, your use is not fair.</a:t>
            </a:r>
          </a:p>
          <a:p>
            <a:endParaRPr lang="en-US" sz="2000" baseline="0" dirty="0" smtClean="0"/>
          </a:p>
          <a:p>
            <a:r>
              <a:rPr lang="en-US" sz="2000" baseline="0" dirty="0" smtClean="0"/>
              <a:t>Even if you give it away for education, the new material might be infringing because you deprive the copyright holder.  For example, a professor cannot just copy articles or chapters of books to pass out in class.</a:t>
            </a:r>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319782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Here is an example of a court ruling on fair</a:t>
            </a:r>
            <a:r>
              <a:rPr lang="en-US" sz="2000" baseline="0" dirty="0" smtClean="0"/>
              <a:t>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Google was scanning copyrighted books for use in 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They were not displaying or selling the full works, just showing them in search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They were sued by the Authors Guild, but the judge ruled that the scanning was fair use.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a:p>
        </p:txBody>
      </p:sp>
    </p:spTree>
    <p:extLst>
      <p:ext uri="{BB962C8B-B14F-4D97-AF65-F5344CB8AC3E}">
        <p14:creationId xmlns:p14="http://schemas.microsoft.com/office/powerpoint/2010/main" val="345628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We have seen four factors a</a:t>
            </a:r>
            <a:r>
              <a:rPr lang="en-US" sz="2000" baseline="0" dirty="0" smtClean="0"/>
              <a:t> court would consider in deciding whether or not use of some copyrighted material was “fair” -- The nature of the copied work, its purpose and character,  the amount and substantiality of the portion used and the effect on the work’s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We also noted the Google book scanning case, in which the court ruled that scanning copyrighted books for use in search was fair use.</a:t>
            </a:r>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423233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bit.ly/AaBWC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fairuse.stanford.edu/overview/fair-use/four-factors/%20%20Measuring%20Fair%20Use:%20The%20Four%20Factors" TargetMode="External"/><Relationship Id="rId2" Type="http://schemas.openxmlformats.org/officeDocument/2006/relationships/hyperlink" Target="http://en.wikipedia.org/wiki/Fair_use" TargetMode="External"/><Relationship Id="rId1" Type="http://schemas.openxmlformats.org/officeDocument/2006/relationships/slideLayout" Target="../slideLayouts/slideLayout7.xml"/><Relationship Id="rId6" Type="http://schemas.openxmlformats.org/officeDocument/2006/relationships/hyperlink" Target="http://randomfoo.net/oscon/2002/lessig/free.html" TargetMode="External"/><Relationship Id="rId5" Type="http://schemas.openxmlformats.org/officeDocument/2006/relationships/hyperlink" Target="http://business.time.com/2013/11/15/google-just-won-one-of-its-most-important-victories-ever/" TargetMode="External"/><Relationship Id="rId4" Type="http://schemas.openxmlformats.org/officeDocument/2006/relationships/hyperlink" Target="http://gigaom.com/2013/11/14/google-wins-book-scanning-case-judge-finds-fair-use-cites-many-benefi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	 </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four considerations in determining fair use</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1840716" y="780756"/>
            <a:ext cx="5462586" cy="584775"/>
          </a:xfrm>
          <a:prstGeom prst="rect">
            <a:avLst/>
          </a:prstGeom>
          <a:noFill/>
        </p:spPr>
        <p:txBody>
          <a:bodyPr wrap="none" rtlCol="0">
            <a:spAutoFit/>
          </a:bodyPr>
          <a:lstStyle/>
          <a:p>
            <a:pPr algn="ctr"/>
            <a:r>
              <a:rPr lang="en-US" sz="3200" dirty="0" smtClean="0"/>
              <a:t>Fair use of copyrighted material</a:t>
            </a:r>
            <a:endParaRPr lang="en-US" sz="3200" dirty="0"/>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558" y="875655"/>
            <a:ext cx="3512885" cy="584775"/>
          </a:xfrm>
          <a:prstGeom prst="rect">
            <a:avLst/>
          </a:prstGeom>
          <a:noFill/>
        </p:spPr>
        <p:txBody>
          <a:bodyPr wrap="none" rtlCol="0">
            <a:spAutoFit/>
          </a:bodyPr>
          <a:lstStyle/>
          <a:p>
            <a:pPr algn="ctr"/>
            <a:r>
              <a:rPr lang="en-US" sz="3200" dirty="0" smtClean="0"/>
              <a:t>Self-study questions</a:t>
            </a:r>
            <a:endParaRPr lang="en-US" sz="3200" dirty="0"/>
          </a:p>
        </p:txBody>
      </p:sp>
      <p:sp>
        <p:nvSpPr>
          <p:cNvPr id="3" name="TextBox 2"/>
          <p:cNvSpPr txBox="1"/>
          <p:nvPr/>
        </p:nvSpPr>
        <p:spPr>
          <a:xfrm>
            <a:off x="517984" y="2285246"/>
            <a:ext cx="8108031" cy="3416320"/>
          </a:xfrm>
          <a:prstGeom prst="rect">
            <a:avLst/>
          </a:prstGeom>
          <a:noFill/>
        </p:spPr>
        <p:txBody>
          <a:bodyPr wrap="square" rtlCol="0">
            <a:spAutoFit/>
          </a:bodyPr>
          <a:lstStyle/>
          <a:p>
            <a:pPr marL="342900" indent="-342900">
              <a:buFont typeface="+mj-lt"/>
              <a:buAutoNum type="arabicPeriod"/>
            </a:pPr>
            <a:r>
              <a:rPr lang="en-US" dirty="0" smtClean="0"/>
              <a:t>Without looking back, can you recall the four factors a court considers when deciding fair use cases?</a:t>
            </a:r>
          </a:p>
          <a:p>
            <a:pPr marL="342900" indent="-342900">
              <a:buFont typeface="+mj-lt"/>
              <a:buAutoNum type="arabicPeriod"/>
            </a:pPr>
            <a:endParaRPr lang="en-US" dirty="0"/>
          </a:p>
          <a:p>
            <a:pPr marL="342900" indent="-342900">
              <a:buFont typeface="+mj-lt"/>
              <a:buAutoNum type="arabicPeriod"/>
            </a:pPr>
            <a:r>
              <a:rPr lang="en-US" dirty="0" smtClean="0"/>
              <a:t>For each of the four factors, give an example of something that you believe should qualify for fair use.</a:t>
            </a:r>
          </a:p>
          <a:p>
            <a:pPr marL="342900" indent="-342900">
              <a:buFont typeface="+mj-lt"/>
              <a:buAutoNum type="arabicPeriod"/>
            </a:pPr>
            <a:endParaRPr lang="en-US" dirty="0"/>
          </a:p>
          <a:p>
            <a:pPr marL="342900" indent="-342900">
              <a:buFont typeface="+mj-lt"/>
              <a:buAutoNum type="arabicPeriod"/>
            </a:pPr>
            <a:r>
              <a:rPr lang="en-US" dirty="0"/>
              <a:t>For each of the four factors, give an example of something that you believe should </a:t>
            </a:r>
            <a:r>
              <a:rPr lang="en-US" dirty="0" smtClean="0"/>
              <a:t>not qualify </a:t>
            </a:r>
            <a:r>
              <a:rPr lang="en-US" dirty="0"/>
              <a:t>for fair use</a:t>
            </a:r>
            <a:r>
              <a:rPr lang="en-US" dirty="0" smtClean="0"/>
              <a:t>.</a:t>
            </a:r>
          </a:p>
          <a:p>
            <a:pPr marL="342900" indent="-342900">
              <a:buFont typeface="+mj-lt"/>
              <a:buAutoNum type="arabicPeriod"/>
            </a:pPr>
            <a:endParaRPr lang="en-US" dirty="0"/>
          </a:p>
          <a:p>
            <a:pPr marL="342900" indent="-342900">
              <a:buFont typeface="+mj-lt"/>
              <a:buAutoNum type="arabicPeriod"/>
            </a:pPr>
            <a:r>
              <a:rPr lang="en-US" dirty="0" smtClean="0"/>
              <a:t>Would you consider my use of two YouTube videos in </a:t>
            </a:r>
            <a:r>
              <a:rPr lang="en-US" dirty="0"/>
              <a:t>the topic module at </a:t>
            </a:r>
            <a:r>
              <a:rPr lang="en-US" dirty="0">
                <a:hlinkClick r:id="rId2"/>
              </a:rPr>
              <a:t>http://</a:t>
            </a:r>
            <a:r>
              <a:rPr lang="en-US" dirty="0" smtClean="0">
                <a:hlinkClick r:id="rId2"/>
              </a:rPr>
              <a:t>bit.ly/AaBWC2</a:t>
            </a:r>
            <a:r>
              <a:rPr lang="en-US" dirty="0" smtClean="0"/>
              <a:t> to be fair use?  Explain your answer.</a:t>
            </a:r>
          </a:p>
          <a:p>
            <a:pPr marL="342900" indent="-342900">
              <a:buFont typeface="+mj-lt"/>
              <a:buAutoNum type="arabicPeriod"/>
            </a:pPr>
            <a:endParaRPr lang="en-US" dirty="0" smtClean="0"/>
          </a:p>
        </p:txBody>
      </p:sp>
    </p:spTree>
    <p:extLst>
      <p:ext uri="{BB962C8B-B14F-4D97-AF65-F5344CB8AC3E}">
        <p14:creationId xmlns:p14="http://schemas.microsoft.com/office/powerpoint/2010/main" val="171198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2" y="750960"/>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3" name="Rectangle 2"/>
          <p:cNvSpPr/>
          <p:nvPr/>
        </p:nvSpPr>
        <p:spPr>
          <a:xfrm>
            <a:off x="1016810" y="1953096"/>
            <a:ext cx="7110381" cy="3970318"/>
          </a:xfrm>
          <a:prstGeom prst="rect">
            <a:avLst/>
          </a:prstGeom>
        </p:spPr>
        <p:txBody>
          <a:bodyPr wrap="square">
            <a:spAutoFit/>
          </a:bodyPr>
          <a:lstStyle/>
          <a:p>
            <a:r>
              <a:rPr lang="en-US" dirty="0" smtClean="0"/>
              <a:t>Wikipedia article on fair use:  </a:t>
            </a:r>
            <a:r>
              <a:rPr lang="en-US" dirty="0" smtClean="0">
                <a:hlinkClick r:id="rId2"/>
              </a:rPr>
              <a:t>http</a:t>
            </a:r>
            <a:r>
              <a:rPr lang="en-US" dirty="0">
                <a:hlinkClick r:id="rId2"/>
              </a:rPr>
              <a:t>://</a:t>
            </a:r>
            <a:r>
              <a:rPr lang="en-US" dirty="0" smtClean="0">
                <a:hlinkClick r:id="rId2"/>
              </a:rPr>
              <a:t>en.wikipedia.org/wiki/Fair_use</a:t>
            </a:r>
            <a:r>
              <a:rPr lang="en-US" dirty="0" smtClean="0"/>
              <a:t> </a:t>
            </a:r>
          </a:p>
          <a:p>
            <a:endParaRPr lang="en-US" dirty="0"/>
          </a:p>
          <a:p>
            <a:r>
              <a:rPr lang="en-US" dirty="0" smtClean="0"/>
              <a:t>Measuring </a:t>
            </a:r>
            <a:r>
              <a:rPr lang="en-US" dirty="0"/>
              <a:t>Fair Use: The Four </a:t>
            </a:r>
            <a:r>
              <a:rPr lang="en-US" dirty="0" smtClean="0"/>
              <a:t>Factors:</a:t>
            </a:r>
          </a:p>
          <a:p>
            <a:r>
              <a:rPr lang="en-US" dirty="0">
                <a:hlinkClick r:id="rId3"/>
              </a:rPr>
              <a:t>http://fairuse.stanford.edu/overview/fair-use/four-factors/</a:t>
            </a:r>
            <a:endParaRPr lang="en-US" dirty="0"/>
          </a:p>
          <a:p>
            <a:endParaRPr lang="en-US" dirty="0" smtClean="0"/>
          </a:p>
          <a:p>
            <a:r>
              <a:rPr lang="en-US" dirty="0" smtClean="0"/>
              <a:t>The Google book scanning case:</a:t>
            </a:r>
          </a:p>
          <a:p>
            <a:r>
              <a:rPr lang="en-US" dirty="0">
                <a:hlinkClick r:id="rId4"/>
              </a:rPr>
              <a:t>http://gigaom.com/2013/11/14/google-wins-book-scanning-case-judge-finds-fair-use-cites-many-benefits</a:t>
            </a:r>
            <a:r>
              <a:rPr lang="en-US" dirty="0" smtClean="0">
                <a:hlinkClick r:id="rId4"/>
              </a:rPr>
              <a:t>/</a:t>
            </a:r>
            <a:endParaRPr lang="en-US" dirty="0" smtClean="0"/>
          </a:p>
          <a:p>
            <a:endParaRPr lang="en-US" dirty="0"/>
          </a:p>
          <a:p>
            <a:r>
              <a:rPr lang="en-US" dirty="0">
                <a:hlinkClick r:id="rId5"/>
              </a:rPr>
              <a:t>http://</a:t>
            </a:r>
            <a:r>
              <a:rPr lang="en-US" dirty="0" smtClean="0">
                <a:hlinkClick r:id="rId5"/>
              </a:rPr>
              <a:t>business.time.com/2013/11/15/google-just-won-one-of-its-most-important-victories-ever/</a:t>
            </a:r>
            <a:endParaRPr lang="en-US" dirty="0" smtClean="0"/>
          </a:p>
          <a:p>
            <a:endParaRPr lang="en-US" dirty="0" smtClean="0"/>
          </a:p>
          <a:p>
            <a:r>
              <a:rPr lang="en-US" dirty="0" smtClean="0"/>
              <a:t>Larry </a:t>
            </a:r>
            <a:r>
              <a:rPr lang="en-US" dirty="0" err="1" smtClean="0"/>
              <a:t>Lessig</a:t>
            </a:r>
            <a:r>
              <a:rPr lang="en-US" dirty="0" smtClean="0"/>
              <a:t> video on copyright history and impact in the US:</a:t>
            </a:r>
          </a:p>
          <a:p>
            <a:r>
              <a:rPr lang="en-US" dirty="0">
                <a:hlinkClick r:id="rId6"/>
              </a:rPr>
              <a:t>http://randomfoo.net/oscon/2002/lessig/free.html</a:t>
            </a:r>
            <a:endParaRPr lang="en-US" dirty="0"/>
          </a:p>
        </p:txBody>
      </p:sp>
    </p:spTree>
    <p:extLst>
      <p:ext uri="{BB962C8B-B14F-4D97-AF65-F5344CB8AC3E}">
        <p14:creationId xmlns:p14="http://schemas.microsoft.com/office/powerpoint/2010/main" val="241388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smtClean="0"/>
              <a:t>Technology</a:t>
            </a:r>
            <a:endParaRPr lang="en-US" dirty="0"/>
          </a:p>
          <a:p>
            <a:pPr lvl="1"/>
            <a:r>
              <a:rPr lang="en-US" dirty="0">
                <a:solidFill>
                  <a:srgbClr val="FF0000"/>
                </a:solidFill>
              </a:rPr>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349" y="3047717"/>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595" y="1802179"/>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25" y="224959"/>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212" y="4714129"/>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925" y="1712538"/>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216348" y="3289758"/>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532" y="4535296"/>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0" y="1206314"/>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954" y="332536"/>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4" y="2693893"/>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927" y="3047717"/>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5" y="4571999"/>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55" y="744350"/>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857" y="561"/>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954" y="3437682"/>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076" y="4849051"/>
            <a:ext cx="1487578" cy="14875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family.go.com/images/cms/entertainment/mickey-mouse-stencil-240x2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102" y="2094497"/>
            <a:ext cx="953219" cy="9532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6796" y="6157318"/>
            <a:ext cx="3406702" cy="461665"/>
          </a:xfrm>
          <a:prstGeom prst="rect">
            <a:avLst/>
          </a:prstGeom>
          <a:noFill/>
        </p:spPr>
        <p:txBody>
          <a:bodyPr wrap="none" rtlCol="0">
            <a:spAutoFit/>
          </a:bodyPr>
          <a:lstStyle/>
          <a:p>
            <a:r>
              <a:rPr lang="en-US" sz="2400" dirty="0" smtClean="0"/>
              <a:t>This image is copyrighted.</a:t>
            </a:r>
            <a:endParaRPr lang="en-US" sz="2400" dirty="0"/>
          </a:p>
        </p:txBody>
      </p:sp>
      <p:sp>
        <p:nvSpPr>
          <p:cNvPr id="20" name="TextBox 19"/>
          <p:cNvSpPr txBox="1"/>
          <p:nvPr/>
        </p:nvSpPr>
        <p:spPr>
          <a:xfrm flipH="1">
            <a:off x="7031027" y="6142889"/>
            <a:ext cx="1777865" cy="461665"/>
          </a:xfrm>
          <a:prstGeom prst="rect">
            <a:avLst/>
          </a:prstGeom>
          <a:noFill/>
        </p:spPr>
        <p:txBody>
          <a:bodyPr wrap="square" rtlCol="0">
            <a:spAutoFit/>
          </a:bodyPr>
          <a:lstStyle/>
          <a:p>
            <a:r>
              <a:rPr lang="en-US" sz="2400" dirty="0" smtClean="0"/>
              <a:t>May I </a:t>
            </a:r>
            <a:r>
              <a:rPr lang="en-US" sz="2400" dirty="0" smtClean="0"/>
              <a:t>use </a:t>
            </a:r>
            <a:r>
              <a:rPr lang="en-US" sz="2400" dirty="0" smtClean="0"/>
              <a:t>it?</a:t>
            </a:r>
            <a:endParaRPr lang="en-US" sz="2400" dirty="0"/>
          </a:p>
        </p:txBody>
      </p:sp>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799" y="6210652"/>
            <a:ext cx="439733" cy="43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49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3851" y="4110958"/>
            <a:ext cx="3431569" cy="954107"/>
          </a:xfrm>
          <a:prstGeom prst="rect">
            <a:avLst/>
          </a:prstGeom>
        </p:spPr>
        <p:txBody>
          <a:bodyPr wrap="square">
            <a:spAutoFit/>
          </a:bodyPr>
          <a:lstStyle/>
          <a:p>
            <a:r>
              <a:rPr lang="en-US" dirty="0" smtClean="0"/>
              <a:t>Facts </a:t>
            </a:r>
            <a:r>
              <a:rPr lang="en-US" dirty="0"/>
              <a:t>and ideas can not be </a:t>
            </a:r>
            <a:r>
              <a:rPr lang="en-US" sz="2000" dirty="0"/>
              <a:t>copyrighted</a:t>
            </a:r>
            <a:r>
              <a:rPr lang="en-US" dirty="0"/>
              <a:t> — only their specific expression can be protected.  </a:t>
            </a:r>
          </a:p>
        </p:txBody>
      </p:sp>
      <p:sp>
        <p:nvSpPr>
          <p:cNvPr id="4" name="Rectangle 3"/>
          <p:cNvSpPr/>
          <p:nvPr/>
        </p:nvSpPr>
        <p:spPr>
          <a:xfrm>
            <a:off x="2402256" y="610716"/>
            <a:ext cx="4592989" cy="523220"/>
          </a:xfrm>
          <a:prstGeom prst="rect">
            <a:avLst/>
          </a:prstGeom>
        </p:spPr>
        <p:txBody>
          <a:bodyPr wrap="none">
            <a:spAutoFit/>
          </a:bodyPr>
          <a:lstStyle/>
          <a:p>
            <a:pPr algn="ctr"/>
            <a:r>
              <a:rPr lang="en-US" sz="2800" dirty="0" smtClean="0"/>
              <a:t>The nature </a:t>
            </a:r>
            <a:r>
              <a:rPr lang="en-US" sz="2800" dirty="0"/>
              <a:t>of the copied work</a:t>
            </a:r>
          </a:p>
        </p:txBody>
      </p:sp>
      <p:pic>
        <p:nvPicPr>
          <p:cNvPr id="5122" name="Picture 2" descr="http://upload.wikimedia.org/wikipedia/commons/7/72/E%3Dm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14" y="1630057"/>
            <a:ext cx="1736903" cy="17369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hemicalelements.com/graphics/tab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22" y="1698104"/>
            <a:ext cx="2954940" cy="160081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522" y="4110958"/>
            <a:ext cx="2954940" cy="195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453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12050"/>
            <a:ext cx="4572000" cy="1477328"/>
          </a:xfrm>
          <a:prstGeom prst="rect">
            <a:avLst/>
          </a:prstGeom>
        </p:spPr>
        <p:txBody>
          <a:bodyPr>
            <a:spAutoFit/>
          </a:bodyPr>
          <a:lstStyle/>
          <a:p>
            <a:r>
              <a:rPr lang="en-US" dirty="0"/>
              <a:t>Is the purpose commercial or non-profit </a:t>
            </a:r>
            <a:r>
              <a:rPr lang="en-US" dirty="0" smtClean="0"/>
              <a:t>education?</a:t>
            </a:r>
            <a:endParaRPr lang="en-US" dirty="0"/>
          </a:p>
          <a:p>
            <a:endParaRPr lang="en-US" dirty="0" smtClean="0"/>
          </a:p>
          <a:p>
            <a:r>
              <a:rPr lang="en-US" dirty="0" smtClean="0"/>
              <a:t>Does it add something new or is it just derived </a:t>
            </a:r>
            <a:r>
              <a:rPr lang="en-US" dirty="0"/>
              <a:t>from the original to make a profit</a:t>
            </a:r>
            <a:r>
              <a:rPr lang="en-US" dirty="0" smtClean="0"/>
              <a:t>.  </a:t>
            </a:r>
            <a:endParaRPr lang="en-US" dirty="0"/>
          </a:p>
        </p:txBody>
      </p:sp>
      <p:sp>
        <p:nvSpPr>
          <p:cNvPr id="3" name="Rectangle 2"/>
          <p:cNvSpPr/>
          <p:nvPr/>
        </p:nvSpPr>
        <p:spPr>
          <a:xfrm>
            <a:off x="2837391" y="682203"/>
            <a:ext cx="3469219" cy="523220"/>
          </a:xfrm>
          <a:prstGeom prst="rect">
            <a:avLst/>
          </a:prstGeom>
        </p:spPr>
        <p:txBody>
          <a:bodyPr wrap="none">
            <a:spAutoFit/>
          </a:bodyPr>
          <a:lstStyle/>
          <a:p>
            <a:pPr algn="ctr"/>
            <a:r>
              <a:rPr lang="en-US" sz="2800" dirty="0"/>
              <a:t>Purpose and character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795" y="2553089"/>
            <a:ext cx="1056299" cy="152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encrypted-tbn3.gstatic.com/images?q=tbn:ANd9GcSKK7ON1stdgn5nNpVvZXEE8b3wp0ueElIw1Ao15nUzl3QtD7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83" y="2553089"/>
            <a:ext cx="1069893" cy="152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14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378" y="2413338"/>
            <a:ext cx="4359244" cy="1477328"/>
          </a:xfrm>
          <a:prstGeom prst="rect">
            <a:avLst/>
          </a:prstGeom>
        </p:spPr>
        <p:txBody>
          <a:bodyPr wrap="square">
            <a:spAutoFit/>
          </a:bodyPr>
          <a:lstStyle/>
          <a:p>
            <a:r>
              <a:rPr lang="en-US" dirty="0" smtClean="0"/>
              <a:t>If </a:t>
            </a:r>
            <a:r>
              <a:rPr lang="en-US" dirty="0"/>
              <a:t>an insubstantial portion of the copyrighted work is copied, that is fair use.  You should only copy as much as you need for your purpose.  For example, quoting from a book or movie when writing a review is OK.</a:t>
            </a:r>
          </a:p>
        </p:txBody>
      </p:sp>
      <p:sp>
        <p:nvSpPr>
          <p:cNvPr id="3" name="Rectangle 2"/>
          <p:cNvSpPr/>
          <p:nvPr/>
        </p:nvSpPr>
        <p:spPr>
          <a:xfrm>
            <a:off x="931875" y="881380"/>
            <a:ext cx="6918112" cy="523220"/>
          </a:xfrm>
          <a:prstGeom prst="rect">
            <a:avLst/>
          </a:prstGeom>
        </p:spPr>
        <p:txBody>
          <a:bodyPr wrap="none">
            <a:spAutoFit/>
          </a:bodyPr>
          <a:lstStyle/>
          <a:p>
            <a:pPr algn="ctr"/>
            <a:r>
              <a:rPr lang="en-US" sz="2800" dirty="0"/>
              <a:t>Amount and substantiality of the portion used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94" y="2821136"/>
            <a:ext cx="14859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297" y="2821136"/>
            <a:ext cx="14859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13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805" y="2253444"/>
            <a:ext cx="3390523" cy="2031325"/>
          </a:xfrm>
          <a:prstGeom prst="rect">
            <a:avLst/>
          </a:prstGeom>
        </p:spPr>
        <p:txBody>
          <a:bodyPr wrap="square">
            <a:spAutoFit/>
          </a:bodyPr>
          <a:lstStyle/>
          <a:p>
            <a:r>
              <a:rPr lang="en-US" dirty="0" smtClean="0"/>
              <a:t>It </a:t>
            </a:r>
            <a:r>
              <a:rPr lang="en-US" dirty="0"/>
              <a:t>would not be fair use if a</a:t>
            </a:r>
            <a:r>
              <a:rPr lang="en-US" dirty="0" smtClean="0"/>
              <a:t> </a:t>
            </a:r>
            <a:r>
              <a:rPr lang="en-US" dirty="0"/>
              <a:t>copy were a direct substitute for the original work, competing with it in the marketplace.  </a:t>
            </a:r>
            <a:r>
              <a:rPr lang="en-US" dirty="0" smtClean="0"/>
              <a:t>Even if it was copied for non commercial use, it would not be fair use if it deprived the owner </a:t>
            </a:r>
            <a:r>
              <a:rPr lang="en-US" dirty="0"/>
              <a:t>of </a:t>
            </a:r>
            <a:r>
              <a:rPr lang="en-US" dirty="0" smtClean="0"/>
              <a:t>licensing fees.</a:t>
            </a:r>
            <a:endParaRPr lang="en-US" dirty="0"/>
          </a:p>
        </p:txBody>
      </p:sp>
      <p:sp>
        <p:nvSpPr>
          <p:cNvPr id="3" name="Rectangle 2"/>
          <p:cNvSpPr/>
          <p:nvPr/>
        </p:nvSpPr>
        <p:spPr>
          <a:xfrm>
            <a:off x="1321805" y="990021"/>
            <a:ext cx="3924280" cy="523220"/>
          </a:xfrm>
          <a:prstGeom prst="rect">
            <a:avLst/>
          </a:prstGeom>
        </p:spPr>
        <p:txBody>
          <a:bodyPr wrap="none">
            <a:spAutoFit/>
          </a:bodyPr>
          <a:lstStyle/>
          <a:p>
            <a:pPr algn="ctr"/>
            <a:r>
              <a:rPr lang="en-US" sz="2800" dirty="0"/>
              <a:t>Effect </a:t>
            </a:r>
            <a:r>
              <a:rPr lang="en-US" sz="2800" dirty="0" smtClean="0"/>
              <a:t>on the work's </a:t>
            </a:r>
            <a:r>
              <a:rPr lang="en-US" sz="2800" dirty="0"/>
              <a:t>value</a:t>
            </a:r>
          </a:p>
        </p:txBody>
      </p:sp>
      <p:pic>
        <p:nvPicPr>
          <p:cNvPr id="2050" name="Picture 2" descr="http://www.tobaccoprc.org/wp-content/uploads/2012/01/stock_market_cr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469" y="2389239"/>
            <a:ext cx="2399325" cy="209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4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027" y="5546540"/>
            <a:ext cx="8135596" cy="646331"/>
          </a:xfrm>
          <a:prstGeom prst="rect">
            <a:avLst/>
          </a:prstGeom>
        </p:spPr>
        <p:txBody>
          <a:bodyPr wrap="square">
            <a:spAutoFit/>
          </a:bodyPr>
          <a:lstStyle/>
          <a:p>
            <a:r>
              <a:rPr lang="en-US" dirty="0"/>
              <a:t>US Circuit Judge Denny Chin Ruled that Google’s book scanning was fair use </a:t>
            </a:r>
            <a:r>
              <a:rPr lang="en-US" dirty="0" smtClean="0"/>
              <a:t>because it is “</a:t>
            </a:r>
            <a:r>
              <a:rPr lang="en-US" dirty="0"/>
              <a:t>highly transformative” and </a:t>
            </a:r>
            <a:r>
              <a:rPr lang="en-US" dirty="0" smtClean="0"/>
              <a:t>did not </a:t>
            </a:r>
            <a:r>
              <a:rPr lang="en-US" dirty="0"/>
              <a:t>harm the market for the original work</a:t>
            </a:r>
            <a:r>
              <a:rPr lang="en-US" dirty="0" smtClean="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247" y="1281126"/>
            <a:ext cx="5374524" cy="3725852"/>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716635" y="280718"/>
            <a:ext cx="5710731" cy="523220"/>
          </a:xfrm>
          <a:prstGeom prst="rect">
            <a:avLst/>
          </a:prstGeom>
        </p:spPr>
        <p:txBody>
          <a:bodyPr wrap="none">
            <a:spAutoFit/>
          </a:bodyPr>
          <a:lstStyle/>
          <a:p>
            <a:pPr algn="ctr"/>
            <a:r>
              <a:rPr lang="en-US" sz="2800" dirty="0"/>
              <a:t>A sample case: Google book scanning </a:t>
            </a:r>
          </a:p>
        </p:txBody>
      </p:sp>
    </p:spTree>
    <p:extLst>
      <p:ext uri="{BB962C8B-B14F-4D97-AF65-F5344CB8AC3E}">
        <p14:creationId xmlns:p14="http://schemas.microsoft.com/office/powerpoint/2010/main" val="304512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385" y="492764"/>
            <a:ext cx="1775230" cy="584775"/>
          </a:xfrm>
          <a:prstGeom prst="rect">
            <a:avLst/>
          </a:prstGeom>
          <a:noFill/>
        </p:spPr>
        <p:txBody>
          <a:bodyPr wrap="none" rtlCol="0">
            <a:spAutoFit/>
          </a:bodyPr>
          <a:lstStyle/>
          <a:p>
            <a:pPr algn="ctr"/>
            <a:r>
              <a:rPr lang="en-US" sz="3200" dirty="0" smtClean="0"/>
              <a:t>Summary</a:t>
            </a:r>
            <a:endParaRPr lang="en-US" sz="3200" dirty="0"/>
          </a:p>
        </p:txBody>
      </p:sp>
      <p:pic>
        <p:nvPicPr>
          <p:cNvPr id="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583" y="1571765"/>
            <a:ext cx="6454834" cy="489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62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950</Words>
  <Application>Microsoft Office PowerPoint</Application>
  <PresentationFormat>On-screen Show (4:3)</PresentationFormat>
  <Paragraphs>97</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39</cp:revision>
  <dcterms:created xsi:type="dcterms:W3CDTF">2010-07-13T13:09:27Z</dcterms:created>
  <dcterms:modified xsi:type="dcterms:W3CDTF">2015-10-07T01:01:17Z</dcterms:modified>
</cp:coreProperties>
</file>