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1" r:id="rId2"/>
    <p:sldId id="355" r:id="rId3"/>
    <p:sldId id="389" r:id="rId4"/>
    <p:sldId id="352" r:id="rId5"/>
    <p:sldId id="390" r:id="rId6"/>
    <p:sldId id="392" r:id="rId7"/>
    <p:sldId id="359" r:id="rId8"/>
    <p:sldId id="363" r:id="rId9"/>
    <p:sldId id="394" r:id="rId10"/>
    <p:sldId id="382" r:id="rId11"/>
    <p:sldId id="365" r:id="rId12"/>
    <p:sldId id="366" r:id="rId13"/>
    <p:sldId id="310" r:id="rId14"/>
    <p:sldId id="387" r:id="rId15"/>
    <p:sldId id="315" r:id="rId16"/>
    <p:sldId id="339" r:id="rId17"/>
    <p:sldId id="388" r:id="rId18"/>
    <p:sldId id="308" r:id="rId19"/>
    <p:sldId id="342" r:id="rId20"/>
    <p:sldId id="369" r:id="rId21"/>
    <p:sldId id="316" r:id="rId22"/>
    <p:sldId id="384" r:id="rId23"/>
    <p:sldId id="320" r:id="rId24"/>
    <p:sldId id="322" r:id="rId25"/>
    <p:sldId id="323" r:id="rId26"/>
    <p:sldId id="380" r:id="rId27"/>
    <p:sldId id="381" r:id="rId28"/>
    <p:sldId id="378" r:id="rId29"/>
    <p:sldId id="379" r:id="rId30"/>
    <p:sldId id="270" r:id="rId31"/>
    <p:sldId id="375" r:id="rId32"/>
    <p:sldId id="283" r:id="rId33"/>
    <p:sldId id="284" r:id="rId34"/>
    <p:sldId id="336" r:id="rId35"/>
    <p:sldId id="288" r:id="rId36"/>
    <p:sldId id="298" r:id="rId37"/>
    <p:sldId id="386" r:id="rId38"/>
    <p:sldId id="300" r:id="rId39"/>
    <p:sldId id="383" r:id="rId40"/>
    <p:sldId id="330" r:id="rId41"/>
    <p:sldId id="333" r:id="rId42"/>
    <p:sldId id="332" r:id="rId43"/>
    <p:sldId id="331" r:id="rId44"/>
    <p:sldId id="334" r:id="rId45"/>
    <p:sldId id="335" r:id="rId46"/>
    <p:sldId id="297" r:id="rId47"/>
    <p:sldId id="376" r:id="rId48"/>
    <p:sldId id="32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66555" autoAdjust="0"/>
  </p:normalViewPr>
  <p:slideViewPr>
    <p:cSldViewPr snapToGrid="0">
      <p:cViewPr varScale="1">
        <p:scale>
          <a:sx n="48" d="100"/>
          <a:sy n="48" d="100"/>
        </p:scale>
        <p:origin x="1528" y="40"/>
      </p:cViewPr>
      <p:guideLst>
        <p:guide orient="horz" pos="2160"/>
        <p:guide pos="3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B3CC5-A8D4-490D-8C50-EECCEE780320}" type="datetimeFigureOut">
              <a:rPr lang="en-US" smtClean="0"/>
              <a:t>1/22/2020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A62A9-46FA-4B87-B3E6-1CFDF8308C82}" type="slidenum">
              <a:rPr lang="en-US" smtClean="0"/>
              <a:t>‹#›</a:t>
            </a:fld>
            <a:endParaRPr lang="en-US"/>
          </a:p>
        </p:txBody>
      </p:sp>
    </p:spTree>
    <p:extLst>
      <p:ext uri="{BB962C8B-B14F-4D97-AF65-F5344CB8AC3E}">
        <p14:creationId xmlns:p14="http://schemas.microsoft.com/office/powerpoint/2010/main" val="209804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scecuba.org/c/wp-content/uploads/2020/01/v29-asce_2019_10pres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discuss</a:t>
            </a:r>
            <a:r>
              <a:rPr lang="en-US" baseline="0" dirty="0" smtClean="0"/>
              <a:t> these four questions.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1</a:t>
            </a:fld>
            <a:endParaRPr lang="en-US"/>
          </a:p>
        </p:txBody>
      </p:sp>
    </p:spTree>
    <p:extLst>
      <p:ext uri="{BB962C8B-B14F-4D97-AF65-F5344CB8AC3E}">
        <p14:creationId xmlns:p14="http://schemas.microsoft.com/office/powerpoint/2010/main" val="412326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discuss</a:t>
            </a:r>
            <a:r>
              <a:rPr lang="en-US" baseline="0" dirty="0" smtClean="0"/>
              <a:t> these four questions.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12</a:t>
            </a:fld>
            <a:endParaRPr lang="en-US"/>
          </a:p>
        </p:txBody>
      </p:sp>
    </p:spTree>
    <p:extLst>
      <p:ext uri="{BB962C8B-B14F-4D97-AF65-F5344CB8AC3E}">
        <p14:creationId xmlns:p14="http://schemas.microsoft.com/office/powerpoint/2010/main" val="3795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Kemeny</a:t>
            </a:r>
            <a:r>
              <a:rPr lang="en-US" dirty="0" smtClean="0"/>
              <a:t> and Kurtz  taught the first ever “computer literacy “ course at Dartmouth in the 1960s.</a:t>
            </a:r>
          </a:p>
          <a:p>
            <a:endParaRPr lang="en-US" dirty="0" smtClean="0"/>
          </a:p>
          <a:p>
            <a:r>
              <a:rPr lang="en-US" dirty="0" smtClean="0"/>
              <a:t>The</a:t>
            </a:r>
            <a:r>
              <a:rPr lang="en-US" baseline="0" dirty="0" smtClean="0"/>
              <a:t> course</a:t>
            </a:r>
            <a:r>
              <a:rPr lang="en-US" dirty="0" smtClean="0"/>
              <a:t> was</a:t>
            </a:r>
            <a:r>
              <a:rPr lang="en-US" baseline="0" dirty="0" smtClean="0"/>
              <a:t> intended to be taken by all students, regardless of their major.</a:t>
            </a:r>
          </a:p>
          <a:p>
            <a:endParaRPr lang="en-US" baseline="0" dirty="0" smtClean="0"/>
          </a:p>
          <a:p>
            <a:r>
              <a:rPr lang="en-US" baseline="0" dirty="0" smtClean="0"/>
              <a:t>A</a:t>
            </a:r>
            <a:r>
              <a:rPr lang="en-US" dirty="0" smtClean="0"/>
              <a:t>s technology evolved, the course changed,</a:t>
            </a:r>
            <a:r>
              <a:rPr lang="en-US" baseline="0" dirty="0" smtClean="0"/>
              <a:t> but the goal has remained the same.</a:t>
            </a:r>
          </a:p>
          <a:p>
            <a:endParaRPr lang="en-US" baseline="0" dirty="0" smtClean="0"/>
          </a:p>
          <a:p>
            <a:r>
              <a:rPr lang="en-US" baseline="0" dirty="0" smtClean="0"/>
              <a:t>We are now in the Internet era in which computers are communicate with each other, so we have renamed the class “Internet Literacy.”</a:t>
            </a:r>
          </a:p>
          <a:p>
            <a:endParaRPr lang="en-US" baseline="0" dirty="0" smtClean="0"/>
          </a:p>
          <a:p>
            <a:r>
              <a:rPr lang="en-US" baseline="0" dirty="0" smtClean="0"/>
              <a:t>We will spend time on both skills and concepts.</a:t>
            </a:r>
          </a:p>
          <a:p>
            <a:endParaRPr lang="en-US" baseline="0" dirty="0" smtClean="0"/>
          </a:p>
          <a:p>
            <a:r>
              <a:rPr lang="en-US" baseline="0" dirty="0" smtClean="0"/>
              <a:t>Background historical material if you are interested: not required for our class:</a:t>
            </a:r>
          </a:p>
          <a:p>
            <a:endParaRPr lang="en-US" baseline="0" dirty="0" smtClean="0"/>
          </a:p>
          <a:p>
            <a:r>
              <a:rPr lang="en-US" baseline="0" dirty="0" smtClean="0"/>
              <a:t>Final report to the funding agency, the National Science Foundation:</a:t>
            </a:r>
          </a:p>
          <a:p>
            <a:r>
              <a:rPr lang="en-US" dirty="0" smtClean="0"/>
              <a:t>https://files.eric.ed.gov/fulltext/ED024602.pdf</a:t>
            </a:r>
          </a:p>
          <a:p>
            <a:endParaRPr lang="en-US" dirty="0" smtClean="0"/>
          </a:p>
          <a:p>
            <a:r>
              <a:rPr lang="en-US" dirty="0" smtClean="0"/>
              <a:t>Computers in Higher Education. Report of the President's Science Advisory Committee. President's Science Advisory Committee. Washington. D.C. Pub Date Feb 67:</a:t>
            </a:r>
          </a:p>
          <a:p>
            <a:r>
              <a:rPr lang="en-US" dirty="0" smtClean="0"/>
              <a:t>https://files.eric.ed.gov/fulltext/ED029518.pdf</a:t>
            </a:r>
          </a:p>
          <a:p>
            <a:endParaRPr lang="en-US" dirty="0" smtClean="0"/>
          </a:p>
          <a:p>
            <a:r>
              <a:rPr lang="en-US" dirty="0" smtClean="0"/>
              <a:t>Dartmouth computer</a:t>
            </a:r>
            <a:r>
              <a:rPr lang="en-US" baseline="0" dirty="0" smtClean="0"/>
              <a:t> center brochure:</a:t>
            </a:r>
          </a:p>
          <a:p>
            <a:r>
              <a:rPr lang="en-US" dirty="0" smtClean="0"/>
              <a:t>http://dtss.dartmouth.edu/brochure/pages/page01.html</a:t>
            </a:r>
          </a:p>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13</a:t>
            </a:fld>
            <a:endParaRPr lang="en-US"/>
          </a:p>
        </p:txBody>
      </p:sp>
    </p:spTree>
    <p:extLst>
      <p:ext uri="{BB962C8B-B14F-4D97-AF65-F5344CB8AC3E}">
        <p14:creationId xmlns:p14="http://schemas.microsoft.com/office/powerpoint/2010/main" val="1049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These</a:t>
            </a:r>
            <a:r>
              <a:rPr lang="en-US" baseline="0" dirty="0" smtClean="0"/>
              <a:t> terms are found in the tagline for our class – you should make them part of your </a:t>
            </a:r>
            <a:r>
              <a:rPr lang="en-US" b="1" i="1" baseline="0" dirty="0" smtClean="0">
                <a:solidFill>
                  <a:srgbClr val="FF0000"/>
                </a:solidFill>
              </a:rPr>
              <a:t>active</a:t>
            </a:r>
            <a:r>
              <a:rPr lang="en-US" baseline="0" dirty="0" smtClean="0">
                <a:solidFill>
                  <a:srgbClr val="FF0000"/>
                </a:solidFill>
              </a:rPr>
              <a:t> </a:t>
            </a:r>
            <a:r>
              <a:rPr lang="en-US" baseline="0" dirty="0" smtClean="0"/>
              <a:t>vocabulary.</a:t>
            </a:r>
          </a:p>
          <a:p>
            <a:endParaRPr lang="en-US" baseline="0" dirty="0" smtClean="0"/>
          </a:p>
          <a:p>
            <a:r>
              <a:rPr lang="en-US" baseline="0" dirty="0" smtClean="0"/>
              <a:t>It is not enough to be able to passively understand these words when you read or hear them, you must be able to use them in your own speaking and writing.</a:t>
            </a:r>
          </a:p>
          <a:p>
            <a:endParaRPr lang="en-US" baseline="0" dirty="0" smtClean="0"/>
          </a:p>
          <a:p>
            <a:r>
              <a:rPr lang="en-US" dirty="0" smtClean="0"/>
              <a:t>If you understand and</a:t>
            </a:r>
            <a:r>
              <a:rPr lang="en-US" baseline="0" dirty="0" smtClean="0"/>
              <a:t> can use these terms, you will see where given topics fit in the framework of our class.</a:t>
            </a:r>
          </a:p>
          <a:p>
            <a:endParaRPr lang="en-US" baseline="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15</a:t>
            </a:fld>
            <a:endParaRPr lang="en-US"/>
          </a:p>
        </p:txBody>
      </p:sp>
    </p:spTree>
    <p:extLst>
      <p:ext uri="{BB962C8B-B14F-4D97-AF65-F5344CB8AC3E}">
        <p14:creationId xmlns:p14="http://schemas.microsoft.com/office/powerpoint/2010/main" val="46381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word </a:t>
            </a:r>
            <a:r>
              <a:rPr lang="en-US" i="1" dirty="0" smtClean="0"/>
              <a:t>applicatio</a:t>
            </a:r>
            <a:r>
              <a:rPr lang="en-US" i="1" baseline="0" dirty="0" smtClean="0"/>
              <a:t>n</a:t>
            </a:r>
            <a:r>
              <a:rPr lang="en-US" baseline="0" dirty="0" smtClean="0"/>
              <a:t> is used in two ways – to describe something we use the Internet for and to refer to the programs we use to do those things. For example, you do word processing with Microsoft Word or network with your friends using Facebook. In this class, we are </a:t>
            </a:r>
            <a:r>
              <a:rPr lang="en-US" baseline="0" dirty="0" err="1" smtClean="0"/>
              <a:t>concerened</a:t>
            </a:r>
            <a:r>
              <a:rPr lang="en-US" baseline="0" dirty="0" smtClean="0"/>
              <a:t> with the </a:t>
            </a:r>
            <a:r>
              <a:rPr lang="en-US" baseline="0" dirty="0" err="1" smtClean="0"/>
              <a:t>the</a:t>
            </a:r>
            <a:r>
              <a:rPr lang="en-US" baseline="0" dirty="0" smtClean="0"/>
              <a:t> things people use computer and the Internet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not all applications are positive.</a:t>
            </a:r>
          </a:p>
          <a:p>
            <a:endParaRPr lang="en-US" dirty="0"/>
          </a:p>
          <a:p>
            <a:r>
              <a:rPr lang="en-US" dirty="0" smtClean="0"/>
              <a:t>When</a:t>
            </a:r>
            <a:r>
              <a:rPr lang="en-US" baseline="0" dirty="0" smtClean="0"/>
              <a:t> the Internet began, we were naïve and did not anticipate that, like any other tool, it could be used for good or bad for good and bad.</a:t>
            </a:r>
            <a:endParaRPr lang="en-US"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16</a:t>
            </a:fld>
            <a:endParaRPr lang="en-US"/>
          </a:p>
        </p:txBody>
      </p:sp>
    </p:spTree>
    <p:extLst>
      <p:ext uri="{BB962C8B-B14F-4D97-AF65-F5344CB8AC3E}">
        <p14:creationId xmlns:p14="http://schemas.microsoft.com/office/powerpoint/2010/main" val="310633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17</a:t>
            </a:fld>
            <a:endParaRPr lang="en-US"/>
          </a:p>
        </p:txBody>
      </p:sp>
    </p:spTree>
    <p:extLst>
      <p:ext uri="{BB962C8B-B14F-4D97-AF65-F5344CB8AC3E}">
        <p14:creationId xmlns:p14="http://schemas.microsoft.com/office/powerpoint/2010/main" val="350745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computer</a:t>
            </a:r>
            <a:r>
              <a:rPr lang="en-US" baseline="0" dirty="0" smtClean="0"/>
              <a:t> I used for my dissertation was not </a:t>
            </a:r>
            <a:r>
              <a:rPr lang="en-US" i="1" baseline="0" dirty="0" smtClean="0"/>
              <a:t>in</a:t>
            </a:r>
            <a:r>
              <a:rPr lang="en-US" baseline="0" dirty="0" smtClean="0"/>
              <a:t> a room, the room </a:t>
            </a:r>
            <a:r>
              <a:rPr lang="en-US" i="1" baseline="0" dirty="0" smtClean="0"/>
              <a:t>was</a:t>
            </a:r>
            <a:r>
              <a:rPr lang="en-US" baseline="0" dirty="0" smtClean="0"/>
              <a:t> the computer.</a:t>
            </a:r>
          </a:p>
          <a:p>
            <a:endParaRPr lang="en-US" dirty="0" smtClean="0"/>
          </a:p>
          <a:p>
            <a:r>
              <a:rPr lang="en-US" dirty="0" smtClean="0"/>
              <a:t>The computer in your phone is</a:t>
            </a:r>
            <a:r>
              <a:rPr lang="en-US" baseline="0" dirty="0" smtClean="0"/>
              <a:t> faster and has more memory and storage than this one.</a:t>
            </a:r>
          </a:p>
          <a:p>
            <a:endParaRPr lang="en-US" dirty="0" smtClean="0"/>
          </a:p>
          <a:p>
            <a:r>
              <a:rPr lang="en-US" dirty="0" smtClean="0"/>
              <a:t>Technology in all four areas improves</a:t>
            </a:r>
            <a:r>
              <a:rPr lang="en-US" baseline="0" dirty="0" smtClean="0"/>
              <a:t> rapidly and is doing so at an increasing rate.</a:t>
            </a:r>
          </a:p>
          <a:p>
            <a:endParaRPr lang="en-US" baseline="0" dirty="0"/>
          </a:p>
          <a:p>
            <a:r>
              <a:rPr lang="en-US" baseline="0" dirty="0" smtClean="0"/>
              <a:t>This class is not highly technical, but I want you to understand enough about computers and the Internet so as not to be intimidated and to know to be able to ask questions when something does add up. In other words, I don’t want you to be intimidated by the technology.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18</a:t>
            </a:fld>
            <a:endParaRPr lang="en-US"/>
          </a:p>
        </p:txBody>
      </p:sp>
    </p:spTree>
    <p:extLst>
      <p:ext uri="{BB962C8B-B14F-4D97-AF65-F5344CB8AC3E}">
        <p14:creationId xmlns:p14="http://schemas.microsoft.com/office/powerpoint/2010/main" val="207927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will look at</a:t>
            </a:r>
            <a:r>
              <a:rPr lang="en-US" baseline="0" dirty="0" smtClean="0"/>
              <a:t> changes the Internet has made to date and speculate on we can expect in the future.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19</a:t>
            </a:fld>
            <a:endParaRPr lang="en-US"/>
          </a:p>
        </p:txBody>
      </p:sp>
    </p:spTree>
    <p:extLst>
      <p:ext uri="{BB962C8B-B14F-4D97-AF65-F5344CB8AC3E}">
        <p14:creationId xmlns:p14="http://schemas.microsoft.com/office/powerpoint/2010/main" val="127775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20</a:t>
            </a:fld>
            <a:endParaRPr lang="en-US"/>
          </a:p>
        </p:txBody>
      </p:sp>
    </p:spTree>
    <p:extLst>
      <p:ext uri="{BB962C8B-B14F-4D97-AF65-F5344CB8AC3E}">
        <p14:creationId xmlns:p14="http://schemas.microsoft.com/office/powerpoint/2010/main" val="165386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21</a:t>
            </a:fld>
            <a:endParaRPr lang="en-US"/>
          </a:p>
        </p:txBody>
      </p:sp>
    </p:spTree>
    <p:extLst>
      <p:ext uri="{BB962C8B-B14F-4D97-AF65-F5344CB8AC3E}">
        <p14:creationId xmlns:p14="http://schemas.microsoft.com/office/powerpoint/2010/main" val="349992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technology</a:t>
            </a:r>
            <a:r>
              <a:rPr lang="en-US" baseline="0" dirty="0" smtClean="0"/>
              <a:t> improves, our tools improve and the kinds of applications we can create become more powerful.</a:t>
            </a:r>
          </a:p>
          <a:p>
            <a:endParaRPr lang="en-US" baseline="0" dirty="0" smtClean="0"/>
          </a:p>
          <a:p>
            <a:r>
              <a:rPr lang="en-US" baseline="0" dirty="0" smtClean="0"/>
              <a:t>During the early days of computing, we shared large, expensive computers by connecting terminals to them or submitting jobs in batches and waiting – usually several hours – to get the results.</a:t>
            </a:r>
          </a:p>
          <a:p>
            <a:endParaRPr lang="en-US" baseline="0" dirty="0" smtClean="0"/>
          </a:p>
          <a:p>
            <a:r>
              <a:rPr lang="en-US" baseline="0" dirty="0" smtClean="0"/>
              <a:t>In those days, programs were written by specialized engineers.</a:t>
            </a:r>
          </a:p>
          <a:p>
            <a:endParaRPr lang="en-US" baseline="0" dirty="0" smtClean="0"/>
          </a:p>
          <a:p>
            <a:r>
              <a:rPr lang="en-US" baseline="0" dirty="0" smtClean="0"/>
              <a:t>With the advent of personal computers, managers, teachers and others were able to develop applications using tools like spreadsheets or personal database managers.</a:t>
            </a:r>
          </a:p>
          <a:p>
            <a:endParaRPr lang="en-US" baseline="0" dirty="0" smtClean="0"/>
          </a:p>
          <a:p>
            <a:r>
              <a:rPr lang="en-US" baseline="0" dirty="0" smtClean="0"/>
              <a:t>Today, the general public can easily develop simple applications using tools like blogging, survey, database development services.</a:t>
            </a:r>
          </a:p>
          <a:p>
            <a:endParaRPr lang="en-US" baseline="0" dirty="0" smtClean="0"/>
          </a:p>
          <a:p>
            <a:r>
              <a:rPr lang="en-US" baseline="0" dirty="0" smtClean="0"/>
              <a:t>Modern technology makes new, complex applications possible and, while it is easier to develop simple applications, professional programmers are still needed to develop complex applications.</a:t>
            </a:r>
          </a:p>
          <a:p>
            <a:endParaRPr lang="en-US" baseline="0" dirty="0" smtClean="0"/>
          </a:p>
          <a:p>
            <a:r>
              <a:rPr lang="en-US" baseline="0" dirty="0" smtClean="0"/>
              <a:t>New programs were written by professional programmers in those days and I</a:t>
            </a:r>
          </a:p>
          <a:p>
            <a:endParaRPr lang="en-US" baseline="0" dirty="0" smtClean="0"/>
          </a:p>
          <a:p>
            <a:endParaRPr lang="en-US" baseline="0" dirty="0" smtClean="0"/>
          </a:p>
          <a:p>
            <a:endParaRPr lang="en-US" baseline="0" dirty="0"/>
          </a:p>
          <a:p>
            <a:r>
              <a:rPr lang="en-US" baseline="0" dirty="0" smtClean="0"/>
              <a:t>This enables us to develop simple applications easily and frees us to develop previously impossibly complex applications.</a:t>
            </a:r>
          </a:p>
        </p:txBody>
      </p:sp>
      <p:sp>
        <p:nvSpPr>
          <p:cNvPr id="4" name="Slide Number Placeholder 3"/>
          <p:cNvSpPr>
            <a:spLocks noGrp="1"/>
          </p:cNvSpPr>
          <p:nvPr>
            <p:ph type="sldNum" sz="quarter" idx="10"/>
          </p:nvPr>
        </p:nvSpPr>
        <p:spPr/>
        <p:txBody>
          <a:bodyPr/>
          <a:lstStyle/>
          <a:p>
            <a:fld id="{732A62A9-46FA-4B87-B3E6-1CFDF8308C82}" type="slidenum">
              <a:rPr lang="en-US" smtClean="0"/>
              <a:t>22</a:t>
            </a:fld>
            <a:endParaRPr lang="en-US"/>
          </a:p>
        </p:txBody>
      </p:sp>
    </p:spTree>
    <p:extLst>
      <p:ext uri="{BB962C8B-B14F-4D97-AF65-F5344CB8AC3E}">
        <p14:creationId xmlns:p14="http://schemas.microsoft.com/office/powerpoint/2010/main" val="127916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discuss</a:t>
            </a:r>
            <a:r>
              <a:rPr lang="en-US" baseline="0" dirty="0" smtClean="0"/>
              <a:t> these four questions.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2</a:t>
            </a:fld>
            <a:endParaRPr lang="en-US"/>
          </a:p>
        </p:txBody>
      </p:sp>
    </p:spTree>
    <p:extLst>
      <p:ext uri="{BB962C8B-B14F-4D97-AF65-F5344CB8AC3E}">
        <p14:creationId xmlns:p14="http://schemas.microsoft.com/office/powerpoint/2010/main" val="929461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23</a:t>
            </a:fld>
            <a:endParaRPr lang="en-US"/>
          </a:p>
        </p:txBody>
      </p:sp>
    </p:spTree>
    <p:extLst>
      <p:ext uri="{BB962C8B-B14F-4D97-AF65-F5344CB8AC3E}">
        <p14:creationId xmlns:p14="http://schemas.microsoft.com/office/powerpoint/2010/main" val="1897273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4B7F9-9A4F-4ECD-A1F4-585DD3161343}" type="slidenum">
              <a:rPr lang="en-US"/>
              <a:pPr/>
              <a:t>24</a:t>
            </a:fld>
            <a:endParaRPr lang="en-US"/>
          </a:p>
        </p:txBody>
      </p:sp>
      <p:sp>
        <p:nvSpPr>
          <p:cNvPr id="106498" name="Rectangle 2"/>
          <p:cNvSpPr>
            <a:spLocks noGrp="1" noRot="1" noChangeAspect="1" noChangeArrowheads="1" noTextEdit="1"/>
          </p:cNvSpPr>
          <p:nvPr>
            <p:ph type="sldImg"/>
          </p:nvPr>
        </p:nvSpPr>
        <p:spPr>
          <a:xfrm>
            <a:off x="381000" y="685800"/>
            <a:ext cx="6096000" cy="3429000"/>
          </a:xfrm>
          <a:ln/>
        </p:spPr>
      </p:sp>
      <p:sp>
        <p:nvSpPr>
          <p:cNvPr id="106499" name="Rectangle 3"/>
          <p:cNvSpPr>
            <a:spLocks noGrp="1" noChangeArrowheads="1"/>
          </p:cNvSpPr>
          <p:nvPr>
            <p:ph type="body" idx="1"/>
          </p:nvPr>
        </p:nvSpPr>
        <p:spPr/>
        <p:txBody>
          <a:bodyPr/>
          <a:lstStyle/>
          <a:p>
            <a:r>
              <a:rPr lang="en-US" sz="2000" dirty="0" smtClean="0"/>
              <a:t>These are the four data types we will be working</a:t>
            </a:r>
            <a:r>
              <a:rPr lang="en-US" sz="2000" baseline="0" dirty="0" smtClean="0"/>
              <a:t> with.</a:t>
            </a:r>
          </a:p>
          <a:p>
            <a:endParaRPr lang="en-US" sz="2000" baseline="0" dirty="0" smtClean="0"/>
          </a:p>
          <a:p>
            <a:r>
              <a:rPr lang="en-US" sz="2000" baseline="0" dirty="0" smtClean="0"/>
              <a:t>We’ll start with text – writing.</a:t>
            </a:r>
          </a:p>
          <a:p>
            <a:endParaRPr lang="en-US" sz="2000" baseline="0" dirty="0" smtClean="0"/>
          </a:p>
          <a:p>
            <a:r>
              <a:rPr lang="en-US" sz="2000" baseline="0" dirty="0" smtClean="0"/>
              <a:t>The Internet has increased the importance of professional writing – we do conversational writing, collaborative writing and write short documents.</a:t>
            </a:r>
          </a:p>
          <a:p>
            <a:endParaRPr lang="en-US" sz="2000" baseline="0" dirty="0" smtClean="0"/>
          </a:p>
          <a:p>
            <a:r>
              <a:rPr lang="en-US" sz="2000" baseline="0" dirty="0" smtClean="0"/>
              <a:t>You already know the mechanics of text and word processing, but we can draw attention to Internet writing.</a:t>
            </a:r>
          </a:p>
        </p:txBody>
      </p:sp>
    </p:spTree>
    <p:extLst>
      <p:ext uri="{BB962C8B-B14F-4D97-AF65-F5344CB8AC3E}">
        <p14:creationId xmlns:p14="http://schemas.microsoft.com/office/powerpoint/2010/main" val="895742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4B7F9-9A4F-4ECD-A1F4-585DD3161343}" type="slidenum">
              <a:rPr lang="en-US"/>
              <a:pPr/>
              <a:t>25</a:t>
            </a:fld>
            <a:endParaRPr lang="en-US"/>
          </a:p>
        </p:txBody>
      </p:sp>
      <p:sp>
        <p:nvSpPr>
          <p:cNvPr id="106498" name="Rectangle 2"/>
          <p:cNvSpPr>
            <a:spLocks noGrp="1" noRot="1" noChangeAspect="1" noChangeArrowheads="1" noTextEdit="1"/>
          </p:cNvSpPr>
          <p:nvPr>
            <p:ph type="sldImg"/>
          </p:nvPr>
        </p:nvSpPr>
        <p:spPr>
          <a:xfrm>
            <a:off x="381000" y="685800"/>
            <a:ext cx="6096000" cy="3429000"/>
          </a:xfrm>
          <a:ln/>
        </p:spPr>
      </p:sp>
      <p:sp>
        <p:nvSpPr>
          <p:cNvPr id="1064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You</a:t>
            </a:r>
            <a:r>
              <a:rPr lang="en-US" sz="2000" baseline="0" dirty="0" smtClean="0"/>
              <a:t> will pick up some tricks and skills with programs you use – students are as likely to teach them to you as I 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Collectively, you know about all sorts of things that I don’t and I know a few that you don’t.</a:t>
            </a:r>
            <a:endParaRPr lang="en-US" sz="2000" dirty="0" smtClean="0"/>
          </a:p>
          <a:p>
            <a:endParaRPr lang="en-US" sz="2000" baseline="0" dirty="0" smtClean="0"/>
          </a:p>
        </p:txBody>
      </p:sp>
    </p:spTree>
    <p:extLst>
      <p:ext uri="{BB962C8B-B14F-4D97-AF65-F5344CB8AC3E}">
        <p14:creationId xmlns:p14="http://schemas.microsoft.com/office/powerpoint/2010/main" val="386675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27</a:t>
            </a:fld>
            <a:endParaRPr lang="en-US"/>
          </a:p>
        </p:txBody>
      </p:sp>
    </p:spTree>
    <p:extLst>
      <p:ext uri="{BB962C8B-B14F-4D97-AF65-F5344CB8AC3E}">
        <p14:creationId xmlns:p14="http://schemas.microsoft.com/office/powerpoint/2010/main" val="851859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During</a:t>
            </a:r>
            <a:r>
              <a:rPr lang="en-US" baseline="0" dirty="0" smtClean="0"/>
              <a:t> the last few years, we have realized the significance of the Internet in politics. Like all tools, the Internet can be used for good and bad. For example, news can be fake or true and well documented.</a:t>
            </a:r>
          </a:p>
          <a:p>
            <a:endParaRPr lang="en-US" baseline="0" dirty="0" smtClean="0"/>
          </a:p>
          <a:p>
            <a:r>
              <a:rPr lang="en-US" dirty="0" smtClean="0"/>
              <a:t>How to spot fake news: https://www.ifla.org/publications/node/11174</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28</a:t>
            </a:fld>
            <a:endParaRPr lang="en-US"/>
          </a:p>
        </p:txBody>
      </p:sp>
    </p:spTree>
    <p:extLst>
      <p:ext uri="{BB962C8B-B14F-4D97-AF65-F5344CB8AC3E}">
        <p14:creationId xmlns:p14="http://schemas.microsoft.com/office/powerpoint/2010/main" val="224986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figure is from </a:t>
            </a:r>
            <a:r>
              <a:rPr lang="en-US" dirty="0" smtClean="0"/>
              <a:t>the</a:t>
            </a:r>
            <a:r>
              <a:rPr lang="en-US" baseline="0" dirty="0" smtClean="0"/>
              <a:t> Brookings Institution report </a:t>
            </a:r>
            <a:r>
              <a:rPr lang="en-US" dirty="0" smtClean="0"/>
              <a:t>Digitalization and the American workforce:</a:t>
            </a:r>
          </a:p>
          <a:p>
            <a:r>
              <a:rPr lang="en-US" dirty="0" smtClean="0"/>
              <a:t>https://www.brookings.edu/research/digitalization-and-the-american-workforce/ </a:t>
            </a:r>
          </a:p>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29</a:t>
            </a:fld>
            <a:endParaRPr lang="en-US"/>
          </a:p>
        </p:txBody>
      </p:sp>
    </p:spTree>
    <p:extLst>
      <p:ext uri="{BB962C8B-B14F-4D97-AF65-F5344CB8AC3E}">
        <p14:creationId xmlns:p14="http://schemas.microsoft.com/office/powerpoint/2010/main" val="3455353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discuss</a:t>
            </a:r>
            <a:r>
              <a:rPr lang="en-US" baseline="0" dirty="0" smtClean="0"/>
              <a:t> these four questions.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31</a:t>
            </a:fld>
            <a:endParaRPr lang="en-US"/>
          </a:p>
        </p:txBody>
      </p:sp>
    </p:spTree>
    <p:extLst>
      <p:ext uri="{BB962C8B-B14F-4D97-AF65-F5344CB8AC3E}">
        <p14:creationId xmlns:p14="http://schemas.microsoft.com/office/powerpoint/2010/main" val="2522033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Grades</a:t>
            </a:r>
            <a:r>
              <a:rPr lang="en-US" baseline="0" dirty="0" smtClean="0"/>
              <a:t> will be based on assignments, exams and quizzes.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32</a:t>
            </a:fld>
            <a:endParaRPr lang="en-US"/>
          </a:p>
        </p:txBody>
      </p:sp>
    </p:spTree>
    <p:extLst>
      <p:ext uri="{BB962C8B-B14F-4D97-AF65-F5344CB8AC3E}">
        <p14:creationId xmlns:p14="http://schemas.microsoft.com/office/powerpoint/2010/main" val="3066823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We</a:t>
            </a:r>
            <a:r>
              <a:rPr lang="en-US" b="0" baseline="0" dirty="0" smtClean="0"/>
              <a:t> will have many small assignments with a simple grading system.</a:t>
            </a:r>
          </a:p>
          <a:p>
            <a:endParaRPr lang="en-US" b="0" baseline="0" dirty="0" smtClean="0"/>
          </a:p>
          <a:p>
            <a:r>
              <a:rPr lang="en-US" b="0" baseline="0" dirty="0" smtClean="0"/>
              <a:t>Assignments are due before class on the due date and must be typed, not hand written, and your name(s) and the assignment number must be printed on the first page.</a:t>
            </a:r>
          </a:p>
          <a:p>
            <a:endParaRPr lang="en-US" b="0" baseline="0" dirty="0" smtClean="0"/>
          </a:p>
          <a:p>
            <a:r>
              <a:rPr lang="en-US" b="0" baseline="0" dirty="0" smtClean="0"/>
              <a:t>Turn in each assignment separately and if one is more than one page, staple them together.</a:t>
            </a:r>
            <a:endParaRPr lang="en-US" b="0" dirty="0"/>
          </a:p>
        </p:txBody>
      </p:sp>
      <p:sp>
        <p:nvSpPr>
          <p:cNvPr id="4" name="Slide Number Placeholder 3"/>
          <p:cNvSpPr>
            <a:spLocks noGrp="1"/>
          </p:cNvSpPr>
          <p:nvPr>
            <p:ph type="sldNum" sz="quarter" idx="10"/>
          </p:nvPr>
        </p:nvSpPr>
        <p:spPr/>
        <p:txBody>
          <a:bodyPr/>
          <a:lstStyle/>
          <a:p>
            <a:fld id="{732A62A9-46FA-4B87-B3E6-1CFDF8308C82}" type="slidenum">
              <a:rPr lang="en-US" smtClean="0"/>
              <a:t>33</a:t>
            </a:fld>
            <a:endParaRPr lang="en-US"/>
          </a:p>
        </p:txBody>
      </p:sp>
    </p:spTree>
    <p:extLst>
      <p:ext uri="{BB962C8B-B14F-4D97-AF65-F5344CB8AC3E}">
        <p14:creationId xmlns:p14="http://schemas.microsoft.com/office/powerpoint/2010/main" val="2291726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smtClean="0"/>
              <a:t>These are</a:t>
            </a:r>
            <a:r>
              <a:rPr lang="en-US" sz="2000" baseline="0" dirty="0" smtClean="0"/>
              <a:t> the assignment ground rules.</a:t>
            </a:r>
          </a:p>
          <a:p>
            <a:endParaRPr lang="en-US" sz="2000" baseline="0" dirty="0" smtClean="0"/>
          </a:p>
          <a:p>
            <a:r>
              <a:rPr lang="en-US" sz="2000" baseline="0" dirty="0" smtClean="0"/>
              <a:t>If you do not follow them, your assignment will be incorrect.</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34</a:t>
            </a:fld>
            <a:endParaRPr lang="en-US"/>
          </a:p>
        </p:txBody>
      </p:sp>
    </p:spTree>
    <p:extLst>
      <p:ext uri="{BB962C8B-B14F-4D97-AF65-F5344CB8AC3E}">
        <p14:creationId xmlns:p14="http://schemas.microsoft.com/office/powerpoint/2010/main" val="182564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I’ve worked</a:t>
            </a:r>
            <a:r>
              <a:rPr lang="en-US" baseline="0" dirty="0" smtClean="0"/>
              <a:t> in industry and academia and have done consulting.</a:t>
            </a:r>
          </a:p>
          <a:p>
            <a:r>
              <a:rPr lang="en-US" baseline="0" dirty="0" smtClean="0"/>
              <a:t>First I worked at IBM and the System Development Corporation.</a:t>
            </a:r>
          </a:p>
          <a:p>
            <a:r>
              <a:rPr lang="en-US" baseline="0" dirty="0" smtClean="0"/>
              <a:t>Then I taught at USC and the University of Lund, Sweden.</a:t>
            </a:r>
          </a:p>
          <a:p>
            <a:r>
              <a:rPr lang="en-US" baseline="0" dirty="0" smtClean="0"/>
              <a:t>Then I had a consulting company.</a:t>
            </a:r>
          </a:p>
          <a:p>
            <a:r>
              <a:rPr lang="en-US" baseline="0" dirty="0" smtClean="0"/>
              <a:t>Now I teach at CSUDH – this class only</a:t>
            </a:r>
          </a:p>
          <a:p>
            <a:r>
              <a:rPr lang="en-US" dirty="0" smtClean="0"/>
              <a:t>A </a:t>
            </a:r>
            <a:r>
              <a:rPr lang="en-US" dirty="0" smtClean="0"/>
              <a:t>longer resume and</a:t>
            </a:r>
            <a:r>
              <a:rPr lang="en-US" baseline="0" dirty="0" smtClean="0"/>
              <a:t> list of publications is at http://som.csudh.edu/fac/lpress/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a:t>
            </a:fld>
            <a:endParaRPr lang="en-US"/>
          </a:p>
        </p:txBody>
      </p:sp>
    </p:spTree>
    <p:extLst>
      <p:ext uri="{BB962C8B-B14F-4D97-AF65-F5344CB8AC3E}">
        <p14:creationId xmlns:p14="http://schemas.microsoft.com/office/powerpoint/2010/main" val="428738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midterm will be a little after the middle of the class to get it out of synch with your other classes.</a:t>
            </a:r>
          </a:p>
          <a:p>
            <a:endParaRPr lang="en-US" dirty="0" smtClean="0"/>
          </a:p>
          <a:p>
            <a:r>
              <a:rPr lang="en-US" dirty="0" smtClean="0"/>
              <a:t>The</a:t>
            </a:r>
            <a:r>
              <a:rPr lang="en-US" baseline="0" dirty="0" smtClean="0"/>
              <a:t> f</a:t>
            </a:r>
            <a:r>
              <a:rPr lang="en-US" dirty="0" smtClean="0"/>
              <a:t>inal will</a:t>
            </a:r>
            <a:r>
              <a:rPr lang="en-US" baseline="0" dirty="0" smtClean="0"/>
              <a:t> be cumulative.</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35</a:t>
            </a:fld>
            <a:endParaRPr lang="en-US"/>
          </a:p>
        </p:txBody>
      </p:sp>
    </p:spTree>
    <p:extLst>
      <p:ext uri="{BB962C8B-B14F-4D97-AF65-F5344CB8AC3E}">
        <p14:creationId xmlns:p14="http://schemas.microsoft.com/office/powerpoint/2010/main" val="1557339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a:t>
            </a:r>
            <a:r>
              <a:rPr lang="en-US" baseline="0" dirty="0" smtClean="0"/>
              <a:t> will have weekly quizzes on the material covered during the previous week – lectures, topic modules, class blog posts, and the discussion presentation.</a:t>
            </a:r>
            <a:endParaRPr lang="en-US" dirty="0" smtClean="0"/>
          </a:p>
          <a:p>
            <a:endParaRPr lang="en-US" dirty="0" smtClean="0"/>
          </a:p>
          <a:p>
            <a:r>
              <a:rPr lang="en-US" dirty="0" smtClean="0"/>
              <a:t>The quizzes are for </a:t>
            </a:r>
            <a:r>
              <a:rPr lang="en-US" b="1" dirty="0" smtClean="0"/>
              <a:t>self-diagnosis</a:t>
            </a:r>
            <a:r>
              <a:rPr lang="en-US" dirty="0" smtClean="0"/>
              <a:t> </a:t>
            </a:r>
            <a:r>
              <a:rPr lang="en-US" baseline="0" dirty="0" smtClean="0"/>
              <a:t>– they will show you where you are shaky.</a:t>
            </a:r>
          </a:p>
          <a:p>
            <a:endParaRPr lang="en-US" baseline="0" dirty="0" smtClean="0"/>
          </a:p>
          <a:p>
            <a:r>
              <a:rPr lang="en-US" baseline="0" dirty="0" smtClean="0"/>
              <a:t>If you collaborate and teach each other, you can answer all of the quiz questions correctly.</a:t>
            </a:r>
          </a:p>
          <a:p>
            <a:endParaRPr lang="en-US" baseline="0" dirty="0" smtClean="0"/>
          </a:p>
          <a:p>
            <a:r>
              <a:rPr lang="en-US" sz="1200" dirty="0" smtClean="0"/>
              <a:t>After</a:t>
            </a:r>
            <a:r>
              <a:rPr lang="en-US" sz="1200" baseline="0" dirty="0" smtClean="0"/>
              <a:t> a quiz is complete, I will post the questions on the quiz-questions blog.</a:t>
            </a:r>
          </a:p>
          <a:p>
            <a:endParaRPr lang="en-US" sz="1200" baseline="0" dirty="0" smtClean="0"/>
          </a:p>
          <a:p>
            <a:r>
              <a:rPr lang="en-US" sz="1200" baseline="0" dirty="0" smtClean="0"/>
              <a:t>You can review them alone, with friends or as a class.</a:t>
            </a:r>
          </a:p>
          <a:p>
            <a:endParaRPr lang="en-US" sz="1200" baseline="0" dirty="0" smtClean="0"/>
          </a:p>
          <a:p>
            <a:r>
              <a:rPr lang="en-US" sz="1200" baseline="0" dirty="0" smtClean="0"/>
              <a:t>Perhaps you can use the Internet to organize this study collaboration.</a:t>
            </a:r>
          </a:p>
          <a:p>
            <a:endParaRPr lang="en-US" sz="1200" baseline="0" dirty="0" smtClean="0"/>
          </a:p>
          <a:p>
            <a:r>
              <a:rPr lang="en-US" sz="1200" baseline="0" dirty="0" smtClean="0"/>
              <a:t>Some of them will be on the midterm and final.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36</a:t>
            </a:fld>
            <a:endParaRPr lang="en-US"/>
          </a:p>
        </p:txBody>
      </p:sp>
    </p:spTree>
    <p:extLst>
      <p:ext uri="{BB962C8B-B14F-4D97-AF65-F5344CB8AC3E}">
        <p14:creationId xmlns:p14="http://schemas.microsoft.com/office/powerpoint/2010/main" val="1680520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Cathy Davidson</a:t>
            </a:r>
            <a:r>
              <a:rPr lang="en-US" baseline="0" dirty="0" smtClean="0"/>
              <a:t> tells us why employers have trouble training college graduates.</a:t>
            </a:r>
          </a:p>
          <a:p>
            <a:endParaRPr lang="en-US" baseline="0" dirty="0" smtClean="0"/>
          </a:p>
          <a:p>
            <a:r>
              <a:rPr lang="en-US" baseline="0" dirty="0" smtClean="0"/>
              <a:t>On the job, knowing what you do not know and then asking the right question is important.</a:t>
            </a:r>
          </a:p>
          <a:p>
            <a:endParaRPr lang="en-US" baseline="0" dirty="0" smtClean="0"/>
          </a:p>
          <a:p>
            <a:r>
              <a:rPr lang="en-US" baseline="0" dirty="0" smtClean="0"/>
              <a:t>In school you have a chance to  learn and practice that skill.</a:t>
            </a:r>
          </a:p>
          <a:p>
            <a:endParaRPr lang="en-US" baseline="0" dirty="0" smtClean="0"/>
          </a:p>
          <a:p>
            <a:r>
              <a:rPr lang="en-US" baseline="0" dirty="0" smtClean="0"/>
              <a:t>The purpose of self-diagnostic questions is to let you know you are lost.</a:t>
            </a:r>
          </a:p>
          <a:p>
            <a:endParaRPr lang="en-US" baseline="0" dirty="0" smtClean="0"/>
          </a:p>
          <a:p>
            <a:r>
              <a:rPr lang="en-US" baseline="0" dirty="0" smtClean="0"/>
              <a:t>Once you know you are lost, you need to figure out how to get the right answer. You have many resources – friends, classmates, Google, review of class </a:t>
            </a:r>
            <a:r>
              <a:rPr lang="en-US" baseline="0" dirty="0" err="1" smtClean="0"/>
              <a:t>prsentations</a:t>
            </a:r>
            <a:r>
              <a:rPr lang="en-US" baseline="0" dirty="0" smtClean="0"/>
              <a:t>, etc.</a:t>
            </a:r>
          </a:p>
          <a:p>
            <a:endParaRPr lang="en-US" baseline="0" dirty="0" smtClean="0"/>
          </a:p>
          <a:p>
            <a:r>
              <a:rPr lang="en-US" baseline="0" dirty="0" smtClean="0"/>
              <a:t>If you like what professor Davidson says, listen to the entire talk.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AA4F04-604D-436A-AD4A-2D6CD7D527CE}" type="slidenum">
              <a:rPr lang="en-US" smtClean="0"/>
              <a:t>37</a:t>
            </a:fld>
            <a:endParaRPr lang="en-US"/>
          </a:p>
        </p:txBody>
      </p:sp>
    </p:spTree>
    <p:extLst>
      <p:ext uri="{BB962C8B-B14F-4D97-AF65-F5344CB8AC3E}">
        <p14:creationId xmlns:p14="http://schemas.microsoft.com/office/powerpoint/2010/main" val="1616752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will curve relative to the top person in the class,</a:t>
            </a:r>
            <a:r>
              <a:rPr lang="en-US" baseline="0" dirty="0" smtClean="0"/>
              <a:t> so you are not competing with each other.</a:t>
            </a:r>
          </a:p>
          <a:p>
            <a:endParaRPr lang="en-US" baseline="0" dirty="0" smtClean="0"/>
          </a:p>
          <a:p>
            <a:r>
              <a:rPr lang="en-US" baseline="0" dirty="0" smtClean="0"/>
              <a:t>If you help someone, you will learn more than they do.</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38</a:t>
            </a:fld>
            <a:endParaRPr lang="en-US"/>
          </a:p>
        </p:txBody>
      </p:sp>
    </p:spTree>
    <p:extLst>
      <p:ext uri="{BB962C8B-B14F-4D97-AF65-F5344CB8AC3E}">
        <p14:creationId xmlns:p14="http://schemas.microsoft.com/office/powerpoint/2010/main" val="2683657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may give a little extra credit from</a:t>
            </a:r>
            <a:r>
              <a:rPr lang="en-US" baseline="0" dirty="0" smtClean="0"/>
              <a:t> time to time.</a:t>
            </a:r>
          </a:p>
          <a:p>
            <a:endParaRPr lang="en-US" baseline="0" dirty="0" smtClean="0"/>
          </a:p>
          <a:p>
            <a:r>
              <a:rPr lang="en-US" baseline="0" dirty="0" smtClean="0"/>
              <a:t>If you want to dig into a topic that is relevant to this class – learn about it and present it in one way or another, you can get up to 15% extra.</a:t>
            </a:r>
          </a:p>
          <a:p>
            <a:endParaRPr lang="en-US" baseline="0" dirty="0" smtClean="0"/>
          </a:p>
          <a:p>
            <a:r>
              <a:rPr lang="en-US" baseline="0" dirty="0" smtClean="0"/>
              <a:t>Note that this can only improve your grade and you can get a 100% A without extra credit. (Extra credit will not change the grade of the top person in the class at all).</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39</a:t>
            </a:fld>
            <a:endParaRPr lang="en-US"/>
          </a:p>
        </p:txBody>
      </p:sp>
    </p:spTree>
    <p:extLst>
      <p:ext uri="{BB962C8B-B14F-4D97-AF65-F5344CB8AC3E}">
        <p14:creationId xmlns:p14="http://schemas.microsoft.com/office/powerpoint/2010/main" val="1259620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sz="1200" dirty="0" smtClean="0"/>
          </a:p>
          <a:p>
            <a:pPr algn="l"/>
            <a:r>
              <a:rPr lang="en-US" sz="1200" dirty="0" smtClean="0"/>
              <a:t>Topic</a:t>
            </a:r>
            <a:r>
              <a:rPr lang="en-US" sz="1200" baseline="0" dirty="0" smtClean="0"/>
              <a:t> modules are like sections of chapters in a textbook – focused on a single topic. Most are PowerPoint presentations. Be sure to read the text accompanying the slides!</a:t>
            </a:r>
          </a:p>
          <a:p>
            <a:pPr algn="l"/>
            <a:endParaRPr lang="en-US" sz="1200" baseline="0" dirty="0" smtClean="0"/>
          </a:p>
          <a:p>
            <a:pPr algn="l"/>
            <a:r>
              <a:rPr lang="en-US" sz="1200" baseline="0" dirty="0" smtClean="0"/>
              <a:t>Assignments will almost always be due by the start of class on the following week.</a:t>
            </a:r>
            <a:endParaRPr lang="en-US" sz="120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40</a:t>
            </a:fld>
            <a:endParaRPr lang="en-US"/>
          </a:p>
        </p:txBody>
      </p:sp>
    </p:spTree>
    <p:extLst>
      <p:ext uri="{BB962C8B-B14F-4D97-AF65-F5344CB8AC3E}">
        <p14:creationId xmlns:p14="http://schemas.microsoft.com/office/powerpoint/2010/main" val="1225158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will start each class with a discussion presentation. This is</a:t>
            </a:r>
            <a:r>
              <a:rPr lang="en-US" baseline="0" dirty="0" smtClean="0"/>
              <a:t> the sort of thing it will contain. Current events is my favorite part and they </a:t>
            </a:r>
            <a:r>
              <a:rPr lang="en-US" baseline="0" dirty="0" err="1" smtClean="0"/>
              <a:t>weill</a:t>
            </a:r>
            <a:r>
              <a:rPr lang="en-US" baseline="0" dirty="0" smtClean="0"/>
              <a:t> become required material – watch for them on exams and quizzes.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41</a:t>
            </a:fld>
            <a:endParaRPr lang="en-US"/>
          </a:p>
        </p:txBody>
      </p:sp>
    </p:spTree>
    <p:extLst>
      <p:ext uri="{BB962C8B-B14F-4D97-AF65-F5344CB8AC3E}">
        <p14:creationId xmlns:p14="http://schemas.microsoft.com/office/powerpoint/2010/main" val="2475362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will have</a:t>
            </a:r>
            <a:r>
              <a:rPr lang="en-US" baseline="0" dirty="0" smtClean="0"/>
              <a:t> periodic anonymous study habit surveys.</a:t>
            </a:r>
          </a:p>
          <a:p>
            <a:endParaRPr lang="en-US" baseline="0" dirty="0" smtClean="0"/>
          </a:p>
          <a:p>
            <a:r>
              <a:rPr lang="en-US" baseline="0" dirty="0" smtClean="0"/>
              <a:t>They will have no effect on your grade, but will give you feedback on your study habits relative to your classmates.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42</a:t>
            </a:fld>
            <a:endParaRPr lang="en-US"/>
          </a:p>
        </p:txBody>
      </p:sp>
    </p:spTree>
    <p:extLst>
      <p:ext uri="{BB962C8B-B14F-4D97-AF65-F5344CB8AC3E}">
        <p14:creationId xmlns:p14="http://schemas.microsoft.com/office/powerpoint/2010/main" val="1633025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e-text consists of narrowly focused topic</a:t>
            </a:r>
            <a:r>
              <a:rPr lang="en-US" baseline="0" dirty="0" smtClean="0"/>
              <a:t> modules and corresponding assignments, which are linked together.</a:t>
            </a:r>
          </a:p>
          <a:p>
            <a:endParaRPr lang="en-US" baseline="0" dirty="0" smtClean="0"/>
          </a:p>
          <a:p>
            <a:r>
              <a:rPr lang="en-US" baseline="0" dirty="0" smtClean="0"/>
              <a:t>Our e-text won a national award in 2013.</a:t>
            </a:r>
          </a:p>
          <a:p>
            <a:endParaRPr lang="en-US" baseline="0" dirty="0" smtClean="0"/>
          </a:p>
          <a:p>
            <a:r>
              <a:rPr lang="en-US" baseline="0" dirty="0" smtClean="0"/>
              <a:t>You can think of the topic modules as the rough equivalent of a section in a textbook chapter.</a:t>
            </a:r>
          </a:p>
        </p:txBody>
      </p:sp>
      <p:sp>
        <p:nvSpPr>
          <p:cNvPr id="4" name="Slide Number Placeholder 3"/>
          <p:cNvSpPr>
            <a:spLocks noGrp="1"/>
          </p:cNvSpPr>
          <p:nvPr>
            <p:ph type="sldNum" sz="quarter" idx="10"/>
          </p:nvPr>
        </p:nvSpPr>
        <p:spPr/>
        <p:txBody>
          <a:bodyPr/>
          <a:lstStyle/>
          <a:p>
            <a:fld id="{732A62A9-46FA-4B87-B3E6-1CFDF8308C82}" type="slidenum">
              <a:rPr lang="en-US" smtClean="0"/>
              <a:t>43</a:t>
            </a:fld>
            <a:endParaRPr lang="en-US"/>
          </a:p>
        </p:txBody>
      </p:sp>
    </p:spTree>
    <p:extLst>
      <p:ext uri="{BB962C8B-B14F-4D97-AF65-F5344CB8AC3E}">
        <p14:creationId xmlns:p14="http://schemas.microsoft.com/office/powerpoint/2010/main" val="2298604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smtClean="0"/>
              <a:t>Nearly</a:t>
            </a:r>
            <a:r>
              <a:rPr lang="en-US" sz="2000" baseline="0" dirty="0" smtClean="0"/>
              <a:t> every  presentation will begin with a slide listing the skills and concepts it covers, followed by a slide showing where it fits in our class outline.</a:t>
            </a:r>
          </a:p>
          <a:p>
            <a:endParaRPr lang="en-US" sz="2000" baseline="0" dirty="0" smtClean="0"/>
          </a:p>
          <a:p>
            <a:r>
              <a:rPr lang="en-US" sz="2000" baseline="0" dirty="0" smtClean="0"/>
              <a:t>They will conclude with a summary slide, self-study questions and links to other resources on the topic.</a:t>
            </a:r>
          </a:p>
          <a:p>
            <a:endParaRPr lang="en-US" sz="2000" baseline="0" dirty="0" smtClean="0"/>
          </a:p>
          <a:p>
            <a:r>
              <a:rPr lang="en-US" sz="2000" baseline="0" dirty="0" smtClean="0"/>
              <a:t>The self-study questions are just that – not assignments to turn in.</a:t>
            </a:r>
          </a:p>
          <a:p>
            <a:endParaRPr lang="en-US" sz="2000" baseline="0" dirty="0" smtClean="0"/>
          </a:p>
          <a:p>
            <a:r>
              <a:rPr lang="en-US" sz="2000" baseline="0" dirty="0" smtClean="0"/>
              <a:t>Use the list of skills and concepts and the self-study questions to be sure you understand the presentation. </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44</a:t>
            </a:fld>
            <a:endParaRPr lang="en-US"/>
          </a:p>
        </p:txBody>
      </p:sp>
    </p:spTree>
    <p:extLst>
      <p:ext uri="{BB962C8B-B14F-4D97-AF65-F5344CB8AC3E}">
        <p14:creationId xmlns:p14="http://schemas.microsoft.com/office/powerpoint/2010/main" val="234514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I’m still consulting</a:t>
            </a:r>
            <a:r>
              <a:rPr lang="en-US" baseline="0" dirty="0" smtClean="0"/>
              <a:t> and teaching one class at CSUDH.</a:t>
            </a:r>
          </a:p>
          <a:p>
            <a:endParaRPr lang="en-US" baseline="0" dirty="0" smtClean="0"/>
          </a:p>
          <a:p>
            <a:r>
              <a:rPr lang="en-US" baseline="0" dirty="0" smtClean="0"/>
              <a:t>If you are curious, you can see </a:t>
            </a:r>
            <a:r>
              <a:rPr lang="en-US" dirty="0" smtClean="0"/>
              <a:t>a longer resume and</a:t>
            </a:r>
            <a:r>
              <a:rPr lang="en-US" baseline="0" dirty="0" smtClean="0"/>
              <a:t> list of publications is at http://som.csudh.edu/fac/lpress/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4</a:t>
            </a:fld>
            <a:endParaRPr lang="en-US"/>
          </a:p>
        </p:txBody>
      </p:sp>
    </p:spTree>
    <p:extLst>
      <p:ext uri="{BB962C8B-B14F-4D97-AF65-F5344CB8AC3E}">
        <p14:creationId xmlns:p14="http://schemas.microsoft.com/office/powerpoint/2010/main" val="3056293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smtClean="0"/>
              <a:t>Many slides have text</a:t>
            </a:r>
            <a:r>
              <a:rPr lang="en-US" sz="2000" baseline="0" dirty="0" smtClean="0"/>
              <a:t> annotation.</a:t>
            </a:r>
          </a:p>
          <a:p>
            <a:endParaRPr lang="en-US" sz="2000" baseline="0" dirty="0" smtClean="0"/>
          </a:p>
          <a:p>
            <a:r>
              <a:rPr lang="en-US" sz="2000" baseline="0" dirty="0" smtClean="0"/>
              <a:t>To understand a presentation, you must study the annotations as well as the slides.</a:t>
            </a:r>
          </a:p>
          <a:p>
            <a:endParaRPr lang="en-US" sz="2000" baseline="0" dirty="0" smtClean="0"/>
          </a:p>
          <a:p>
            <a:r>
              <a:rPr lang="en-US" sz="2000" baseline="0" dirty="0" smtClean="0"/>
              <a:t>Some students print the slides with annotation and assemble a paper “textbook” in a folder.</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45</a:t>
            </a:fld>
            <a:endParaRPr lang="en-US"/>
          </a:p>
        </p:txBody>
      </p:sp>
    </p:spTree>
    <p:extLst>
      <p:ext uri="{BB962C8B-B14F-4D97-AF65-F5344CB8AC3E}">
        <p14:creationId xmlns:p14="http://schemas.microsoft.com/office/powerpoint/2010/main" val="1664108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Follow the links on our class Web site for more on</a:t>
            </a:r>
            <a:r>
              <a:rPr lang="en-US" baseline="0" dirty="0" smtClean="0"/>
              <a:t> the class mechanics.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46</a:t>
            </a:fld>
            <a:endParaRPr lang="en-US"/>
          </a:p>
        </p:txBody>
      </p:sp>
    </p:spTree>
    <p:extLst>
      <p:ext uri="{BB962C8B-B14F-4D97-AF65-F5344CB8AC3E}">
        <p14:creationId xmlns:p14="http://schemas.microsoft.com/office/powerpoint/2010/main" val="850268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47</a:t>
            </a:fld>
            <a:endParaRPr lang="en-US"/>
          </a:p>
        </p:txBody>
      </p:sp>
    </p:spTree>
    <p:extLst>
      <p:ext uri="{BB962C8B-B14F-4D97-AF65-F5344CB8AC3E}">
        <p14:creationId xmlns:p14="http://schemas.microsoft.com/office/powerpoint/2010/main" val="272901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 use the Internet to find information and,</a:t>
            </a:r>
            <a:r>
              <a:rPr lang="en-US" sz="1200" baseline="0" dirty="0" smtClean="0"/>
              <a:t> more important, to find people with relevant knowledge and interests. We then use the Internet to collaborate.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 have switched my focus from academic papers and articles to social media – primarily blogs, Twitter and </a:t>
            </a:r>
            <a:r>
              <a:rPr lang="en-US" sz="1200" baseline="0" dirty="0" err="1" smtClean="0"/>
              <a:t>Reddit</a:t>
            </a:r>
            <a:r>
              <a:rPr lang="en-US" sz="12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 teach with electronic texts because they allow me to cover what I consider relevant and important and they can be continuously revised. The latter is important because significant parts of this course change every semester. I also publish online, for example, this paper went online earlier this week: </a:t>
            </a:r>
            <a:r>
              <a:rPr lang="en-US" dirty="0" smtClean="0">
                <a:hlinkClick r:id="rId3"/>
              </a:rPr>
              <a:t>https://www.ascecuba.org/c/wp-content/uploads/2020/01/v29-asce_2019_10press.pdf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6</a:t>
            </a:fld>
            <a:endParaRPr lang="en-US"/>
          </a:p>
        </p:txBody>
      </p:sp>
    </p:spTree>
    <p:extLst>
      <p:ext uri="{BB962C8B-B14F-4D97-AF65-F5344CB8AC3E}">
        <p14:creationId xmlns:p14="http://schemas.microsoft.com/office/powerpoint/2010/main" val="184072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not, you are not paying sufficient</a:t>
            </a:r>
            <a:r>
              <a:rPr lang="en-US" baseline="0" dirty="0" smtClean="0"/>
              <a:t> attention – focus and be mindful in class. You should be aware of the organization of a lecture, not just the details. Ask questions if something is confusing and offer relevant comments when you have something to add.</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7</a:t>
            </a:fld>
            <a:endParaRPr lang="en-US"/>
          </a:p>
        </p:txBody>
      </p:sp>
    </p:spTree>
    <p:extLst>
      <p:ext uri="{BB962C8B-B14F-4D97-AF65-F5344CB8AC3E}">
        <p14:creationId xmlns:p14="http://schemas.microsoft.com/office/powerpoint/2010/main" val="77065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discuss</a:t>
            </a:r>
            <a:r>
              <a:rPr lang="en-US" baseline="0" dirty="0" smtClean="0"/>
              <a:t> these four questions.</a:t>
            </a:r>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8</a:t>
            </a:fld>
            <a:endParaRPr lang="en-US"/>
          </a:p>
        </p:txBody>
      </p:sp>
    </p:spTree>
    <p:extLst>
      <p:ext uri="{BB962C8B-B14F-4D97-AF65-F5344CB8AC3E}">
        <p14:creationId xmlns:p14="http://schemas.microsoft.com/office/powerpoint/2010/main" val="295860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worry if you do not have a geek major.</a:t>
            </a:r>
          </a:p>
          <a:p>
            <a:endParaRPr lang="en-US" dirty="0" smtClean="0"/>
          </a:p>
          <a:p>
            <a:r>
              <a:rPr lang="en-US" dirty="0" smtClean="0"/>
              <a:t>There</a:t>
            </a:r>
            <a:r>
              <a:rPr lang="en-US" baseline="0" dirty="0" smtClean="0"/>
              <a:t> are no hi-tech prerequisites for this class. I assume you can do basic word processing, create simple presentations, Web searches and email. You are doubtless familiar with other programs and Internet services – collectively you are familiar with more of the Internet than I am. (For example, I seldom use Facebook).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2A62A9-46FA-4B87-B3E6-1CFDF8308C82}" type="slidenum">
              <a:rPr lang="en-US" smtClean="0"/>
              <a:t>9</a:t>
            </a:fld>
            <a:endParaRPr lang="en-US"/>
          </a:p>
        </p:txBody>
      </p:sp>
    </p:spTree>
    <p:extLst>
      <p:ext uri="{BB962C8B-B14F-4D97-AF65-F5344CB8AC3E}">
        <p14:creationId xmlns:p14="http://schemas.microsoft.com/office/powerpoint/2010/main" val="259434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Everyone</a:t>
            </a:r>
            <a:r>
              <a:rPr lang="en-US" baseline="0" dirty="0" smtClean="0"/>
              <a:t> thinks of the Internet as a news source, place to buy things, keep track of friends, etc., but it’s most important professional and educational use is as a tool for collaboration.</a:t>
            </a:r>
          </a:p>
          <a:p>
            <a:endParaRPr lang="en-US" baseline="0" dirty="0"/>
          </a:p>
          <a:p>
            <a:r>
              <a:rPr lang="en-US" baseline="0" dirty="0" smtClean="0"/>
              <a:t>This example students using the Internet to collaborate came from my 7</a:t>
            </a:r>
            <a:r>
              <a:rPr lang="en-US" baseline="30000" dirty="0" smtClean="0"/>
              <a:t>th</a:t>
            </a:r>
            <a:r>
              <a:rPr lang="en-US" baseline="0" dirty="0" smtClean="0"/>
              <a:t>-grade grand daughter Sofia.</a:t>
            </a:r>
          </a:p>
          <a:p>
            <a:endParaRPr lang="en-US" baseline="0" dirty="0" smtClean="0"/>
          </a:p>
        </p:txBody>
      </p:sp>
      <p:sp>
        <p:nvSpPr>
          <p:cNvPr id="4" name="Slide Number Placeholder 3"/>
          <p:cNvSpPr>
            <a:spLocks noGrp="1"/>
          </p:cNvSpPr>
          <p:nvPr>
            <p:ph type="sldNum" sz="quarter" idx="10"/>
          </p:nvPr>
        </p:nvSpPr>
        <p:spPr/>
        <p:txBody>
          <a:bodyPr/>
          <a:lstStyle/>
          <a:p>
            <a:fld id="{732A62A9-46FA-4B87-B3E6-1CFDF8308C82}" type="slidenum">
              <a:rPr lang="en-US" smtClean="0"/>
              <a:t>10</a:t>
            </a:fld>
            <a:endParaRPr lang="en-US"/>
          </a:p>
        </p:txBody>
      </p:sp>
    </p:spTree>
    <p:extLst>
      <p:ext uri="{BB962C8B-B14F-4D97-AF65-F5344CB8AC3E}">
        <p14:creationId xmlns:p14="http://schemas.microsoft.com/office/powerpoint/2010/main" val="257555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9E8FF0-486F-4E9C-9A4F-F6A6487323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245515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E8FF0-486F-4E9C-9A4F-F6A6487323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422028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E8FF0-486F-4E9C-9A4F-F6A6487323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313739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E8FF0-486F-4E9C-9A4F-F6A6487323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83483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E8FF0-486F-4E9C-9A4F-F6A64873230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283541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9E8FF0-486F-4E9C-9A4F-F6A6487323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97784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9E8FF0-486F-4E9C-9A4F-F6A648732309}"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355853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E8FF0-486F-4E9C-9A4F-F6A648732309}"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147364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E8FF0-486F-4E9C-9A4F-F6A648732309}"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168067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E8FF0-486F-4E9C-9A4F-F6A6487323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263928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E8FF0-486F-4E9C-9A4F-F6A648732309}"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B4C4-4BF0-4E76-8719-5CD27390BC2F}" type="slidenum">
              <a:rPr lang="en-US" smtClean="0"/>
              <a:t>‹#›</a:t>
            </a:fld>
            <a:endParaRPr lang="en-US"/>
          </a:p>
        </p:txBody>
      </p:sp>
    </p:spTree>
    <p:extLst>
      <p:ext uri="{BB962C8B-B14F-4D97-AF65-F5344CB8AC3E}">
        <p14:creationId xmlns:p14="http://schemas.microsoft.com/office/powerpoint/2010/main" val="410725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E8FF0-486F-4E9C-9A4F-F6A648732309}" type="datetimeFigureOut">
              <a:rPr lang="en-US" smtClean="0"/>
              <a:t>1/22/2020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EB4C4-4BF0-4E76-8719-5CD27390BC2F}" type="slidenum">
              <a:rPr lang="en-US" smtClean="0"/>
              <a:t>‹#›</a:t>
            </a:fld>
            <a:endParaRPr lang="en-US"/>
          </a:p>
        </p:txBody>
      </p:sp>
    </p:spTree>
    <p:extLst>
      <p:ext uri="{BB962C8B-B14F-4D97-AF65-F5344CB8AC3E}">
        <p14:creationId xmlns:p14="http://schemas.microsoft.com/office/powerpoint/2010/main" val="156991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om.csudh.edu/fac/lpress/275/assignmentgroudrules.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hyperlink" Target="https://www.youtube.com/watch?v=UNeWfJBiIHg#t=2314" TargetMode="Externa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cis471.blogspot.com/2013/10/grading-systems-how-do-you-grade.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om.csudh.edu/fac/lpress/275/"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om.csudh.edu/fac/lpress/shortbio.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727" y="1584469"/>
            <a:ext cx="4486549" cy="4524315"/>
          </a:xfrm>
          <a:prstGeom prst="rect">
            <a:avLst/>
          </a:prstGeom>
          <a:noFill/>
        </p:spPr>
        <p:txBody>
          <a:bodyPr wrap="none" rtlCol="0">
            <a:spAutoFit/>
          </a:bodyPr>
          <a:lstStyle/>
          <a:p>
            <a:r>
              <a:rPr lang="en-US" sz="3200" dirty="0"/>
              <a:t>Who am I?</a:t>
            </a:r>
          </a:p>
          <a:p>
            <a:endParaRPr lang="en-US" sz="3200" dirty="0"/>
          </a:p>
          <a:p>
            <a:r>
              <a:rPr lang="en-US" sz="3200" dirty="0"/>
              <a:t>Who are you?</a:t>
            </a:r>
          </a:p>
          <a:p>
            <a:endParaRPr lang="en-US" sz="3200" dirty="0"/>
          </a:p>
          <a:p>
            <a:r>
              <a:rPr lang="en-US" sz="3200" dirty="0"/>
              <a:t>What is this class about?</a:t>
            </a:r>
          </a:p>
          <a:p>
            <a:endParaRPr lang="en-US" sz="3200" dirty="0"/>
          </a:p>
          <a:p>
            <a:r>
              <a:rPr lang="en-US" sz="3200" dirty="0"/>
              <a:t>How does the class work?</a:t>
            </a:r>
          </a:p>
          <a:p>
            <a:endParaRPr lang="en-US" sz="3200" dirty="0"/>
          </a:p>
          <a:p>
            <a:endParaRPr lang="en-US" sz="3200" dirty="0"/>
          </a:p>
        </p:txBody>
      </p:sp>
    </p:spTree>
    <p:extLst>
      <p:ext uri="{BB962C8B-B14F-4D97-AF65-F5344CB8AC3E}">
        <p14:creationId xmlns:p14="http://schemas.microsoft.com/office/powerpoint/2010/main" val="247455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lla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39" y="854208"/>
            <a:ext cx="3056709" cy="20378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542793" y="854208"/>
            <a:ext cx="3576263" cy="5274988"/>
          </a:xfrm>
          <a:prstGeom prst="rect">
            <a:avLst/>
          </a:prstGeom>
          <a:ln w="6350">
            <a:solidFill>
              <a:schemeClr val="tx1">
                <a:lumMod val="50000"/>
                <a:lumOff val="50000"/>
              </a:schemeClr>
            </a:solidFill>
          </a:ln>
        </p:spPr>
      </p:pic>
      <p:sp>
        <p:nvSpPr>
          <p:cNvPr id="3" name="TextBox 2"/>
          <p:cNvSpPr txBox="1"/>
          <p:nvPr/>
        </p:nvSpPr>
        <p:spPr>
          <a:xfrm>
            <a:off x="710719" y="4588494"/>
            <a:ext cx="3605348" cy="1477328"/>
          </a:xfrm>
          <a:prstGeom prst="rect">
            <a:avLst/>
          </a:prstGeom>
          <a:noFill/>
        </p:spPr>
        <p:txBody>
          <a:bodyPr wrap="square" rtlCol="0">
            <a:spAutoFit/>
          </a:bodyPr>
          <a:lstStyle/>
          <a:p>
            <a:r>
              <a:rPr lang="en-US" sz="3000" dirty="0"/>
              <a:t>The Internet is a collaboration tool. Use it in this class.</a:t>
            </a:r>
          </a:p>
        </p:txBody>
      </p:sp>
    </p:spTree>
    <p:extLst>
      <p:ext uri="{BB962C8B-B14F-4D97-AF65-F5344CB8AC3E}">
        <p14:creationId xmlns:p14="http://schemas.microsoft.com/office/powerpoint/2010/main" val="284514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81266" y="2704942"/>
            <a:ext cx="8149532" cy="645753"/>
            <a:chOff x="960371" y="2788761"/>
            <a:chExt cx="8149532" cy="645753"/>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371" y="2788761"/>
              <a:ext cx="645753" cy="64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05184" y="2880804"/>
              <a:ext cx="7404719" cy="461665"/>
            </a:xfrm>
            <a:prstGeom prst="rect">
              <a:avLst/>
            </a:prstGeom>
            <a:noFill/>
          </p:spPr>
          <p:txBody>
            <a:bodyPr wrap="none" rtlCol="0">
              <a:spAutoFit/>
            </a:bodyPr>
            <a:lstStyle/>
            <a:p>
              <a:r>
                <a:rPr lang="en-US" sz="2400" dirty="0"/>
                <a:t>Do you remember the next question we are asking today?</a:t>
              </a:r>
            </a:p>
          </p:txBody>
        </p:sp>
      </p:grpSp>
    </p:spTree>
    <p:extLst>
      <p:ext uri="{BB962C8B-B14F-4D97-AF65-F5344CB8AC3E}">
        <p14:creationId xmlns:p14="http://schemas.microsoft.com/office/powerpoint/2010/main" val="394716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727" y="1584468"/>
            <a:ext cx="4486549" cy="3539430"/>
          </a:xfrm>
          <a:prstGeom prst="rect">
            <a:avLst/>
          </a:prstGeom>
          <a:noFill/>
        </p:spPr>
        <p:txBody>
          <a:bodyPr wrap="none" rtlCol="0">
            <a:spAutoFit/>
          </a:bodyPr>
          <a:lstStyle/>
          <a:p>
            <a:r>
              <a:rPr lang="en-US" sz="3200" dirty="0"/>
              <a:t>Who am I?</a:t>
            </a:r>
          </a:p>
          <a:p>
            <a:endParaRPr lang="en-US" sz="3200" dirty="0">
              <a:solidFill>
                <a:srgbClr val="FF0000"/>
              </a:solidFill>
            </a:endParaRPr>
          </a:p>
          <a:p>
            <a:r>
              <a:rPr lang="en-US" sz="3200" dirty="0"/>
              <a:t>Who are you?</a:t>
            </a:r>
          </a:p>
          <a:p>
            <a:endParaRPr lang="en-US" sz="3200" dirty="0"/>
          </a:p>
          <a:p>
            <a:r>
              <a:rPr lang="en-US" sz="3200" dirty="0">
                <a:solidFill>
                  <a:srgbClr val="FF0000"/>
                </a:solidFill>
              </a:rPr>
              <a:t>What is this class about?</a:t>
            </a:r>
          </a:p>
          <a:p>
            <a:endParaRPr lang="en-US" sz="3200" dirty="0"/>
          </a:p>
          <a:p>
            <a:r>
              <a:rPr lang="en-US" sz="3200" dirty="0"/>
              <a:t>How does the class work?</a:t>
            </a:r>
          </a:p>
        </p:txBody>
      </p:sp>
    </p:spTree>
    <p:extLst>
      <p:ext uri="{BB962C8B-B14F-4D97-AF65-F5344CB8AC3E}">
        <p14:creationId xmlns:p14="http://schemas.microsoft.com/office/powerpoint/2010/main" val="232719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734" y="2658178"/>
            <a:ext cx="2095956" cy="2517019"/>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456" y="2613101"/>
            <a:ext cx="2049171" cy="262930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260525" y="5240788"/>
            <a:ext cx="1890261"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Thomas Kurtz</a:t>
            </a:r>
          </a:p>
        </p:txBody>
      </p:sp>
      <p:sp>
        <p:nvSpPr>
          <p:cNvPr id="8" name="Rectangle 7"/>
          <p:cNvSpPr/>
          <p:nvPr/>
        </p:nvSpPr>
        <p:spPr>
          <a:xfrm>
            <a:off x="2926460" y="5164130"/>
            <a:ext cx="1840504"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John </a:t>
            </a:r>
            <a:r>
              <a:rPr lang="en-US" sz="2400" dirty="0" err="1"/>
              <a:t>Kemeny</a:t>
            </a:r>
            <a:endParaRPr lang="en-US" sz="2400" dirty="0"/>
          </a:p>
        </p:txBody>
      </p:sp>
      <p:sp>
        <p:nvSpPr>
          <p:cNvPr id="4" name="TextBox 3"/>
          <p:cNvSpPr txBox="1"/>
          <p:nvPr/>
        </p:nvSpPr>
        <p:spPr>
          <a:xfrm>
            <a:off x="2263925" y="1303717"/>
            <a:ext cx="7848796" cy="830997"/>
          </a:xfrm>
          <a:prstGeom prst="rect">
            <a:avLst/>
          </a:prstGeom>
          <a:noFill/>
        </p:spPr>
        <p:txBody>
          <a:bodyPr wrap="square" rtlCol="0">
            <a:spAutoFit/>
          </a:bodyPr>
          <a:lstStyle/>
          <a:p>
            <a:r>
              <a:rPr lang="en-US" sz="2400" dirty="0"/>
              <a:t> We will cover </a:t>
            </a:r>
            <a:r>
              <a:rPr lang="en-US" sz="2400" b="1" dirty="0"/>
              <a:t>concepts</a:t>
            </a:r>
            <a:r>
              <a:rPr lang="en-US" sz="2400" dirty="0"/>
              <a:t> and </a:t>
            </a:r>
            <a:r>
              <a:rPr lang="en-US" sz="2400" b="1" dirty="0"/>
              <a:t>skills</a:t>
            </a:r>
            <a:r>
              <a:rPr lang="en-US" sz="2400" dirty="0"/>
              <a:t> needed for success as a </a:t>
            </a:r>
            <a:r>
              <a:rPr lang="en-US" sz="2400" b="1" dirty="0"/>
              <a:t>student</a:t>
            </a:r>
            <a:r>
              <a:rPr lang="en-US" sz="2400" dirty="0"/>
              <a:t> and after graduation as a </a:t>
            </a:r>
            <a:r>
              <a:rPr lang="en-US" sz="2400" b="1" dirty="0"/>
              <a:t>citizen</a:t>
            </a:r>
            <a:r>
              <a:rPr lang="en-US" sz="2400" dirty="0"/>
              <a:t> and a </a:t>
            </a:r>
            <a:r>
              <a:rPr lang="en-US" sz="2400" b="1" dirty="0"/>
              <a:t>professional</a:t>
            </a:r>
            <a:r>
              <a:rPr lang="en-US" sz="2400" dirty="0"/>
              <a:t>.</a:t>
            </a:r>
          </a:p>
        </p:txBody>
      </p:sp>
      <p:sp>
        <p:nvSpPr>
          <p:cNvPr id="10" name="Rectangle 9"/>
          <p:cNvSpPr/>
          <p:nvPr/>
        </p:nvSpPr>
        <p:spPr>
          <a:xfrm>
            <a:off x="3494316" y="402468"/>
            <a:ext cx="5203371" cy="523220"/>
          </a:xfrm>
          <a:prstGeom prst="rect">
            <a:avLst/>
          </a:prstGeom>
        </p:spPr>
        <p:txBody>
          <a:bodyPr wrap="square">
            <a:spAutoFit/>
          </a:bodyPr>
          <a:lstStyle/>
          <a:p>
            <a:pPr algn="ctr"/>
            <a:r>
              <a:rPr lang="en-US" sz="2800" dirty="0"/>
              <a:t>These guys invented our class</a:t>
            </a: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6031" y="5832409"/>
            <a:ext cx="573197" cy="57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753720" y="5918953"/>
            <a:ext cx="6571356" cy="461665"/>
          </a:xfrm>
          <a:prstGeom prst="rect">
            <a:avLst/>
          </a:prstGeom>
          <a:noFill/>
        </p:spPr>
        <p:txBody>
          <a:bodyPr wrap="square" rtlCol="0">
            <a:spAutoFit/>
          </a:bodyPr>
          <a:lstStyle/>
          <a:p>
            <a:r>
              <a:rPr lang="en-US" sz="2400" dirty="0"/>
              <a:t>Why are some of the words on this slide </a:t>
            </a:r>
            <a:r>
              <a:rPr lang="en-US" sz="2400" dirty="0" smtClean="0"/>
              <a:t>bold-face?</a:t>
            </a:r>
            <a:endParaRPr lang="en-US" sz="2400" dirty="0"/>
          </a:p>
        </p:txBody>
      </p:sp>
    </p:spTree>
    <p:extLst>
      <p:ext uri="{BB962C8B-B14F-4D97-AF65-F5344CB8AC3E}">
        <p14:creationId xmlns:p14="http://schemas.microsoft.com/office/powerpoint/2010/main" val="525174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1451" y="1515507"/>
            <a:ext cx="5085041" cy="3970318"/>
          </a:xfrm>
          <a:prstGeom prst="rect">
            <a:avLst/>
          </a:prstGeom>
        </p:spPr>
        <p:txBody>
          <a:bodyPr wrap="square">
            <a:spAutoFit/>
          </a:bodyPr>
          <a:lstStyle/>
          <a:p>
            <a:pPr marL="342900" indent="-342900">
              <a:buFont typeface="Symbol" panose="05050102010706020507" pitchFamily="18" charset="2"/>
              <a:buChar char=""/>
              <a:tabLst>
                <a:tab pos="457200" algn="l"/>
              </a:tabLst>
            </a:pPr>
            <a:r>
              <a:rPr lang="en-US" sz="2800" dirty="0">
                <a:latin typeface="Calibri" panose="020F0502020204030204" pitchFamily="34" charset="0"/>
                <a:ea typeface="Times New Roman" panose="02020603050405020304" pitchFamily="18" charset="0"/>
              </a:rPr>
              <a:t>Concepts</a:t>
            </a:r>
            <a:endParaRPr lang="en-US" sz="2800" dirty="0">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
              <a:tabLst>
                <a:tab pos="914400" algn="l"/>
              </a:tabLst>
            </a:pPr>
            <a:r>
              <a:rPr lang="en-US" sz="2800" dirty="0">
                <a:latin typeface="Calibri" panose="020F0502020204030204" pitchFamily="34" charset="0"/>
                <a:ea typeface="Times New Roman" panose="02020603050405020304" pitchFamily="18" charset="0"/>
                <a:cs typeface="Times New Roman" panose="02020603050405020304" pitchFamily="18" charset="0"/>
              </a:rPr>
              <a:t>Applications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
              <a:tabLst>
                <a:tab pos="914400" algn="l"/>
              </a:tabLst>
            </a:pPr>
            <a:r>
              <a:rPr lang="en-US" sz="2800" dirty="0">
                <a:latin typeface="Calibri" panose="020F0502020204030204" pitchFamily="34" charset="0"/>
                <a:ea typeface="Times New Roman" panose="02020603050405020304" pitchFamily="18" charset="0"/>
                <a:cs typeface="Times New Roman" panose="02020603050405020304" pitchFamily="18" charset="0"/>
              </a:rPr>
              <a:t>Implications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
              <a:tabLst>
                <a:tab pos="914400" algn="l"/>
              </a:tabLst>
            </a:pPr>
            <a:r>
              <a:rPr lang="en-US" sz="2800" dirty="0">
                <a:latin typeface="Calibri" panose="020F0502020204030204" pitchFamily="34" charset="0"/>
                <a:ea typeface="Times New Roman" panose="02020603050405020304" pitchFamily="18" charset="0"/>
                <a:cs typeface="Times New Roman" panose="02020603050405020304" pitchFamily="18" charset="0"/>
              </a:rPr>
              <a:t>Technology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tabLst>
                <a:tab pos="457200" algn="l"/>
              </a:tabLst>
            </a:pPr>
            <a:r>
              <a:rPr lang="en-US" sz="2800" dirty="0">
                <a:latin typeface="Calibri" panose="020F0502020204030204" pitchFamily="34" charset="0"/>
                <a:ea typeface="Times New Roman" panose="02020603050405020304" pitchFamily="18" charset="0"/>
              </a:rPr>
              <a:t>Skills</a:t>
            </a:r>
            <a:endParaRPr lang="en-US" sz="2800" dirty="0">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
              <a:tabLst>
                <a:tab pos="914400" algn="l"/>
              </a:tabLst>
            </a:pPr>
            <a:r>
              <a:rPr lang="en-US" sz="2800" dirty="0">
                <a:latin typeface="Calibri" panose="020F0502020204030204" pitchFamily="34" charset="0"/>
                <a:ea typeface="Times New Roman" panose="02020603050405020304" pitchFamily="18" charset="0"/>
                <a:cs typeface="Times New Roman" panose="02020603050405020304" pitchFamily="18" charset="0"/>
              </a:rPr>
              <a:t>Creating content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
              <a:tabLst>
                <a:tab pos="914400" algn="l"/>
              </a:tabLst>
            </a:pPr>
            <a:r>
              <a:rPr lang="en-US" sz="2800" dirty="0">
                <a:latin typeface="Calibri" panose="020F0502020204030204" pitchFamily="34" charset="0"/>
                <a:ea typeface="Times New Roman" panose="02020603050405020304" pitchFamily="18" charset="0"/>
                <a:cs typeface="Times New Roman" panose="02020603050405020304" pitchFamily="18" charset="0"/>
              </a:rPr>
              <a:t>Developing applications on the Internet platform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
              <a:tabLst>
                <a:tab pos="914400" algn="l"/>
              </a:tabLst>
            </a:pPr>
            <a:r>
              <a:rPr lang="en-US" sz="2800" dirty="0">
                <a:latin typeface="Calibri" panose="020F0502020204030204" pitchFamily="34" charset="0"/>
                <a:ea typeface="Times New Roman" panose="02020603050405020304" pitchFamily="18" charset="0"/>
                <a:cs typeface="Times New Roman" panose="02020603050405020304" pitchFamily="18" charset="0"/>
              </a:rPr>
              <a:t>User skills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412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900" y="2091943"/>
            <a:ext cx="6858000" cy="830997"/>
          </a:xfrm>
          <a:prstGeom prst="rect">
            <a:avLst/>
          </a:prstGeom>
        </p:spPr>
        <p:txBody>
          <a:bodyPr wrap="square">
            <a:spAutoFit/>
          </a:bodyPr>
          <a:lstStyle/>
          <a:p>
            <a:r>
              <a:rPr lang="en-US" sz="2400" dirty="0"/>
              <a:t>Internet </a:t>
            </a:r>
            <a:r>
              <a:rPr lang="en-US" sz="2400" b="1" dirty="0"/>
              <a:t>applications</a:t>
            </a:r>
            <a:r>
              <a:rPr lang="en-US" sz="2400" dirty="0"/>
              <a:t> and </a:t>
            </a:r>
            <a:r>
              <a:rPr lang="en-US" sz="2400" b="1" dirty="0"/>
              <a:t>technology</a:t>
            </a:r>
            <a:r>
              <a:rPr lang="en-US" sz="2400" dirty="0"/>
              <a:t> and their </a:t>
            </a:r>
            <a:r>
              <a:rPr lang="en-US" sz="2400" b="1" dirty="0"/>
              <a:t>implications</a:t>
            </a:r>
            <a:r>
              <a:rPr lang="en-US" sz="2400" dirty="0"/>
              <a:t> for individuals, organizations and society</a:t>
            </a:r>
          </a:p>
        </p:txBody>
      </p:sp>
      <p:sp>
        <p:nvSpPr>
          <p:cNvPr id="5" name="Rectangle 4"/>
          <p:cNvSpPr/>
          <p:nvPr/>
        </p:nvSpPr>
        <p:spPr>
          <a:xfrm>
            <a:off x="2567940" y="3706906"/>
            <a:ext cx="6568440" cy="830997"/>
          </a:xfrm>
          <a:prstGeom prst="rect">
            <a:avLst/>
          </a:prstGeom>
        </p:spPr>
        <p:txBody>
          <a:bodyPr wrap="square">
            <a:spAutoFit/>
          </a:bodyPr>
          <a:lstStyle/>
          <a:p>
            <a:r>
              <a:rPr lang="en-US" sz="2400" dirty="0"/>
              <a:t>Let’s look at each of these terms, starting with </a:t>
            </a:r>
            <a:r>
              <a:rPr lang="en-US" sz="2400" b="1" dirty="0"/>
              <a:t>applications</a:t>
            </a:r>
            <a:r>
              <a:rPr lang="en-US" sz="2400" dirty="0"/>
              <a:t>.</a:t>
            </a:r>
          </a:p>
        </p:txBody>
      </p:sp>
      <p:sp>
        <p:nvSpPr>
          <p:cNvPr id="7" name="Rectangle 6"/>
          <p:cNvSpPr/>
          <p:nvPr/>
        </p:nvSpPr>
        <p:spPr>
          <a:xfrm>
            <a:off x="3277345" y="457339"/>
            <a:ext cx="5637313" cy="584775"/>
          </a:xfrm>
          <a:prstGeom prst="rect">
            <a:avLst/>
          </a:prstGeom>
        </p:spPr>
        <p:txBody>
          <a:bodyPr wrap="none">
            <a:spAutoFit/>
          </a:bodyPr>
          <a:lstStyle/>
          <a:p>
            <a:pPr algn="ctr"/>
            <a:r>
              <a:rPr lang="en-US" sz="3200" dirty="0"/>
              <a:t>First the concepts, then the skills</a:t>
            </a:r>
          </a:p>
        </p:txBody>
      </p:sp>
    </p:spTree>
    <p:extLst>
      <p:ext uri="{BB962C8B-B14F-4D97-AF65-F5344CB8AC3E}">
        <p14:creationId xmlns:p14="http://schemas.microsoft.com/office/powerpoint/2010/main" val="20094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516" y="585563"/>
            <a:ext cx="7687341" cy="892552"/>
          </a:xfrm>
          <a:prstGeom prst="rect">
            <a:avLst/>
          </a:prstGeom>
          <a:noFill/>
        </p:spPr>
        <p:txBody>
          <a:bodyPr wrap="square" rtlCol="0">
            <a:spAutoFit/>
          </a:bodyPr>
          <a:lstStyle/>
          <a:p>
            <a:r>
              <a:rPr lang="en-US" sz="2600" dirty="0"/>
              <a:t>Internet </a:t>
            </a:r>
            <a:r>
              <a:rPr lang="en-US" sz="2600" b="1" dirty="0"/>
              <a:t>applications</a:t>
            </a:r>
            <a:r>
              <a:rPr lang="en-US" sz="2600" dirty="0"/>
              <a:t> and technology and their implications for individuals, organizations and society</a:t>
            </a:r>
          </a:p>
        </p:txBody>
      </p:sp>
      <p:sp>
        <p:nvSpPr>
          <p:cNvPr id="5" name="TextBox 4"/>
          <p:cNvSpPr txBox="1"/>
          <p:nvPr/>
        </p:nvSpPr>
        <p:spPr>
          <a:xfrm>
            <a:off x="2684917" y="1728003"/>
            <a:ext cx="6818903" cy="3170099"/>
          </a:xfrm>
          <a:prstGeom prst="rect">
            <a:avLst/>
          </a:prstGeom>
          <a:noFill/>
        </p:spPr>
        <p:txBody>
          <a:bodyPr wrap="square" rtlCol="0">
            <a:spAutoFit/>
          </a:bodyPr>
          <a:lstStyle/>
          <a:p>
            <a:r>
              <a:rPr lang="en-US" sz="2000" dirty="0"/>
              <a:t>By </a:t>
            </a:r>
            <a:r>
              <a:rPr lang="en-US" sz="2000" i="1" dirty="0"/>
              <a:t>applications</a:t>
            </a:r>
            <a:r>
              <a:rPr lang="en-US" sz="2000" dirty="0"/>
              <a:t> I mean things we use computers and the Internet for, for example:</a:t>
            </a:r>
          </a:p>
          <a:p>
            <a:endParaRPr lang="en-US" sz="2000" dirty="0"/>
          </a:p>
          <a:p>
            <a:pPr marL="285750" indent="-285750">
              <a:buFont typeface="Arial" panose="020B0604020202020204" pitchFamily="34" charset="0"/>
              <a:buChar char="•"/>
            </a:pPr>
            <a:r>
              <a:rPr lang="en-US" sz="2000" dirty="0"/>
              <a:t>Watch movies</a:t>
            </a:r>
          </a:p>
          <a:p>
            <a:pPr marL="285750" indent="-285750">
              <a:buFont typeface="Arial" panose="020B0604020202020204" pitchFamily="34" charset="0"/>
              <a:buChar char="•"/>
            </a:pPr>
            <a:r>
              <a:rPr lang="en-US" sz="2000" dirty="0"/>
              <a:t>Listen to music</a:t>
            </a:r>
          </a:p>
          <a:p>
            <a:pPr marL="285750" indent="-285750">
              <a:buFont typeface="Arial" panose="020B0604020202020204" pitchFamily="34" charset="0"/>
              <a:buChar char="•"/>
            </a:pPr>
            <a:r>
              <a:rPr lang="en-US" sz="2000" dirty="0"/>
              <a:t>Write reports</a:t>
            </a:r>
          </a:p>
          <a:p>
            <a:pPr marL="285750" indent="-285750">
              <a:buFont typeface="Arial" panose="020B0604020202020204" pitchFamily="34" charset="0"/>
              <a:buChar char="•"/>
            </a:pPr>
            <a:r>
              <a:rPr lang="en-US" sz="2000" dirty="0"/>
              <a:t>Buy things</a:t>
            </a:r>
          </a:p>
          <a:p>
            <a:pPr marL="285750" indent="-285750">
              <a:buFont typeface="Arial" panose="020B0604020202020204" pitchFamily="34" charset="0"/>
              <a:buChar char="•"/>
            </a:pPr>
            <a:r>
              <a:rPr lang="en-US" sz="2000" dirty="0"/>
              <a:t>Plan terror attacks</a:t>
            </a:r>
          </a:p>
          <a:p>
            <a:pPr marL="285750" indent="-285750">
              <a:buFont typeface="Arial" panose="020B0604020202020204" pitchFamily="34" charset="0"/>
              <a:buChar char="•"/>
            </a:pPr>
            <a:r>
              <a:rPr lang="en-US" sz="2000" dirty="0"/>
              <a:t>Play games</a:t>
            </a:r>
          </a:p>
          <a:p>
            <a:pPr marL="285750" indent="-285750">
              <a:buFont typeface="Arial" panose="020B0604020202020204" pitchFamily="34" charset="0"/>
              <a:buChar char="•"/>
            </a:pPr>
            <a:r>
              <a:rPr lang="en-US" sz="2000" dirty="0"/>
              <a:t>Talk with friends</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915" y="5727799"/>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42548" y="5597649"/>
            <a:ext cx="6261270" cy="707886"/>
          </a:xfrm>
          <a:prstGeom prst="rect">
            <a:avLst/>
          </a:prstGeom>
          <a:noFill/>
        </p:spPr>
        <p:txBody>
          <a:bodyPr wrap="square" rtlCol="0">
            <a:spAutoFit/>
          </a:bodyPr>
          <a:lstStyle/>
          <a:p>
            <a:r>
              <a:rPr lang="en-US" sz="2000" dirty="0"/>
              <a:t>What are some other applications? Which of these things is not like the others?</a:t>
            </a:r>
          </a:p>
        </p:txBody>
      </p:sp>
    </p:spTree>
    <p:extLst>
      <p:ext uri="{BB962C8B-B14F-4D97-AF65-F5344CB8AC3E}">
        <p14:creationId xmlns:p14="http://schemas.microsoft.com/office/powerpoint/2010/main" val="283663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8528" y="1174595"/>
            <a:ext cx="6214947" cy="3970318"/>
          </a:xfrm>
          <a:prstGeom prst="rect">
            <a:avLst/>
          </a:prstGeom>
          <a:noFill/>
        </p:spPr>
        <p:txBody>
          <a:bodyPr wrap="square" rtlCol="0">
            <a:spAutoFit/>
          </a:bodyPr>
          <a:lstStyle/>
          <a:p>
            <a:r>
              <a:rPr lang="en-US" sz="2800" dirty="0"/>
              <a:t>Note that people also use the word “application” or “app” to describe a specific program.</a:t>
            </a:r>
          </a:p>
          <a:p>
            <a:endParaRPr lang="en-US" sz="2800" dirty="0"/>
          </a:p>
          <a:p>
            <a:endParaRPr lang="en-US" sz="2800" dirty="0"/>
          </a:p>
          <a:p>
            <a:endParaRPr lang="en-US" sz="2800" dirty="0"/>
          </a:p>
          <a:p>
            <a:r>
              <a:rPr lang="en-US" sz="2800" dirty="0"/>
              <a:t>But in this case, I am using it to describe something people use the </a:t>
            </a:r>
            <a:r>
              <a:rPr lang="en-US" sz="2800" dirty="0" err="1"/>
              <a:t>Internte</a:t>
            </a:r>
            <a:r>
              <a:rPr lang="en-US" sz="2800" dirty="0"/>
              <a:t> for, like search or streaming movies.</a:t>
            </a:r>
          </a:p>
        </p:txBody>
      </p:sp>
    </p:spTree>
    <p:extLst>
      <p:ext uri="{BB962C8B-B14F-4D97-AF65-F5344CB8AC3E}">
        <p14:creationId xmlns:p14="http://schemas.microsoft.com/office/powerpoint/2010/main" val="1430142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316" y="772313"/>
            <a:ext cx="7687341" cy="892552"/>
          </a:xfrm>
          <a:prstGeom prst="rect">
            <a:avLst/>
          </a:prstGeom>
          <a:noFill/>
        </p:spPr>
        <p:txBody>
          <a:bodyPr wrap="square" rtlCol="0">
            <a:spAutoFit/>
          </a:bodyPr>
          <a:lstStyle/>
          <a:p>
            <a:r>
              <a:rPr lang="en-US" sz="2600" dirty="0"/>
              <a:t>Internet applications and </a:t>
            </a:r>
            <a:r>
              <a:rPr lang="en-US" sz="2600" b="1" dirty="0"/>
              <a:t>technology</a:t>
            </a:r>
            <a:r>
              <a:rPr lang="en-US" sz="2600" dirty="0"/>
              <a:t> and their implications for individuals, organizations and society</a:t>
            </a:r>
          </a:p>
        </p:txBody>
      </p:sp>
      <p:sp>
        <p:nvSpPr>
          <p:cNvPr id="3" name="TextBox 2"/>
          <p:cNvSpPr txBox="1"/>
          <p:nvPr/>
        </p:nvSpPr>
        <p:spPr>
          <a:xfrm>
            <a:off x="2672313" y="2903864"/>
            <a:ext cx="2509982"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t>Communication</a:t>
            </a:r>
          </a:p>
          <a:p>
            <a:pPr marL="342900" indent="-342900">
              <a:buFont typeface="Arial" panose="020B0604020202020204" pitchFamily="34" charset="0"/>
              <a:buChar char="•"/>
            </a:pPr>
            <a:r>
              <a:rPr lang="en-US" sz="2400" dirty="0"/>
              <a:t>Storage</a:t>
            </a:r>
          </a:p>
          <a:p>
            <a:pPr marL="342900" indent="-342900">
              <a:buFont typeface="Arial" panose="020B0604020202020204" pitchFamily="34" charset="0"/>
              <a:buChar char="•"/>
            </a:pPr>
            <a:r>
              <a:rPr lang="en-US" sz="2400" dirty="0"/>
              <a:t>Memory</a:t>
            </a:r>
          </a:p>
          <a:p>
            <a:pPr marL="342900" indent="-342900">
              <a:buFont typeface="Arial" panose="020B0604020202020204" pitchFamily="34" charset="0"/>
              <a:buChar char="•"/>
            </a:pPr>
            <a:r>
              <a:rPr lang="en-US" sz="2400" dirty="0"/>
              <a:t>Processing</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329" y="2360431"/>
            <a:ext cx="2630200" cy="331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22934" y="5810248"/>
            <a:ext cx="2616997" cy="646331"/>
          </a:xfrm>
          <a:prstGeom prst="rect">
            <a:avLst/>
          </a:prstGeom>
        </p:spPr>
        <p:txBody>
          <a:bodyPr wrap="square">
            <a:spAutoFit/>
          </a:bodyPr>
          <a:lstStyle/>
          <a:p>
            <a:r>
              <a:rPr lang="en-US" dirty="0"/>
              <a:t>The computer I used for my dissertation research</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0680" y="5810247"/>
            <a:ext cx="507522" cy="5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68202" y="5863953"/>
            <a:ext cx="3836948" cy="400110"/>
          </a:xfrm>
          <a:prstGeom prst="rect">
            <a:avLst/>
          </a:prstGeom>
          <a:noFill/>
        </p:spPr>
        <p:txBody>
          <a:bodyPr wrap="none" rtlCol="0">
            <a:spAutoFit/>
          </a:bodyPr>
          <a:lstStyle/>
          <a:p>
            <a:r>
              <a:rPr lang="en-US" sz="2000" dirty="0"/>
              <a:t>Is the improvement slowing down?</a:t>
            </a:r>
          </a:p>
        </p:txBody>
      </p:sp>
    </p:spTree>
    <p:extLst>
      <p:ext uri="{BB962C8B-B14F-4D97-AF65-F5344CB8AC3E}">
        <p14:creationId xmlns:p14="http://schemas.microsoft.com/office/powerpoint/2010/main" val="355340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4727" y="536814"/>
            <a:ext cx="7925476" cy="1384995"/>
          </a:xfrm>
          <a:prstGeom prst="rect">
            <a:avLst/>
          </a:prstGeom>
          <a:noFill/>
        </p:spPr>
        <p:txBody>
          <a:bodyPr wrap="square" rtlCol="0">
            <a:spAutoFit/>
          </a:bodyPr>
          <a:lstStyle/>
          <a:p>
            <a:r>
              <a:rPr lang="en-US" sz="2800" dirty="0"/>
              <a:t>Internet applications and technology and their </a:t>
            </a:r>
            <a:r>
              <a:rPr lang="en-US" sz="2800" b="1" dirty="0"/>
              <a:t>implications</a:t>
            </a:r>
            <a:r>
              <a:rPr lang="en-US" sz="2800" dirty="0"/>
              <a:t> for </a:t>
            </a:r>
            <a:r>
              <a:rPr lang="en-US" sz="2800" b="1" dirty="0"/>
              <a:t>individuals</a:t>
            </a:r>
            <a:r>
              <a:rPr lang="en-US" sz="2800" dirty="0"/>
              <a:t>, </a:t>
            </a:r>
            <a:r>
              <a:rPr lang="en-US" sz="2800" b="1" dirty="0"/>
              <a:t>organizations</a:t>
            </a:r>
            <a:r>
              <a:rPr lang="en-US" sz="2800" dirty="0"/>
              <a:t> and </a:t>
            </a:r>
            <a:r>
              <a:rPr lang="en-US" sz="2800" b="1" dirty="0"/>
              <a:t>society</a:t>
            </a:r>
          </a:p>
        </p:txBody>
      </p:sp>
      <p:sp>
        <p:nvSpPr>
          <p:cNvPr id="3" name="TextBox 2"/>
          <p:cNvSpPr txBox="1"/>
          <p:nvPr/>
        </p:nvSpPr>
        <p:spPr>
          <a:xfrm>
            <a:off x="2361229" y="2743611"/>
            <a:ext cx="6889322" cy="954107"/>
          </a:xfrm>
          <a:prstGeom prst="rect">
            <a:avLst/>
          </a:prstGeom>
          <a:noFill/>
        </p:spPr>
        <p:txBody>
          <a:bodyPr wrap="none" rtlCol="0">
            <a:spAutoFit/>
          </a:bodyPr>
          <a:lstStyle/>
          <a:p>
            <a:pPr marL="342900" indent="-342900">
              <a:buFont typeface="Arial" panose="020B0604020202020204" pitchFamily="34" charset="0"/>
              <a:buChar char="•"/>
            </a:pPr>
            <a:r>
              <a:rPr lang="en-US" sz="2800" dirty="0"/>
              <a:t>What </a:t>
            </a:r>
            <a:r>
              <a:rPr lang="en-US" sz="2800" i="1" dirty="0"/>
              <a:t>has</a:t>
            </a:r>
            <a:r>
              <a:rPr lang="en-US" sz="2800" dirty="0"/>
              <a:t> changed because of the Internet?</a:t>
            </a:r>
          </a:p>
          <a:p>
            <a:pPr marL="342900" indent="-342900">
              <a:buFont typeface="Arial" panose="020B0604020202020204" pitchFamily="34" charset="0"/>
              <a:buChar char="•"/>
            </a:pPr>
            <a:r>
              <a:rPr lang="en-US" sz="2800" dirty="0"/>
              <a:t>What </a:t>
            </a:r>
            <a:r>
              <a:rPr lang="en-US" sz="2800" i="1" dirty="0"/>
              <a:t>will</a:t>
            </a:r>
            <a:r>
              <a:rPr lang="en-US" sz="2800" dirty="0"/>
              <a:t> change because of the Internet?</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1585" y="5330026"/>
            <a:ext cx="639289" cy="63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68203" y="5235757"/>
            <a:ext cx="7382000" cy="892552"/>
          </a:xfrm>
          <a:prstGeom prst="rect">
            <a:avLst/>
          </a:prstGeom>
          <a:noFill/>
        </p:spPr>
        <p:txBody>
          <a:bodyPr wrap="square" rtlCol="0">
            <a:spAutoFit/>
          </a:bodyPr>
          <a:lstStyle/>
          <a:p>
            <a:r>
              <a:rPr lang="en-US" sz="2600" dirty="0"/>
              <a:t>How has the Internet changed your life? Changed an organization you know of? Changed society?</a:t>
            </a:r>
          </a:p>
        </p:txBody>
      </p:sp>
    </p:spTree>
    <p:extLst>
      <p:ext uri="{BB962C8B-B14F-4D97-AF65-F5344CB8AC3E}">
        <p14:creationId xmlns:p14="http://schemas.microsoft.com/office/powerpoint/2010/main" val="192338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727" y="1584469"/>
            <a:ext cx="4486549" cy="4524315"/>
          </a:xfrm>
          <a:prstGeom prst="rect">
            <a:avLst/>
          </a:prstGeom>
          <a:noFill/>
        </p:spPr>
        <p:txBody>
          <a:bodyPr wrap="none" rtlCol="0">
            <a:spAutoFit/>
          </a:bodyPr>
          <a:lstStyle/>
          <a:p>
            <a:r>
              <a:rPr lang="en-US" sz="3200" dirty="0">
                <a:solidFill>
                  <a:srgbClr val="FF0000"/>
                </a:solidFill>
              </a:rPr>
              <a:t>Who am I?</a:t>
            </a:r>
            <a:endParaRPr lang="en-US" sz="3200" dirty="0"/>
          </a:p>
          <a:p>
            <a:endParaRPr lang="en-US" sz="3200" dirty="0"/>
          </a:p>
          <a:p>
            <a:r>
              <a:rPr lang="en-US" sz="3200" dirty="0"/>
              <a:t>Who are you?</a:t>
            </a:r>
          </a:p>
          <a:p>
            <a:endParaRPr lang="en-US" sz="3200" dirty="0"/>
          </a:p>
          <a:p>
            <a:r>
              <a:rPr lang="en-US" sz="3200" dirty="0"/>
              <a:t>What is this class about?</a:t>
            </a:r>
          </a:p>
          <a:p>
            <a:endParaRPr lang="en-US" sz="3200" dirty="0"/>
          </a:p>
          <a:p>
            <a:r>
              <a:rPr lang="en-US" sz="3200" dirty="0"/>
              <a:t>How does the class work?</a:t>
            </a:r>
          </a:p>
          <a:p>
            <a:endParaRPr lang="en-US" sz="3200" dirty="0"/>
          </a:p>
          <a:p>
            <a:endParaRPr lang="en-US" sz="3200" dirty="0"/>
          </a:p>
        </p:txBody>
      </p:sp>
    </p:spTree>
    <p:extLst>
      <p:ext uri="{BB962C8B-B14F-4D97-AF65-F5344CB8AC3E}">
        <p14:creationId xmlns:p14="http://schemas.microsoft.com/office/powerpoint/2010/main" val="1509800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7746" y="655306"/>
            <a:ext cx="7456528" cy="584775"/>
          </a:xfrm>
          <a:prstGeom prst="rect">
            <a:avLst/>
          </a:prstGeom>
        </p:spPr>
        <p:txBody>
          <a:bodyPr wrap="none">
            <a:spAutoFit/>
          </a:bodyPr>
          <a:lstStyle/>
          <a:p>
            <a:pPr algn="ctr"/>
            <a:r>
              <a:rPr lang="en-US" sz="3200" dirty="0"/>
              <a:t>We’ve covered the concepts, now the skills</a:t>
            </a:r>
          </a:p>
        </p:txBody>
      </p:sp>
      <p:sp>
        <p:nvSpPr>
          <p:cNvPr id="6" name="TextBox 5"/>
          <p:cNvSpPr txBox="1"/>
          <p:nvPr/>
        </p:nvSpPr>
        <p:spPr>
          <a:xfrm>
            <a:off x="2367746" y="2559929"/>
            <a:ext cx="7587950" cy="1384995"/>
          </a:xfrm>
          <a:prstGeom prst="rect">
            <a:avLst/>
          </a:prstGeom>
          <a:noFill/>
        </p:spPr>
        <p:txBody>
          <a:bodyPr wrap="square" rtlCol="0">
            <a:spAutoFit/>
          </a:bodyPr>
          <a:lstStyle/>
          <a:p>
            <a:r>
              <a:rPr lang="en-US" sz="2800" dirty="0"/>
              <a:t>We will cover </a:t>
            </a:r>
            <a:r>
              <a:rPr lang="en-US" sz="2800" b="1" dirty="0"/>
              <a:t>concepts</a:t>
            </a:r>
            <a:r>
              <a:rPr lang="en-US" sz="2800" dirty="0"/>
              <a:t> and </a:t>
            </a:r>
            <a:r>
              <a:rPr lang="en-US" sz="2800" b="1" dirty="0"/>
              <a:t>skills</a:t>
            </a:r>
            <a:r>
              <a:rPr lang="en-US" sz="2800" dirty="0"/>
              <a:t> needed for success as a student and after graduation as a citizen and a professional.</a:t>
            </a:r>
          </a:p>
        </p:txBody>
      </p:sp>
    </p:spTree>
    <p:extLst>
      <p:ext uri="{BB962C8B-B14F-4D97-AF65-F5344CB8AC3E}">
        <p14:creationId xmlns:p14="http://schemas.microsoft.com/office/powerpoint/2010/main" val="1333730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9753" y="1605285"/>
            <a:ext cx="6876295" cy="2492990"/>
          </a:xfrm>
          <a:prstGeom prst="rect">
            <a:avLst/>
          </a:prstGeom>
        </p:spPr>
        <p:txBody>
          <a:bodyPr wrap="square">
            <a:spAutoFit/>
          </a:bodyPr>
          <a:lstStyle/>
          <a:p>
            <a:pPr lvl="1"/>
            <a:r>
              <a:rPr lang="en-US" sz="3200" dirty="0"/>
              <a:t>Skills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3200" dirty="0"/>
              <a:t>Application development</a:t>
            </a:r>
          </a:p>
          <a:p>
            <a:pPr marL="914400" lvl="1" indent="-457200">
              <a:buFont typeface="Arial" panose="020B0604020202020204" pitchFamily="34" charset="0"/>
              <a:buChar char="•"/>
            </a:pPr>
            <a:r>
              <a:rPr lang="en-US" sz="3200" dirty="0"/>
              <a:t>Content creation</a:t>
            </a:r>
          </a:p>
          <a:p>
            <a:pPr marL="914400" lvl="1" indent="-457200">
              <a:buFont typeface="Arial" panose="020B0604020202020204" pitchFamily="34" charset="0"/>
              <a:buChar char="•"/>
            </a:pPr>
            <a:r>
              <a:rPr lang="en-US" sz="3200" dirty="0"/>
              <a:t>User skills – focus on collaboration</a:t>
            </a:r>
          </a:p>
        </p:txBody>
      </p:sp>
    </p:spTree>
    <p:extLst>
      <p:ext uri="{BB962C8B-B14F-4D97-AF65-F5344CB8AC3E}">
        <p14:creationId xmlns:p14="http://schemas.microsoft.com/office/powerpoint/2010/main" val="1308736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9640" y="618648"/>
            <a:ext cx="5252720" cy="523220"/>
          </a:xfrm>
          <a:prstGeom prst="rect">
            <a:avLst/>
          </a:prstGeom>
        </p:spPr>
        <p:txBody>
          <a:bodyPr wrap="square">
            <a:spAutoFit/>
          </a:bodyPr>
          <a:lstStyle/>
          <a:p>
            <a:pPr lvl="1"/>
            <a:r>
              <a:rPr lang="en-US" sz="2800" dirty="0"/>
              <a:t>Skill -- application development</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638" y="2330155"/>
            <a:ext cx="1968731" cy="148065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267" y="2355537"/>
            <a:ext cx="2220977" cy="1480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2063400" y="3960773"/>
            <a:ext cx="23178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a:t>Batch processing and time sharing</a:t>
            </a:r>
          </a:p>
        </p:txBody>
      </p:sp>
      <p:sp>
        <p:nvSpPr>
          <p:cNvPr id="6" name="Text Box 6"/>
          <p:cNvSpPr txBox="1">
            <a:spLocks noChangeArrowheads="1"/>
          </p:cNvSpPr>
          <p:nvPr/>
        </p:nvSpPr>
        <p:spPr bwMode="auto">
          <a:xfrm>
            <a:off x="5394273" y="3993000"/>
            <a:ext cx="1403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Personal</a:t>
            </a:r>
          </a:p>
          <a:p>
            <a:r>
              <a:rPr lang="en-US" sz="2400" dirty="0"/>
              <a:t>computer</a:t>
            </a:r>
          </a:p>
        </p:txBody>
      </p:sp>
      <p:sp>
        <p:nvSpPr>
          <p:cNvPr id="7" name="Text Box 7"/>
          <p:cNvSpPr txBox="1">
            <a:spLocks noChangeArrowheads="1"/>
          </p:cNvSpPr>
          <p:nvPr/>
        </p:nvSpPr>
        <p:spPr bwMode="auto">
          <a:xfrm>
            <a:off x="8364806" y="3993000"/>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pic>
        <p:nvPicPr>
          <p:cNvPr id="9" name="Picture 2" descr="http://vinotology.com/wp-content/uploads/2012/02/revenge-of-the-ner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851" y="2328642"/>
            <a:ext cx="2220977" cy="14821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63400" y="5390769"/>
            <a:ext cx="7888163" cy="954107"/>
          </a:xfrm>
          <a:prstGeom prst="rect">
            <a:avLst/>
          </a:prstGeom>
          <a:noFill/>
        </p:spPr>
        <p:txBody>
          <a:bodyPr wrap="square" rtlCol="0">
            <a:spAutoFit/>
          </a:bodyPr>
          <a:lstStyle/>
          <a:p>
            <a:r>
              <a:rPr lang="en-US" sz="2800" dirty="0"/>
              <a:t>Four computing eras -- application development keeps getting easier, but we do more complex things.</a:t>
            </a:r>
          </a:p>
        </p:txBody>
      </p:sp>
    </p:spTree>
    <p:extLst>
      <p:ext uri="{BB962C8B-B14F-4D97-AF65-F5344CB8AC3E}">
        <p14:creationId xmlns:p14="http://schemas.microsoft.com/office/powerpoint/2010/main" val="623183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9640" y="618648"/>
            <a:ext cx="5252720" cy="523220"/>
          </a:xfrm>
          <a:prstGeom prst="rect">
            <a:avLst/>
          </a:prstGeom>
        </p:spPr>
        <p:txBody>
          <a:bodyPr wrap="square">
            <a:spAutoFit/>
          </a:bodyPr>
          <a:lstStyle/>
          <a:p>
            <a:pPr lvl="1" algn="ctr"/>
            <a:r>
              <a:rPr lang="en-US" sz="2800" dirty="0"/>
              <a:t>Skill – content creation</a:t>
            </a:r>
          </a:p>
        </p:txBody>
      </p:sp>
      <p:pic>
        <p:nvPicPr>
          <p:cNvPr id="11" name="Picture 2" descr="AudioButt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738" y="2147817"/>
            <a:ext cx="1715360" cy="17153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flip-video-ultra-camc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204" y="2083993"/>
            <a:ext cx="1402908" cy="18856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Microsoft_Word_2010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759" y="2273022"/>
            <a:ext cx="1507581" cy="15075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monali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6421" y="1997058"/>
            <a:ext cx="1295112" cy="20168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6775" y="5333591"/>
            <a:ext cx="588592" cy="58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113614" y="5397057"/>
            <a:ext cx="6186309" cy="461665"/>
          </a:xfrm>
          <a:prstGeom prst="rect">
            <a:avLst/>
          </a:prstGeom>
          <a:noFill/>
        </p:spPr>
        <p:txBody>
          <a:bodyPr wrap="none" rtlCol="0">
            <a:spAutoFit/>
          </a:bodyPr>
          <a:lstStyle/>
          <a:p>
            <a:r>
              <a:rPr lang="en-US" sz="2400" dirty="0"/>
              <a:t>What are the four </a:t>
            </a:r>
            <a:r>
              <a:rPr lang="en-US" sz="2400" b="1" dirty="0"/>
              <a:t>data types</a:t>
            </a:r>
            <a:r>
              <a:rPr lang="en-US" sz="2400" dirty="0"/>
              <a:t> we will work with?</a:t>
            </a:r>
          </a:p>
        </p:txBody>
      </p:sp>
    </p:spTree>
    <p:extLst>
      <p:ext uri="{BB962C8B-B14F-4D97-AF65-F5344CB8AC3E}">
        <p14:creationId xmlns:p14="http://schemas.microsoft.com/office/powerpoint/2010/main" val="203141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udioButt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738" y="2147817"/>
            <a:ext cx="1715360" cy="1715360"/>
          </a:xfrm>
          <a:prstGeom prst="rect">
            <a:avLst/>
          </a:prstGeom>
          <a:noFill/>
          <a:extLst>
            <a:ext uri="{909E8E84-426E-40DD-AFC4-6F175D3DCCD1}">
              <a14:hiddenFill xmlns:a14="http://schemas.microsoft.com/office/drawing/2010/main">
                <a:solidFill>
                  <a:srgbClr val="FFFFFF"/>
                </a:solidFill>
              </a14:hiddenFill>
            </a:ext>
          </a:extLst>
        </p:spPr>
      </p:pic>
      <p:pic>
        <p:nvPicPr>
          <p:cNvPr id="105475" name="Picture 3" descr="flip-video-ultra-camc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204" y="2083993"/>
            <a:ext cx="1402908" cy="1885645"/>
          </a:xfrm>
          <a:prstGeom prst="rect">
            <a:avLst/>
          </a:prstGeom>
          <a:noFill/>
          <a:extLst>
            <a:ext uri="{909E8E84-426E-40DD-AFC4-6F175D3DCCD1}">
              <a14:hiddenFill xmlns:a14="http://schemas.microsoft.com/office/drawing/2010/main">
                <a:solidFill>
                  <a:srgbClr val="FFFFFF"/>
                </a:solidFill>
              </a14:hiddenFill>
            </a:ext>
          </a:extLst>
        </p:spPr>
      </p:pic>
      <p:pic>
        <p:nvPicPr>
          <p:cNvPr id="105478" name="Picture 6" descr="Microsoft_Word_2010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759" y="2273022"/>
            <a:ext cx="1507581" cy="1507580"/>
          </a:xfrm>
          <a:prstGeom prst="rect">
            <a:avLst/>
          </a:prstGeom>
          <a:noFill/>
          <a:extLst>
            <a:ext uri="{909E8E84-426E-40DD-AFC4-6F175D3DCCD1}">
              <a14:hiddenFill xmlns:a14="http://schemas.microsoft.com/office/drawing/2010/main">
                <a:solidFill>
                  <a:srgbClr val="FFFFFF"/>
                </a:solidFill>
              </a14:hiddenFill>
            </a:ext>
          </a:extLst>
        </p:spPr>
      </p:pic>
      <p:pic>
        <p:nvPicPr>
          <p:cNvPr id="105479" name="Picture 7" descr="monali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6421" y="1997058"/>
            <a:ext cx="1295112" cy="20168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4584539" y="3821290"/>
            <a:ext cx="1026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Video</a:t>
            </a:r>
          </a:p>
        </p:txBody>
      </p:sp>
      <p:sp>
        <p:nvSpPr>
          <p:cNvPr id="10" name="Text Box 10"/>
          <p:cNvSpPr txBox="1">
            <a:spLocks noChangeArrowheads="1"/>
          </p:cNvSpPr>
          <p:nvPr/>
        </p:nvSpPr>
        <p:spPr bwMode="auto">
          <a:xfrm>
            <a:off x="6715881" y="4013934"/>
            <a:ext cx="1076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Image</a:t>
            </a:r>
          </a:p>
        </p:txBody>
      </p:sp>
      <p:sp>
        <p:nvSpPr>
          <p:cNvPr id="11" name="Text Box 11"/>
          <p:cNvSpPr txBox="1">
            <a:spLocks noChangeArrowheads="1"/>
          </p:cNvSpPr>
          <p:nvPr/>
        </p:nvSpPr>
        <p:spPr bwMode="auto">
          <a:xfrm>
            <a:off x="2481205" y="3728710"/>
            <a:ext cx="776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Text</a:t>
            </a:r>
          </a:p>
        </p:txBody>
      </p:sp>
      <p:sp>
        <p:nvSpPr>
          <p:cNvPr id="13" name="Text Box 12"/>
          <p:cNvSpPr txBox="1">
            <a:spLocks noChangeArrowheads="1"/>
          </p:cNvSpPr>
          <p:nvPr/>
        </p:nvSpPr>
        <p:spPr bwMode="auto">
          <a:xfrm>
            <a:off x="8872284" y="3752324"/>
            <a:ext cx="1042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Audio</a:t>
            </a:r>
          </a:p>
        </p:txBody>
      </p:sp>
      <p:sp>
        <p:nvSpPr>
          <p:cNvPr id="12" name="Rectangle 11"/>
          <p:cNvSpPr/>
          <p:nvPr/>
        </p:nvSpPr>
        <p:spPr>
          <a:xfrm>
            <a:off x="3469640" y="618648"/>
            <a:ext cx="5252720" cy="523220"/>
          </a:xfrm>
          <a:prstGeom prst="rect">
            <a:avLst/>
          </a:prstGeom>
        </p:spPr>
        <p:txBody>
          <a:bodyPr wrap="square">
            <a:spAutoFit/>
          </a:bodyPr>
          <a:lstStyle/>
          <a:p>
            <a:pPr lvl="1" algn="ctr"/>
            <a:r>
              <a:rPr lang="en-US" sz="2800" dirty="0"/>
              <a:t>Skill – content creation</a:t>
            </a:r>
          </a:p>
        </p:txBody>
      </p:sp>
    </p:spTree>
    <p:extLst>
      <p:ext uri="{BB962C8B-B14F-4D97-AF65-F5344CB8AC3E}">
        <p14:creationId xmlns:p14="http://schemas.microsoft.com/office/powerpoint/2010/main" val="1978011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69640" y="618648"/>
            <a:ext cx="5252720" cy="523220"/>
          </a:xfrm>
          <a:prstGeom prst="rect">
            <a:avLst/>
          </a:prstGeom>
        </p:spPr>
        <p:txBody>
          <a:bodyPr wrap="square">
            <a:spAutoFit/>
          </a:bodyPr>
          <a:lstStyle/>
          <a:p>
            <a:pPr lvl="1" algn="ctr"/>
            <a:r>
              <a:rPr lang="en-US" sz="2800" dirty="0"/>
              <a:t>Skill – user skills</a:t>
            </a:r>
          </a:p>
        </p:txBody>
      </p:sp>
      <p:sp>
        <p:nvSpPr>
          <p:cNvPr id="14" name="Rectangle 13"/>
          <p:cNvSpPr/>
          <p:nvPr/>
        </p:nvSpPr>
        <p:spPr>
          <a:xfrm>
            <a:off x="3469643" y="4940393"/>
            <a:ext cx="4836965" cy="461665"/>
          </a:xfrm>
          <a:prstGeom prst="rect">
            <a:avLst/>
          </a:prstGeom>
        </p:spPr>
        <p:txBody>
          <a:bodyPr wrap="none">
            <a:spAutoFit/>
          </a:bodyPr>
          <a:lstStyle/>
          <a:p>
            <a:r>
              <a:rPr lang="en-US" sz="2400" dirty="0"/>
              <a:t>Students teaching students new skills</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211" y="1853537"/>
            <a:ext cx="5231578" cy="291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196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8861" y="1623757"/>
            <a:ext cx="7844432" cy="830997"/>
          </a:xfrm>
          <a:prstGeom prst="rect">
            <a:avLst/>
          </a:prstGeom>
          <a:noFill/>
        </p:spPr>
        <p:txBody>
          <a:bodyPr wrap="square" rtlCol="0">
            <a:spAutoFit/>
          </a:bodyPr>
          <a:lstStyle/>
          <a:p>
            <a:r>
              <a:rPr lang="en-US" sz="2400" dirty="0"/>
              <a:t> We will cover concepts and skills needed for success as a </a:t>
            </a:r>
            <a:r>
              <a:rPr lang="en-US" sz="2400" b="1" dirty="0"/>
              <a:t>student</a:t>
            </a:r>
            <a:r>
              <a:rPr lang="en-US" sz="2400" dirty="0"/>
              <a:t> and after graduation as a </a:t>
            </a:r>
            <a:r>
              <a:rPr lang="en-US" sz="2400" b="1" dirty="0"/>
              <a:t>citizen</a:t>
            </a:r>
            <a:r>
              <a:rPr lang="en-US" sz="2400" dirty="0"/>
              <a:t> and a </a:t>
            </a:r>
            <a:r>
              <a:rPr lang="en-US" sz="2400" b="1" dirty="0"/>
              <a:t>professional</a:t>
            </a:r>
            <a:r>
              <a:rPr lang="en-US" sz="2400" dirty="0"/>
              <a:t>.</a:t>
            </a:r>
          </a:p>
        </p:txBody>
      </p:sp>
    </p:spTree>
    <p:extLst>
      <p:ext uri="{BB962C8B-B14F-4D97-AF65-F5344CB8AC3E}">
        <p14:creationId xmlns:p14="http://schemas.microsoft.com/office/powerpoint/2010/main" val="3113728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76244" y="817543"/>
            <a:ext cx="3421093" cy="5046112"/>
          </a:xfrm>
          <a:prstGeom prst="rect">
            <a:avLst/>
          </a:prstGeom>
          <a:ln w="6350">
            <a:solidFill>
              <a:schemeClr val="tx1">
                <a:lumMod val="50000"/>
                <a:lumOff val="50000"/>
              </a:schemeClr>
            </a:solidFill>
          </a:ln>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9950" y="4976941"/>
            <a:ext cx="588592" cy="58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57713" y="4886516"/>
            <a:ext cx="3066207" cy="769441"/>
          </a:xfrm>
          <a:prstGeom prst="rect">
            <a:avLst/>
          </a:prstGeom>
          <a:noFill/>
        </p:spPr>
        <p:txBody>
          <a:bodyPr wrap="square" rtlCol="0">
            <a:spAutoFit/>
          </a:bodyPr>
          <a:lstStyle/>
          <a:p>
            <a:r>
              <a:rPr lang="en-US" sz="2200" dirty="0"/>
              <a:t>As a student, how have you used the Internet?</a:t>
            </a:r>
          </a:p>
        </p:txBody>
      </p:sp>
      <p:sp>
        <p:nvSpPr>
          <p:cNvPr id="7" name="TextBox 6"/>
          <p:cNvSpPr txBox="1"/>
          <p:nvPr/>
        </p:nvSpPr>
        <p:spPr>
          <a:xfrm>
            <a:off x="1499950" y="1012221"/>
            <a:ext cx="2245743" cy="584775"/>
          </a:xfrm>
          <a:prstGeom prst="rect">
            <a:avLst/>
          </a:prstGeom>
          <a:noFill/>
        </p:spPr>
        <p:txBody>
          <a:bodyPr wrap="none" rtlCol="0">
            <a:spAutoFit/>
          </a:bodyPr>
          <a:lstStyle/>
          <a:p>
            <a:r>
              <a:rPr lang="en-US" sz="3200" dirty="0"/>
              <a:t>As a student</a:t>
            </a:r>
          </a:p>
        </p:txBody>
      </p:sp>
    </p:spTree>
    <p:extLst>
      <p:ext uri="{BB962C8B-B14F-4D97-AF65-F5344CB8AC3E}">
        <p14:creationId xmlns:p14="http://schemas.microsoft.com/office/powerpoint/2010/main" val="2787424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5271" y="876537"/>
            <a:ext cx="2038122" cy="584775"/>
          </a:xfrm>
          <a:prstGeom prst="rect">
            <a:avLst/>
          </a:prstGeom>
          <a:noFill/>
        </p:spPr>
        <p:txBody>
          <a:bodyPr wrap="none" rtlCol="0">
            <a:spAutoFit/>
          </a:bodyPr>
          <a:lstStyle/>
          <a:p>
            <a:r>
              <a:rPr lang="en-US" sz="3200" dirty="0"/>
              <a:t>As a citizen</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271" y="4606835"/>
            <a:ext cx="588592" cy="58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98431" y="4177856"/>
            <a:ext cx="3066207" cy="1446550"/>
          </a:xfrm>
          <a:prstGeom prst="rect">
            <a:avLst/>
          </a:prstGeom>
          <a:noFill/>
        </p:spPr>
        <p:txBody>
          <a:bodyPr wrap="square" rtlCol="0">
            <a:spAutoFit/>
          </a:bodyPr>
          <a:lstStyle/>
          <a:p>
            <a:r>
              <a:rPr lang="en-US" sz="2200" dirty="0"/>
              <a:t>How does the Internet impact politics? Give positive and negative examples.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359" y="817542"/>
            <a:ext cx="3790398" cy="5053864"/>
          </a:xfrm>
          <a:prstGeom prst="rect">
            <a:avLst/>
          </a:prstGeom>
        </p:spPr>
      </p:pic>
    </p:spTree>
    <p:extLst>
      <p:ext uri="{BB962C8B-B14F-4D97-AF65-F5344CB8AC3E}">
        <p14:creationId xmlns:p14="http://schemas.microsoft.com/office/powerpoint/2010/main" val="332236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2765" y="900134"/>
            <a:ext cx="2992358" cy="584775"/>
          </a:xfrm>
          <a:prstGeom prst="rect">
            <a:avLst/>
          </a:prstGeom>
          <a:noFill/>
        </p:spPr>
        <p:txBody>
          <a:bodyPr wrap="none" rtlCol="0">
            <a:spAutoFit/>
          </a:bodyPr>
          <a:lstStyle/>
          <a:p>
            <a:r>
              <a:rPr lang="en-US" sz="3200" dirty="0"/>
              <a:t>As a professional</a:t>
            </a:r>
          </a:p>
        </p:txBody>
      </p:sp>
      <p:pic>
        <p:nvPicPr>
          <p:cNvPr id="4" name="Picture 3"/>
          <p:cNvPicPr>
            <a:picLocks noChangeAspect="1"/>
          </p:cNvPicPr>
          <p:nvPr/>
        </p:nvPicPr>
        <p:blipFill>
          <a:blip r:embed="rId3"/>
          <a:stretch>
            <a:fillRect/>
          </a:stretch>
        </p:blipFill>
        <p:spPr>
          <a:xfrm>
            <a:off x="7116069" y="949837"/>
            <a:ext cx="3991582" cy="3999722"/>
          </a:xfrm>
          <a:prstGeom prst="rect">
            <a:avLst/>
          </a:prstGeom>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765" y="4699588"/>
            <a:ext cx="588592" cy="58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79050" y="4439886"/>
            <a:ext cx="2781277" cy="1107996"/>
          </a:xfrm>
          <a:prstGeom prst="rect">
            <a:avLst/>
          </a:prstGeom>
          <a:noFill/>
        </p:spPr>
        <p:txBody>
          <a:bodyPr wrap="square" rtlCol="0">
            <a:spAutoFit/>
          </a:bodyPr>
          <a:lstStyle/>
          <a:p>
            <a:r>
              <a:rPr lang="en-US" sz="2200" dirty="0"/>
              <a:t>Which jobs have been/will be changed by digital technology?</a:t>
            </a:r>
          </a:p>
        </p:txBody>
      </p:sp>
    </p:spTree>
    <p:extLst>
      <p:ext uri="{BB962C8B-B14F-4D97-AF65-F5344CB8AC3E}">
        <p14:creationId xmlns:p14="http://schemas.microsoft.com/office/powerpoint/2010/main" val="265370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0.gstatic.com/images?q=tbn:ANd9GcQHGnVRXISm35xlNF4xzc6xuXDc65785ci22alZ0fa5WdgsIO3SXXQZgq4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062" y="687206"/>
            <a:ext cx="1820812" cy="18208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lker.com/cliparts/9/H/q/Y/H/r/industrial-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844" y="250180"/>
            <a:ext cx="1830081" cy="18300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03804" y="3017521"/>
            <a:ext cx="3219417" cy="240065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IBM</a:t>
            </a:r>
          </a:p>
          <a:p>
            <a:pPr marL="342900" indent="-342900">
              <a:spcBef>
                <a:spcPts val="600"/>
              </a:spcBef>
              <a:spcAft>
                <a:spcPts val="600"/>
              </a:spcAft>
              <a:buFont typeface="Arial" panose="020B0604020202020204" pitchFamily="34" charset="0"/>
              <a:buChar char="•"/>
            </a:pPr>
            <a:r>
              <a:rPr lang="en-US" sz="2400" dirty="0"/>
              <a:t>System Development Corporation</a:t>
            </a:r>
          </a:p>
          <a:p>
            <a:pPr marL="342900" indent="-342900">
              <a:spcBef>
                <a:spcPts val="600"/>
              </a:spcBef>
              <a:spcAft>
                <a:spcPts val="600"/>
              </a:spcAft>
              <a:buFont typeface="Arial" panose="020B0604020202020204" pitchFamily="34" charset="0"/>
              <a:buChar char="•"/>
            </a:pPr>
            <a:r>
              <a:rPr lang="en-US" sz="2400" dirty="0"/>
              <a:t>Consulting company</a:t>
            </a:r>
          </a:p>
          <a:p>
            <a:pPr>
              <a:spcBef>
                <a:spcPts val="600"/>
              </a:spcBef>
              <a:spcAft>
                <a:spcPts val="600"/>
              </a:spcAft>
            </a:pPr>
            <a:endParaRPr lang="en-US" sz="2400" dirty="0"/>
          </a:p>
        </p:txBody>
      </p:sp>
      <p:sp>
        <p:nvSpPr>
          <p:cNvPr id="8" name="TextBox 7"/>
          <p:cNvSpPr txBox="1"/>
          <p:nvPr/>
        </p:nvSpPr>
        <p:spPr>
          <a:xfrm>
            <a:off x="2730156" y="3017520"/>
            <a:ext cx="2946745" cy="238526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CSUN</a:t>
            </a:r>
          </a:p>
          <a:p>
            <a:pPr marL="342900" indent="-342900">
              <a:spcBef>
                <a:spcPts val="600"/>
              </a:spcBef>
              <a:spcAft>
                <a:spcPts val="600"/>
              </a:spcAft>
              <a:buFont typeface="Arial" panose="020B0604020202020204" pitchFamily="34" charset="0"/>
              <a:buChar char="•"/>
            </a:pPr>
            <a:r>
              <a:rPr lang="en-US" sz="2400" dirty="0"/>
              <a:t>USC</a:t>
            </a:r>
          </a:p>
          <a:p>
            <a:pPr marL="342900" indent="-342900">
              <a:spcBef>
                <a:spcPts val="600"/>
              </a:spcBef>
              <a:spcAft>
                <a:spcPts val="600"/>
              </a:spcAft>
              <a:buFont typeface="Arial" panose="020B0604020202020204" pitchFamily="34" charset="0"/>
              <a:buChar char="•"/>
            </a:pPr>
            <a:r>
              <a:rPr lang="en-US" sz="2400" dirty="0"/>
              <a:t>University of Lund</a:t>
            </a:r>
          </a:p>
          <a:p>
            <a:pPr marL="342900" indent="-342900">
              <a:spcBef>
                <a:spcPts val="600"/>
              </a:spcBef>
              <a:spcAft>
                <a:spcPts val="600"/>
              </a:spcAft>
              <a:buFont typeface="Arial" panose="020B0604020202020204" pitchFamily="34" charset="0"/>
              <a:buChar char="•"/>
            </a:pPr>
            <a:r>
              <a:rPr lang="en-US" sz="2400" dirty="0"/>
              <a:t>CSUDH</a:t>
            </a:r>
          </a:p>
          <a:p>
            <a:endParaRPr lang="en-US" dirty="0"/>
          </a:p>
        </p:txBody>
      </p:sp>
    </p:spTree>
    <p:extLst>
      <p:ext uri="{BB962C8B-B14F-4D97-AF65-F5344CB8AC3E}">
        <p14:creationId xmlns:p14="http://schemas.microsoft.com/office/powerpoint/2010/main" val="828820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81266" y="2704942"/>
            <a:ext cx="8149532" cy="645753"/>
            <a:chOff x="960371" y="2788761"/>
            <a:chExt cx="8149532" cy="645753"/>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371" y="2788761"/>
              <a:ext cx="645753" cy="64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05184" y="2880804"/>
              <a:ext cx="7404719" cy="461665"/>
            </a:xfrm>
            <a:prstGeom prst="rect">
              <a:avLst/>
            </a:prstGeom>
            <a:noFill/>
          </p:spPr>
          <p:txBody>
            <a:bodyPr wrap="none" rtlCol="0">
              <a:spAutoFit/>
            </a:bodyPr>
            <a:lstStyle/>
            <a:p>
              <a:r>
                <a:rPr lang="en-US" sz="2400" dirty="0"/>
                <a:t>Do you remember the next question we are asking today?</a:t>
              </a:r>
            </a:p>
          </p:txBody>
        </p:sp>
      </p:grpSp>
    </p:spTree>
    <p:extLst>
      <p:ext uri="{BB962C8B-B14F-4D97-AF65-F5344CB8AC3E}">
        <p14:creationId xmlns:p14="http://schemas.microsoft.com/office/powerpoint/2010/main" val="3954560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727" y="1584468"/>
            <a:ext cx="4486549" cy="3539430"/>
          </a:xfrm>
          <a:prstGeom prst="rect">
            <a:avLst/>
          </a:prstGeom>
          <a:noFill/>
        </p:spPr>
        <p:txBody>
          <a:bodyPr wrap="none" rtlCol="0">
            <a:spAutoFit/>
          </a:bodyPr>
          <a:lstStyle/>
          <a:p>
            <a:r>
              <a:rPr lang="en-US" sz="3200" dirty="0"/>
              <a:t>Who am I?</a:t>
            </a:r>
          </a:p>
          <a:p>
            <a:endParaRPr lang="en-US" sz="3200" dirty="0">
              <a:solidFill>
                <a:srgbClr val="FF0000"/>
              </a:solidFill>
            </a:endParaRPr>
          </a:p>
          <a:p>
            <a:r>
              <a:rPr lang="en-US" sz="3200" dirty="0"/>
              <a:t>Who are you?</a:t>
            </a:r>
          </a:p>
          <a:p>
            <a:endParaRPr lang="en-US" sz="3200" dirty="0"/>
          </a:p>
          <a:p>
            <a:r>
              <a:rPr lang="en-US" sz="3200" dirty="0"/>
              <a:t>What is this class about?</a:t>
            </a:r>
          </a:p>
          <a:p>
            <a:endParaRPr lang="en-US" sz="3200" dirty="0"/>
          </a:p>
          <a:p>
            <a:r>
              <a:rPr lang="en-US" sz="3200" dirty="0">
                <a:solidFill>
                  <a:srgbClr val="FF0000"/>
                </a:solidFill>
              </a:rPr>
              <a:t>How does the class work?</a:t>
            </a:r>
          </a:p>
        </p:txBody>
      </p:sp>
    </p:spTree>
    <p:extLst>
      <p:ext uri="{BB962C8B-B14F-4D97-AF65-F5344CB8AC3E}">
        <p14:creationId xmlns:p14="http://schemas.microsoft.com/office/powerpoint/2010/main" val="1599669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505407"/>
            <a:ext cx="4572000" cy="1077218"/>
          </a:xfrm>
          <a:prstGeom prst="rect">
            <a:avLst/>
          </a:prstGeom>
        </p:spPr>
        <p:txBody>
          <a:bodyPr>
            <a:spAutoFit/>
          </a:bodyPr>
          <a:lstStyle/>
          <a:p>
            <a:pPr algn="ctr"/>
            <a:r>
              <a:rPr lang="en-US" sz="3200" dirty="0"/>
              <a:t>How does the class work? </a:t>
            </a:r>
          </a:p>
          <a:p>
            <a:pPr algn="ctr"/>
            <a:r>
              <a:rPr lang="en-US" sz="3200" dirty="0"/>
              <a:t>Grading</a:t>
            </a:r>
          </a:p>
        </p:txBody>
      </p:sp>
      <p:pic>
        <p:nvPicPr>
          <p:cNvPr id="16386" name="Picture 2" descr="http://newsthatmattersnot.com/wp-content/uploads/2012/06/assign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41" y="2631159"/>
            <a:ext cx="2127575" cy="1595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ectrum.columbiaspectator.com/wp-content/uploads/2010/10/sleep-1-440x3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19" y="2049449"/>
            <a:ext cx="3305858" cy="27423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6" descr="find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5526" y="2855279"/>
            <a:ext cx="2050318" cy="14388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7219" y="5403785"/>
            <a:ext cx="1819216" cy="369332"/>
          </a:xfrm>
          <a:prstGeom prst="rect">
            <a:avLst/>
          </a:prstGeom>
          <a:noFill/>
        </p:spPr>
        <p:txBody>
          <a:bodyPr wrap="none" rtlCol="0">
            <a:spAutoFit/>
          </a:bodyPr>
          <a:lstStyle/>
          <a:p>
            <a:r>
              <a:rPr lang="en-US" dirty="0"/>
              <a:t>Assignments 30%</a:t>
            </a:r>
          </a:p>
        </p:txBody>
      </p:sp>
      <p:sp>
        <p:nvSpPr>
          <p:cNvPr id="9" name="TextBox 8"/>
          <p:cNvSpPr txBox="1"/>
          <p:nvPr/>
        </p:nvSpPr>
        <p:spPr>
          <a:xfrm>
            <a:off x="5239700" y="5278315"/>
            <a:ext cx="2134623" cy="369332"/>
          </a:xfrm>
          <a:prstGeom prst="rect">
            <a:avLst/>
          </a:prstGeom>
          <a:noFill/>
        </p:spPr>
        <p:txBody>
          <a:bodyPr wrap="none" rtlCol="0">
            <a:spAutoFit/>
          </a:bodyPr>
          <a:lstStyle/>
          <a:p>
            <a:pPr algn="ctr"/>
            <a:r>
              <a:rPr lang="en-US" dirty="0"/>
              <a:t>Midterm &amp; final 50%</a:t>
            </a:r>
          </a:p>
        </p:txBody>
      </p:sp>
      <p:sp>
        <p:nvSpPr>
          <p:cNvPr id="10" name="TextBox 9"/>
          <p:cNvSpPr txBox="1"/>
          <p:nvPr/>
        </p:nvSpPr>
        <p:spPr>
          <a:xfrm>
            <a:off x="9075853" y="5276917"/>
            <a:ext cx="1349665" cy="369332"/>
          </a:xfrm>
          <a:prstGeom prst="rect">
            <a:avLst/>
          </a:prstGeom>
          <a:noFill/>
        </p:spPr>
        <p:txBody>
          <a:bodyPr wrap="none" rtlCol="0">
            <a:spAutoFit/>
          </a:bodyPr>
          <a:lstStyle/>
          <a:p>
            <a:r>
              <a:rPr lang="en-US" dirty="0"/>
              <a:t>Quizzes 20%</a:t>
            </a:r>
          </a:p>
        </p:txBody>
      </p:sp>
    </p:spTree>
    <p:extLst>
      <p:ext uri="{BB962C8B-B14F-4D97-AF65-F5344CB8AC3E}">
        <p14:creationId xmlns:p14="http://schemas.microsoft.com/office/powerpoint/2010/main" val="358487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505407"/>
            <a:ext cx="4572000" cy="1077218"/>
          </a:xfrm>
          <a:prstGeom prst="rect">
            <a:avLst/>
          </a:prstGeom>
        </p:spPr>
        <p:txBody>
          <a:bodyPr>
            <a:spAutoFit/>
          </a:bodyPr>
          <a:lstStyle/>
          <a:p>
            <a:pPr algn="ctr"/>
            <a:r>
              <a:rPr lang="en-US" sz="3200" dirty="0"/>
              <a:t>How does the class work?</a:t>
            </a:r>
          </a:p>
          <a:p>
            <a:pPr algn="ctr"/>
            <a:r>
              <a:rPr lang="en-US" sz="3200" dirty="0"/>
              <a:t>Assignments</a:t>
            </a:r>
          </a:p>
        </p:txBody>
      </p:sp>
      <p:pic>
        <p:nvPicPr>
          <p:cNvPr id="8" name="Picture 2" descr="http://newsthatmattersnot.com/wp-content/uploads/2012/06/assign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215" y="1872642"/>
            <a:ext cx="2127575" cy="15956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84013" y="4211491"/>
            <a:ext cx="1530997" cy="1015663"/>
          </a:xfrm>
          <a:prstGeom prst="rect">
            <a:avLst/>
          </a:prstGeom>
        </p:spPr>
        <p:txBody>
          <a:bodyPr wrap="none">
            <a:spAutoFit/>
          </a:bodyPr>
          <a:lstStyle/>
          <a:p>
            <a:pPr marL="285750" indent="-285750">
              <a:buFont typeface="Arial" panose="020B0604020202020204" pitchFamily="34" charset="0"/>
              <a:buChar char="•"/>
            </a:pPr>
            <a:r>
              <a:rPr lang="en-US" sz="2000" dirty="0"/>
              <a:t>Full credit</a:t>
            </a:r>
          </a:p>
          <a:p>
            <a:pPr marL="285750" indent="-285750">
              <a:buFont typeface="Arial" panose="020B0604020202020204" pitchFamily="34" charset="0"/>
              <a:buChar char="•"/>
            </a:pPr>
            <a:r>
              <a:rPr lang="en-US" sz="2000" dirty="0"/>
              <a:t>half credit</a:t>
            </a:r>
          </a:p>
          <a:p>
            <a:pPr marL="285750" indent="-285750">
              <a:buFont typeface="Arial" panose="020B0604020202020204" pitchFamily="34" charset="0"/>
              <a:buChar char="•"/>
            </a:pPr>
            <a:r>
              <a:rPr lang="en-US" sz="2000" dirty="0"/>
              <a:t>no credit</a:t>
            </a:r>
          </a:p>
        </p:txBody>
      </p:sp>
      <p:sp>
        <p:nvSpPr>
          <p:cNvPr id="3" name="TextBox 2"/>
          <p:cNvSpPr txBox="1"/>
          <p:nvPr/>
        </p:nvSpPr>
        <p:spPr>
          <a:xfrm>
            <a:off x="3584340" y="5653668"/>
            <a:ext cx="5023320" cy="400110"/>
          </a:xfrm>
          <a:prstGeom prst="rect">
            <a:avLst/>
          </a:prstGeom>
          <a:noFill/>
        </p:spPr>
        <p:txBody>
          <a:bodyPr wrap="square" rtlCol="0">
            <a:spAutoFit/>
          </a:bodyPr>
          <a:lstStyle/>
          <a:p>
            <a:pPr algn="ctr"/>
            <a:r>
              <a:rPr lang="en-US" sz="2000" dirty="0">
                <a:hlinkClick r:id="rId4"/>
              </a:rPr>
              <a:t>Assignment format and ground rules</a:t>
            </a:r>
            <a:endParaRPr lang="en-US" sz="2000" dirty="0"/>
          </a:p>
        </p:txBody>
      </p:sp>
    </p:spTree>
    <p:extLst>
      <p:ext uri="{BB962C8B-B14F-4D97-AF65-F5344CB8AC3E}">
        <p14:creationId xmlns:p14="http://schemas.microsoft.com/office/powerpoint/2010/main" val="358487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721" y="2288339"/>
            <a:ext cx="7696558" cy="2462213"/>
          </a:xfrm>
          <a:prstGeom prst="rect">
            <a:avLst/>
          </a:prstGeom>
        </p:spPr>
        <p:txBody>
          <a:bodyPr wrap="square">
            <a:spAutoFit/>
          </a:bodyPr>
          <a:lstStyle/>
          <a:p>
            <a:pPr marL="342900" indent="-342900">
              <a:buFont typeface="Arial" pitchFamily="34" charset="0"/>
              <a:buChar char="•"/>
            </a:pPr>
            <a:r>
              <a:rPr lang="en-US" sz="2200" dirty="0"/>
              <a:t>Assignments must be typed or printed -- no hand writing.</a:t>
            </a:r>
          </a:p>
          <a:p>
            <a:pPr marL="342900" indent="-342900">
              <a:buFont typeface="Arial" pitchFamily="34" charset="0"/>
              <a:buChar char="•"/>
            </a:pPr>
            <a:r>
              <a:rPr lang="en-US" sz="2200" dirty="0"/>
              <a:t>Type your name (s) on the front page.</a:t>
            </a:r>
          </a:p>
          <a:p>
            <a:pPr marL="342900" indent="-342900">
              <a:buFont typeface="Arial" pitchFamily="34" charset="0"/>
              <a:buChar char="•"/>
            </a:pPr>
            <a:r>
              <a:rPr lang="en-US" sz="2200" dirty="0"/>
              <a:t>Type the assignment number and  title on the front page.</a:t>
            </a:r>
          </a:p>
          <a:p>
            <a:pPr marL="342900" indent="-342900">
              <a:buFont typeface="Arial" pitchFamily="34" charset="0"/>
              <a:buChar char="•"/>
            </a:pPr>
            <a:r>
              <a:rPr lang="en-US" sz="2200" dirty="0"/>
              <a:t>Staple each assignment separately.</a:t>
            </a:r>
          </a:p>
          <a:p>
            <a:pPr marL="342900" indent="-342900">
              <a:buFont typeface="Arial" pitchFamily="34" charset="0"/>
              <a:buChar char="•"/>
            </a:pPr>
            <a:r>
              <a:rPr lang="en-US" sz="2200" dirty="0"/>
              <a:t>Don’t bother making a separate cover page unless you want to</a:t>
            </a:r>
          </a:p>
          <a:p>
            <a:pPr marL="342900" indent="-342900">
              <a:buFont typeface="Arial" pitchFamily="34" charset="0"/>
              <a:buChar char="•"/>
            </a:pPr>
            <a:r>
              <a:rPr lang="en-US" sz="2200" dirty="0"/>
              <a:t>There will be some group assignments.</a:t>
            </a:r>
          </a:p>
          <a:p>
            <a:r>
              <a:rPr lang="en-US" sz="2200" dirty="0"/>
              <a:t> </a:t>
            </a:r>
          </a:p>
        </p:txBody>
      </p:sp>
      <p:sp>
        <p:nvSpPr>
          <p:cNvPr id="3" name="TextBox 2"/>
          <p:cNvSpPr txBox="1"/>
          <p:nvPr/>
        </p:nvSpPr>
        <p:spPr>
          <a:xfrm>
            <a:off x="3714516" y="747521"/>
            <a:ext cx="4762972" cy="954107"/>
          </a:xfrm>
          <a:prstGeom prst="rect">
            <a:avLst/>
          </a:prstGeom>
          <a:noFill/>
        </p:spPr>
        <p:txBody>
          <a:bodyPr wrap="none" rtlCol="0">
            <a:spAutoFit/>
          </a:bodyPr>
          <a:lstStyle/>
          <a:p>
            <a:pPr algn="ctr"/>
            <a:r>
              <a:rPr lang="en-US" sz="3200" dirty="0"/>
              <a:t>Assignment ground rules</a:t>
            </a:r>
          </a:p>
          <a:p>
            <a:pPr algn="ctr"/>
            <a:r>
              <a:rPr lang="en-US" sz="2300" dirty="0">
                <a:solidFill>
                  <a:srgbClr val="FF0000"/>
                </a:solidFill>
              </a:rPr>
              <a:t>Strict because we are careless online</a:t>
            </a:r>
          </a:p>
        </p:txBody>
      </p:sp>
    </p:spTree>
    <p:extLst>
      <p:ext uri="{BB962C8B-B14F-4D97-AF65-F5344CB8AC3E}">
        <p14:creationId xmlns:p14="http://schemas.microsoft.com/office/powerpoint/2010/main" val="3202793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505408"/>
            <a:ext cx="4572000" cy="1015663"/>
          </a:xfrm>
          <a:prstGeom prst="rect">
            <a:avLst/>
          </a:prstGeom>
        </p:spPr>
        <p:txBody>
          <a:bodyPr>
            <a:spAutoFit/>
          </a:bodyPr>
          <a:lstStyle/>
          <a:p>
            <a:pPr algn="ctr"/>
            <a:r>
              <a:rPr lang="en-US" sz="3000" dirty="0"/>
              <a:t>How does the class work?</a:t>
            </a:r>
          </a:p>
          <a:p>
            <a:pPr algn="ctr"/>
            <a:r>
              <a:rPr lang="en-US" sz="3000" dirty="0"/>
              <a:t>Exams</a:t>
            </a:r>
          </a:p>
        </p:txBody>
      </p:sp>
      <p:pic>
        <p:nvPicPr>
          <p:cNvPr id="5" name="Picture 4" descr="http://spectrum.columbiaspectator.com/wp-content/uploads/2010/10/sleep-1-440x3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071" y="2049449"/>
            <a:ext cx="3305858" cy="27423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58368" y="5067303"/>
            <a:ext cx="2296398" cy="646331"/>
          </a:xfrm>
          <a:prstGeom prst="rect">
            <a:avLst/>
          </a:prstGeom>
          <a:noFill/>
        </p:spPr>
        <p:txBody>
          <a:bodyPr wrap="none" rtlCol="0">
            <a:spAutoFit/>
          </a:bodyPr>
          <a:lstStyle/>
          <a:p>
            <a:r>
              <a:rPr lang="en-US" dirty="0"/>
              <a:t>Midterm 15%</a:t>
            </a:r>
          </a:p>
          <a:p>
            <a:r>
              <a:rPr lang="en-US" dirty="0"/>
              <a:t>final (</a:t>
            </a:r>
            <a:r>
              <a:rPr lang="en-US" b="1" dirty="0"/>
              <a:t>cumulative</a:t>
            </a:r>
            <a:r>
              <a:rPr lang="en-US" dirty="0"/>
              <a:t>) 35%</a:t>
            </a:r>
          </a:p>
        </p:txBody>
      </p:sp>
    </p:spTree>
    <p:extLst>
      <p:ext uri="{BB962C8B-B14F-4D97-AF65-F5344CB8AC3E}">
        <p14:creationId xmlns:p14="http://schemas.microsoft.com/office/powerpoint/2010/main" val="3563943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505408"/>
            <a:ext cx="4572000" cy="1015663"/>
          </a:xfrm>
          <a:prstGeom prst="rect">
            <a:avLst/>
          </a:prstGeom>
        </p:spPr>
        <p:txBody>
          <a:bodyPr>
            <a:spAutoFit/>
          </a:bodyPr>
          <a:lstStyle/>
          <a:p>
            <a:pPr algn="ctr"/>
            <a:r>
              <a:rPr lang="en-US" sz="3000" dirty="0"/>
              <a:t>How does the class work?</a:t>
            </a:r>
          </a:p>
          <a:p>
            <a:pPr algn="ctr"/>
            <a:r>
              <a:rPr lang="en-US" sz="3000" dirty="0"/>
              <a:t>Quizzes</a:t>
            </a:r>
          </a:p>
        </p:txBody>
      </p:sp>
      <p:pic>
        <p:nvPicPr>
          <p:cNvPr id="8" name="Picture 6" descr="find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841" y="2144517"/>
            <a:ext cx="2050318" cy="14388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28731" y="4145230"/>
            <a:ext cx="4101764" cy="1015663"/>
          </a:xfrm>
          <a:prstGeom prst="rect">
            <a:avLst/>
          </a:prstGeom>
          <a:noFill/>
        </p:spPr>
        <p:txBody>
          <a:bodyPr wrap="none" rtlCol="0">
            <a:spAutoFit/>
          </a:bodyPr>
          <a:lstStyle/>
          <a:p>
            <a:r>
              <a:rPr lang="en-US" sz="2000" dirty="0"/>
              <a:t>Quiz questions online</a:t>
            </a:r>
          </a:p>
          <a:p>
            <a:r>
              <a:rPr lang="en-US" sz="2000" dirty="0"/>
              <a:t>Help to focus studies</a:t>
            </a:r>
          </a:p>
          <a:p>
            <a:r>
              <a:rPr lang="en-US" sz="2000" dirty="0"/>
              <a:t>Collectively, you know all the answers</a:t>
            </a:r>
          </a:p>
        </p:txBody>
      </p:sp>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2614" y="5948274"/>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75373" y="5948274"/>
            <a:ext cx="4709303" cy="400110"/>
          </a:xfrm>
          <a:prstGeom prst="rect">
            <a:avLst/>
          </a:prstGeom>
          <a:noFill/>
        </p:spPr>
        <p:txBody>
          <a:bodyPr wrap="none" rtlCol="0">
            <a:spAutoFit/>
          </a:bodyPr>
          <a:lstStyle/>
          <a:p>
            <a:r>
              <a:rPr lang="en-US" sz="2000" dirty="0"/>
              <a:t>Why do you think I give quizzes each week?</a:t>
            </a:r>
          </a:p>
        </p:txBody>
      </p:sp>
    </p:spTree>
    <p:extLst>
      <p:ext uri="{BB962C8B-B14F-4D97-AF65-F5344CB8AC3E}">
        <p14:creationId xmlns:p14="http://schemas.microsoft.com/office/powerpoint/2010/main" val="1852784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7799" y="1692984"/>
            <a:ext cx="4583422" cy="1569660"/>
          </a:xfrm>
          <a:prstGeom prst="rect">
            <a:avLst/>
          </a:prstGeom>
        </p:spPr>
        <p:txBody>
          <a:bodyPr wrap="square">
            <a:spAutoFit/>
          </a:bodyPr>
          <a:lstStyle/>
          <a:p>
            <a:r>
              <a:rPr lang="en-US" sz="2400" b="1" dirty="0"/>
              <a:t>School failure</a:t>
            </a:r>
            <a:r>
              <a:rPr lang="en-US" sz="2400" dirty="0"/>
              <a:t>:  getting the wrong answer</a:t>
            </a:r>
          </a:p>
          <a:p>
            <a:r>
              <a:rPr lang="en-US" sz="2400" b="1" dirty="0"/>
              <a:t>Work failure</a:t>
            </a:r>
            <a:r>
              <a:rPr lang="en-US" sz="2400" dirty="0"/>
              <a:t>:  not knowing how to get the right answer</a:t>
            </a:r>
          </a:p>
        </p:txBody>
      </p:sp>
      <p:sp>
        <p:nvSpPr>
          <p:cNvPr id="4" name="Rectangle 3"/>
          <p:cNvSpPr/>
          <p:nvPr/>
        </p:nvSpPr>
        <p:spPr>
          <a:xfrm>
            <a:off x="2039995" y="5898995"/>
            <a:ext cx="4018344" cy="369332"/>
          </a:xfrm>
          <a:prstGeom prst="rect">
            <a:avLst/>
          </a:prstGeom>
        </p:spPr>
        <p:txBody>
          <a:bodyPr wrap="none">
            <a:spAutoFit/>
          </a:bodyPr>
          <a:lstStyle/>
          <a:p>
            <a:r>
              <a:rPr lang="en-US" sz="1350" dirty="0">
                <a:hlinkClick r:id="rId5"/>
              </a:rPr>
              <a:t>Full presentation by </a:t>
            </a:r>
            <a:r>
              <a:rPr lang="en-US" dirty="0">
                <a:hlinkClick r:id="rId5"/>
              </a:rPr>
              <a:t>Cathy</a:t>
            </a:r>
            <a:r>
              <a:rPr lang="en-US" sz="1350" dirty="0">
                <a:hlinkClick r:id="rId5"/>
              </a:rPr>
              <a:t> Davidson, Duke University</a:t>
            </a:r>
            <a:endParaRPr lang="en-US" sz="1350" dirty="0"/>
          </a:p>
        </p:txBody>
      </p:sp>
      <p:pic>
        <p:nvPicPr>
          <p:cNvPr id="6" name="questionsdavids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39996" y="1594457"/>
            <a:ext cx="2895067" cy="1728372"/>
          </a:xfrm>
          <a:prstGeom prst="rect">
            <a:avLst/>
          </a:prstGeom>
        </p:spPr>
      </p:pic>
      <p:sp>
        <p:nvSpPr>
          <p:cNvPr id="7" name="TextBox 6"/>
          <p:cNvSpPr txBox="1"/>
          <p:nvPr/>
        </p:nvSpPr>
        <p:spPr>
          <a:xfrm>
            <a:off x="2538165" y="434626"/>
            <a:ext cx="7152985" cy="584775"/>
          </a:xfrm>
          <a:prstGeom prst="rect">
            <a:avLst/>
          </a:prstGeom>
          <a:noFill/>
        </p:spPr>
        <p:txBody>
          <a:bodyPr wrap="none" rtlCol="0">
            <a:spAutoFit/>
          </a:bodyPr>
          <a:lstStyle/>
          <a:p>
            <a:pPr algn="ctr"/>
            <a:r>
              <a:rPr lang="en-US" sz="3200" dirty="0"/>
              <a:t>Questions at work  vs. questions at school</a:t>
            </a:r>
          </a:p>
        </p:txBody>
      </p:sp>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9996" y="3542605"/>
            <a:ext cx="323129" cy="3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63125" y="3565651"/>
            <a:ext cx="2201949" cy="300082"/>
          </a:xfrm>
          <a:prstGeom prst="rect">
            <a:avLst/>
          </a:prstGeom>
          <a:noFill/>
        </p:spPr>
        <p:txBody>
          <a:bodyPr wrap="none" rtlCol="0">
            <a:spAutoFit/>
          </a:bodyPr>
          <a:lstStyle/>
          <a:p>
            <a:r>
              <a:rPr lang="en-US" sz="1350" dirty="0"/>
              <a:t>Play this excerpt, 1 min 4 sec</a:t>
            </a:r>
          </a:p>
        </p:txBody>
      </p:sp>
      <p:sp>
        <p:nvSpPr>
          <p:cNvPr id="12" name="Rectangle 11"/>
          <p:cNvSpPr/>
          <p:nvPr/>
        </p:nvSpPr>
        <p:spPr>
          <a:xfrm>
            <a:off x="2039995" y="4424986"/>
            <a:ext cx="7846228" cy="830997"/>
          </a:xfrm>
          <a:prstGeom prst="rect">
            <a:avLst/>
          </a:prstGeom>
        </p:spPr>
        <p:txBody>
          <a:bodyPr wrap="square">
            <a:spAutoFit/>
          </a:bodyPr>
          <a:lstStyle/>
          <a:p>
            <a:r>
              <a:rPr lang="en-US" sz="2400" dirty="0"/>
              <a:t>The quizzes are for self diagnosis -- getting the right answer requires that </a:t>
            </a:r>
            <a:r>
              <a:rPr lang="en-US" sz="2400" b="1" dirty="0"/>
              <a:t>you know you are lost</a:t>
            </a:r>
            <a:r>
              <a:rPr lang="en-US" sz="2400" dirty="0"/>
              <a:t>.  </a:t>
            </a:r>
          </a:p>
        </p:txBody>
      </p:sp>
    </p:spTree>
    <p:extLst>
      <p:ext uri="{BB962C8B-B14F-4D97-AF65-F5344CB8AC3E}">
        <p14:creationId xmlns:p14="http://schemas.microsoft.com/office/powerpoint/2010/main" val="791449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505410"/>
            <a:ext cx="4572000" cy="584775"/>
          </a:xfrm>
          <a:prstGeom prst="rect">
            <a:avLst/>
          </a:prstGeom>
        </p:spPr>
        <p:txBody>
          <a:bodyPr>
            <a:spAutoFit/>
          </a:bodyPr>
          <a:lstStyle/>
          <a:p>
            <a:pPr algn="ctr"/>
            <a:r>
              <a:rPr lang="en-US" sz="3200" dirty="0"/>
              <a:t>The grade curve</a:t>
            </a:r>
          </a:p>
        </p:txBody>
      </p:sp>
      <p:sp>
        <p:nvSpPr>
          <p:cNvPr id="2" name="AutoShape 2" descr="data:image/jpeg;base64,/9j/4AAQSkZJRgABAQAAAQABAAD/2wCEAAkGBw0MDxANDRAPDw8NDxYPDg8PFA8UEA8XFBQWFhYUFBUYHCggGB0lHBUUIjEiJSkrLjIvFx8zRDMsNyktMDcBCgoKDg0OGxAQGzAkICQyLC8tLCwsLCwsLCwsLCwtLDQ0LCwsLCwsLCwsLCwsLCwsLCwsLCwsLCwsLCwsLCwsL//AABEIAOEA4QMBEQACEQEDEQH/xAAcAAEAAgMBAQEAAAAAAAAAAAAABQcBBAYIAwL/xABAEAACAQIDBQQHBwMDAwUAAAABAgMABAURMQYSIUFRBxNhgSIyQlJxkbEUFSMzQ6HBYnLhU4KiCBaSNGODsrP/xAAbAQEAAgMBAQAAAAAAAAAAAAAABAYDBQcCAf/EADIRAAICAQIEAgoCAwEBAQAAAAABAgMEBRESITFBIlEGExQyYXGhscHw0eFCgZEjFTP/2gAMAwEAAhEDEQA/ALxoBQCgFAKAUAoBQCgFAKAUBoYjf90RHGA0zDMKfVQab79BrkOZGXUjX6hqFWHXxz69l5nqEHJkY1osnGf8djzlyKj+1PVXyHzrn2XrGVkS3cml5IlxrijC2MS8Yl7lvehyQ+eXBvgcxWPH1TKolxRm/wDZ9cIskcPxAlhDPkJD+W44LMBxOQ5MOa+Y4Z5X7StWrzYeUl1RFnW4skq25jFAKAUAoBQCgFAKAUAoBQCgFAKAUAoBQCgFAKAUAoBQGhiN/wB1lHGA0zjNVPqoNN9/Dw5nh1I1+oahVh18c+vZeZ7hByZHwxbmZJLM53pHb1nPU/QDQAAVzXMzLcu3jnzfZeRMjFRWyOYxntGwaxcxyXIeRSQywK0m6RyJXgPnU7H0HNujxKOy+PI8u2KPzhHaVgt44jS5EbsclE6tGCTyDH0f3r7f6P5tS4uHdfDmfFbFnVTRLKuR4g5EEHIgjiGUjQjgQRWspusx7FOD2kj20mjbw6/YkQTkd5l+G/ACYD6MBqPMcM8uj6VqsM2HlJdURJwcWSdbcxigFAKAUAoBQCgFAKAUAoBQCgFAKAUAoBQCgFAKA0MRv+6yjjAaZxmqn1UHvv4eGp06ka/UNQrwq+OfXsvM9wg5MjooxGGZmzZvTlkfLNjlxZjoBly0AGWlc2y8u7Mt4582+i/gmRiorkU5txtpdY3cDBsE3mjc7ksyEjv8vWyb2YhzPP4a23TNKqwKvasvr5Pt/f2I85uT4YnSbN9kWF2sam9U3k+WbFmdYlPRFUjMf3Z+VazM9JsiyTVHhj/1nuNKXU+m0HZJhN1G32VGs5tVdGdoycuAZGJ4f25V5xPSXKrl/wC3ij/x/Q+ypi+hyex21t5s7c/c+M7wgUhYpDm3cA+qyN7UR/byIrcajptOpU+04vvff4P4mOE3B7SLndUnQcQysAyMp81ZGGh0IIql1W24tvFHlJEhpSRu4dfsSIJz+Jl6D8AJgPDQMOY8xw4Do2larDNh5SXVEScHFknW3MYoBQCgFAKAUAoBQCgFAKAUAoBQCgFAKAUAoDQxK/7rKOMBpnGag57qDTffLl4anTqRr9Q1CvCq459ey8z3CDkyOijEYZmYszelJI+WbHLiSdAMuWgFc2y8u7Mt4582+iJkYqKKb262yucduPuXBc3idtyaVMx3+Xrel7MQ5nn8Nbdpel1YFXtWV732/v7Eec3J8MSwtg9i7fBIN1cpLiUA3E5HFj7q9FHTnrVc1bVrM6zygui/kzV1qKOorTmQgrPam0nxCfCkb8e2iWQn2WJ9dB4qCmf9x6Gtnbpl1eLHJfR/Ty/6eFNOWx8dt9kLbG7fupfQmjBNvcAelEx5Hqp5j+cq96XqlmDZuucX1X73Pk4KSK02M2su9nLk4PjAItw2UchzIhBPB0PtRH9vmKs+pabTqVPtON733+D+JhhNwezLoZUmQcQysAyMh81ZWGh5giqXVbbjW8UeUkSGlJG7ht+xIgnP4nsPwAmA8NA45jzHDgOi6Vq0M2HlJdURLK+FknW4MYoBQCgFAKAUAoBQCgFAKAUAoBQCgFAKA0MSvzFlHGA0zjNQfVQe++XLw1J4dSNfqGoVYdfHPr2Xme4QcmR0UYjDMzFmb0pJHyzY5ankB4aAVzbLy7cy3jnzb6ImRioopvbrbK5x24+5cFBeJ23JpV4d/lr6XsxDmefw1t2l6XVgV+1ZXvfb+/sR5zcnwxLC2D2Mt8Eg3FykuZBncT5cWPur0UfvrVc1bVp5tnlBdF+WZq61FHUVpzIQG3G0aYPYy3TZGT8u3Q+3IwO6PgMiT4A1s9JwHmZCh2XN/I8WS4UeaMKxu4tLyPEEYtOk3fMx/ULE74b+4FgfjXTLsaFtLpa8LW38f8ISbT3PVGC4pFf28V3Ac450Dr1HVT4g5jyrlOXjSxrpVS7E6Mt1uRW2+yFtjdv3UvoTRgm3nAzaInkeqnmP541M0vVLMGzdc4vqv3ueZwUkVpsbtZd7OXJwfGQwgVso5DmRCCeDofaiP7eRFWjUdNp1Kn2nGfi+/wAH8TDCbg+Fl0MqTIOIZWAZGQ+asrD5giqXVbbi28UeUkSGlJG7ht8xIgnI7z9OTgBMB4cnHMeY4ZgdG0rVoZsPKS6oiWV8LJOtuYxQCgFAKAUAoBQCgFAKAUAoBQCgFAaGJX/dZRxgNM4zUH1UHvvly6DUnh1I1+oahVh1cc+vZeZ7hByZHRxiMMzNmzelJI+WbHqeQGXLQCubZeXbmW8c+bfREyMVFFN7dbZXOOz/AHLgoZ4nO5NKvDv8tePsxDmefw1t2l6XVgV+1ZXvfb+yPObk+GJYWwexlvgkG4uUlzIB9ony4sfdXog5ddarmratZm2cuUF0RmrrUTqK05kFEDzn2v7U/eV8YImztrEmJMtHf9R/mAB4L410vQtP9lx95e9Lm/wiFbPiZwVbsxls9hm1XcythUzehcEyWpOiyAZsngGAz+I8aq3pLp/rKvaILnHr8v6M9M9nsXhVDJRzm2+yFtjdv3UvoTR5m3nAzaI9D1U8x/NbTS9UswbN1zi+q/e5jnBSRWuxm1l1s3cnB8ZDCBWyjkOZEIJ4Oh9qI/tx8RVo1LTadSp9pxn4vv8AB/Ewwm4PZlzsqTICCGVgHR1PmrKw8iCKpdVtuNbxR5SRIaUkbuG37Fu4nP4mX4cmizAfRxzHmOYHRtK1aGbDykuqIk4OJJ1tzGKAUAoBQCgMUBmgFAKAUAoBQCgNDEr/ALrKOMBpnGaqfVQab7+HQak8OpGv1DUKsOrjn17LzPcIOTI6OMRhmZs2PpySPlmxy1J0AA5aACubZeXdmW8c+bfREyMVFFN7dbZXOOz/AHLgoZ4nO7LKnD7RlqN72YhzPP4a27S9LqwK/asrlL49v7I85uT4YlhbB7GW+CQbi5SXEgH2ifLix91eijp51XNW1aebPlyguiM1daijqK05kFAcV2rbVfdViyxtlc3ecUGWqjL05PIEebCt/oGne05HHJeGPN/PsjFbPhR5sro5DMUB9ba4eF0ljYq8Th0YaqynMEfAgV5lFSi4vowep9i9oUxeyiu1yDkbk6D2JF9YfyPAiuW6rgvDyHX26r5E6EuJbk7WtPZze2+yFtjdv3UuSTICbecDNoj0PVTwzH81ttL1SzBs3XOL6r97mOcFJFbbGbWXWzlycHxkMIFbKKQ5sIQTwdD7UR/bj4irPqWm06lT7TjPxff4P4mGE3B7SLnZUmQEEMrAOjofNWVh5EEVS6rbca3ijykiQ0mjdw6/YsIJyO8y/DfRZgPo45jzHMDo2latXmw8pLqiJZBxZJ1tzGKAxQGaAUAoBQCgFAKAUAoDQxK/7rKKMBpnGYU+qg0338Og1J4dSNfqOoVYdXHPr2Xme4QcmR0cYjDMzZsfTkkbLNjlqegA5aACubZeXdmW8c+bfREyMVFFN7dbZXOO3AwXBQzxSNuSypw+0Za+l7MQ5nn8Nbdpel14FftWV732/sjzm5PhiWFsHsZb4JBurlJcSAfaJ8uLH3V6KOnnVc1bVp5tnlBdEZq6+E6itOZBQH5lkVFLMQqqCzMdAAMyTXqEHOSjHqz4zy92hbStjF/JcAnuU/CtlPKNScjl1Ykt5+FdU0vBWHjqvv1fzIU5cT3OZrYHgUAoCwOx3ar7uvRbTNlbXxWNs9I5M8o38ASd0nxz5Vo9e0/2rHco+9Hmvl3MtU+Fnomua7EwUBze2+yFtjdv3UuSTR5m3nAzaInkeqnmP5rbaXqlmDZuucX1X73Mc4KSK22M2su9nLk4NjAYQK2UUhzIhDHgyH2oj+3HxFWfUtNp1Kr2nG977/B/Ewwm4PaRc7KkyAghlYBkdD5qysPmCKpdVtuNbxR5SRIaUkbuHX53hBOfxP030WYDX4OBqPMcM8ujaVq1ebX5SXVESdbiyTrbmMUAoBQCgFAKAUAoBQGhiN/3WUcYDTOMwp9VBpvv0GuQ1JGXUjX6hqFeHVxz69l5nuEHJkdFGIwzM2bN6UkjZZsctT0GXLQAVzbLy7cy3jnzb6ImRioopvbvbK4x24GC4KC8Ujbksq8PtGWuR9mIak88umtu0vSq8Cr2rK95fT+yPObk+GJYWwexlvgkG6uUlxIB9ony4sfdXoo6edVzVtWnmz8oLojNXXwo6itOZBQCgOI7WGxGSyFnh1vLM12xSZ4wD3cYyzU9N7PL4A1YPR9Y8b3bfJLh6b+f9GG3fbZFS4f2U45OfSgSAe9NJGB8lJP7Vbrdewa/89/kjAqpM5raTBpMMupbKVleSAqGZM907yK3DPj7VbDFyI5FUbY9GeJLZ7EZUg+HSbG7G3ONmdbZ4ke3VWIlLANvEjIEA5aVAz9RqwoxlZvs3tyPUYOXQ377svx2A5fZe9HvQvEwPlmD+1YKtcwbOlm3z5Hp1SXYvbYW6vZrCL7whkhuYh3UneDJpNzgJPMfvnVE1euiGS3RJOL58u3wJNbfDzOgrVGQUBze2+yFtjdv3UvoTR5m3nA9KInkeqnhmP5ra6XqlmDZuucX1X73Mc4KSK22L2rutnLk4NjAZYA2UUhzIhzPBkPtRH9uPiKtGpabVqVXtON733+D+JhhNwfDIudlSZAcwysAyMp81ZWHkQRVLqttxreKPKSJDSkjdw6/JYQTkd5+m+gmA1+DgajzHDPLo2larDNh5SXVESdbiSVbcxmaAUAoBQCgFAKA0MRv+6yjjAaZxmqn1UGm+/h4akjLqRr9R1CrDq459ey8z3CDkyOijEYZmbNm9OSRss2OXEk8gANNABXNsvLtzLuOfNvoiZGKiim9utsrjHbgYLgubxO25LKvDv8ALXjyiHM8/hrbtL0uvAq9qyve+39kec3J8MSwtg9jLfBIN1cpLiQD7RPlxb+leijp51XNW1aebPbpBdEZq6+FHUVpzIKAUAoBQHzuJkiRpJGCpGpd2PAKAMyT5VkqrlZNQj1Z8b2PKO1mLfeN9c3g4LPMWQc90eimf+0Cus4dHqKIVeSIEnu9yIqSfC6P+nuzIS+uTozRwr0zUMzf/ZfnVO9LLeVdfzZIoXVlw1SiSKAUAoBQHN7b7IW2N2/dS+hNHmbecDNoieR6qeGY/mttpeqWYNm65xfVfvcxzgpIrXYvay72cuTg2MBhAGyikOZEOZ4Oh9qI/tx8RVn1LTadSpWTje99/g/iYYTcHsy6GVJkHEMrZOjKfNWVhodCCKpdVtuNbxR5SRIaUkbuHX7EiCcjvP030EwHHyYDUeY4Z5dG0rVa82G3SS6oiTg4sk625jFAKAUAoBQGhiN/3WUcYDTOM1U+qg0338PDUnh1I1+oahXhV8c+vZeZ7hByZHRRiMMzNmzHflkbLNjlqTyAA00AAFc2y8u3Mt4582+iJkYqKKb262yucduBguC7zxO25NKnD7Rlrx5RDmefw1t2l6XXgVe1ZXvfb+yPObk+GJYOwexdvgkG6uUlzIB9ony4t/QvRAeXPWq5q2rWZs9ukF0X8mauvhR1NacyCgFAKAUBpYxitvYQPc3UgjijGbMefRVGpJ5AVJxcW3JsVda3bPMpJLdlBdoHaXcYsGtrcGCyz4r+rPl/qEaDT0R8zXQNK0OrD8cvFPz7L5EWdjkcDW9MQUEnIcSeAA1NOgPUXZ1gBwvDYLdxlKw76f8AvfiR5DIeVcw1rMWVlSkui5L/AETa48MTpq1BkFAKAUAoBQHN7b7IW2N2/dS5JNHmbecD0om6Hqp4Zj+RW20vVLMGzdc4vqv3uY5wUkVrsXtZd7OXJwfGQwgByikOZEOZ4Mh9qI/t8xVn1LTadSp9pxve+/wfxMMJuD2ZdDqkyDiGVsmRlPmrqw0OhBFUuq23Gt4o8pIkNKSN3Dr9iRBOfxPYfgBMB9GA1HmOGeXRtK1WvNr8prqiJODiyTrbmMUAoBQGhiN/3WUcYDTOM1U+qg99/Dw1OnUjX6hqFeHVxz69l5nuEHJkdFGIwzM2bN6csj5ZscuLMdAMuWgAy0rm2Xl3Zl3HPm30RMjFRRTe3W2Vzjtx9y4LvPE53JpU4d/lr6XsxDmefw1t2l6XVgVe1ZXvfb+yPObk+GJYOwexdvgkG6uUlzKB9onI4t/SvRR056mq5q2rWZs9ukF0X5ZmrrUUdTWnMgoBQCgFAfiaVY1Z3IVEUs7HgFAGZJr3XCU5KMerPjZ5m7RdspcauiQSLSFittFxAy07xh7zfsOFdP0rTYYVKj/k+r/exCnPiZyVbQ8CgLX7H9gXnkjxW9TdgjO/axsOMzcpCD7A1HU5chxq+v6xGmDx6n4n1fkv5M1Ve/Nl5VQiWK+AUAoBQCgFAKA5vbfZC2xu37qXJJowTbzgZtEeh6qeY/kVttL1SzBs3XOL6r97mOcFJFa7F7WXezlycHxgEW6nKOQ5kQ5ng6H2oj+3zFWfUtNp1Kn2nG977/B/Ewwm4PZl0OqTIOIZWAZWU+asrDQ6EEVS6rbca3ijykiQ0mjdw6/YkQTn8TL0H4ATAfsGHMeY4cB0bStVhm1+Ul1REnBxZJ1tzGKA0MSvu6yjjAaZxmoOe6g033y5eGpPDqRr9Q1CvCq459ey8z3CDkyPhiCAkkszHekkbLec9T0+A4AcK5rl5luZbxz69l5EyMVFbFN7ebYXOOXH3JgwLRs25NKnDv8AL1hvezEOZ5/DW3aVpdWBV7Vle91+X9kec3J8MSwNg9i7fBIN1cpLmUA3E5HFj7i9FHTnrVd1bVp5tnLlBdF+WZq61FHU1pzIKAUAoBQCgK57cMda0w9bWM5PfPuN17tBm/zJUfAmrP6MYisyHbLpH7swXS2Wx58q/kUyBnwHOgLt7PeyiKNY7zFV7yRgHS0P5cefEd77zf06DnnVM1f0ikpOnG/3L+CRXV3ZbSgAAAZAcABoPCqdKTk92SDNeT6KAUAoBQCgFAKAUBze2+yFtjdv3UuSTRgm3nA9KI9D1U8x/NbbS9UswbN1zi+q/e5jnBSRW2xe1l3s5dfc2MAiANlHIcyIczwdW9qI/t5EVZ9S02nUqfacb3vv8PmYYTcHsy6JI1lXI8QcmVlPEcwysNDzBFUqm6zGt44vaSJLSaNzDb5iRBOfxMvQfIATAc8hwDDmPMcOA6PpWqwza/KS6ohzhwsk8625jOdsm7xe/PFrj8U9QD6i+S5D5nnXLtYy5ZGVJvonsibXHaJy3a1iz2OEztESrzlbdWGqiT1iPHdDfOpHo9jK7MXF0jz/AIPlstomh2M7Ox2eHJdlQbi+HeM/DNUzIRAemQ3vi3gKkekmdK3IdKfhj9z5THZblgVWjMKAUAoBQCgFAUP2/wB0Wv7aHlFa74Hi8jZn/gPlXQPRatLEcvN/YiXvxFXVZjCdh2T4Wl5i9ssgBSHeuGU8+7Ga/wDLd+VarWr3RhTlHr0/6e61vI9M1y8nCvgFAKAUAoBQCgFAKAUAoDiO1vZ2K/w2aYqO/sY2niky4hVG9IhPQqD5gVYPR7OnTkqvfwz5bfHsYrY7x3Pn2MYu95hSJISzWcjW2Z5qAGT5KwHlXr0lxlTl8cf8lv8A77nyl7xO2uYi65Kd1h6Ubc0YcVb5/wA1p8PJnj3Rsg+jMko7rYjP++0/0T866T/9Osh8DN/D13Y1iPrQfgt8U4Z+YyI8CK57qmPKjKnGXnuS4PeJyHbLhz3OETFBmbZ0nI/pUkMfIMT5VsPRu9V5ii/8lseLlvE/XZDjUd5hUEakd7Zj7PMnMbpO4fgVy49QRyrz6RYsqstz7S5r8n2qW8Ttq0BlFAKAUAoBQCgKI7f7UrfW03KW13AfGORiR/zHzroHotZviyh5P7kS9eIq2rMYTreyzFkscWtpJCFjlJgdjoveDIH/AMt2tZrOO78OcF16/wDD3W9pI9OVy1k4V8AoBQCgFAKAUAoBQCgFAcn2o4zHY4Vdb5G/dRNaxLwzcyqVOXwUsfKt1oOLO7MjJdI83/oxWy2iRPYfhr2+F964IN3O0ygjI7oCop890nzqX6UXqzKUF/ij5StonfXEwjUuczujgBqx0CjxJyHnWhx6ZW2xhHq2ZW9kc9/2Pcf6ifvXRv8A5fxIfGdZiVixPfQj8QDJ04ATAaDPkw5HyPDiPWraVDNr8pLoxXNxZpK0c6HhvKwKOrDyZWU6HUEGuc21W4tvDLlJEtNSRSW0mB32yN7954bm9jI2TocyqBj+TL/T7rfDnrd8PMo1fH9Rd76/d1+URpRdb3RbGye01rjFuLm2bT0ZYm9eFvdYfQ6GqhqOnW4VvBPp2fZkiE1JE3WuPYoBQCgFAKArvttwI3mHC5jGcli/enLXu24P8vRb/aas3oxlqrIdUukvuYLo7rc89V0AiigLm7PO1iNUSzxYlSoCR3nEgjQCYajl6Xzy1qoav6Oucndjde8f4/gkV29mXBHIrgOhDKwBVlIKsDoQRqKpc4Sg3GS2ZIR+68H0UAoBQCgFAKAUAoCJ2m2htcJt2urpslHBEGW/K3JEHM/TWp2BgW5lvq61832SPE5KK3ZT+C4Vf7ZXv26+3orCFt1VUndC559zF1J9p/8AAq55OTj6Nj+qq5zf/fm/wiOk7Huy740itogqhYooUCqBkFRVGQA6ACqI3ZfZv1lJ/Ulckjaw6zaRhPMCoXjDEwyI/wDcce90Xl8dOgaLoyxI+ss99/QiWWcXJEtVgMRmgIzEbBiTPAPxMvTTgBMB9GA0PkeGWWo1XSoZsPKS6MyVzcWR7pDdxMjqJIpAY5I3GvJkdToRoQa53KN2Hds/DKJL5SRSm0WBX2yF4MRw0s9jI266tmQgJ/Jm8Pdf+dbrh5lGr4/qL+U/3mvyiNKLre6La2T2mtcYtxc2zcRkJYiRvwt7rD6HQ1UNR063Ct4J9Oz8yRCakiarXHsUAoBQCgPzLGrqUYBlYFWU6EEZEGvcJuElKPVHx8zzR2kbGSYLckorGznYm2k4kLzMTH3h+449cunaTqcM2lP/ACXVfn5EKyHCzj62p4FAWP2Vbfvh0q2V4+dlKclZj/6ZieDA8kPMcteudf1vR45UHZWvGvr/AGZa7OF7PoegQa50009mSzNfD6KAUAoBQCgFARO0+0NrhNu11dNko4Igy35W5Ig5n6a1OwMC3MtVdf8At9kjxKSit2U/g2FX+2V6b6+LRWELbqque6Bnn3UXUnhvP/gVc8nJx9Gx/VVc5v8Ad3+ER0nY92XZbW8FnCscapDDCmSqOCooqjTnbk27vxSZJ5RRuWFk0pE0ylVU70MTDiOkkg97oOXx0vujaNHFj6yznN/Qi2WcXJEvVhMRmgFAKAjMRsCSZ4AO8/UTQTAfRgND5Hhllp9V0qGbDykujMkJuLI+RIbqJkdRJHIDHJG44HkyOp0OoIrnko3Yd2z8MokvlJFKbRYFe7IXgxLDSz2MjbrK2ZCgn8mbqPdb+dbrh5lGsUOi7lNfu6/KI0out7otrZPaW1xi3FzbHoJYjlvwt7rD6HnVQ1HTrcK3gn07PzJEJqSJqtcexQCgFAKA1MUw2C9he3uY1likGTIw4eBHQjkRUjHybMeasrezR8aTWzKH7Qey+bDFe7sy09ovpOp/Ntx1b3lHvDTmOdX7Stery9q7PDP6P5ESdTjzRXVWAxGKA9H9j20LYhhqxyNvTWTdw5OrLlnGx8uH+01zr0jwlRk8cek+f++5LplvE7qq8ZhQCgFAKAUBE7T7Q2uE27XV02SjgiDLflbkiDmfprU7AwLcy1V1r5vskeJSUVuyn8Gwq/2yvTfXxaKwhbdVVz3QM8+5i6k8N5/8Crnk5OPo2Oqquc3+7v8ABHSdj3ZdttbwWcKxxqkMMCZKo4KiiqNOduTbu/FJknlFG3YWTSlZplIVTvQxNqDykkHvdBy110vujaNHEj6yznN/Qi2WcXJEvVhMRmgFAKAUAoCMxGwJYzwAd5+omgmA4D4OBofI8MstRq2lQzYeUl0Zkrm4sj5EhuomjdRJHIDHJG44HkyOp0PLKudSjdh3c/DKJL5SRSm0WBXuyF4MSw0s9jI26ytmQoJ/Jm6j3W+HPW7YeZRrGO6L1tP95r8ojSi63ui2tk9pbXGLdbm2PhLEfXhb3WH0POqfqOnW4VvBPp2fmSITUkTVa89igFAKAUBhgCCCAQRkQdD4V9jJxe6Ph5e7R8CXDMTuLeMZREiWEdEkGe75HeHlXVdLynlYsLH16P5ohTjwy2OYrYHgtHsBvSl/cW/szWu//ujdcv2dqrPpTVxYin5P7mah+IviufksUAoBQCgInafaG1wm3a6umyUcEQZb8rckQcz9NanYGBbmWqutfN9kjxKSit2U/g2FX+2V6b6+LRWELbqque6Bnn3UXUnhvP8A4FXPJycfRsf1VXOb/d3+COk7Huy7ba3gs4VijVIYYUyVRwVFFUac7cm3d7uUiTyijbsLJpSs0wIVTvQxNqCNJJB73QctddL7o2jRxI+ss5zf0ItlnFyRL1YTEKAzQCgFAKAUAoCMxGwbeM8A/E/UTRZgNPg4Gh8jwyy1GraVXmw8pLozJCxxZHyJDdRNHIokjkBSSOQcDyZHU6HwrnUo3Yd2z8MokvlJFKbRYFfbIXgxLDSz2MjbrqxJCgn8mbqPdbrlz1u2HmUavQ6L14/3mvyiNKLre6La2T2ltcYt1ubY+EsRy34W5qw+h51UNR063Ct4J9Oz8yRCakiarXHsUAoBQCgPOfbZeJNi8ioc/s8McLf3AFyP+eVdL9HqnXgx377shWveRwVbsxlj9g8ZbFXYZ5JZyE+bxj+ar3pNLbC282vyZafePQVc6JgoBQCgInabaG1wm3a6umyUcEQZb8rckQcz9NanYGBbmWqutfN9kjxOSit2U/g2FX+2d6b6+LRWELbqque6Bnn3UXUnhvP/AIAueTk4+jY/qquc3+7v8IjpOx7su21t4LOFYolSGGFMlUcFQCqNOduTbu/FKRJ5RRt2Fi0rLNMCFU70MLcjykkHvdF5a66X3RtGjiR9ZZzm/oRbLOLkiXqwmIzQGKAzQCgFAKAUAoBQEZiNgxYzwD8TL8RNFmA+jjkfI8iNRq2lV5sPKS6MyV2OLI+SOG6iaORRJHICkkbjXkysp0PhXO5Ruw7ufhlEl8pIpTaLAr7ZC8GJYaWexkbddWzIUE/kzdR7r6+et1w8yjV6HRevH+81+URpRdb3RbWym01rjFuLm2bwliOW/C3NWH0POqfqOnW4VvBPp2fmSITUkTVa89igFAQ21+OLhdjPeNkTEn4anRnbgi/MjyzrYabhvLyY1du/yPE5cK3PKt3cyTyPNKxeSVy7udWZjmTXVIQjCKjHkkQT416Bd/YDg5jgub9xl37iCLPmsfFiPAsQP9tUr0ryk3Chdub/AASaI9y2qpxIFAKAidptobXCbdrq6bJRwRBlvytyRBzP01qdgYFuZaq61832SPEpqK3ZT+DYVf7Z3pvr4tFYQtuqq57oGefdRZ6k8N5/8AXPJycfRsf1VXOb/d3+ER0nY92XZa28FnCsUSpDDAmSqOCoBVGnO3Kt3filIk7KKNywsmlZZpgQqnehhOoPKSQe90XlrrpfdG0aOLH1li3m/oRbLOLkiXqwmIzQCgFAKAUAoBQCgFAKAUBGYlYMWM8AHefqR6CYD6OOR8jyI1GraVXmw8pLozJCxxZHyJDdRNHIokjkBjkjccDyZGU6HwrnUo3Yd2z8MokvlJFKbRYFfbIXgxLDSz2MjbrK2ZCgn8mbqPdf+dbth5mPrFDovXj/AHmvyiNKLre6La2T2mtcYtxc2zeEsRI34W5q38HnVP1HTrcKzgn07PzJEJqS5E1WvPYoCpf+oLEClvZ2oPCaV5n/APjVVX/9D8quPonSnKy3y2X/AEj3voikKupGNzB8Pe9uIbWP17iVYlOuW8csz8NfKsV1saq5WS6Jbn1Ld7HrDBsMisbeK0gGUcCBF6nLUnxJzJ+Ncny8mWRdK2XVk6MdlsbtRj0KAidp9obXCbdrq6bJRwRB68rckQcz9NanYGBbmWqutfN9kjxKait2U/g+FX+2d6b6+LQ2ELbqque6Bn+VFnqTw3n/AMAXPJycfRsf1VXOb/d3+ER0nY92XZa28FnCsUSpDDAmSqOCoBVGnO3Jt3filIkraKNywsmlYTTAhVOcMJ1HSSQe90XlrrpfdG0aOLH1lnOb+hFss4uSJerCYjNAKAUAoDFAZoBQCgFAKAUAoBQEZiVg2ZngA7z9SPgBMB48nHI+R4ZEajVtKrza/KS6MyVzcWR8iRXUTRyKJI5AUkjccDyZHU6HwrnUo3Yd23uyiS+UkUptDgV9sheDEsNLSWMjbrq2ZCgn8mbqPdf+dbth5lGr0Oi/lP8Aea/KI0out7otrZPaa1xi3W5tjlyliJG/C3NW/g8xVP1HTrcK3gn07PzJEJqS5E1WvPZSf/UKp76wPIxygeTJn9RV59E3/wCVnzX2It/VFRVbTAdR2ZTJHjFizkAd/u8erKyr+5Fa/VouWFYo+R7r95HqGuUk4UBE7TbQ2uE27XV02SjgiDLflbkiDmfprU7AwLcy1V1r5vskeJSUVuyn8Hwm/wBs70316WhsIW3VVc90DP8AKiz1J9p/8CrnkZOPo2P6qpbzf7u/wiOk7Huy7bW3gs4ViiVIoYUyVRwVFFUac7cq3d+KUiTyijbw+yaUiaZSqqc4YW1HSSQe90XlrrpfdG0aOLFWWc5v6EWyzi5Il6sJiM0AoDFAZoDFAZoBQCgFAKAUAoBQCgFARmJWDZmeAfiZenHwAmA8dA4Gh8jw4jUarpUM2HLlJdGZIT4WR7pDdRMkiiSOQFJI5BryZHU6HwNc6lG7Du2fhlElraSKU2hwK+2QvBiWHFnsZG3XRsyFBP5M3h7r/wA63bDzKNXo9Rfyn+81+URpRdb3RbWye01rjFutzbHLlLE2W/C3NW/g8xVP1HTrcK3gn07PzJEJqSOM7ecKM9hFdKMzZzel4JKApP8A5Klbv0WyOG+VT/yX1RjvXLcoSr2RT7WQl71O4DmYODEIwS+8DmN0DnmK8z4eF8XTuD1ngN1NcWsE1xE0MzxKZYn4FGy9L9+PnXJs6uuu+ca3vHfkyfFtrmfDabaG1wm3a6umyUcEQZb8rckQcz9Na94GBbmWqutfN+SPkpKK3ZT+D4Vf7Z3pvb0tFYQtuqq57oGf5UWepPDef/Aq55OTj6Nj+qqW83+7v+COk7Huy7ba3gs4VjiVIYYVyVRwVFFUac7cm3d85Mk8kjbw+yaUiaZSqqc4Ym1HSSQe90Xl8dL7o2jRxI+ss5zf0ItlnFyRL1YTEZoBQCgFAKAUAoBQCgFAKAUBigM0AoBQCgIzEbBiTPAPxMvTTgBMB46BhyPkeHEajVdKhm18uUl0ZkhPhZHukN3EyOokikBSSOQa8mR1Oh5EGudTjdh3bPwyiS1tJFKbQ4FfbIXgxLDSz2Mjbrq2ZCgn8mbw91/51u2HmUavR6i/lP8Aea/KI0out7os/CMWsdpMPkCHNJ4zDcRH8yFmGh+oPPKqvfjXaXlRk+z3T7NGdSU4lZbP9i91JIxxCZYIlchViyeWUAkBs/VQEZHmeOgqzZfpRRCP/iuJ/wDEjDGl9y19ndlMPwpd2zgRGIyaU+lK/wAXPHy0qpZmqZOW/wD0ly8l0M8YKPQ+u020NrhNu11dNko4Igy35W5Ig5n6a14wMC3Mt9XX/t9khKSit2U/g+FX+2d79uvi0VhC26qrnugZ591F1J4bz/4FXPIycfRsf1VXOb/d3/BHSdj3ZdltbwWcKxxqkMMKZKo4KiiqNOduTbu+cpEnlFG5h9k0pWaZSqqd6GJtR0kkHvdF5fHS+6No0cSPrLOc39CLZZxckS9WExGaAUAoBQCgFAKAUAoBQCgFAKAUAoBQCgFAKAjMRsGJM8A/E9tOAEwH0Ycj5HhpqNV0qGbDykujMkJuLI90hu4mR1EkUgKSRuNeTI6nQjQg1zuULsO7Z+GUSXykilNocCvtkLwYlhpaSxkbddWzIQE/kzeHuv8AzrdcPMo1ej1F/Kf7zX5RGlF1vdFkbN9oWFYjGrC4jt5SPSguHWN1PRS2Qf4j9qrOboWXjyaUeKPmjNG2LPptDt9hOHIzPcxTSD1YLdlkkY5cAd0kL8WyrziaHl5EkuHhXm+R9lbFFY4NhV/tle/br7eisIW3VVc90DP8qHPUnhvP/gVacjJx9Gx/VVc5v93f4RgSdj3ZdttbwWcKxxqkMMCZKo4KiiqNOduTbu+cmSeUUbdhZNKVmmUqqnehibUdJJB73QcvjpfdG0aOJH1lnOb+hFss4uSJerCYjNAKAxQGaAxQGaAUAoBQCgFAKAUAoDFAZoBQCgMUBmgMUBG4jYEsZ4AO8/UTQTAcPJwND5HhllqNV0qGbDfpJdGZK5uLNH8O4jKsodHBR0ceTI6nzBBrnNld2Lbs/DJEtNSRwOM9j2FXLmSBprQkklIirR8eisMx5Gt9j+lGTXHaxKXx6MxOlPofjCOxvC7dw87z3WRBCOVSPh1C8T86+3+lOROO1cVH49QqF3LBijhtogiKkUMK5KqgKiKOQA0FV5u3Is57ykzNySNmwsmlKzTKQqnehibUHlJIPe6Dl8dL9o2jRxY+ss5zf0IllnFyRL1YTEZoBQGKAzQCgFAKAUAoBQCgFAKAUAoBQCgFAKAUAoBQCgIzELAljPBl3n6iaLMBwGfRgND5HhllqNV0qGbDykujMkLHE04bhXJUHJl9ZG4On9y6iudZOHdjzcbItEtST6GZp0jGbkDM5Ac2PRRqT4CvFOPbbLhhFtn1tI+9jYtIwmnGQU70UJ5EaO/9XQctddL/AKNoscRess5z+xEss4uSJarAYjNAKAUBigFAZoBQCgFAKAUAoBQCgMUBmgFAKAxQCgFAZoDFAKAUBxvaL6kPxNazU/8A8z3DqafZ7+fJ/ZWHS+59md9W5MZmgFAYoDNAKAxQGaAxQGaAUAoBQCgP/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0MDxANDRAPDw8NDxYPDg8PFA8UEA8XFBQWFhYUFBUYHCggGB0lHBUUIjEiJSkrLjIvFx8zRDMsNyktMDcBCgoKDg0OGxAQGzAkICQyLC8tLCwsLCwsLCwsLCwtLDQ0LCwsLCwsLCwsLCwsLCwsLCwsLCwsLCwsLCwsLCwsL//AABEIAOEA4QMBEQACEQEDEQH/xAAcAAEAAgMBAQEAAAAAAAAAAAAABQcBBAYIAwL/xABAEAACAQIDBQQHBwMDAwUAAAABAgMABAURMQYSIUFRBxNhgSIyQlJxkbEUFSMzQ6HBYnLhU4KiCBaSNGODsrP/xAAbAQEAAgMBAQAAAAAAAAAAAAAABAYDBQcCAf/EADIRAAICAQIEAgoCAwEBAQAAAAABAgMEBRESITFBIlEGExQyYXGhscHw0eFCgZEjFTP/2gAMAwEAAhEDEQA/ALxoBQCgFAKAUAoBQCgFAKAUBoYjf90RHGA0zDMKfVQab79BrkOZGXUjX6hqFWHXxz69l5nqEHJkY1osnGf8djzlyKj+1PVXyHzrn2XrGVkS3cml5IlxrijC2MS8Yl7lvehyQ+eXBvgcxWPH1TKolxRm/wDZ9cIskcPxAlhDPkJD+W44LMBxOQ5MOa+Y4Z5X7StWrzYeUl1RFnW4skq25jFAKAUAoBQCgFAKAUAoBQCgFAKAUAoBQCgFAKAUAoBQGhiN/wB1lHGA0zjNVPqoNN9/Dw5nh1I1+oahVh18c+vZeZ7hByZHwxbmZJLM53pHb1nPU/QDQAAVzXMzLcu3jnzfZeRMjFRWyOYxntGwaxcxyXIeRSQywK0m6RyJXgPnU7H0HNujxKOy+PI8u2KPzhHaVgt44jS5EbsclE6tGCTyDH0f3r7f6P5tS4uHdfDmfFbFnVTRLKuR4g5EEHIgjiGUjQjgQRWspusx7FOD2kj20mjbw6/YkQTkd5l+G/ACYD6MBqPMcM8uj6VqsM2HlJdURJwcWSdbcxigFAKAUAoBQCgFAKAUAoBQCgFAKAUAoBQCgFAKA0MRv+6yjjAaZxmqn1UHvv4eGp06ka/UNQrwq+OfXsvM9wg5MjooxGGZmzZvTlkfLNjlxZjoBly0AGWlc2y8u7Mt4582+i/gmRiorkU5txtpdY3cDBsE3mjc7ksyEjv8vWyb2YhzPP4a23TNKqwKvasvr5Pt/f2I85uT4YnSbN9kWF2sam9U3k+WbFmdYlPRFUjMf3Z+VazM9JsiyTVHhj/1nuNKXU+m0HZJhN1G32VGs5tVdGdoycuAZGJ4f25V5xPSXKrl/wC3ij/x/Q+ypi+hyex21t5s7c/c+M7wgUhYpDm3cA+qyN7UR/byIrcajptOpU+04vvff4P4mOE3B7SLndUnQcQysAyMp81ZGGh0IIql1W24tvFHlJEhpSRu4dfsSIJz+Jl6D8AJgPDQMOY8xw4Do2larDNh5SXVEScHFknW3MYoBQCgFAKAUAoBQCgFAKAUAoBQCgFAKAUAoDQxK/7rKOMBpnGag57qDTffLl4anTqRr9Q1CvCq459ey8z3CDkyOijEYZmYszelJI+WbHLiSdAMuWgFc2y8u7Mt4582+iJkYqKKb262yucduPuXBc3idtyaVMx3+Xrel7MQ5nn8Nbdpel1YFXtWV732/v7Eec3J8MSwtg9i7fBIN1cpLiUA3E5HFj7q9FHTnrVc1bVrM6zygui/kzV1qKOorTmQgrPam0nxCfCkb8e2iWQn2WJ9dB4qCmf9x6Gtnbpl1eLHJfR/Ty/6eFNOWx8dt9kLbG7fupfQmjBNvcAelEx5Hqp5j+cq96XqlmDZuucX1X73Pk4KSK02M2su9nLk4PjAItw2UchzIhBPB0PtRH9vmKs+pabTqVPtON733+D+JhhNwezLoZUmQcQysAyMh81ZWGh5giqXVbbjW8UeUkSGlJG7ht+xIgnP4nsPwAmA8NA45jzHDgOi6Vq0M2HlJdURLK+FknW4MYoBQCgFAKAUAoBQCgFAKAUAoBQCgFAKA0MSvzFlHGA0zjNQfVQe++XLw1J4dSNfqGoVYdfHPr2Xme4QcmR0UYjDMzFmb0pJHyzY5ankB4aAVzbLy7cy3jnzb6ImRioopvbrbK5x24+5cFBeJ23JpV4d/lr6XsxDmefw1t2l6XVgV+1ZXvfb+/sR5zcnwxLC2D2Mt8Eg3FykuZBncT5cWPur0UfvrVc1bVp5tnlBdF+WZq61FHUVpzIQG3G0aYPYy3TZGT8u3Q+3IwO6PgMiT4A1s9JwHmZCh2XN/I8WS4UeaMKxu4tLyPEEYtOk3fMx/ULE74b+4FgfjXTLsaFtLpa8LW38f8ISbT3PVGC4pFf28V3Ac450Dr1HVT4g5jyrlOXjSxrpVS7E6Mt1uRW2+yFtjdv3UvoTRgm3nAzaInkeqnmP541M0vVLMGzdc4vqv3ueZwUkVpsbtZd7OXJwfGQwgVso5DmRCCeDofaiP7eRFWjUdNp1Kn2nGfi+/wAH8TDCbg+Fl0MqTIOIZWAZGQ+asrD5giqXVbbi28UeUkSGlJG7ht8xIgnI7z9OTgBMB4cnHMeY4ZgdG0rVoZsPKS6oiWV8LJOtuYxQCgFAKAUAoBQCgFAKAUAoBQCgFAaGJX/dZRxgNM4zUH1UHvvly6DUnh1I1+oahVh1cc+vZeZ7hByZHRxiMMzNmzelJI+WbHqeQGXLQCubZeXbmW8c+bfREyMVFFN7dbZXOOz/AHLgoZ4nO5NKvDv8tePsxDmefw1t2l6XVgV+1ZXvfb+yPObk+GJYWwexlvgkG4uUlzIB9ony4sfdXog5ddarmratZm2cuUF0RmrrUTqK05kFEDzn2v7U/eV8YImztrEmJMtHf9R/mAB4L410vQtP9lx95e9Lm/wiFbPiZwVbsxls9hm1XcythUzehcEyWpOiyAZsngGAz+I8aq3pLp/rKvaILnHr8v6M9M9nsXhVDJRzm2+yFtjdv3UvoTR5m3nAzaI9D1U8x/NbTS9UswbN1zi+q/e5jnBSRWuxm1l1s3cnB8ZDCBWyjkOZEIJ4Oh9qI/tx8RVo1LTadSp9pxn4vv8AB/Ewwm4PZlzsqTICCGVgHR1PmrKw8iCKpdVtuNbxR5SRIaUkbuG37Fu4nP4mX4cmizAfRxzHmOYHRtK1aGbDykuqIk4OJJ1tzGKAUAoBQCgMUBmgFAKAUAoBQCgNDEr/ALrKOMBpnGaqfVQab7+HQak8OpGv1DUKsOrjn17LzPcIOTI6OMRhmZs2PpySPlmxy1J0AA5aACubZeXdmW8c+bfREyMVFFN7dbZXOOz/AHLgoZ4nO7LKnD7RlqN72YhzPP4a27S9LqwK/asrlL49v7I85uT4YlhbB7GW+CQbi5SXEgH2ifLix91eijp51XNW1aebPlyguiM1daijqK05kFAcV2rbVfdViyxtlc3ecUGWqjL05PIEebCt/oGne05HHJeGPN/PsjFbPhR5sro5DMUB9ba4eF0ljYq8Th0YaqynMEfAgV5lFSi4vowep9i9oUxeyiu1yDkbk6D2JF9YfyPAiuW6rgvDyHX26r5E6EuJbk7WtPZze2+yFtjdv3UuSTICbecDNoj0PVTwzH81ttL1SzBs3XOL6r97mOcFJFbbGbWXWzlycHxkMIFbKKQ5sIQTwdD7UR/bj4irPqWm06lT7TjPxff4P4mGE3B7SLnZUmQEEMrAOjofNWVh5EEVS6rbca3ijykiQ0mjdw6/YsIJyO8y/DfRZgPo45jzHMDo2latXmw8pLqiJZBxZJ1tzGKAxQGaAUAoBQCgFAKAUAoDQxK/7rKKMBpnGYU+qg0338Og1J4dSNfqOoVYdXHPr2Xme4QcmR0cYjDMzZsfTkkbLNjlqegA5aACubZeXdmW8c+bfREyMVFFN7dbZXOO3AwXBQzxSNuSypw+0Za+l7MQ5nn8Nbdpel14FftWV732/sjzm5PhiWFsHsZb4JBurlJcSAfaJ8uLH3V6KOnnVc1bVp5tnlBdEZq6+E6itOZBQH5lkVFLMQqqCzMdAAMyTXqEHOSjHqz4zy92hbStjF/JcAnuU/CtlPKNScjl1Ykt5+FdU0vBWHjqvv1fzIU5cT3OZrYHgUAoCwOx3ar7uvRbTNlbXxWNs9I5M8o38ASd0nxz5Vo9e0/2rHco+9Hmvl3MtU+Fnomua7EwUBze2+yFtjdv3UuSTR5m3nAzaInkeqnmP5rbaXqlmDZuucX1X73Mc4KSK22M2su9nLk4NjAYQK2UUhzIhDHgyH2oj+3HxFWfUtNp1Kr2nG977/B/Ewwm4PaRc7KkyAghlYBkdD5qysPmCKpdVtuNbxR5SRIaUkbuHX53hBOfxP030WYDX4OBqPMcM8ujaVq1ebX5SXVESdbiyTrbmMUAoBQCgFAKAUAoBQGhiN/3WUcYDTOMwp9VBpvv0GuQ1JGXUjX6hqFeHVxz69l5nuEHJkdFGIwzM2bN6UkjZZsctT0GXLQAVzbLy7cy3jnzb6ImRioopvbvbK4x24GC4KC8Ujbksq8PtGWuR9mIak88umtu0vSq8Cr2rK95fT+yPObk+GJYWwexlvgkG6uUlxIB9ony4sfdXoo6edVzVtWnmz8oLojNXXwo6itOZBQCgOI7WGxGSyFnh1vLM12xSZ4wD3cYyzU9N7PL4A1YPR9Y8b3bfJLh6b+f9GG3fbZFS4f2U45OfSgSAe9NJGB8lJP7Vbrdewa/89/kjAqpM5raTBpMMupbKVleSAqGZM907yK3DPj7VbDFyI5FUbY9GeJLZ7EZUg+HSbG7G3ONmdbZ4ke3VWIlLANvEjIEA5aVAz9RqwoxlZvs3tyPUYOXQ377svx2A5fZe9HvQvEwPlmD+1YKtcwbOlm3z5Hp1SXYvbYW6vZrCL7whkhuYh3UneDJpNzgJPMfvnVE1euiGS3RJOL58u3wJNbfDzOgrVGQUBze2+yFtjdv3UvoTR5m3nA9KInkeqnhmP5ra6XqlmDZuucX1X73Mc4KSK22L2rutnLk4NjAZYA2UUhzIhzPBkPtRH9uPiKtGpabVqVXtON733+D+JhhNwfDIudlSZAcwysAyMp81ZWHkQRVLqttxreKPKSJDSkjdw6/JYQTkd5+m+gmA1+DgajzHDPLo2larDNh5SXVESdbiSVbcxmaAUAoBQCgFAKA0MRv+6yjjAaZxmqn1UGm+/h4akjLqRr9R1CrDq459ey8z3CDkyOijEYZmbNm9OSRss2OXEk8gANNABXNsvLtzLuOfNvoiZGKiim9utsrjHbgYLgubxO25LKvDv8ALXjyiHM8/hrbtL0uvAq9qyve+39kec3J8MSwtg9jLfBIN1cpLiQD7RPlxb+leijp51XNW1aebPbpBdEZq6+FHUVpzIKAUAoBQHzuJkiRpJGCpGpd2PAKAMyT5VkqrlZNQj1Z8b2PKO1mLfeN9c3g4LPMWQc90eimf+0Cus4dHqKIVeSIEnu9yIqSfC6P+nuzIS+uTozRwr0zUMzf/ZfnVO9LLeVdfzZIoXVlw1SiSKAUAoBQHN7b7IW2N2/dS+hNHmbecDNoieR6qeGY/mttpeqWYNm65xfVfvcxzgpIrXYvay72cuTg2MBhAGyikOZEOZ4Oh9qI/tx8RVn1LTadSpWTje99/g/iYYTcHsy6GVJkHEMrZOjKfNWVhodCCKpdVtuNbxR5SRIaUkbuHX7EiCcjvP030EwHHyYDUeY4Z5dG0rVa82G3SS6oiTg4sk625jFAKAUAoBQGhiN/3WUcYDTOM1U+qg0338PDUnh1I1+oahXhV8c+vZeZ7hByZHRRiMMzNmzHflkbLNjlqTyAA00AAFc2y8u3Mt4582+iJkYqKKb262yucduBguC7zxO25NKnD7Rlrx5RDmefw1t2l6XXgVe1ZXvfb+yPObk+GJYOwexdvgkG6uUlzIB9ony4t/QvRAeXPWq5q2rWZs9ukF0X8mauvhR1NacyCgFAKAUBpYxitvYQPc3UgjijGbMefRVGpJ5AVJxcW3JsVda3bPMpJLdlBdoHaXcYsGtrcGCyz4r+rPl/qEaDT0R8zXQNK0OrD8cvFPz7L5EWdjkcDW9MQUEnIcSeAA1NOgPUXZ1gBwvDYLdxlKw76f8AvfiR5DIeVcw1rMWVlSkui5L/AETa48MTpq1BkFAKAUAoBQHN7b7IW2N2/dS5JNHmbecD0om6Hqp4Zj+RW20vVLMGzdc4vqv3uY5wUkVrsXtZd7OXJwfGQwgByikOZEOZ4Mh9qI/t8xVn1LTadSp9pxve+/wfxMMJuD2ZdDqkyDiGVsmRlPmrqw0OhBFUuq23Gt4o8pIkNKSN3Dr9iRBOfxPYfgBMB9GA1HmOGeXRtK1WvNr8prqiJODiyTrbmMUAoBQGhiN/3WUcYDTOM1U+qg99/Dw1OnUjX6hqFeHVxz69l5nuEHJkdFGIwzM2bN6csj5ZscuLMdAMuWgAy0rm2Xl3Zl3HPm30RMjFRRTe3W2Vzjtx9y4LvPE53JpU4d/lr6XsxDmefw1t2l6XVgVe1ZXvfb+yPObk+GJYOwexdvgkG6uUlzKB9onI4t/SvRR056mq5q2rWZs9ukF0X5ZmrrUUdTWnMgoBQCgFAfiaVY1Z3IVEUs7HgFAGZJr3XCU5KMerPjZ5m7RdspcauiQSLSFittFxAy07xh7zfsOFdP0rTYYVKj/k+r/exCnPiZyVbQ8CgLX7H9gXnkjxW9TdgjO/axsOMzcpCD7A1HU5chxq+v6xGmDx6n4n1fkv5M1Ve/Nl5VQiWK+AUAoBQCgFAKA5vbfZC2xu37qXJJowTbzgZtEeh6qeY/kVttL1SzBs3XOL6r97mOcFJFa7F7WXezlycHxgEW6nKOQ5kQ5ng6H2oj+3zFWfUtNp1Kn2nG977/B/Ewwm4PZl0OqTIOIZWAZWU+asrDQ6EEVS6rbca3ijykiQ0mjdw6/YkQTn8TL0H4ATAfsGHMeY4cB0bStVhm1+Ul1REnBxZJ1tzGKA0MSvu6yjjAaZxmoOe6g033y5eGpPDqRr9Q1CvCq459ey8z3CDkyPhiCAkkszHekkbLec9T0+A4AcK5rl5luZbxz69l5EyMVFbFN7ebYXOOXH3JgwLRs25NKnDv8AL1hvezEOZ5/DW3aVpdWBV7Vle91+X9kec3J8MSwNg9i7fBIN1cpLmUA3E5HFj7i9FHTnrVd1bVp5tnLlBdF+WZq61FHU1pzIKAUAoBQCgK57cMda0w9bWM5PfPuN17tBm/zJUfAmrP6MYisyHbLpH7swXS2Wx58q/kUyBnwHOgLt7PeyiKNY7zFV7yRgHS0P5cefEd77zf06DnnVM1f0ikpOnG/3L+CRXV3ZbSgAAAZAcABoPCqdKTk92SDNeT6KAUAoBQCgFAKAUBze2+yFtjdv3UuSTRgm3nA9KI9D1U8x/NbbS9UswbN1zi+q/e5jnBSRW2xe1l3s5dfc2MAiANlHIcyIczwdW9qI/t5EVZ9S02nUqfacb3vv8PmYYTcHsy6JI1lXI8QcmVlPEcwysNDzBFUqm6zGt44vaSJLSaNzDb5iRBOfxMvQfIATAc8hwDDmPMcOA6PpWqwza/KS6ohzhwsk8625jOdsm7xe/PFrj8U9QD6i+S5D5nnXLtYy5ZGVJvonsibXHaJy3a1iz2OEztESrzlbdWGqiT1iPHdDfOpHo9jK7MXF0jz/AIPlstomh2M7Ox2eHJdlQbi+HeM/DNUzIRAemQ3vi3gKkekmdK3IdKfhj9z5THZblgVWjMKAUAoBQCgFAUP2/wB0Wv7aHlFa74Hi8jZn/gPlXQPRatLEcvN/YiXvxFXVZjCdh2T4Wl5i9ssgBSHeuGU8+7Ga/wDLd+VarWr3RhTlHr0/6e61vI9M1y8nCvgFAKAUAoBQCgFAKAUAoDiO1vZ2K/w2aYqO/sY2niky4hVG9IhPQqD5gVYPR7OnTkqvfwz5bfHsYrY7x3Pn2MYu95hSJISzWcjW2Z5qAGT5KwHlXr0lxlTl8cf8lv8A77nyl7xO2uYi65Kd1h6Ubc0YcVb5/wA1p8PJnj3Rsg+jMko7rYjP++0/0T866T/9Osh8DN/D13Y1iPrQfgt8U4Z+YyI8CK57qmPKjKnGXnuS4PeJyHbLhz3OETFBmbZ0nI/pUkMfIMT5VsPRu9V5ii/8lseLlvE/XZDjUd5hUEakd7Zj7PMnMbpO4fgVy49QRyrz6RYsqstz7S5r8n2qW8Ttq0BlFAKAUAoBQCgKI7f7UrfW03KW13AfGORiR/zHzroHotZviyh5P7kS9eIq2rMYTreyzFkscWtpJCFjlJgdjoveDIH/AMt2tZrOO78OcF16/wDD3W9pI9OVy1k4V8AoBQCgFAKAUAoBQCgFAcn2o4zHY4Vdb5G/dRNaxLwzcyqVOXwUsfKt1oOLO7MjJdI83/oxWy2iRPYfhr2+F964IN3O0ygjI7oCop890nzqX6UXqzKUF/ij5StonfXEwjUuczujgBqx0CjxJyHnWhx6ZW2xhHq2ZW9kc9/2Pcf6ifvXRv8A5fxIfGdZiVixPfQj8QDJ04ATAaDPkw5HyPDiPWraVDNr8pLoxXNxZpK0c6HhvKwKOrDyZWU6HUEGuc21W4tvDLlJEtNSRSW0mB32yN7954bm9jI2TocyqBj+TL/T7rfDnrd8PMo1fH9Rd76/d1+URpRdb3RbGye01rjFuLm2bT0ZYm9eFvdYfQ6GqhqOnW4VvBPp2fZkiE1JE3WuPYoBQCgFAKArvttwI3mHC5jGcli/enLXu24P8vRb/aas3oxlqrIdUukvuYLo7rc89V0AiigLm7PO1iNUSzxYlSoCR3nEgjQCYajl6Xzy1qoav6Oucndjde8f4/gkV29mXBHIrgOhDKwBVlIKsDoQRqKpc4Sg3GS2ZIR+68H0UAoBQCgFAKAUAoCJ2m2htcJt2urpslHBEGW/K3JEHM/TWp2BgW5lvq61832SPE5KK3ZT+C4Vf7ZXv26+3orCFt1VUndC559zF1J9p/8AAq55OTj6Nj+qq5zf/fm/wiOk7Huy740itogqhYooUCqBkFRVGQA6ACqI3ZfZv1lJ/Ulckjaw6zaRhPMCoXjDEwyI/wDcce90Xl8dOgaLoyxI+ss99/QiWWcXJEtVgMRmgIzEbBiTPAPxMvTTgBMB9GA0PkeGWWo1XSoZsPKS6MyVzcWR7pDdxMjqJIpAY5I3GvJkdToRoQa53KN2Hds/DKJL5SRSm0WBX2yF4MRw0s9jI266tmQgJ/Jm8Pdf+dbrh5lGr4/qL+U/3mvyiNKLre6La2T2mtcYtxc2zcRkJYiRvwt7rD6HQ1UNR063Ct4J9Oz8yRCakiarXHsUAoBQCgPzLGrqUYBlYFWU6EEZEGvcJuElKPVHx8zzR2kbGSYLckorGznYm2k4kLzMTH3h+449cunaTqcM2lP/ACXVfn5EKyHCzj62p4FAWP2Vbfvh0q2V4+dlKclZj/6ZieDA8kPMcteudf1vR45UHZWvGvr/AGZa7OF7PoegQa50009mSzNfD6KAUAoBQCgFARO0+0NrhNu11dNko4Igy35W5Ig5n6a1OwMC3MtVdf8At9kjxKSit2U/g2FX+2V6b6+LRWELbqque6Bnn3UXUnhvP/gVc8nJx9Gx/VVc5v8Ad3+ER0nY92XZbW8FnCscapDDCmSqOCooqjTnbk27vxSZJ5RRuWFk0pE0ylVU70MTDiOkkg97oOXx0vujaNHFj6yznN/Qi2WcXJEvVhMRmgFAKAjMRsCSZ4AO8/UTQTAfRgND5Hhllp9V0qGbDykujMkJuLI+RIbqJkdRJHIDHJG44HkyOp0OoIrnko3Yd2z8MokvlJFKbRYFe7IXgxLDSz2MjbrK2ZCgn8mbqPdb+dbrh5lGsUOi7lNfu6/KI0out7otrZPaW1xi3FzbHoJYjlvwt7rD6HnVQ1HTrcK3gn07PzJEJqSJqtcexQCgFAKA1MUw2C9he3uY1likGTIw4eBHQjkRUjHybMeasrezR8aTWzKH7Qey+bDFe7sy09ovpOp/Ntx1b3lHvDTmOdX7Stery9q7PDP6P5ESdTjzRXVWAxGKA9H9j20LYhhqxyNvTWTdw5OrLlnGx8uH+01zr0jwlRk8cek+f++5LplvE7qq8ZhQCgFAKAUBE7T7Q2uE27XV02SjgiDLflbkiDmfprU7AwLcy1V1r5vskeJSUVuyn8Gwq/2yvTfXxaKwhbdVVz3QM8+5i6k8N5/8Crnk5OPo2Oqquc3+7v8ABHSdj3ZdttbwWcKxxqkMMCZKo4KiiqNOduTbu/FJknlFG3YWTSlZplIVTvQxNqDykkHvdBy110vujaNHEj6yznN/Qi2WcXJEvVhMRmgFAKAUAoCMxGwJYzwAd5+omgmA4D4OBofI8MstRq2lQzYeUl0Zkrm4sj5EhuomjdRJHIDHJG44HkyOp0PLKudSjdh3c/DKJL5SRSm0WBXuyF4MSw0s9jI26ytmQoJ/Jm6j3W+HPW7YeZRrGO6L1tP95r8ojSi63ui2tk9pbXGLdbm2PhLEfXhb3WH0POqfqOnW4VvBPp2fmSITUkTVa89igFAKAUBhgCCCAQRkQdD4V9jJxe6Ph5e7R8CXDMTuLeMZREiWEdEkGe75HeHlXVdLynlYsLH16P5ohTjwy2OYrYHgtHsBvSl/cW/szWu//ujdcv2dqrPpTVxYin5P7mah+IviufksUAoBQCgInafaG1wm3a6umyUcEQZb8rckQcz9NanYGBbmWqutfN9kjxKSit2U/g2FX+2V6b6+LRWELbqque6Bnn3UXUnhvP8A4FXPJycfRsf1VXOb/d3+COk7Huy7ba3gs4VijVIYYUyVRwVFFUac7cm3d7uUiTyijbsLJpSs0wIVTvQxNqCNJJB73QctddL7o2jRxI+ss5zf0ItlnFyRL1YTEKAzQCgFAKAUAoCMxGwbeM8A/E/UTRZgNPg4Gh8jwyy1GraVXmw8pLozJCxxZHyJDdRNHIokjkBSSOQcDyZHU6HwrnUo3Yd2z8MokvlJFKbRYFfbIXgxLDSz2MjbrqxJCgn8mbqPdbrlz1u2HmUavQ6L14/3mvyiNKLre6La2T2ltcYt1ubY+EsRy34W5qw+h51UNR063Ct4J9Oz8yRCakiarXHsUAoBQCgPOfbZeJNi8ioc/s8McLf3AFyP+eVdL9HqnXgx377shWveRwVbsxlj9g8ZbFXYZ5JZyE+bxj+ar3pNLbC282vyZafePQVc6JgoBQCgInabaG1wm3a6umyUcEQZb8rckQcz9NanYGBbmWqutfN9kjxOSit2U/g2FX+2d6b6+LRWELbqque6Bnn3UXUnhvP/AIAueTk4+jY/qquc3+7v8IjpOx7su21t4LOFYolSGGFMlUcFQCqNOduTbu/FKRJ5RRt2Fi0rLNMCFU70MLcjykkHvdF5a66X3RtGjiR9ZZzm/oRbLOLkiXqwmIzQGKAzQCgFAKAUAoBQEZiNgxYzwD8TL8RNFmA+jjkfI8iNRq2lV5sPKS6MyV2OLI+SOG6iaORRJHICkkbjXkysp0PhXO5Ruw7ufhlEl8pIpTaLAr7ZC8GJYaWexkbddWzIUE/kzdR7r6+et1w8yjV6HRevH+81+URpRdb3RbWym01rjFuLm2bwliOW/C3NWH0POqfqOnW4VvBPp2fmSITUkTVa89igFAQ21+OLhdjPeNkTEn4anRnbgi/MjyzrYabhvLyY1du/yPE5cK3PKt3cyTyPNKxeSVy7udWZjmTXVIQjCKjHkkQT416Bd/YDg5jgub9xl37iCLPmsfFiPAsQP9tUr0ryk3Chdub/AASaI9y2qpxIFAKAidptobXCbdrq6bJRwRBlvytyRBzP01qdgYFuZaq61832SPEpqK3ZT+DYVf7Z3pvr4tFYQtuqq57oGefdRZ6k8N5/8AXPJycfRsf1VXOb/d3+ER0nY92XZa28FnCsUSpDDAmSqOCoBVGnO3Kt3filIk7KKNywsmlZZpgQqnehhOoPKSQe90XlrrpfdG0aOLH1li3m/oRbLOLkiXqwmIzQCgFAKAUAoBQCgFAKAUBGYlYMWM8AHefqR6CYD6OOR8jyI1GraVXmw8pLozJCxxZHyJDdRNHIokjkBjkjccDyZGU6HwrnUo3Yd2z8MokvlJFKbRYFfbIXgxLDSz2MjbrK2ZCgn8mbqPdf+dbth5mPrFDovXj/AHmvyiNKLre6La2T2mtcYtxc2zeEsRI34W5q38HnVP1HTrcKzgn07PzJEJqS5E1WvPYoCpf+oLEClvZ2oPCaV5n/APjVVX/9D8quPonSnKy3y2X/AEj3voikKupGNzB8Pe9uIbWP17iVYlOuW8csz8NfKsV1saq5WS6Jbn1Ld7HrDBsMisbeK0gGUcCBF6nLUnxJzJ+Ncny8mWRdK2XVk6MdlsbtRj0KAidp9obXCbdrq6bJRwRB68rckQcz9NanYGBbmWqutfN9kjxKait2U/g+FX+2d6b6+LQ2ELbqque6Bn+VFnqTw3n/AMAXPJycfRsf1VXOb/d3+ER0nY92XZa28FnCsUSpDDAmSqOCoBVGnO3Jt3filIkraKNywsmlYTTAhVOcMJ1HSSQe90XlrrpfdG0aOLH1lnOb+hFss4uSJerCYjNAKAUAoDFAZoBQCgFAKAUAoBQEZiVg2ZngA7z9SPgBMB48nHI+R4ZEajVtKrza/KS6MyVzcWR8iRXUTRyKJI5AUkjccDyZHU6HwrnUo3Yd23uyiS+UkUptDgV9sheDEsNLSWMjbrq2ZCgn8mbqPdf+dbth5lGr0Oi/lP8Aea/KI0out7otrZPaa1xi3W5tjlyliJG/C3NW/g8xVP1HTrcK3gn07PzJEJqS5E1WvPZSf/UKp76wPIxygeTJn9RV59E3/wCVnzX2It/VFRVbTAdR2ZTJHjFizkAd/u8erKyr+5Fa/VouWFYo+R7r95HqGuUk4UBE7TbQ2uE27XV02SjgiDLflbkiDmfprU7AwLcy1V1r5vskeJSUVuyn8Hwm/wBs70316WhsIW3VVc90DP8AKiz1J9p/8CrnkZOPo2P6qpbzf7u/wiOk7Huy7bW3gs4ViiVIoYUyVRwVFFUac7cq3d+KUiTyijbw+yaUiaZSqqc4YW1HSSQe90XlrrpfdG0aOLFWWc5v6EWyzi5Il6sJiM0AoDFAZoDFAZoBQCgFAKAUAoBQCgFARmJWDZmeAfiZenHwAmA8dA4Gh8jw4jUarpUM2HLlJdGZIT4WR7pDdRMkiiSOQFJI5BryZHU6HwNc6lG7Du2fhlElraSKU2hwK+2QvBiWHFnsZG3XRsyFBP5M3h7r/wA63bDzKNXo9Rfyn+81+URpRdb3RbWye01rjFutzbHLlLE2W/C3NW/g8xVP1HTrcK3gn07PzJEJqSOM7ecKM9hFdKMzZzel4JKApP8A5Klbv0WyOG+VT/yX1RjvXLcoSr2RT7WQl71O4DmYODEIwS+8DmN0DnmK8z4eF8XTuD1ngN1NcWsE1xE0MzxKZYn4FGy9L9+PnXJs6uuu+ca3vHfkyfFtrmfDabaG1wm3a6umyUcEQZb8rckQcz9Na94GBbmWqutfN+SPkpKK3ZT+D4Vf7Z3pvb0tFYQtuqq57oGf5UWepPDef/Aq55OTj6Nj+qqW83+7v+COk7Huy7ba3gs4VjiVIYYVyVRwVFFUac7cm3d85Mk8kjbw+yaUiaZSqqc4Ym1HSSQe90Xl8dL7o2jRxI+ss5zf0ItlnFyRL1YTEZoBQCgFAKAUAoBQCgFAKAUBigM0AoBQCgIzEbBiTPAPxMvTTgBMB46BhyPkeHEajVdKhm18uUl0ZkhPhZHukN3EyOokikBSSOQa8mR1Oh5EGudTjdh3bPwyiS1tJFKbQ4FfbIXgxLDSz2Mjbrq2ZCgn8mbw91/51u2HmUavR6i/lP8Aea/KI0out7os/CMWsdpMPkCHNJ4zDcRH8yFmGh+oPPKqvfjXaXlRk+z3T7NGdSU4lZbP9i91JIxxCZYIlchViyeWUAkBs/VQEZHmeOgqzZfpRRCP/iuJ/wDEjDGl9y19ndlMPwpd2zgRGIyaU+lK/wAXPHy0qpZmqZOW/wD0ly8l0M8YKPQ+u020NrhNu11dNko4Igy35W5Ig5n6a14wMC3Mt9XX/t9khKSit2U/g+FX+2d79uvi0VhC26qrnugZ591F1J4bz/4FXPIycfRsf1VXOb/d3/BHSdj3ZdltbwWcKxxqkMMKZKo4KiiqNOduTbu+cpEnlFG5h9k0pWaZSqqd6GJtR0kkHvdF5fHS+6No0cSPrLOc39CLZZxckS9WExGaAUAoBQCgFAKAUAoBQCgFAKAUAoBQCgFAKAjMRsGJM8A/E9tOAEwH0Ycj5HhpqNV0qGbDykujMkJuLI90hu4mR1EkUgKSRuNeTI6nQjQg1zuULsO7Z+GUSXykilNocCvtkLwYlhpaSxkbddWzIQE/kzeHuv8AzrdcPMo1ej1F/Kf7zX5RGlF1vdFkbN9oWFYjGrC4jt5SPSguHWN1PRS2Qf4j9qrOboWXjyaUeKPmjNG2LPptDt9hOHIzPcxTSD1YLdlkkY5cAd0kL8WyrziaHl5EkuHhXm+R9lbFFY4NhV/tle/br7eisIW3VVc90DP8qHPUnhvP/gVacjJx9Gx/VVc5v93f4RgSdj3ZdttbwWcKxxqkMMCZKo4KiiqNOduTbu+cmSeUUbdhZNKVmmUqqnehibUdJJB73QcvjpfdG0aOJH1lnOb+hFss4uSJerCYjNAKAxQGaAxQGaAUAoBQCgFAKAUAoDFAZoBQCgMUBmgMUBG4jYEsZ4AO8/UTQTAcPJwND5HhllqNV0qGbDfpJdGZK5uLNH8O4jKsodHBR0ceTI6nzBBrnNld2Lbs/DJEtNSRwOM9j2FXLmSBprQkklIirR8eisMx5Gt9j+lGTXHaxKXx6MxOlPofjCOxvC7dw87z3WRBCOVSPh1C8T86+3+lOROO1cVH49QqF3LBijhtogiKkUMK5KqgKiKOQA0FV5u3Is57ykzNySNmwsmlKzTKQqnehibUHlJIPe6Dl8dL9o2jRxY+ss5zf0IllnFyRL1YTEZoBQGKAzQCgFAKAUAoBQCgFAKAUAoBQCgFAKAUAoBQCgIzELAljPBl3n6iaLMBwGfRgND5HhllqNV0qGbDykujMkLHE04bhXJUHJl9ZG4On9y6iudZOHdjzcbItEtST6GZp0jGbkDM5Ac2PRRqT4CvFOPbbLhhFtn1tI+9jYtIwmnGQU70UJ5EaO/9XQctddL/AKNoscRess5z+xEss4uSJarAYjNAKAUBigFAZoBQCgFAKAUAoBQCgMUBmgFAKAxQCgFAZoDFAKAUBxvaL6kPxNazU/8A8z3DqafZ7+fJ/ZWHS+59md9W5MZmgFAYoDNAKAxQGaAxQGaAUAoBQCgP/9k="/>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40" y="201454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21380" y="5001458"/>
            <a:ext cx="5349240" cy="430887"/>
          </a:xfrm>
          <a:prstGeom prst="rect">
            <a:avLst/>
          </a:prstGeom>
        </p:spPr>
        <p:txBody>
          <a:bodyPr wrap="square">
            <a:spAutoFit/>
          </a:bodyPr>
          <a:lstStyle/>
          <a:p>
            <a:pPr algn="ctr"/>
            <a:r>
              <a:rPr lang="en-US" sz="2200" dirty="0">
                <a:hlinkClick r:id="rId4"/>
              </a:rPr>
              <a:t>Blog post: curve relative to the highest score</a:t>
            </a:r>
            <a:endParaRPr lang="en-US" sz="2200" dirty="0"/>
          </a:p>
        </p:txBody>
      </p:sp>
    </p:spTree>
    <p:extLst>
      <p:ext uri="{BB962C8B-B14F-4D97-AF65-F5344CB8AC3E}">
        <p14:creationId xmlns:p14="http://schemas.microsoft.com/office/powerpoint/2010/main" val="3051872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581" y="663576"/>
            <a:ext cx="4946730" cy="2506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74334" y="3855720"/>
            <a:ext cx="4782186" cy="2492990"/>
          </a:xfrm>
          <a:prstGeom prst="rect">
            <a:avLst/>
          </a:prstGeom>
          <a:noFill/>
        </p:spPr>
        <p:txBody>
          <a:bodyPr wrap="square" rtlCol="0">
            <a:spAutoFit/>
          </a:bodyPr>
          <a:lstStyle/>
          <a:p>
            <a:r>
              <a:rPr lang="en-US" sz="2600" dirty="0"/>
              <a:t>For taking responsibility of the conduct of the class.</a:t>
            </a:r>
          </a:p>
          <a:p>
            <a:endParaRPr lang="en-US" sz="2600" dirty="0"/>
          </a:p>
          <a:p>
            <a:r>
              <a:rPr lang="en-US" sz="2600" dirty="0"/>
              <a:t>Small things from time to time</a:t>
            </a:r>
          </a:p>
          <a:p>
            <a:endParaRPr lang="en-US" sz="2600" dirty="0"/>
          </a:p>
          <a:p>
            <a:r>
              <a:rPr lang="en-US" sz="2600" dirty="0"/>
              <a:t>Something big – 15%</a:t>
            </a:r>
          </a:p>
        </p:txBody>
      </p:sp>
    </p:spTree>
    <p:extLst>
      <p:ext uri="{BB962C8B-B14F-4D97-AF65-F5344CB8AC3E}">
        <p14:creationId xmlns:p14="http://schemas.microsoft.com/office/powerpoint/2010/main" val="237768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6375228"/>
              </p:ext>
            </p:extLst>
          </p:nvPr>
        </p:nvGraphicFramePr>
        <p:xfrm>
          <a:off x="2797227" y="1883864"/>
          <a:ext cx="6859280" cy="3250542"/>
        </p:xfrm>
        <a:graphic>
          <a:graphicData uri="http://schemas.openxmlformats.org/drawingml/2006/table">
            <a:tbl>
              <a:tblPr>
                <a:tableStyleId>{5C22544A-7EE6-4342-B048-85BDC9FD1C3A}</a:tableStyleId>
              </a:tblPr>
              <a:tblGrid>
                <a:gridCol w="2199646">
                  <a:extLst>
                    <a:ext uri="{9D8B030D-6E8A-4147-A177-3AD203B41FA5}">
                      <a16:colId xmlns:a16="http://schemas.microsoft.com/office/drawing/2014/main" val="20000"/>
                    </a:ext>
                  </a:extLst>
                </a:gridCol>
                <a:gridCol w="2373207">
                  <a:extLst>
                    <a:ext uri="{9D8B030D-6E8A-4147-A177-3AD203B41FA5}">
                      <a16:colId xmlns:a16="http://schemas.microsoft.com/office/drawing/2014/main" val="20001"/>
                    </a:ext>
                  </a:extLst>
                </a:gridCol>
                <a:gridCol w="2286427">
                  <a:extLst>
                    <a:ext uri="{9D8B030D-6E8A-4147-A177-3AD203B41FA5}">
                      <a16:colId xmlns:a16="http://schemas.microsoft.com/office/drawing/2014/main" val="20002"/>
                    </a:ext>
                  </a:extLst>
                </a:gridCol>
              </a:tblGrid>
              <a:tr h="237684">
                <a:tc>
                  <a:txBody>
                    <a:bodyPr/>
                    <a:lstStyle/>
                    <a:p>
                      <a:pPr marL="0" marR="0">
                        <a:spcBef>
                          <a:spcPts val="0"/>
                        </a:spcBef>
                        <a:spcAft>
                          <a:spcPts val="0"/>
                        </a:spcAft>
                      </a:pPr>
                      <a:r>
                        <a:rPr lang="en-US" sz="1200" dirty="0">
                          <a:effectLst/>
                        </a:rPr>
                        <a:t>Computer Usage Corporation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IBM Corporation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Beatrice Foods Corporation</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219442">
                <a:tc>
                  <a:txBody>
                    <a:bodyPr/>
                    <a:lstStyle/>
                    <a:p>
                      <a:pPr marL="0" marR="0">
                        <a:spcBef>
                          <a:spcPts val="0"/>
                        </a:spcBef>
                        <a:spcAft>
                          <a:spcPts val="0"/>
                        </a:spcAft>
                      </a:pPr>
                      <a:r>
                        <a:rPr lang="en-US" sz="1200">
                          <a:effectLst/>
                        </a:rPr>
                        <a:t>NASA Goddard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Los Angeles City Schools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s-CL" sz="1200">
                          <a:effectLst/>
                        </a:rPr>
                        <a:t>Los Angeles Library</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89777">
                <a:tc>
                  <a:txBody>
                    <a:bodyPr/>
                    <a:lstStyle/>
                    <a:p>
                      <a:pPr marL="0" marR="0">
                        <a:spcBef>
                          <a:spcPts val="0"/>
                        </a:spcBef>
                        <a:spcAft>
                          <a:spcPts val="0"/>
                        </a:spcAft>
                      </a:pPr>
                      <a:r>
                        <a:rPr lang="en-US" sz="1200">
                          <a:effectLst/>
                        </a:rPr>
                        <a:t>Mount St. Mary's College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err="1">
                          <a:effectLst/>
                        </a:rPr>
                        <a:t>Rexon</a:t>
                      </a:r>
                      <a:r>
                        <a:rPr lang="en-US" sz="1200" dirty="0">
                          <a:effectLst/>
                        </a:rPr>
                        <a:t> Business Machines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Perfect Data Corporation</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19442">
                <a:tc>
                  <a:txBody>
                    <a:bodyPr/>
                    <a:lstStyle/>
                    <a:p>
                      <a:pPr marL="0" marR="0">
                        <a:spcBef>
                          <a:spcPts val="0"/>
                        </a:spcBef>
                        <a:spcAft>
                          <a:spcPts val="0"/>
                        </a:spcAft>
                      </a:pPr>
                      <a:r>
                        <a:rPr lang="en-US" sz="1200" dirty="0">
                          <a:effectLst/>
                        </a:rPr>
                        <a:t>IMS International</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Texas Instruments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Santa Monica College</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19442">
                <a:tc>
                  <a:txBody>
                    <a:bodyPr/>
                    <a:lstStyle/>
                    <a:p>
                      <a:pPr marL="0" marR="0">
                        <a:spcBef>
                          <a:spcPts val="0"/>
                        </a:spcBef>
                        <a:spcAft>
                          <a:spcPts val="0"/>
                        </a:spcAft>
                      </a:pPr>
                      <a:r>
                        <a:rPr lang="en-US" sz="1200">
                          <a:effectLst/>
                        </a:rPr>
                        <a:t>Philips, Austria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Sony Corporation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National Bureau of Standards</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89777">
                <a:tc>
                  <a:txBody>
                    <a:bodyPr/>
                    <a:lstStyle/>
                    <a:p>
                      <a:pPr marL="0" marR="0">
                        <a:spcBef>
                          <a:spcPts val="0"/>
                        </a:spcBef>
                        <a:spcAft>
                          <a:spcPts val="0"/>
                        </a:spcAft>
                      </a:pPr>
                      <a:r>
                        <a:rPr lang="en-US" sz="1200" dirty="0">
                          <a:effectLst/>
                        </a:rPr>
                        <a:t>John Wiley and Sons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Lehman Brothers Kuhn Loeb</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MicroPro International</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19442">
                <a:tc>
                  <a:txBody>
                    <a:bodyPr/>
                    <a:lstStyle/>
                    <a:p>
                      <a:pPr marL="0" marR="0">
                        <a:spcBef>
                          <a:spcPts val="0"/>
                        </a:spcBef>
                        <a:spcAft>
                          <a:spcPts val="0"/>
                        </a:spcAft>
                      </a:pPr>
                      <a:r>
                        <a:rPr lang="en-US" sz="1200">
                          <a:effectLst/>
                        </a:rPr>
                        <a:t>Apple Computer</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SoHaR, Inc.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Rome Air Development Center</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219442">
                <a:tc>
                  <a:txBody>
                    <a:bodyPr/>
                    <a:lstStyle/>
                    <a:p>
                      <a:pPr marL="0" marR="0">
                        <a:spcBef>
                          <a:spcPts val="0"/>
                        </a:spcBef>
                        <a:spcAft>
                          <a:spcPts val="0"/>
                        </a:spcAft>
                      </a:pPr>
                      <a:r>
                        <a:rPr lang="en-US" sz="1200">
                          <a:effectLst/>
                        </a:rPr>
                        <a:t>Surpass Software Systems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s-CL" sz="1200">
                          <a:effectLst/>
                        </a:rPr>
                        <a:t>SCOPUS Tecnologia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s-CL" sz="1200">
                          <a:effectLst/>
                        </a:rPr>
                        <a:t>Van Nostrand Reinhold</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19442">
                <a:tc>
                  <a:txBody>
                    <a:bodyPr/>
                    <a:lstStyle/>
                    <a:p>
                      <a:pPr marL="0" marR="0">
                        <a:spcBef>
                          <a:spcPts val="0"/>
                        </a:spcBef>
                        <a:spcAft>
                          <a:spcPts val="0"/>
                        </a:spcAft>
                      </a:pPr>
                      <a:r>
                        <a:rPr lang="en-US" sz="1200">
                          <a:effectLst/>
                        </a:rPr>
                        <a:t>Software Technology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Clancy Associates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EIES</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219442">
                <a:tc>
                  <a:txBody>
                    <a:bodyPr/>
                    <a:lstStyle/>
                    <a:p>
                      <a:pPr marL="0" marR="0">
                        <a:spcBef>
                          <a:spcPts val="0"/>
                        </a:spcBef>
                        <a:spcAft>
                          <a:spcPts val="0"/>
                        </a:spcAft>
                      </a:pPr>
                      <a:r>
                        <a:rPr lang="en-US" sz="1200">
                          <a:effectLst/>
                        </a:rPr>
                        <a:t>Softel</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California State University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RAND</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219442">
                <a:tc>
                  <a:txBody>
                    <a:bodyPr/>
                    <a:lstStyle/>
                    <a:p>
                      <a:pPr marL="0" marR="0">
                        <a:spcBef>
                          <a:spcPts val="0"/>
                        </a:spcBef>
                        <a:spcAft>
                          <a:spcPts val="0"/>
                        </a:spcAft>
                      </a:pPr>
                      <a:r>
                        <a:rPr lang="en-US" sz="1200">
                          <a:effectLst/>
                        </a:rPr>
                        <a:t>UN Development Programme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Department of Defense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Toyota of America</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0"/>
                  </a:ext>
                </a:extLst>
              </a:tr>
              <a:tr h="219442">
                <a:tc>
                  <a:txBody>
                    <a:bodyPr/>
                    <a:lstStyle/>
                    <a:p>
                      <a:pPr marL="0" marR="0">
                        <a:spcBef>
                          <a:spcPts val="0"/>
                        </a:spcBef>
                        <a:spcAft>
                          <a:spcPts val="0"/>
                        </a:spcAft>
                      </a:pPr>
                      <a:r>
                        <a:rPr lang="en-US" sz="1200" dirty="0">
                          <a:effectLst/>
                        </a:rPr>
                        <a:t>Giga Information Services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Colson, Hicks, Edison, et al</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Matrix.Net (was MIDS)</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1"/>
                  </a:ext>
                </a:extLst>
              </a:tr>
              <a:tr h="219442">
                <a:tc>
                  <a:txBody>
                    <a:bodyPr/>
                    <a:lstStyle/>
                    <a:p>
                      <a:pPr marL="0" marR="0">
                        <a:spcBef>
                          <a:spcPts val="0"/>
                        </a:spcBef>
                        <a:spcAft>
                          <a:spcPts val="0"/>
                        </a:spcAft>
                      </a:pPr>
                      <a:r>
                        <a:rPr lang="en-US" sz="1200" dirty="0">
                          <a:effectLst/>
                        </a:rPr>
                        <a:t>Int’l Telecommunication Union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Hyundai Motors of America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Lantronix</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12"/>
                  </a:ext>
                </a:extLst>
              </a:tr>
              <a:tr h="219442">
                <a:tc>
                  <a:txBody>
                    <a:bodyPr/>
                    <a:lstStyle/>
                    <a:p>
                      <a:pPr marL="0" marR="0">
                        <a:spcBef>
                          <a:spcPts val="0"/>
                        </a:spcBef>
                        <a:spcAft>
                          <a:spcPts val="0"/>
                        </a:spcAft>
                      </a:pPr>
                      <a:r>
                        <a:rPr lang="en-US" sz="1200" dirty="0">
                          <a:effectLst/>
                        </a:rPr>
                        <a:t>UNCTAD</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Democracy Council</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California State </a:t>
                      </a:r>
                      <a:r>
                        <a:rPr lang="en-US" sz="1200" dirty="0" smtClean="0">
                          <a:effectLst/>
                        </a:rPr>
                        <a:t>University</a:t>
                      </a:r>
                    </a:p>
                  </a:txBody>
                  <a:tcPr marL="68580" marR="68580" marT="0" marB="0"/>
                </a:tc>
                <a:extLst>
                  <a:ext uri="{0D108BD9-81ED-4DB2-BD59-A6C34878D82A}">
                    <a16:rowId xmlns:a16="http://schemas.microsoft.com/office/drawing/2014/main" val="10013"/>
                  </a:ext>
                </a:extLst>
              </a:tr>
              <a:tr h="219442">
                <a:tc>
                  <a:txBody>
                    <a:bodyPr/>
                    <a:lstStyle/>
                    <a:p>
                      <a:pPr marL="0" marR="0">
                        <a:spcBef>
                          <a:spcPts val="0"/>
                        </a:spcBef>
                        <a:spcAft>
                          <a:spcPts val="0"/>
                        </a:spcAft>
                      </a:pPr>
                      <a:r>
                        <a:rPr lang="en-US" sz="1200" dirty="0" smtClean="0">
                          <a:effectLst/>
                          <a:latin typeface="Times New Roman"/>
                          <a:ea typeface="Times New Roman"/>
                        </a:rPr>
                        <a:t>USAID</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err="1" smtClean="0">
                          <a:effectLst/>
                          <a:latin typeface="Times New Roman"/>
                          <a:ea typeface="Times New Roman"/>
                        </a:rPr>
                        <a:t>Internews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US Trade Commission</a:t>
                      </a:r>
                    </a:p>
                  </a:txBody>
                  <a:tcPr marL="68580" marR="68580" marT="0" marB="0"/>
                </a:tc>
                <a:extLst>
                  <a:ext uri="{0D108BD9-81ED-4DB2-BD59-A6C34878D82A}">
                    <a16:rowId xmlns:a16="http://schemas.microsoft.com/office/drawing/2014/main" val="10014"/>
                  </a:ext>
                </a:extLst>
              </a:tr>
            </a:tbl>
          </a:graphicData>
        </a:graphic>
      </p:graphicFrame>
      <p:sp>
        <p:nvSpPr>
          <p:cNvPr id="4" name="Rectangle 3"/>
          <p:cNvSpPr/>
          <p:nvPr/>
        </p:nvSpPr>
        <p:spPr>
          <a:xfrm>
            <a:off x="3878580" y="566369"/>
            <a:ext cx="4572000" cy="523220"/>
          </a:xfrm>
          <a:prstGeom prst="rect">
            <a:avLst/>
          </a:prstGeom>
        </p:spPr>
        <p:txBody>
          <a:bodyPr>
            <a:spAutoFit/>
          </a:bodyPr>
          <a:lstStyle/>
          <a:p>
            <a:pPr algn="ctr"/>
            <a:r>
              <a:rPr lang="en-US" sz="2800" dirty="0"/>
              <a:t>Consulting company clients</a:t>
            </a:r>
          </a:p>
        </p:txBody>
      </p:sp>
      <p:sp>
        <p:nvSpPr>
          <p:cNvPr id="3" name="TextBox 2"/>
          <p:cNvSpPr txBox="1"/>
          <p:nvPr/>
        </p:nvSpPr>
        <p:spPr>
          <a:xfrm>
            <a:off x="2797228" y="5327408"/>
            <a:ext cx="7049109" cy="400110"/>
          </a:xfrm>
          <a:prstGeom prst="rect">
            <a:avLst/>
          </a:prstGeom>
          <a:noFill/>
        </p:spPr>
        <p:txBody>
          <a:bodyPr wrap="none" rtlCol="0">
            <a:spAutoFit/>
          </a:bodyPr>
          <a:lstStyle/>
          <a:p>
            <a:r>
              <a:rPr lang="en-US" sz="2000" dirty="0"/>
              <a:t>Most recent: State Department task force on the Internet in Cuba </a:t>
            </a:r>
          </a:p>
        </p:txBody>
      </p:sp>
    </p:spTree>
    <p:extLst>
      <p:ext uri="{BB962C8B-B14F-4D97-AF65-F5344CB8AC3E}">
        <p14:creationId xmlns:p14="http://schemas.microsoft.com/office/powerpoint/2010/main" val="1309070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4197" y="2813921"/>
            <a:ext cx="5383606" cy="1015663"/>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Verdana" panose="020B0604030504040204" pitchFamily="34" charset="0"/>
              </a:rPr>
              <a:t>Discussion presentation</a:t>
            </a:r>
          </a:p>
          <a:p>
            <a:pPr marL="285750" indent="-285750">
              <a:buFont typeface="Arial" panose="020B0604020202020204" pitchFamily="34" charset="0"/>
              <a:buChar char="•"/>
            </a:pPr>
            <a:r>
              <a:rPr lang="en-US" sz="2000" dirty="0">
                <a:solidFill>
                  <a:srgbClr val="000000"/>
                </a:solidFill>
                <a:latin typeface="Verdana" panose="020B0604030504040204" pitchFamily="34" charset="0"/>
              </a:rPr>
              <a:t>Topic modules -- our “textbook”</a:t>
            </a:r>
          </a:p>
          <a:p>
            <a:pPr marL="285750" indent="-285750">
              <a:buFont typeface="Arial" panose="020B0604020202020204" pitchFamily="34" charset="0"/>
              <a:buChar char="•"/>
            </a:pPr>
            <a:r>
              <a:rPr lang="en-US" sz="2000" dirty="0">
                <a:solidFill>
                  <a:srgbClr val="000000"/>
                </a:solidFill>
                <a:latin typeface="Verdana" panose="020B0604030504040204" pitchFamily="34" charset="0"/>
              </a:rPr>
              <a:t>Assignments – due the following week</a:t>
            </a:r>
          </a:p>
        </p:txBody>
      </p:sp>
      <p:sp>
        <p:nvSpPr>
          <p:cNvPr id="3" name="TextBox 2"/>
          <p:cNvSpPr txBox="1"/>
          <p:nvPr/>
        </p:nvSpPr>
        <p:spPr>
          <a:xfrm>
            <a:off x="5235572" y="1024870"/>
            <a:ext cx="1720856" cy="523220"/>
          </a:xfrm>
          <a:prstGeom prst="rect">
            <a:avLst/>
          </a:prstGeom>
          <a:noFill/>
        </p:spPr>
        <p:txBody>
          <a:bodyPr wrap="none" rtlCol="0">
            <a:spAutoFit/>
          </a:bodyPr>
          <a:lstStyle/>
          <a:p>
            <a:r>
              <a:rPr lang="en-US" sz="2800" dirty="0"/>
              <a:t>Each week</a:t>
            </a:r>
          </a:p>
        </p:txBody>
      </p:sp>
    </p:spTree>
    <p:extLst>
      <p:ext uri="{BB962C8B-B14F-4D97-AF65-F5344CB8AC3E}">
        <p14:creationId xmlns:p14="http://schemas.microsoft.com/office/powerpoint/2010/main" val="31631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1228" y="2418065"/>
            <a:ext cx="3789544" cy="1323439"/>
          </a:xfrm>
          <a:prstGeom prst="rect">
            <a:avLst/>
          </a:prstGeom>
        </p:spPr>
        <p:txBody>
          <a:bodyPr wrap="square">
            <a:spAutoFit/>
          </a:bodyPr>
          <a:lstStyle/>
          <a:p>
            <a:pPr marL="285750" indent="-285750">
              <a:buFont typeface="Arial" panose="020B0604020202020204" pitchFamily="34" charset="0"/>
              <a:buChar char="•"/>
            </a:pPr>
            <a:r>
              <a:rPr lang="en-US" sz="2000" dirty="0"/>
              <a:t>Last week’s class</a:t>
            </a:r>
          </a:p>
          <a:p>
            <a:pPr marL="285750" indent="-285750">
              <a:buFont typeface="Arial" panose="020B0604020202020204" pitchFamily="34" charset="0"/>
              <a:buChar char="•"/>
            </a:pPr>
            <a:r>
              <a:rPr lang="en-US" sz="2000" dirty="0"/>
              <a:t>Anonymous study-habit surveys</a:t>
            </a:r>
          </a:p>
          <a:p>
            <a:pPr marL="285750" indent="-285750">
              <a:buFont typeface="Arial" panose="020B0604020202020204" pitchFamily="34" charset="0"/>
              <a:buChar char="•"/>
            </a:pPr>
            <a:r>
              <a:rPr lang="en-US" sz="2000" dirty="0"/>
              <a:t>Assignment feedback</a:t>
            </a:r>
          </a:p>
          <a:p>
            <a:pPr marL="285750" indent="-285750">
              <a:buFont typeface="Arial" panose="020B0604020202020204" pitchFamily="34" charset="0"/>
              <a:buChar char="•"/>
            </a:pPr>
            <a:r>
              <a:rPr lang="en-US" sz="2000" dirty="0">
                <a:solidFill>
                  <a:srgbClr val="FF0000"/>
                </a:solidFill>
              </a:rPr>
              <a:t>Current events</a:t>
            </a:r>
          </a:p>
        </p:txBody>
      </p:sp>
      <p:pic>
        <p:nvPicPr>
          <p:cNvPr id="2050" name="Picture 2" descr="Image result for 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301" y="5178195"/>
            <a:ext cx="1992899" cy="1492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61257" y="1268249"/>
            <a:ext cx="4469493" cy="523220"/>
          </a:xfrm>
          <a:prstGeom prst="rect">
            <a:avLst/>
          </a:prstGeom>
        </p:spPr>
        <p:txBody>
          <a:bodyPr wrap="none">
            <a:spAutoFit/>
          </a:bodyPr>
          <a:lstStyle/>
          <a:p>
            <a:pPr algn="ctr"/>
            <a:r>
              <a:rPr lang="en-US" sz="2800" dirty="0">
                <a:solidFill>
                  <a:srgbClr val="000000"/>
                </a:solidFill>
                <a:latin typeface="Verdana" panose="020B0604030504040204" pitchFamily="34" charset="0"/>
              </a:rPr>
              <a:t>Discussion presentation</a:t>
            </a:r>
          </a:p>
        </p:txBody>
      </p:sp>
    </p:spTree>
    <p:extLst>
      <p:ext uri="{BB962C8B-B14F-4D97-AF65-F5344CB8AC3E}">
        <p14:creationId xmlns:p14="http://schemas.microsoft.com/office/powerpoint/2010/main" val="2331473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556" y="505410"/>
            <a:ext cx="5374888" cy="584775"/>
          </a:xfrm>
          <a:prstGeom prst="rect">
            <a:avLst/>
          </a:prstGeom>
        </p:spPr>
        <p:txBody>
          <a:bodyPr wrap="square">
            <a:spAutoFit/>
          </a:bodyPr>
          <a:lstStyle/>
          <a:p>
            <a:pPr algn="ctr"/>
            <a:r>
              <a:rPr lang="en-US" sz="3200" dirty="0"/>
              <a:t>Anonymous study habit survey</a:t>
            </a:r>
          </a:p>
        </p:txBody>
      </p:sp>
      <p:sp>
        <p:nvSpPr>
          <p:cNvPr id="3" name="TextBox 2"/>
          <p:cNvSpPr txBox="1"/>
          <p:nvPr/>
        </p:nvSpPr>
        <p:spPr>
          <a:xfrm flipH="1">
            <a:off x="2834828" y="2720901"/>
            <a:ext cx="6522351" cy="461665"/>
          </a:xfrm>
          <a:prstGeom prst="rect">
            <a:avLst/>
          </a:prstGeom>
          <a:noFill/>
        </p:spPr>
        <p:txBody>
          <a:bodyPr wrap="square" rtlCol="0">
            <a:spAutoFit/>
          </a:bodyPr>
          <a:lstStyle/>
          <a:p>
            <a:r>
              <a:rPr lang="en-US" sz="2400" dirty="0"/>
              <a:t>What grade do you </a:t>
            </a:r>
            <a:r>
              <a:rPr lang="en-US" sz="2400" i="1" dirty="0"/>
              <a:t>expect</a:t>
            </a:r>
            <a:r>
              <a:rPr lang="en-US" sz="2400" dirty="0"/>
              <a:t> to get in this class? (A-F)</a:t>
            </a:r>
          </a:p>
        </p:txBody>
      </p:sp>
    </p:spTree>
    <p:extLst>
      <p:ext uri="{BB962C8B-B14F-4D97-AF65-F5344CB8AC3E}">
        <p14:creationId xmlns:p14="http://schemas.microsoft.com/office/powerpoint/2010/main" val="151243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2" y="591327"/>
            <a:ext cx="5348319" cy="584775"/>
          </a:xfrm>
          <a:prstGeom prst="rect">
            <a:avLst/>
          </a:prstGeom>
        </p:spPr>
        <p:txBody>
          <a:bodyPr wrap="square">
            <a:spAutoFit/>
          </a:bodyPr>
          <a:lstStyle/>
          <a:p>
            <a:pPr algn="ctr"/>
            <a:r>
              <a:rPr lang="en-US" sz="3200" dirty="0"/>
              <a:t>Electronic text</a:t>
            </a:r>
          </a:p>
        </p:txBody>
      </p:sp>
      <p:pic>
        <p:nvPicPr>
          <p:cNvPr id="29702" name="Picture 6" descr="http://www.autonoma.edu.co/blogs/comunidaduamtic/wp-content/uploads/2013/11/logo-mer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447" y="5846163"/>
            <a:ext cx="2282580" cy="714547"/>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563" y="5846163"/>
            <a:ext cx="12096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28645" y="5803984"/>
            <a:ext cx="4176346" cy="646331"/>
          </a:xfrm>
          <a:prstGeom prst="rect">
            <a:avLst/>
          </a:prstGeom>
          <a:noFill/>
        </p:spPr>
        <p:txBody>
          <a:bodyPr wrap="square" rtlCol="0">
            <a:spAutoFit/>
          </a:bodyPr>
          <a:lstStyle/>
          <a:p>
            <a:r>
              <a:rPr lang="en-US" dirty="0"/>
              <a:t>2013 Sloan-Merlot award for information technology teaching material</a:t>
            </a:r>
          </a:p>
        </p:txBody>
      </p:sp>
      <p:pic>
        <p:nvPicPr>
          <p:cNvPr id="297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697874"/>
            <a:ext cx="79248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116019" y="2243238"/>
            <a:ext cx="1610697" cy="369332"/>
          </a:xfrm>
          <a:prstGeom prst="rect">
            <a:avLst/>
          </a:prstGeom>
          <a:noFill/>
        </p:spPr>
        <p:txBody>
          <a:bodyPr wrap="none" rtlCol="0">
            <a:spAutoFit/>
          </a:bodyPr>
          <a:lstStyle/>
          <a:p>
            <a:r>
              <a:rPr lang="en-US" dirty="0"/>
              <a:t>A topic module</a:t>
            </a:r>
          </a:p>
        </p:txBody>
      </p:sp>
      <p:sp>
        <p:nvSpPr>
          <p:cNvPr id="18" name="TextBox 17"/>
          <p:cNvSpPr txBox="1"/>
          <p:nvPr/>
        </p:nvSpPr>
        <p:spPr>
          <a:xfrm>
            <a:off x="6723751" y="2243238"/>
            <a:ext cx="3061416" cy="369332"/>
          </a:xfrm>
          <a:prstGeom prst="rect">
            <a:avLst/>
          </a:prstGeom>
          <a:noFill/>
        </p:spPr>
        <p:txBody>
          <a:bodyPr wrap="none" rtlCol="0">
            <a:spAutoFit/>
          </a:bodyPr>
          <a:lstStyle/>
          <a:p>
            <a:r>
              <a:rPr lang="en-US" dirty="0"/>
              <a:t>The corresponding assignment</a:t>
            </a:r>
          </a:p>
        </p:txBody>
      </p:sp>
    </p:spTree>
    <p:extLst>
      <p:ext uri="{BB962C8B-B14F-4D97-AF65-F5344CB8AC3E}">
        <p14:creationId xmlns:p14="http://schemas.microsoft.com/office/powerpoint/2010/main" val="3211166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855" y="499434"/>
            <a:ext cx="2249491" cy="16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306" y="4602982"/>
            <a:ext cx="2249491" cy="16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571" y="4602982"/>
            <a:ext cx="2249491" cy="16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871" y="4602982"/>
            <a:ext cx="2249491" cy="16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1258" y="499434"/>
            <a:ext cx="2249491" cy="16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44413" y="499434"/>
            <a:ext cx="2498488" cy="1077218"/>
          </a:xfrm>
          <a:prstGeom prst="rect">
            <a:avLst/>
          </a:prstGeom>
          <a:noFill/>
        </p:spPr>
        <p:txBody>
          <a:bodyPr wrap="square" rtlCol="0">
            <a:spAutoFit/>
          </a:bodyPr>
          <a:lstStyle/>
          <a:p>
            <a:r>
              <a:rPr lang="en-US" sz="3200" dirty="0"/>
              <a:t>Presentation format</a:t>
            </a:r>
          </a:p>
        </p:txBody>
      </p:sp>
      <p:sp>
        <p:nvSpPr>
          <p:cNvPr id="3" name="TextBox 2"/>
          <p:cNvSpPr txBox="1"/>
          <p:nvPr/>
        </p:nvSpPr>
        <p:spPr>
          <a:xfrm>
            <a:off x="4138448" y="3084139"/>
            <a:ext cx="3915111" cy="523220"/>
          </a:xfrm>
          <a:prstGeom prst="rect">
            <a:avLst/>
          </a:prstGeom>
          <a:noFill/>
        </p:spPr>
        <p:txBody>
          <a:bodyPr wrap="none" rtlCol="0">
            <a:spAutoFit/>
          </a:bodyPr>
          <a:lstStyle/>
          <a:p>
            <a:pPr algn="ctr"/>
            <a:r>
              <a:rPr lang="en-US" sz="2800" dirty="0"/>
              <a:t>The presentation slides …</a:t>
            </a:r>
          </a:p>
        </p:txBody>
      </p:sp>
    </p:spTree>
    <p:extLst>
      <p:ext uri="{BB962C8B-B14F-4D97-AF65-F5344CB8AC3E}">
        <p14:creationId xmlns:p14="http://schemas.microsoft.com/office/powerpoint/2010/main" val="2332536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526" y="1661750"/>
            <a:ext cx="6060948" cy="4074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90348" y="548643"/>
            <a:ext cx="2211311" cy="584775"/>
          </a:xfrm>
          <a:prstGeom prst="rect">
            <a:avLst/>
          </a:prstGeom>
          <a:noFill/>
        </p:spPr>
        <p:txBody>
          <a:bodyPr wrap="none" rtlCol="0">
            <a:spAutoFit/>
          </a:bodyPr>
          <a:lstStyle/>
          <a:p>
            <a:pPr algn="ctr"/>
            <a:r>
              <a:rPr lang="en-US" sz="3200" dirty="0"/>
              <a:t>Slide format</a:t>
            </a:r>
          </a:p>
        </p:txBody>
      </p:sp>
    </p:spTree>
    <p:extLst>
      <p:ext uri="{BB962C8B-B14F-4D97-AF65-F5344CB8AC3E}">
        <p14:creationId xmlns:p14="http://schemas.microsoft.com/office/powerpoint/2010/main" val="3849051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71371" y="824530"/>
            <a:ext cx="5066021" cy="584775"/>
          </a:xfrm>
          <a:prstGeom prst="rect">
            <a:avLst/>
          </a:prstGeom>
        </p:spPr>
        <p:txBody>
          <a:bodyPr wrap="square">
            <a:spAutoFit/>
          </a:bodyPr>
          <a:lstStyle/>
          <a:p>
            <a:pPr algn="ctr"/>
            <a:r>
              <a:rPr lang="en-US" sz="3200" dirty="0"/>
              <a:t>Where do you find this stuff?</a:t>
            </a:r>
          </a:p>
        </p:txBody>
      </p:sp>
      <p:sp>
        <p:nvSpPr>
          <p:cNvPr id="2" name="Rectangle 1"/>
          <p:cNvSpPr/>
          <p:nvPr/>
        </p:nvSpPr>
        <p:spPr>
          <a:xfrm>
            <a:off x="4671254" y="3244334"/>
            <a:ext cx="2849498" cy="523220"/>
          </a:xfrm>
          <a:prstGeom prst="rect">
            <a:avLst/>
          </a:prstGeom>
        </p:spPr>
        <p:txBody>
          <a:bodyPr wrap="none">
            <a:spAutoFit/>
          </a:bodyPr>
          <a:lstStyle/>
          <a:p>
            <a:pPr algn="ctr"/>
            <a:r>
              <a:rPr lang="en-US" sz="2800" dirty="0">
                <a:hlinkClick r:id="rId3"/>
              </a:rPr>
              <a:t>The class Web site</a:t>
            </a:r>
            <a:endParaRPr lang="en-US" sz="2800" dirty="0"/>
          </a:p>
        </p:txBody>
      </p:sp>
    </p:spTree>
    <p:extLst>
      <p:ext uri="{BB962C8B-B14F-4D97-AF65-F5344CB8AC3E}">
        <p14:creationId xmlns:p14="http://schemas.microsoft.com/office/powerpoint/2010/main" val="1412445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39566" y="2552491"/>
            <a:ext cx="5912868" cy="707886"/>
            <a:chOff x="1455672" y="2552491"/>
            <a:chExt cx="5912868" cy="707886"/>
          </a:xfrm>
        </p:grpSpPr>
        <p:pic>
          <p:nvPicPr>
            <p:cNvPr id="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672" y="2648430"/>
              <a:ext cx="516008" cy="51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32640" y="2552491"/>
              <a:ext cx="5335900" cy="707886"/>
            </a:xfrm>
            <a:prstGeom prst="rect">
              <a:avLst/>
            </a:prstGeom>
            <a:noFill/>
          </p:spPr>
          <p:txBody>
            <a:bodyPr wrap="square" rtlCol="0">
              <a:spAutoFit/>
            </a:bodyPr>
            <a:lstStyle/>
            <a:p>
              <a:r>
                <a:rPr lang="en-US" sz="2000" dirty="0"/>
                <a:t>At the start of this presentation, I said we would answer four questions. </a:t>
              </a:r>
              <a:r>
                <a:rPr lang="en-US" sz="2000" dirty="0">
                  <a:solidFill>
                    <a:srgbClr val="FF0000"/>
                  </a:solidFill>
                </a:rPr>
                <a:t>Do you remember them</a:t>
              </a:r>
              <a:r>
                <a:rPr lang="en-US" sz="2000" dirty="0"/>
                <a:t>?</a:t>
              </a:r>
            </a:p>
          </p:txBody>
        </p:sp>
      </p:grpSp>
      <p:sp>
        <p:nvSpPr>
          <p:cNvPr id="4" name="Rectangle 3"/>
          <p:cNvSpPr/>
          <p:nvPr/>
        </p:nvSpPr>
        <p:spPr>
          <a:xfrm>
            <a:off x="3555176" y="798314"/>
            <a:ext cx="5081648" cy="523220"/>
          </a:xfrm>
          <a:prstGeom prst="rect">
            <a:avLst/>
          </a:prstGeom>
        </p:spPr>
        <p:txBody>
          <a:bodyPr wrap="none">
            <a:spAutoFit/>
          </a:bodyPr>
          <a:lstStyle/>
          <a:p>
            <a:r>
              <a:rPr lang="en-US" sz="2800" dirty="0"/>
              <a:t>Zen and the art of going to school</a:t>
            </a:r>
          </a:p>
        </p:txBody>
      </p:sp>
      <p:sp>
        <p:nvSpPr>
          <p:cNvPr id="5" name="Rectangle 4"/>
          <p:cNvSpPr/>
          <p:nvPr/>
        </p:nvSpPr>
        <p:spPr>
          <a:xfrm>
            <a:off x="3280855" y="4379599"/>
            <a:ext cx="5630290" cy="707886"/>
          </a:xfrm>
          <a:prstGeom prst="rect">
            <a:avLst/>
          </a:prstGeom>
        </p:spPr>
        <p:txBody>
          <a:bodyPr wrap="square">
            <a:spAutoFit/>
          </a:bodyPr>
          <a:lstStyle/>
          <a:p>
            <a:r>
              <a:rPr lang="en-US" sz="2000" dirty="0"/>
              <a:t>Be present and focused – it makes the time go faster and you might get interested in something new. </a:t>
            </a:r>
          </a:p>
        </p:txBody>
      </p:sp>
    </p:spTree>
    <p:extLst>
      <p:ext uri="{BB962C8B-B14F-4D97-AF65-F5344CB8AC3E}">
        <p14:creationId xmlns:p14="http://schemas.microsoft.com/office/powerpoint/2010/main" val="2790887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55053" y="684325"/>
            <a:ext cx="1881894" cy="523220"/>
          </a:xfrm>
          <a:prstGeom prst="rect">
            <a:avLst/>
          </a:prstGeom>
          <a:noFill/>
        </p:spPr>
        <p:txBody>
          <a:bodyPr wrap="square" rtlCol="0">
            <a:spAutoFit/>
          </a:bodyPr>
          <a:lstStyle/>
          <a:p>
            <a:pPr algn="ctr"/>
            <a:r>
              <a:rPr lang="en-US" sz="2800" dirty="0"/>
              <a:t>Summary</a:t>
            </a:r>
          </a:p>
        </p:txBody>
      </p:sp>
      <p:sp>
        <p:nvSpPr>
          <p:cNvPr id="4" name="TextBox 3"/>
          <p:cNvSpPr txBox="1"/>
          <p:nvPr/>
        </p:nvSpPr>
        <p:spPr>
          <a:xfrm>
            <a:off x="3301015" y="2294151"/>
            <a:ext cx="5691568" cy="1938992"/>
          </a:xfrm>
          <a:prstGeom prst="rect">
            <a:avLst/>
          </a:prstGeom>
          <a:noFill/>
        </p:spPr>
        <p:txBody>
          <a:bodyPr wrap="square" rtlCol="0">
            <a:spAutoFit/>
          </a:bodyPr>
          <a:lstStyle/>
          <a:p>
            <a:r>
              <a:rPr lang="en-US" sz="2400" dirty="0"/>
              <a:t>We’ve seen that the class covers Internet applications, implications and technology, gotten to know a little about each other and learned how the class is structured and graded.</a:t>
            </a:r>
          </a:p>
        </p:txBody>
      </p:sp>
    </p:spTree>
    <p:extLst>
      <p:ext uri="{BB962C8B-B14F-4D97-AF65-F5344CB8AC3E}">
        <p14:creationId xmlns:p14="http://schemas.microsoft.com/office/powerpoint/2010/main" val="377377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897" y="489672"/>
            <a:ext cx="5155053" cy="5293757"/>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ourier New" panose="02070309020205020404" pitchFamily="49" charset="0"/>
              <a:ea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Commercial data processing, multi-processor operating systems, simulation, decision table translation, simulation of concept acquisition, multivariate data analysis, pattern recognition (discriminant analysis), study of problem solving behavior in executives, computer applications in education, computer art, teleconferencing, office automation, the history of computing, product management, local area networks, expert systems, computer-human interfaces, software import/export, networks in developing nations, study of the global diffusion of the Internet, municipal networking, telecommunication policy, computer support of cooperative work, </a:t>
            </a:r>
            <a:r>
              <a:rPr lang="en-US" sz="2000">
                <a:latin typeface="Times New Roman" panose="02020603050405020304" pitchFamily="18" charset="0"/>
                <a:ea typeface="Times New Roman" panose="02020603050405020304" pitchFamily="18" charset="0"/>
              </a:rPr>
              <a:t>and </a:t>
            </a:r>
            <a:r>
              <a:rPr lang="en-US" sz="2000" smtClean="0">
                <a:latin typeface="Times New Roman" panose="02020603050405020304" pitchFamily="18" charset="0"/>
                <a:ea typeface="Times New Roman" panose="02020603050405020304" pitchFamily="18" charset="0"/>
              </a:rPr>
              <a:t>Internet strategy </a:t>
            </a:r>
            <a:r>
              <a:rPr lang="en-US" sz="2000" dirty="0">
                <a:latin typeface="Times New Roman" panose="02020603050405020304" pitchFamily="18" charset="0"/>
                <a:ea typeface="Times New Roman" panose="02020603050405020304" pitchFamily="18" charset="0"/>
              </a:rPr>
              <a:t>and implementation. </a:t>
            </a:r>
            <a:endParaRPr lang="en-US" sz="2000" dirty="0"/>
          </a:p>
        </p:txBody>
      </p:sp>
      <p:sp>
        <p:nvSpPr>
          <p:cNvPr id="3" name="Rectangle 2"/>
          <p:cNvSpPr/>
          <p:nvPr/>
        </p:nvSpPr>
        <p:spPr>
          <a:xfrm>
            <a:off x="791049" y="1048504"/>
            <a:ext cx="2453597" cy="954107"/>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Things I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have worked on</a:t>
            </a:r>
          </a:p>
        </p:txBody>
      </p:sp>
      <p:pic>
        <p:nvPicPr>
          <p:cNvPr id="4" name="Picture 4" descr="http://www.clker.com/cliparts/9/H/q/Y/H/r/industrial-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49" y="4009377"/>
            <a:ext cx="1551533" cy="1551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0.gstatic.com/images?q=tbn:ANd9GcQHGnVRXISm35xlNF4xzc6xuXDc65785ci22alZ0fa5WdgsIO3SXXQZgq4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919" y="4225504"/>
            <a:ext cx="1557923" cy="15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4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QHGnVRXISm35xlNF4xzc6xuXDc65785ci22alZ0fa5WdgsIO3SXXQZgq4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580" y="527693"/>
            <a:ext cx="1264034" cy="12640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44643" y="1791728"/>
            <a:ext cx="3520833" cy="369332"/>
          </a:xfrm>
          <a:prstGeom prst="rect">
            <a:avLst/>
          </a:prstGeom>
        </p:spPr>
        <p:txBody>
          <a:bodyPr wrap="square">
            <a:spAutoFit/>
          </a:bodyPr>
          <a:lstStyle/>
          <a:p>
            <a:r>
              <a:rPr lang="en-US" dirty="0">
                <a:hlinkClick r:id="rId4"/>
              </a:rPr>
              <a:t>Short academic bio</a:t>
            </a:r>
            <a:endParaRPr lang="en-US" sz="1200" dirty="0"/>
          </a:p>
        </p:txBody>
      </p:sp>
      <p:pic>
        <p:nvPicPr>
          <p:cNvPr id="4" name="Picture 3"/>
          <p:cNvPicPr>
            <a:picLocks noChangeAspect="1"/>
          </p:cNvPicPr>
          <p:nvPr/>
        </p:nvPicPr>
        <p:blipFill>
          <a:blip r:embed="rId5"/>
          <a:stretch>
            <a:fillRect/>
          </a:stretch>
        </p:blipFill>
        <p:spPr>
          <a:xfrm>
            <a:off x="9774253" y="3306200"/>
            <a:ext cx="1102688" cy="1550949"/>
          </a:xfrm>
          <a:prstGeom prst="rect">
            <a:avLst/>
          </a:prstGeom>
        </p:spPr>
      </p:pic>
      <p:pic>
        <p:nvPicPr>
          <p:cNvPr id="5" name="Picture 4"/>
          <p:cNvPicPr>
            <a:picLocks noChangeAspect="1"/>
          </p:cNvPicPr>
          <p:nvPr/>
        </p:nvPicPr>
        <p:blipFill>
          <a:blip r:embed="rId6"/>
          <a:stretch>
            <a:fillRect/>
          </a:stretch>
        </p:blipFill>
        <p:spPr>
          <a:xfrm>
            <a:off x="1297956" y="3338249"/>
            <a:ext cx="1194083" cy="1268463"/>
          </a:xfrm>
          <a:prstGeom prst="rect">
            <a:avLst/>
          </a:prstGeom>
        </p:spPr>
      </p:pic>
      <p:pic>
        <p:nvPicPr>
          <p:cNvPr id="6" name="Picture 9" descr="https://encrypted-tbn1.gstatic.com/images?q=tbn:ANd9GcTmiucP2KdRgraAXlw2iTiE0uVMbuz06IWaGS-gvDsl7ceyc-oMc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1100" y="3429000"/>
            <a:ext cx="1364495" cy="13584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001742" y="725167"/>
            <a:ext cx="6543533" cy="1815882"/>
          </a:xfrm>
          <a:prstGeom prst="rect">
            <a:avLst/>
          </a:prstGeom>
        </p:spPr>
        <p:txBody>
          <a:bodyPr wrap="square">
            <a:spAutoFit/>
          </a:bodyPr>
          <a:lstStyle/>
          <a:p>
            <a:r>
              <a:rPr lang="en-US" sz="2000" b="1" dirty="0" smtClean="0"/>
              <a:t>What do professors do?</a:t>
            </a:r>
          </a:p>
          <a:p>
            <a:r>
              <a:rPr lang="en-US" dirty="0" smtClean="0"/>
              <a:t>Professors </a:t>
            </a:r>
            <a:r>
              <a:rPr lang="en-US" dirty="0"/>
              <a:t>learn new things, then they write about and </a:t>
            </a:r>
            <a:r>
              <a:rPr lang="en-US" dirty="0" smtClean="0"/>
              <a:t>teach them. </a:t>
            </a:r>
          </a:p>
          <a:p>
            <a:endParaRPr lang="en-US" dirty="0"/>
          </a:p>
          <a:p>
            <a:r>
              <a:rPr lang="en-US" sz="2000" b="1" dirty="0" smtClean="0"/>
              <a:t>How has the Internet changed the job?</a:t>
            </a:r>
          </a:p>
          <a:p>
            <a:r>
              <a:rPr lang="en-US" dirty="0" smtClean="0"/>
              <a:t>It’s </a:t>
            </a:r>
            <a:r>
              <a:rPr lang="en-US" dirty="0"/>
              <a:t>a very cool job. Learning, writing and teaching </a:t>
            </a:r>
            <a:r>
              <a:rPr lang="en-US" dirty="0" smtClean="0"/>
              <a:t>have all </a:t>
            </a:r>
            <a:r>
              <a:rPr lang="en-US" dirty="0"/>
              <a:t>been changed by the Internet.</a:t>
            </a:r>
          </a:p>
        </p:txBody>
      </p:sp>
      <p:sp>
        <p:nvSpPr>
          <p:cNvPr id="11" name="Rectangle 10"/>
          <p:cNvSpPr/>
          <p:nvPr/>
        </p:nvSpPr>
        <p:spPr>
          <a:xfrm>
            <a:off x="1283269" y="5057727"/>
            <a:ext cx="2040238" cy="923330"/>
          </a:xfrm>
          <a:prstGeom prst="rect">
            <a:avLst/>
          </a:prstGeom>
        </p:spPr>
        <p:txBody>
          <a:bodyPr wrap="square">
            <a:spAutoFit/>
          </a:bodyPr>
          <a:lstStyle/>
          <a:p>
            <a:r>
              <a:rPr lang="en-US" dirty="0"/>
              <a:t>Find information and people to </a:t>
            </a:r>
            <a:r>
              <a:rPr lang="en-US" b="1" dirty="0"/>
              <a:t>collaborate</a:t>
            </a:r>
            <a:r>
              <a:rPr lang="en-US" dirty="0"/>
              <a:t> with</a:t>
            </a:r>
          </a:p>
        </p:txBody>
      </p:sp>
      <p:sp>
        <p:nvSpPr>
          <p:cNvPr id="12" name="Rectangle 11"/>
          <p:cNvSpPr/>
          <p:nvPr/>
        </p:nvSpPr>
        <p:spPr>
          <a:xfrm>
            <a:off x="5511101" y="5057727"/>
            <a:ext cx="1364495" cy="646331"/>
          </a:xfrm>
          <a:prstGeom prst="rect">
            <a:avLst/>
          </a:prstGeom>
        </p:spPr>
        <p:txBody>
          <a:bodyPr wrap="square">
            <a:spAutoFit/>
          </a:bodyPr>
          <a:lstStyle/>
          <a:p>
            <a:r>
              <a:rPr lang="en-US" dirty="0"/>
              <a:t>3.3 million blog views</a:t>
            </a:r>
          </a:p>
        </p:txBody>
      </p:sp>
      <p:sp>
        <p:nvSpPr>
          <p:cNvPr id="13" name="Rectangle 12"/>
          <p:cNvSpPr/>
          <p:nvPr/>
        </p:nvSpPr>
        <p:spPr>
          <a:xfrm>
            <a:off x="9693580" y="4996173"/>
            <a:ext cx="1644479" cy="769441"/>
          </a:xfrm>
          <a:prstGeom prst="rect">
            <a:avLst/>
          </a:prstGeom>
        </p:spPr>
        <p:txBody>
          <a:bodyPr wrap="square">
            <a:spAutoFit/>
          </a:bodyPr>
          <a:lstStyle/>
          <a:p>
            <a:r>
              <a:rPr lang="en-US" sz="2200" dirty="0" smtClean="0"/>
              <a:t>E-text and publication</a:t>
            </a:r>
            <a:endParaRPr lang="en-US" sz="2200" dirty="0"/>
          </a:p>
        </p:txBody>
      </p:sp>
    </p:spTree>
    <p:extLst>
      <p:ext uri="{BB962C8B-B14F-4D97-AF65-F5344CB8AC3E}">
        <p14:creationId xmlns:p14="http://schemas.microsoft.com/office/powerpoint/2010/main" val="1943667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81266" y="2704942"/>
            <a:ext cx="8149532" cy="645753"/>
            <a:chOff x="960371" y="2788761"/>
            <a:chExt cx="8149532" cy="645753"/>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371" y="2788761"/>
              <a:ext cx="645753" cy="64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05184" y="2880804"/>
              <a:ext cx="7404719" cy="461665"/>
            </a:xfrm>
            <a:prstGeom prst="rect">
              <a:avLst/>
            </a:prstGeom>
            <a:noFill/>
          </p:spPr>
          <p:txBody>
            <a:bodyPr wrap="none" rtlCol="0">
              <a:spAutoFit/>
            </a:bodyPr>
            <a:lstStyle/>
            <a:p>
              <a:r>
                <a:rPr lang="en-US" sz="2400" dirty="0"/>
                <a:t>Do you remember the next question we are asking today?</a:t>
              </a:r>
            </a:p>
          </p:txBody>
        </p:sp>
      </p:grpSp>
    </p:spTree>
    <p:extLst>
      <p:ext uri="{BB962C8B-B14F-4D97-AF65-F5344CB8AC3E}">
        <p14:creationId xmlns:p14="http://schemas.microsoft.com/office/powerpoint/2010/main" val="343982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727" y="1584468"/>
            <a:ext cx="4486549" cy="3539430"/>
          </a:xfrm>
          <a:prstGeom prst="rect">
            <a:avLst/>
          </a:prstGeom>
          <a:noFill/>
        </p:spPr>
        <p:txBody>
          <a:bodyPr wrap="none" rtlCol="0">
            <a:spAutoFit/>
          </a:bodyPr>
          <a:lstStyle/>
          <a:p>
            <a:r>
              <a:rPr lang="en-US" sz="3200" dirty="0"/>
              <a:t>Who am I?</a:t>
            </a:r>
          </a:p>
          <a:p>
            <a:endParaRPr lang="en-US" sz="3200" dirty="0">
              <a:solidFill>
                <a:srgbClr val="FF0000"/>
              </a:solidFill>
            </a:endParaRPr>
          </a:p>
          <a:p>
            <a:r>
              <a:rPr lang="en-US" sz="3200" dirty="0">
                <a:solidFill>
                  <a:srgbClr val="FF0000"/>
                </a:solidFill>
              </a:rPr>
              <a:t>Who are you?</a:t>
            </a:r>
          </a:p>
          <a:p>
            <a:endParaRPr lang="en-US" sz="3200" dirty="0"/>
          </a:p>
          <a:p>
            <a:r>
              <a:rPr lang="en-US" sz="3200" dirty="0"/>
              <a:t>What is this class about?</a:t>
            </a:r>
          </a:p>
          <a:p>
            <a:endParaRPr lang="en-US" sz="3200" dirty="0"/>
          </a:p>
          <a:p>
            <a:r>
              <a:rPr lang="en-US" sz="3200" dirty="0"/>
              <a:t>How does the class work?</a:t>
            </a:r>
          </a:p>
        </p:txBody>
      </p:sp>
    </p:spTree>
    <p:extLst>
      <p:ext uri="{BB962C8B-B14F-4D97-AF65-F5344CB8AC3E}">
        <p14:creationId xmlns:p14="http://schemas.microsoft.com/office/powerpoint/2010/main" val="529103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199" y="850667"/>
            <a:ext cx="4267201" cy="5632311"/>
          </a:xfrm>
          <a:prstGeom prst="rect">
            <a:avLst/>
          </a:prstGeom>
        </p:spPr>
        <p:txBody>
          <a:bodyPr wrap="square">
            <a:spAutoFit/>
          </a:bodyPr>
          <a:lstStyle/>
          <a:p>
            <a:r>
              <a:rPr lang="en-US" sz="2400" b="1" dirty="0"/>
              <a:t>M</a:t>
            </a:r>
            <a:r>
              <a:rPr lang="en-US" sz="2400" b="1" dirty="0" smtClean="0"/>
              <a:t>ajors</a:t>
            </a:r>
          </a:p>
          <a:p>
            <a:endParaRPr lang="en-US" sz="2400" b="1" dirty="0" smtClean="0"/>
          </a:p>
          <a:p>
            <a:r>
              <a:rPr lang="en-US" sz="2400" dirty="0" smtClean="0"/>
              <a:t>12 General business	   </a:t>
            </a:r>
          </a:p>
          <a:p>
            <a:r>
              <a:rPr lang="en-US" sz="2400" dirty="0" smtClean="0"/>
              <a:t>3   Business analytics	     </a:t>
            </a:r>
          </a:p>
          <a:p>
            <a:r>
              <a:rPr lang="en-US" sz="2400" dirty="0" smtClean="0"/>
              <a:t>2   Information systems    </a:t>
            </a:r>
          </a:p>
          <a:p>
            <a:endParaRPr lang="en-US" sz="2400" dirty="0"/>
          </a:p>
          <a:p>
            <a:r>
              <a:rPr lang="en-US" sz="2400" b="1" dirty="0" smtClean="0"/>
              <a:t>One each:</a:t>
            </a:r>
          </a:p>
          <a:p>
            <a:r>
              <a:rPr lang="en-US" sz="2400" dirty="0" smtClean="0"/>
              <a:t>Accounting</a:t>
            </a:r>
            <a:endParaRPr lang="en-US" sz="2400" dirty="0"/>
          </a:p>
          <a:p>
            <a:r>
              <a:rPr lang="en-US" sz="2400" dirty="0"/>
              <a:t>Computer Tech: Homeland Sec</a:t>
            </a:r>
          </a:p>
          <a:p>
            <a:r>
              <a:rPr lang="en-US" sz="2400" dirty="0"/>
              <a:t>Earth Science</a:t>
            </a:r>
          </a:p>
          <a:p>
            <a:r>
              <a:rPr lang="en-US" sz="2400" dirty="0"/>
              <a:t>Global Log &amp; Sup </a:t>
            </a:r>
            <a:r>
              <a:rPr lang="en-US" sz="2400" dirty="0" err="1"/>
              <a:t>Int</a:t>
            </a:r>
            <a:r>
              <a:rPr lang="en-US" sz="2400" dirty="0"/>
              <a:t> Track</a:t>
            </a:r>
          </a:p>
          <a:p>
            <a:r>
              <a:rPr lang="en-US" sz="2400" dirty="0"/>
              <a:t>History</a:t>
            </a:r>
          </a:p>
          <a:p>
            <a:r>
              <a:rPr lang="en-US" sz="2400" dirty="0" err="1"/>
              <a:t>P.E.:Pre-Physical</a:t>
            </a:r>
            <a:r>
              <a:rPr lang="en-US" sz="2400" dirty="0"/>
              <a:t> Therapy</a:t>
            </a:r>
          </a:p>
          <a:p>
            <a:r>
              <a:rPr lang="en-US" sz="2400" dirty="0"/>
              <a:t>Political </a:t>
            </a:r>
            <a:r>
              <a:rPr lang="en-US" sz="2400" dirty="0" err="1"/>
              <a:t>Sci:General</a:t>
            </a:r>
            <a:endParaRPr lang="en-US" sz="2400" dirty="0"/>
          </a:p>
          <a:p>
            <a:r>
              <a:rPr lang="en-US" sz="2400" dirty="0"/>
              <a:t>Computer science</a:t>
            </a:r>
          </a:p>
        </p:txBody>
      </p:sp>
      <p:sp>
        <p:nvSpPr>
          <p:cNvPr id="5" name="Rectangle 4"/>
          <p:cNvSpPr/>
          <p:nvPr/>
        </p:nvSpPr>
        <p:spPr>
          <a:xfrm>
            <a:off x="8771466" y="850667"/>
            <a:ext cx="6096000" cy="1938992"/>
          </a:xfrm>
          <a:prstGeom prst="rect">
            <a:avLst/>
          </a:prstGeom>
        </p:spPr>
        <p:txBody>
          <a:bodyPr>
            <a:spAutoFit/>
          </a:bodyPr>
          <a:lstStyle/>
          <a:p>
            <a:r>
              <a:rPr lang="en-US" sz="2400" b="1" dirty="0" smtClean="0"/>
              <a:t>Year in school</a:t>
            </a:r>
          </a:p>
          <a:p>
            <a:endParaRPr lang="en-US" sz="2400" dirty="0"/>
          </a:p>
          <a:p>
            <a:r>
              <a:rPr lang="en-US" sz="2400" dirty="0" smtClean="0"/>
              <a:t>Freshman </a:t>
            </a:r>
            <a:r>
              <a:rPr lang="en-US" sz="2400" dirty="0"/>
              <a:t>2</a:t>
            </a:r>
          </a:p>
          <a:p>
            <a:r>
              <a:rPr lang="en-US" sz="2400" dirty="0" smtClean="0"/>
              <a:t>Junior </a:t>
            </a:r>
            <a:r>
              <a:rPr lang="en-US" sz="2400" dirty="0"/>
              <a:t>8</a:t>
            </a:r>
          </a:p>
          <a:p>
            <a:r>
              <a:rPr lang="en-US" sz="2400" dirty="0"/>
              <a:t>Senior 15</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757" y="4205283"/>
            <a:ext cx="557239" cy="55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60913" y="5018301"/>
            <a:ext cx="2261087" cy="1200329"/>
          </a:xfrm>
          <a:prstGeom prst="rect">
            <a:avLst/>
          </a:prstGeom>
          <a:noFill/>
        </p:spPr>
        <p:txBody>
          <a:bodyPr wrap="square" rtlCol="0">
            <a:spAutoFit/>
          </a:bodyPr>
          <a:lstStyle/>
          <a:p>
            <a:r>
              <a:rPr lang="en-US" sz="2400" dirty="0"/>
              <a:t>How will this variety affect our class? </a:t>
            </a:r>
          </a:p>
        </p:txBody>
      </p:sp>
    </p:spTree>
    <p:extLst>
      <p:ext uri="{BB962C8B-B14F-4D97-AF65-F5344CB8AC3E}">
        <p14:creationId xmlns:p14="http://schemas.microsoft.com/office/powerpoint/2010/main" val="222755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15658</TotalTime>
  <Words>3405</Words>
  <Application>Microsoft Office PowerPoint</Application>
  <PresentationFormat>Widescreen</PresentationFormat>
  <Paragraphs>476</Paragraphs>
  <Slides>48</Slides>
  <Notes>42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 Press</cp:lastModifiedBy>
  <cp:revision>189</cp:revision>
  <dcterms:created xsi:type="dcterms:W3CDTF">2014-01-20T23:47:25Z</dcterms:created>
  <dcterms:modified xsi:type="dcterms:W3CDTF">2020-01-23T07:55:31Z</dcterms:modified>
</cp:coreProperties>
</file>