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78" r:id="rId3"/>
    <p:sldId id="286" r:id="rId4"/>
    <p:sldId id="264" r:id="rId5"/>
    <p:sldId id="261" r:id="rId6"/>
    <p:sldId id="269" r:id="rId7"/>
    <p:sldId id="266" r:id="rId8"/>
    <p:sldId id="282" r:id="rId9"/>
    <p:sldId id="257" r:id="rId10"/>
    <p:sldId id="272" r:id="rId11"/>
    <p:sldId id="279" r:id="rId12"/>
    <p:sldId id="273" r:id="rId13"/>
    <p:sldId id="284" r:id="rId14"/>
    <p:sldId id="294" r:id="rId15"/>
    <p:sldId id="285" r:id="rId16"/>
    <p:sldId id="283" r:id="rId17"/>
    <p:sldId id="274" r:id="rId18"/>
    <p:sldId id="280" r:id="rId19"/>
    <p:sldId id="281" r:id="rId20"/>
    <p:sldId id="292"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20" autoAdjust="0"/>
  </p:normalViewPr>
  <p:slideViewPr>
    <p:cSldViewPr snapToGrid="0">
      <p:cViewPr varScale="1">
        <p:scale>
          <a:sx n="78" d="100"/>
          <a:sy n="78" d="100"/>
        </p:scale>
        <p:origin x="-1555" y="-67"/>
      </p:cViewPr>
      <p:guideLst>
        <p:guide orient="horz" pos="2160"/>
        <p:guide pos="2880"/>
      </p:guideLst>
    </p:cSldViewPr>
  </p:slideViewPr>
  <p:notesTextViewPr>
    <p:cViewPr>
      <p:scale>
        <a:sx n="1" d="1"/>
        <a:sy n="1" d="1"/>
      </p:scale>
      <p:origin x="0" y="9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0A1169-31ED-4DE4-8BAC-BF7AD4E36D26}" type="datetimeFigureOut">
              <a:rPr lang="en-US" smtClean="0"/>
              <a:t>10/6/2013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39CF8-C058-4E24-B3C6-B4B20841B2ED}" type="slidenum">
              <a:rPr lang="en-US" smtClean="0"/>
              <a:t>‹#›</a:t>
            </a:fld>
            <a:endParaRPr lang="en-US"/>
          </a:p>
        </p:txBody>
      </p:sp>
    </p:spTree>
    <p:extLst>
      <p:ext uri="{BB962C8B-B14F-4D97-AF65-F5344CB8AC3E}">
        <p14:creationId xmlns:p14="http://schemas.microsoft.com/office/powerpoint/2010/main" val="285643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200" dirty="0" smtClean="0"/>
              <a:t>This presentation introduces and demonstrates Google Drive</a:t>
            </a:r>
            <a:r>
              <a:rPr lang="en-US" sz="1200" baseline="0" dirty="0" smtClean="0"/>
              <a:t> (which used to be called Google Docs).</a:t>
            </a:r>
          </a:p>
          <a:p>
            <a:endParaRPr lang="en-US" sz="1200" baseline="0" dirty="0" smtClean="0"/>
          </a:p>
          <a:p>
            <a:r>
              <a:rPr lang="en-US" sz="1200" baseline="0" dirty="0" smtClean="0"/>
              <a:t>Its primary goal is to explore the capabilities of the Google applications, but we will also see that the application programs are downloaded from Google’s server and executed on our client computer.</a:t>
            </a:r>
          </a:p>
          <a:p>
            <a:endParaRPr lang="en-US" sz="1200" baseline="0" dirty="0" smtClean="0"/>
          </a:p>
          <a:p>
            <a:r>
              <a:rPr lang="en-US" sz="1200" baseline="0" dirty="0" smtClean="0"/>
              <a:t>Finally, we introduce the idea of a wire-frame diagram, which a programmer would use when developing a new program and a user can use when learning a new program.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10</a:t>
            </a:fld>
            <a:endParaRPr lang="en-US"/>
          </a:p>
        </p:txBody>
      </p:sp>
    </p:spTree>
    <p:extLst>
      <p:ext uri="{BB962C8B-B14F-4D97-AF65-F5344CB8AC3E}">
        <p14:creationId xmlns:p14="http://schemas.microsoft.com/office/powerpoint/2010/main" val="208415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11</a:t>
            </a:fld>
            <a:endParaRPr lang="en-US"/>
          </a:p>
        </p:txBody>
      </p:sp>
    </p:spTree>
    <p:extLst>
      <p:ext uri="{BB962C8B-B14F-4D97-AF65-F5344CB8AC3E}">
        <p14:creationId xmlns:p14="http://schemas.microsoft.com/office/powerpoint/2010/main" val="208415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we save Google Docs on the Internet, we can easily share them with </a:t>
            </a:r>
            <a:r>
              <a:rPr lang="en-US" b="1" baseline="0" dirty="0" smtClean="0"/>
              <a:t>collaborators</a:t>
            </a:r>
            <a:r>
              <a:rPr lang="en-US" baseline="0" dirty="0" smtClean="0"/>
              <a:t>.</a:t>
            </a:r>
          </a:p>
          <a:p>
            <a:endParaRPr lang="en-US" baseline="0" dirty="0" smtClean="0"/>
          </a:p>
          <a:p>
            <a:r>
              <a:rPr lang="en-US" baseline="0" dirty="0" smtClean="0"/>
              <a:t>You can control the </a:t>
            </a:r>
            <a:r>
              <a:rPr lang="en-US" b="1" baseline="0" dirty="0" smtClean="0"/>
              <a:t>visibility</a:t>
            </a:r>
            <a:r>
              <a:rPr lang="en-US" baseline="0" dirty="0" smtClean="0"/>
              <a:t> of a file, keeping it private– even hiding it from search engines -- or sharing it with others.</a:t>
            </a:r>
          </a:p>
          <a:p>
            <a:endParaRPr lang="en-US" baseline="0" dirty="0" smtClean="0"/>
          </a:p>
          <a:p>
            <a:r>
              <a:rPr lang="en-US" baseline="0" dirty="0" smtClean="0"/>
              <a:t>If you choose to share a file, you can set </a:t>
            </a:r>
            <a:r>
              <a:rPr lang="en-US" b="1" baseline="0" dirty="0" smtClean="0"/>
              <a:t>permissions</a:t>
            </a:r>
            <a:r>
              <a:rPr lang="en-US" b="0" baseline="0" dirty="0" smtClean="0"/>
              <a:t>, controlling whether others can modify the file or not.</a:t>
            </a:r>
          </a:p>
          <a:p>
            <a:endParaRPr lang="en-US" baseline="0" dirty="0" smtClean="0"/>
          </a:p>
          <a:p>
            <a:r>
              <a:rPr lang="en-US" baseline="0" dirty="0" smtClean="0"/>
              <a:t>You can </a:t>
            </a:r>
            <a:r>
              <a:rPr lang="en-US" b="1" baseline="0" dirty="0" smtClean="0"/>
              <a:t>invite</a:t>
            </a:r>
            <a:r>
              <a:rPr lang="en-US" baseline="0" dirty="0" smtClean="0"/>
              <a:t> people to share a file by sending them a link or notify them on a social network. </a:t>
            </a:r>
          </a:p>
        </p:txBody>
      </p:sp>
      <p:sp>
        <p:nvSpPr>
          <p:cNvPr id="4" name="Slide Number Placeholder 3"/>
          <p:cNvSpPr>
            <a:spLocks noGrp="1"/>
          </p:cNvSpPr>
          <p:nvPr>
            <p:ph type="sldNum" sz="quarter" idx="10"/>
          </p:nvPr>
        </p:nvSpPr>
        <p:spPr/>
        <p:txBody>
          <a:bodyPr/>
          <a:lstStyle/>
          <a:p>
            <a:fld id="{98539CF8-C058-4E24-B3C6-B4B20841B2ED}" type="slidenum">
              <a:rPr lang="en-US" smtClean="0"/>
              <a:t>13</a:t>
            </a:fld>
            <a:endParaRPr lang="en-US"/>
          </a:p>
        </p:txBody>
      </p:sp>
    </p:spTree>
    <p:extLst>
      <p:ext uri="{BB962C8B-B14F-4D97-AF65-F5344CB8AC3E}">
        <p14:creationId xmlns:p14="http://schemas.microsoft.com/office/powerpoint/2010/main" val="390647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 add a comment,</a:t>
            </a:r>
            <a:r>
              <a:rPr lang="en-US" baseline="0" dirty="0" smtClean="0"/>
              <a:t> place the cursor where you want the comment to appear and select the </a:t>
            </a:r>
            <a:r>
              <a:rPr lang="en-US" dirty="0" smtClean="0"/>
              <a:t>Insert &gt; Comment command.</a:t>
            </a:r>
          </a:p>
          <a:p>
            <a:endParaRPr lang="en-US" dirty="0" smtClean="0"/>
          </a:p>
          <a:p>
            <a:r>
              <a:rPr lang="en-US" dirty="0" smtClean="0"/>
              <a:t>You</a:t>
            </a:r>
            <a:r>
              <a:rPr lang="en-US" baseline="0" dirty="0" smtClean="0"/>
              <a:t> can enter a comment at that point and others can add their comments to your comment.</a:t>
            </a:r>
          </a:p>
          <a:p>
            <a:endParaRPr lang="en-US" baseline="0" dirty="0" smtClean="0"/>
          </a:p>
          <a:p>
            <a:r>
              <a:rPr lang="en-US" baseline="0" dirty="0" smtClean="0"/>
              <a:t>That might be useful when elaborating something or in deciding between different ways of resolving a disagreement.</a:t>
            </a:r>
            <a:endParaRPr lang="en-US" dirty="0" smtClean="0"/>
          </a:p>
          <a:p>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14</a:t>
            </a:fld>
            <a:endParaRPr lang="en-US"/>
          </a:p>
        </p:txBody>
      </p:sp>
    </p:spTree>
    <p:extLst>
      <p:ext uri="{BB962C8B-B14F-4D97-AF65-F5344CB8AC3E}">
        <p14:creationId xmlns:p14="http://schemas.microsoft.com/office/powerpoint/2010/main" val="135893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Vannevar</a:t>
            </a:r>
            <a:r>
              <a:rPr lang="en-US" dirty="0" smtClean="0"/>
              <a:t> </a:t>
            </a:r>
            <a:r>
              <a:rPr lang="en-US" b="1" dirty="0" smtClean="0"/>
              <a:t>Bush</a:t>
            </a:r>
            <a:r>
              <a:rPr lang="en-US" dirty="0" smtClean="0"/>
              <a:t> had the vision before</a:t>
            </a:r>
            <a:r>
              <a:rPr lang="en-US" baseline="0" dirty="0" smtClean="0"/>
              <a:t> world war 2, but did not foresee the technology.</a:t>
            </a:r>
          </a:p>
          <a:p>
            <a:endParaRPr lang="en-US" baseline="0" dirty="0" smtClean="0"/>
          </a:p>
          <a:p>
            <a:r>
              <a:rPr lang="en-US" baseline="0" dirty="0" smtClean="0"/>
              <a:t>In the early 1960s, J. C. R. </a:t>
            </a:r>
            <a:r>
              <a:rPr lang="en-US" b="1" baseline="0" dirty="0" err="1" smtClean="0"/>
              <a:t>Licklider</a:t>
            </a:r>
            <a:r>
              <a:rPr lang="en-US" baseline="0" dirty="0" smtClean="0"/>
              <a:t> realized that networked computers would be the appropriate technology for collaboration, so he articulated the vision and found funding for the research.</a:t>
            </a:r>
          </a:p>
          <a:p>
            <a:endParaRPr lang="en-US" baseline="0" dirty="0" smtClean="0"/>
          </a:p>
          <a:p>
            <a:r>
              <a:rPr lang="en-US" baseline="0" dirty="0" smtClean="0"/>
              <a:t>In addition to funding the research that led to the Internet and personal computer, </a:t>
            </a:r>
            <a:r>
              <a:rPr lang="en-US" baseline="0" dirty="0" err="1" smtClean="0"/>
              <a:t>Licklider</a:t>
            </a:r>
            <a:r>
              <a:rPr lang="en-US" baseline="0" dirty="0" smtClean="0"/>
              <a:t> funded the work of </a:t>
            </a:r>
            <a:r>
              <a:rPr lang="en-US" b="1" baseline="0" dirty="0" smtClean="0"/>
              <a:t>Doug </a:t>
            </a:r>
            <a:r>
              <a:rPr lang="en-US" b="1" baseline="0" dirty="0" err="1" smtClean="0"/>
              <a:t>Engelbart</a:t>
            </a:r>
            <a:r>
              <a:rPr lang="en-US" baseline="0" dirty="0" smtClean="0"/>
              <a:t>, who built research prototypes of the collaboration tools we use today.</a:t>
            </a:r>
          </a:p>
        </p:txBody>
      </p:sp>
      <p:sp>
        <p:nvSpPr>
          <p:cNvPr id="4" name="Slide Number Placeholder 3"/>
          <p:cNvSpPr>
            <a:spLocks noGrp="1"/>
          </p:cNvSpPr>
          <p:nvPr>
            <p:ph type="sldNum" sz="quarter" idx="10"/>
          </p:nvPr>
        </p:nvSpPr>
        <p:spPr/>
        <p:txBody>
          <a:bodyPr/>
          <a:lstStyle/>
          <a:p>
            <a:fld id="{98539CF8-C058-4E24-B3C6-B4B20841B2ED}" type="slidenum">
              <a:rPr lang="en-US" smtClean="0"/>
              <a:t>15</a:t>
            </a:fld>
            <a:endParaRPr lang="en-US"/>
          </a:p>
        </p:txBody>
      </p:sp>
    </p:spTree>
    <p:extLst>
      <p:ext uri="{BB962C8B-B14F-4D97-AF65-F5344CB8AC3E}">
        <p14:creationId xmlns:p14="http://schemas.microsoft.com/office/powerpoint/2010/main" val="3985096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taken a quick look at Google Docs.</a:t>
            </a:r>
          </a:p>
          <a:p>
            <a:endParaRPr lang="en-US" dirty="0" smtClean="0"/>
          </a:p>
          <a:p>
            <a:r>
              <a:rPr lang="en-US" dirty="0" smtClean="0"/>
              <a:t>The good news is that you</a:t>
            </a:r>
            <a:r>
              <a:rPr lang="en-US" baseline="0" dirty="0" smtClean="0"/>
              <a:t> know how to get started with a new program and know your way around Google Docs.</a:t>
            </a:r>
          </a:p>
          <a:p>
            <a:endParaRPr lang="en-US" baseline="0" dirty="0" smtClean="0"/>
          </a:p>
          <a:p>
            <a:r>
              <a:rPr lang="en-US" baseline="0" dirty="0" smtClean="0"/>
              <a:t>The bad news is that there are a lot of other features that you have not yet discovered.</a:t>
            </a:r>
          </a:p>
          <a:p>
            <a:endParaRPr lang="en-US" baseline="0" dirty="0" smtClean="0"/>
          </a:p>
          <a:p>
            <a:r>
              <a:rPr lang="en-US" baseline="0" dirty="0" smtClean="0"/>
              <a:t>The good/bad news is that Google programmers will add features and make changes to the program in the future.</a:t>
            </a:r>
          </a:p>
          <a:p>
            <a:endParaRPr lang="en-US" baseline="0" dirty="0" smtClean="0"/>
          </a:p>
          <a:p>
            <a:r>
              <a:rPr lang="en-US" baseline="0" dirty="0" smtClean="0"/>
              <a:t>So, you have to keep exploring and keep learning – </a:t>
            </a:r>
            <a:r>
              <a:rPr lang="en-US" b="1" baseline="0" dirty="0" smtClean="0"/>
              <a:t>it’s up to you</a:t>
            </a:r>
            <a:r>
              <a:rPr lang="en-US" baseline="0" dirty="0" smtClean="0"/>
              <a:t>.</a:t>
            </a:r>
          </a:p>
        </p:txBody>
      </p:sp>
      <p:sp>
        <p:nvSpPr>
          <p:cNvPr id="4" name="Slide Number Placeholder 3"/>
          <p:cNvSpPr>
            <a:spLocks noGrp="1"/>
          </p:cNvSpPr>
          <p:nvPr>
            <p:ph type="sldNum" sz="quarter" idx="10"/>
          </p:nvPr>
        </p:nvSpPr>
        <p:spPr/>
        <p:txBody>
          <a:bodyPr/>
          <a:lstStyle/>
          <a:p>
            <a:fld id="{98539CF8-C058-4E24-B3C6-B4B20841B2ED}" type="slidenum">
              <a:rPr lang="en-US" smtClean="0"/>
              <a:t>16</a:t>
            </a:fld>
            <a:endParaRPr lang="en-US"/>
          </a:p>
        </p:txBody>
      </p:sp>
    </p:spTree>
    <p:extLst>
      <p:ext uri="{BB962C8B-B14F-4D97-AF65-F5344CB8AC3E}">
        <p14:creationId xmlns:p14="http://schemas.microsoft.com/office/powerpoint/2010/main" val="23379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17</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sz="1200" baseline="0" dirty="0" smtClean="0"/>
              <a:t>We have looked at the user interface and functions of Google Docs.</a:t>
            </a:r>
          </a:p>
          <a:p>
            <a:endParaRPr lang="en-US" sz="1200" baseline="0" dirty="0" smtClean="0"/>
          </a:p>
          <a:p>
            <a:r>
              <a:rPr lang="en-US" sz="1200" baseline="0" dirty="0" smtClean="0"/>
              <a:t>We also reflected on strategies for learning a new program.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0E68-BD80-4FAE-9DB7-35452882E3AC}" type="slidenum">
              <a:rPr lang="en-US"/>
              <a:pPr/>
              <a:t>20</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0E68-BD80-4FAE-9DB7-35452882E3AC}" type="slidenum">
              <a:rPr lang="en-US"/>
              <a:pPr/>
              <a:t>21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1200" dirty="0" smtClean="0"/>
              <a:t>The presentation falls </a:t>
            </a:r>
            <a:r>
              <a:rPr lang="en-US" sz="1200" baseline="0" dirty="0" smtClean="0"/>
              <a:t>within the applications portion of the class.</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Pause</a:t>
            </a:r>
            <a:r>
              <a:rPr lang="en-US" sz="2000" baseline="0" dirty="0" smtClean="0"/>
              <a:t> and watch this video before going on.</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3</a:t>
            </a:fld>
            <a:endParaRPr lang="en-US"/>
          </a:p>
        </p:txBody>
      </p:sp>
    </p:spTree>
    <p:extLst>
      <p:ext uri="{BB962C8B-B14F-4D97-AF65-F5344CB8AC3E}">
        <p14:creationId xmlns:p14="http://schemas.microsoft.com/office/powerpoint/2010/main" val="82004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Browse to either </a:t>
            </a:r>
            <a:r>
              <a:rPr lang="en-US" i="1" dirty="0" smtClean="0"/>
              <a:t>docs.google.com</a:t>
            </a:r>
            <a:r>
              <a:rPr lang="en-US" dirty="0" smtClean="0"/>
              <a:t> or </a:t>
            </a:r>
            <a:r>
              <a:rPr lang="en-US" i="1" dirty="0" smtClean="0"/>
              <a:t>drive.google.com.</a:t>
            </a:r>
          </a:p>
          <a:p>
            <a:endParaRPr lang="en-US" i="0" baseline="0" dirty="0" smtClean="0"/>
          </a:p>
          <a:p>
            <a:r>
              <a:rPr lang="en-US" i="0" baseline="0" dirty="0" smtClean="0"/>
              <a:t>If you do not yet have a Google account or are not signed in to your Google account, you will see this screen.</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If you do not yet have a Google account, create one by clicking on the </a:t>
            </a:r>
            <a:r>
              <a:rPr lang="en-US" i="1" baseline="0" dirty="0" smtClean="0"/>
              <a:t>sign up</a:t>
            </a:r>
            <a:r>
              <a:rPr lang="en-US" i="0" baseline="0" dirty="0" smtClean="0"/>
              <a:t> button.</a:t>
            </a:r>
          </a:p>
          <a:p>
            <a:endParaRPr lang="en-US" i="0" baseline="0" dirty="0" smtClean="0"/>
          </a:p>
          <a:p>
            <a:r>
              <a:rPr lang="en-US" i="0" baseline="0" dirty="0" smtClean="0"/>
              <a:t>If you already have an account, sign in.</a:t>
            </a:r>
          </a:p>
          <a:p>
            <a:endParaRPr lang="en-US" i="0" baseline="0" dirty="0" smtClean="0"/>
          </a:p>
          <a:p>
            <a:r>
              <a:rPr lang="en-US" i="0" baseline="0" dirty="0" smtClean="0"/>
              <a:t>The slogan is saying you and others can collaborate by working together on text documents, spreadsheets, slide presentations and more. </a:t>
            </a:r>
            <a:endParaRPr lang="en-US" i="0" dirty="0" smtClean="0"/>
          </a:p>
        </p:txBody>
      </p:sp>
      <p:sp>
        <p:nvSpPr>
          <p:cNvPr id="4" name="Slide Number Placeholder 3"/>
          <p:cNvSpPr>
            <a:spLocks noGrp="1"/>
          </p:cNvSpPr>
          <p:nvPr>
            <p:ph type="sldNum" sz="quarter" idx="10"/>
          </p:nvPr>
        </p:nvSpPr>
        <p:spPr/>
        <p:txBody>
          <a:bodyPr/>
          <a:lstStyle/>
          <a:p>
            <a:fld id="{98539CF8-C058-4E24-B3C6-B4B20841B2ED}" type="slidenum">
              <a:rPr lang="en-US" smtClean="0"/>
              <a:t>4</a:t>
            </a:fld>
            <a:endParaRPr lang="en-US"/>
          </a:p>
        </p:txBody>
      </p:sp>
    </p:spTree>
    <p:extLst>
      <p:ext uri="{BB962C8B-B14F-4D97-AF65-F5344CB8AC3E}">
        <p14:creationId xmlns:p14="http://schemas.microsoft.com/office/powerpoint/2010/main" val="23110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Google changed the name from</a:t>
            </a:r>
            <a:r>
              <a:rPr lang="en-US" i="0" baseline="0" dirty="0" smtClean="0"/>
              <a:t> </a:t>
            </a:r>
            <a:r>
              <a:rPr lang="en-US" i="1" baseline="0" dirty="0" smtClean="0"/>
              <a:t>docs</a:t>
            </a:r>
            <a:r>
              <a:rPr lang="en-US" i="0" baseline="0" dirty="0" smtClean="0"/>
              <a:t> to </a:t>
            </a:r>
            <a:r>
              <a:rPr lang="en-US" i="1" baseline="0" dirty="0" smtClean="0"/>
              <a:t>drive</a:t>
            </a:r>
            <a:r>
              <a:rPr lang="en-US" i="0" baseline="0" dirty="0" smtClean="0"/>
              <a:t> to emphasize that the documents you are creating, working on and sharing are stored on the Internet or as they say “in the cloud.”</a:t>
            </a:r>
          </a:p>
        </p:txBody>
      </p:sp>
      <p:sp>
        <p:nvSpPr>
          <p:cNvPr id="4" name="Slide Number Placeholder 3"/>
          <p:cNvSpPr>
            <a:spLocks noGrp="1"/>
          </p:cNvSpPr>
          <p:nvPr>
            <p:ph type="sldNum" sz="quarter" idx="10"/>
          </p:nvPr>
        </p:nvSpPr>
        <p:spPr/>
        <p:txBody>
          <a:bodyPr/>
          <a:lstStyle/>
          <a:p>
            <a:fld id="{98539CF8-C058-4E24-B3C6-B4B20841B2ED}" type="slidenum">
              <a:rPr lang="en-US" smtClean="0"/>
              <a:t>5</a:t>
            </a:fld>
            <a:endParaRPr lang="en-US"/>
          </a:p>
        </p:txBody>
      </p:sp>
    </p:spTree>
    <p:extLst>
      <p:ext uri="{BB962C8B-B14F-4D97-AF65-F5344CB8AC3E}">
        <p14:creationId xmlns:p14="http://schemas.microsoft.com/office/powerpoint/2010/main" val="23110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are logged in to your account, you will</a:t>
            </a:r>
            <a:r>
              <a:rPr lang="en-US" baseline="0" dirty="0" smtClean="0"/>
              <a:t> see your Google Drive directory.</a:t>
            </a:r>
          </a:p>
          <a:p>
            <a:endParaRPr lang="en-US" baseline="0" dirty="0" smtClean="0"/>
          </a:p>
          <a:p>
            <a:r>
              <a:rPr lang="en-US" baseline="0" dirty="0" smtClean="0"/>
              <a:t>As you see here, I have several files and folders stored on my Google Drive.</a:t>
            </a:r>
          </a:p>
          <a:p>
            <a:endParaRPr lang="en-US" baseline="0" dirty="0" smtClean="0"/>
          </a:p>
          <a:p>
            <a:r>
              <a:rPr lang="en-US" baseline="0" dirty="0" smtClean="0"/>
              <a:t>If yours is a new account, the listing will be empty.</a:t>
            </a:r>
          </a:p>
          <a:p>
            <a:endParaRPr lang="en-US" baseline="0" dirty="0" smtClean="0"/>
          </a:p>
          <a:p>
            <a:r>
              <a:rPr lang="en-US" baseline="0" dirty="0" smtClean="0"/>
              <a:t>Let’s stop now and play around with Google Docs.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6</a:t>
            </a:fld>
            <a:endParaRPr lang="en-US"/>
          </a:p>
        </p:txBody>
      </p:sp>
    </p:spTree>
    <p:extLst>
      <p:ext uri="{BB962C8B-B14F-4D97-AF65-F5344CB8AC3E}">
        <p14:creationId xmlns:p14="http://schemas.microsoft.com/office/powerpoint/2010/main" val="173368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Play</a:t>
            </a:r>
            <a:r>
              <a:rPr lang="en-US" sz="1200" baseline="0" dirty="0" smtClean="0"/>
              <a:t> around with the program, answering these and other questions.</a:t>
            </a:r>
          </a:p>
        </p:txBody>
      </p:sp>
      <p:sp>
        <p:nvSpPr>
          <p:cNvPr id="4" name="Slide Number Placeholder 3"/>
          <p:cNvSpPr>
            <a:spLocks noGrp="1"/>
          </p:cNvSpPr>
          <p:nvPr>
            <p:ph type="sldNum" sz="quarter" idx="10"/>
          </p:nvPr>
        </p:nvSpPr>
        <p:spPr/>
        <p:txBody>
          <a:bodyPr/>
          <a:lstStyle/>
          <a:p>
            <a:fld id="{B3C5046D-6581-4D10-8F71-CED3D35A26E2}" type="slidenum">
              <a:rPr lang="en-US" smtClean="0"/>
              <a:t>7</a:t>
            </a:fld>
            <a:endParaRPr lang="en-US"/>
          </a:p>
        </p:txBody>
      </p:sp>
    </p:spTree>
    <p:extLst>
      <p:ext uri="{BB962C8B-B14F-4D97-AF65-F5344CB8AC3E}">
        <p14:creationId xmlns:p14="http://schemas.microsoft.com/office/powerpoint/2010/main" val="179999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play around with a new program (or watch a demonstration), pause to reflect on what you have been doing.</a:t>
            </a:r>
          </a:p>
          <a:p>
            <a:endParaRPr lang="en-US" dirty="0" smtClean="0"/>
          </a:p>
          <a:p>
            <a:r>
              <a:rPr lang="en-US" dirty="0" smtClean="0"/>
              <a:t>Reflect</a:t>
            </a:r>
            <a:r>
              <a:rPr lang="en-US" baseline="0" dirty="0" smtClean="0"/>
              <a:t> back on the process, think about data flow between the </a:t>
            </a:r>
            <a:r>
              <a:rPr lang="en-US" b="1" baseline="0" dirty="0" smtClean="0"/>
              <a:t>client</a:t>
            </a:r>
            <a:r>
              <a:rPr lang="en-US" baseline="0" dirty="0" smtClean="0"/>
              <a:t> and </a:t>
            </a:r>
            <a:r>
              <a:rPr lang="en-US" b="1" baseline="0" dirty="0" smtClean="0"/>
              <a:t>server</a:t>
            </a:r>
            <a:r>
              <a:rPr lang="en-US" baseline="0" dirty="0" smtClean="0"/>
              <a:t>, the program’s </a:t>
            </a:r>
            <a:r>
              <a:rPr lang="en-US" b="1" baseline="0" dirty="0" smtClean="0"/>
              <a:t>user</a:t>
            </a:r>
            <a:r>
              <a:rPr lang="en-US" baseline="0" dirty="0" smtClean="0"/>
              <a:t> </a:t>
            </a:r>
            <a:r>
              <a:rPr lang="en-US" b="1" baseline="0" dirty="0" smtClean="0"/>
              <a:t>interface</a:t>
            </a:r>
            <a:r>
              <a:rPr lang="en-US" baseline="0" dirty="0" smtClean="0"/>
              <a:t> and the ability to share a file with </a:t>
            </a:r>
            <a:r>
              <a:rPr lang="en-US" b="1" baseline="0" dirty="0" smtClean="0"/>
              <a:t>collaborators</a:t>
            </a:r>
            <a:r>
              <a:rPr lang="en-US" baseline="0" dirty="0" smtClean="0"/>
              <a:t>.</a:t>
            </a:r>
            <a:endParaRPr lang="en-US" dirty="0" smtClean="0"/>
          </a:p>
          <a:p>
            <a:endParaRPr lang="en-US" dirty="0" smtClean="0"/>
          </a:p>
          <a:p>
            <a:r>
              <a:rPr lang="en-US" dirty="0" smtClean="0"/>
              <a:t>Let’s</a:t>
            </a:r>
            <a:r>
              <a:rPr lang="en-US" baseline="0" dirty="0" smtClean="0"/>
              <a:t> step back and look at the user interface.</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For example, what</a:t>
            </a:r>
            <a:r>
              <a:rPr lang="en-US" baseline="0" dirty="0" smtClean="0"/>
              <a:t> program are we running during when using  Google Docs?</a:t>
            </a:r>
          </a:p>
          <a:p>
            <a:endParaRPr lang="en-US" baseline="0" dirty="0" smtClean="0"/>
          </a:p>
          <a:p>
            <a:r>
              <a:rPr lang="en-US" dirty="0" smtClean="0"/>
              <a:t>After you play around with a program (or watch a demonstration), reflect on what you have been doing.</a:t>
            </a:r>
          </a:p>
          <a:p>
            <a:endParaRPr lang="en-US" dirty="0" smtClean="0"/>
          </a:p>
          <a:p>
            <a:r>
              <a:rPr lang="en-US" dirty="0" smtClean="0"/>
              <a:t>Reflect</a:t>
            </a:r>
            <a:r>
              <a:rPr lang="en-US" baseline="0" dirty="0" smtClean="0"/>
              <a:t> back on the process, think about data flow between the client and server and the program’s user interface.</a:t>
            </a:r>
            <a:endParaRPr lang="en-US" dirty="0" smtClean="0"/>
          </a:p>
          <a:p>
            <a:endParaRPr lang="en-US" dirty="0" smtClean="0"/>
          </a:p>
          <a:p>
            <a:r>
              <a:rPr lang="en-US" dirty="0" smtClean="0"/>
              <a:t>Let’s start our </a:t>
            </a:r>
            <a:r>
              <a:rPr lang="en-US" dirty="0" err="1" smtClean="0"/>
              <a:t>fAnswer</a:t>
            </a:r>
            <a:r>
              <a:rPr lang="en-US" dirty="0" smtClean="0"/>
              <a:t> on the next slide.</a:t>
            </a:r>
          </a:p>
          <a:p>
            <a:endParaRPr lang="en-US" dirty="0"/>
          </a:p>
        </p:txBody>
      </p:sp>
      <p:sp>
        <p:nvSpPr>
          <p:cNvPr id="4" name="Slide Number Placeholder 3"/>
          <p:cNvSpPr>
            <a:spLocks noGrp="1"/>
          </p:cNvSpPr>
          <p:nvPr>
            <p:ph type="sldNum" sz="quarter" idx="10"/>
          </p:nvPr>
        </p:nvSpPr>
        <p:spPr/>
        <p:txBody>
          <a:bodyPr/>
          <a:lstStyle/>
          <a:p>
            <a:fld id="{98539CF8-C058-4E24-B3C6-B4B20841B2ED}" type="slidenum">
              <a:rPr lang="en-US" smtClean="0"/>
              <a:t>8</a:t>
            </a:fld>
            <a:endParaRPr lang="en-US"/>
          </a:p>
        </p:txBody>
      </p:sp>
    </p:spTree>
    <p:extLst>
      <p:ext uri="{BB962C8B-B14F-4D97-AF65-F5344CB8AC3E}">
        <p14:creationId xmlns:p14="http://schemas.microsoft.com/office/powerpoint/2010/main" val="276324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Programmers plan</a:t>
            </a:r>
            <a:r>
              <a:rPr lang="en-US" baseline="0" dirty="0" smtClean="0"/>
              <a:t> user interfaces of new programs using wire-frame diagrams.</a:t>
            </a:r>
          </a:p>
          <a:p>
            <a:endParaRPr lang="en-US" baseline="0" dirty="0" smtClean="0"/>
          </a:p>
          <a:p>
            <a:r>
              <a:rPr lang="en-US" baseline="0" dirty="0" smtClean="0"/>
              <a:t>Wire-frame diagrams are also useful to someone learning to use a program – making one will help you see the way the user interface is organized.</a:t>
            </a:r>
          </a:p>
        </p:txBody>
      </p:sp>
      <p:sp>
        <p:nvSpPr>
          <p:cNvPr id="4" name="Slide Number Placeholder 3"/>
          <p:cNvSpPr>
            <a:spLocks noGrp="1"/>
          </p:cNvSpPr>
          <p:nvPr>
            <p:ph type="sldNum" sz="quarter" idx="10"/>
          </p:nvPr>
        </p:nvSpPr>
        <p:spPr/>
        <p:txBody>
          <a:bodyPr/>
          <a:lstStyle/>
          <a:p>
            <a:fld id="{98539CF8-C058-4E24-B3C6-B4B20841B2ED}" type="slidenum">
              <a:rPr lang="en-US" smtClean="0"/>
              <a:t>9</a:t>
            </a:fld>
            <a:endParaRPr lang="en-US"/>
          </a:p>
        </p:txBody>
      </p:sp>
    </p:spTree>
    <p:extLst>
      <p:ext uri="{BB962C8B-B14F-4D97-AF65-F5344CB8AC3E}">
        <p14:creationId xmlns:p14="http://schemas.microsoft.com/office/powerpoint/2010/main" val="233531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30A1C-9636-4944-BE45-1B5E36103741}"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17913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0A1C-9636-4944-BE45-1B5E36103741}"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59312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0A1C-9636-4944-BE45-1B5E36103741}"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226364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30A1C-9636-4944-BE45-1B5E36103741}"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230309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30A1C-9636-4944-BE45-1B5E36103741}"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2546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30A1C-9636-4944-BE45-1B5E36103741}"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42654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30A1C-9636-4944-BE45-1B5E36103741}" type="datetimeFigureOut">
              <a:rPr lang="en-US" smtClean="0"/>
              <a:t>10/6/2013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286960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30A1C-9636-4944-BE45-1B5E36103741}" type="datetimeFigureOut">
              <a:rPr lang="en-US" smtClean="0"/>
              <a:t>10/6/2013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72042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30A1C-9636-4944-BE45-1B5E36103741}" type="datetimeFigureOut">
              <a:rPr lang="en-US" smtClean="0"/>
              <a:t>10/6/2013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385286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30A1C-9636-4944-BE45-1B5E36103741}"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402972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30A1C-9636-4944-BE45-1B5E36103741}"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92840-2D4A-4115-A291-1ACFAE32E529}" type="slidenum">
              <a:rPr lang="en-US" smtClean="0"/>
              <a:t>‹#›</a:t>
            </a:fld>
            <a:endParaRPr lang="en-US"/>
          </a:p>
        </p:txBody>
      </p:sp>
    </p:spTree>
    <p:extLst>
      <p:ext uri="{BB962C8B-B14F-4D97-AF65-F5344CB8AC3E}">
        <p14:creationId xmlns:p14="http://schemas.microsoft.com/office/powerpoint/2010/main" val="129678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30A1C-9636-4944-BE45-1B5E36103741}" type="datetimeFigureOut">
              <a:rPr lang="en-US" smtClean="0"/>
              <a:t>10/6/2013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92840-2D4A-4115-A291-1ACFAE32E529}" type="slidenum">
              <a:rPr lang="en-US" smtClean="0"/>
              <a:t>‹#›</a:t>
            </a:fld>
            <a:endParaRPr lang="en-US"/>
          </a:p>
        </p:txBody>
      </p:sp>
    </p:spTree>
    <p:extLst>
      <p:ext uri="{BB962C8B-B14F-4D97-AF65-F5344CB8AC3E}">
        <p14:creationId xmlns:p14="http://schemas.microsoft.com/office/powerpoint/2010/main" val="36390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ocs.googl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labnol.org/internet/office/google-docs-guide-tutorial/4999/" TargetMode="External"/><Relationship Id="rId5" Type="http://schemas.openxmlformats.org/officeDocument/2006/relationships/hyperlink" Target="http://www.youtube.com/watch?v=eRqUE6IHTEA&amp;feature=player_embedded" TargetMode="External"/><Relationship Id="rId4" Type="http://schemas.openxmlformats.org/officeDocument/2006/relationships/hyperlink" Target="http://docs.google.com/support/bin/static.py?hl=en&amp;page=guide.cs&amp;guide=21008&amp;from=21008&amp;rd=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eRqUE6IHTE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260929" y="187272"/>
            <a:ext cx="4622142" cy="1470025"/>
          </a:xfrm>
        </p:spPr>
        <p:txBody>
          <a:bodyPr>
            <a:normAutofit/>
          </a:bodyPr>
          <a:lstStyle/>
          <a:p>
            <a:r>
              <a:rPr lang="en-US" sz="3200" dirty="0" smtClean="0"/>
              <a:t>Using Google Drive/Docs</a:t>
            </a:r>
            <a:endParaRPr lang="en-US" sz="32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use Google Drive/Docs</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we download and run programs inside our Web clients, wire-frame diagram, user interface, collaboration</a:t>
            </a:r>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Tree>
    <p:extLst>
      <p:ext uri="{BB962C8B-B14F-4D97-AF65-F5344CB8AC3E}">
        <p14:creationId xmlns:p14="http://schemas.microsoft.com/office/powerpoint/2010/main" val="360625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2250" y="4330040"/>
            <a:ext cx="3714094" cy="1200329"/>
          </a:xfrm>
          <a:prstGeom prst="rect">
            <a:avLst/>
          </a:prstGeom>
          <a:noFill/>
        </p:spPr>
        <p:txBody>
          <a:bodyPr wrap="none" rtlCol="0">
            <a:spAutoFit/>
          </a:bodyPr>
          <a:lstStyle/>
          <a:p>
            <a:pPr marL="342900" indent="-342900">
              <a:buFont typeface="Arial" pitchFamily="34" charset="0"/>
              <a:buChar char="•"/>
            </a:pPr>
            <a:r>
              <a:rPr lang="en-US" dirty="0" smtClean="0"/>
              <a:t>Listing of your files and folders </a:t>
            </a:r>
          </a:p>
          <a:p>
            <a:pPr marL="342900" indent="-342900">
              <a:buFont typeface="Arial" pitchFamily="34" charset="0"/>
              <a:buChar char="•"/>
            </a:pPr>
            <a:r>
              <a:rPr lang="en-US" dirty="0" smtClean="0"/>
              <a:t>Links to other Google applications</a:t>
            </a:r>
          </a:p>
          <a:p>
            <a:pPr marL="342900" indent="-342900">
              <a:buFont typeface="Arial" pitchFamily="34" charset="0"/>
              <a:buChar char="•"/>
            </a:pPr>
            <a:r>
              <a:rPr lang="en-US" dirty="0" smtClean="0"/>
              <a:t>Settings for this program</a:t>
            </a:r>
          </a:p>
          <a:p>
            <a:pPr marL="342900" indent="-342900">
              <a:buFont typeface="Arial" pitchFamily="34" charset="0"/>
              <a:buChar char="•"/>
            </a:pPr>
            <a:r>
              <a:rPr lang="en-US" dirty="0" smtClean="0"/>
              <a:t>Actions for this program</a:t>
            </a:r>
            <a:endParaRPr lang="en-US" dirty="0"/>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548" y="5940722"/>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70134" y="5984251"/>
            <a:ext cx="6716262" cy="369332"/>
          </a:xfrm>
          <a:prstGeom prst="rect">
            <a:avLst/>
          </a:prstGeom>
          <a:noFill/>
        </p:spPr>
        <p:txBody>
          <a:bodyPr wrap="none" rtlCol="0">
            <a:spAutoFit/>
          </a:bodyPr>
          <a:lstStyle/>
          <a:p>
            <a:pPr>
              <a:defRPr/>
            </a:pPr>
            <a:r>
              <a:rPr lang="en-US" dirty="0" smtClean="0"/>
              <a:t>Match the descriptions with the areas within the wire-frame diagram.</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250" y="658368"/>
            <a:ext cx="6219500" cy="32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55086" y="2478024"/>
            <a:ext cx="330540" cy="369332"/>
          </a:xfrm>
          <a:prstGeom prst="rect">
            <a:avLst/>
          </a:prstGeom>
          <a:noFill/>
        </p:spPr>
        <p:txBody>
          <a:bodyPr wrap="none" rtlCol="0">
            <a:spAutoFit/>
          </a:bodyPr>
          <a:lstStyle/>
          <a:p>
            <a:r>
              <a:rPr lang="en-US" b="1" dirty="0" smtClean="0"/>
              <a:t>D</a:t>
            </a:r>
            <a:endParaRPr lang="en-US" b="1" dirty="0"/>
          </a:p>
        </p:txBody>
      </p:sp>
      <p:sp>
        <p:nvSpPr>
          <p:cNvPr id="7" name="Rectangle 6"/>
          <p:cNvSpPr/>
          <p:nvPr/>
        </p:nvSpPr>
        <p:spPr>
          <a:xfrm>
            <a:off x="3843916" y="1442966"/>
            <a:ext cx="314510" cy="369332"/>
          </a:xfrm>
          <a:prstGeom prst="rect">
            <a:avLst/>
          </a:prstGeom>
        </p:spPr>
        <p:txBody>
          <a:bodyPr wrap="none">
            <a:spAutoFit/>
          </a:bodyPr>
          <a:lstStyle/>
          <a:p>
            <a:r>
              <a:rPr lang="en-US" b="1" dirty="0" smtClean="0"/>
              <a:t>B</a:t>
            </a:r>
            <a:endParaRPr lang="en-US" dirty="0"/>
          </a:p>
        </p:txBody>
      </p:sp>
      <p:sp>
        <p:nvSpPr>
          <p:cNvPr id="9" name="Rectangle 8"/>
          <p:cNvSpPr/>
          <p:nvPr/>
        </p:nvSpPr>
        <p:spPr>
          <a:xfrm>
            <a:off x="3181121" y="1156454"/>
            <a:ext cx="324128" cy="369332"/>
          </a:xfrm>
          <a:prstGeom prst="rect">
            <a:avLst/>
          </a:prstGeom>
        </p:spPr>
        <p:txBody>
          <a:bodyPr wrap="none">
            <a:spAutoFit/>
          </a:bodyPr>
          <a:lstStyle/>
          <a:p>
            <a:r>
              <a:rPr lang="en-US" b="1" dirty="0"/>
              <a:t>A</a:t>
            </a:r>
            <a:endParaRPr lang="en-US" dirty="0"/>
          </a:p>
        </p:txBody>
      </p:sp>
      <p:sp>
        <p:nvSpPr>
          <p:cNvPr id="11" name="TextBox 10"/>
          <p:cNvSpPr txBox="1"/>
          <p:nvPr/>
        </p:nvSpPr>
        <p:spPr>
          <a:xfrm>
            <a:off x="1817398" y="3055144"/>
            <a:ext cx="314510" cy="369332"/>
          </a:xfrm>
          <a:prstGeom prst="rect">
            <a:avLst/>
          </a:prstGeom>
          <a:noFill/>
        </p:spPr>
        <p:txBody>
          <a:bodyPr wrap="none" rtlCol="0">
            <a:spAutoFit/>
          </a:bodyPr>
          <a:lstStyle/>
          <a:p>
            <a:pPr algn="ctr"/>
            <a:r>
              <a:rPr lang="en-US" b="1" dirty="0" smtClean="0"/>
              <a:t>C</a:t>
            </a:r>
            <a:endParaRPr lang="en-US" b="1" dirty="0"/>
          </a:p>
        </p:txBody>
      </p:sp>
    </p:spTree>
    <p:extLst>
      <p:ext uri="{BB962C8B-B14F-4D97-AF65-F5344CB8AC3E}">
        <p14:creationId xmlns:p14="http://schemas.microsoft.com/office/powerpoint/2010/main" val="15724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2250" y="4330040"/>
            <a:ext cx="4103624" cy="1200329"/>
          </a:xfrm>
          <a:prstGeom prst="rect">
            <a:avLst/>
          </a:prstGeom>
          <a:noFill/>
        </p:spPr>
        <p:txBody>
          <a:bodyPr wrap="none" rtlCol="0">
            <a:spAutoFit/>
          </a:bodyPr>
          <a:lstStyle/>
          <a:p>
            <a:pPr marL="342900" indent="-342900">
              <a:buFont typeface="Arial" pitchFamily="34" charset="0"/>
              <a:buChar char="•"/>
            </a:pPr>
            <a:r>
              <a:rPr lang="en-US" dirty="0" smtClean="0"/>
              <a:t>Listing of your files and folders (</a:t>
            </a:r>
            <a:r>
              <a:rPr lang="en-US" dirty="0" smtClean="0">
                <a:solidFill>
                  <a:srgbClr val="FF0000"/>
                </a:solidFill>
              </a:rPr>
              <a:t>D</a:t>
            </a:r>
            <a:r>
              <a:rPr lang="en-US" dirty="0" smtClean="0"/>
              <a:t>) </a:t>
            </a:r>
          </a:p>
          <a:p>
            <a:pPr marL="342900" indent="-342900">
              <a:buFont typeface="Arial" pitchFamily="34" charset="0"/>
              <a:buChar char="•"/>
            </a:pPr>
            <a:r>
              <a:rPr lang="en-US" dirty="0" smtClean="0"/>
              <a:t>Links to other Google applications (</a:t>
            </a:r>
            <a:r>
              <a:rPr lang="en-US" dirty="0">
                <a:solidFill>
                  <a:srgbClr val="FF0000"/>
                </a:solidFill>
              </a:rPr>
              <a:t>A</a:t>
            </a:r>
            <a:r>
              <a:rPr lang="en-US" dirty="0" smtClean="0"/>
              <a:t>) </a:t>
            </a:r>
          </a:p>
          <a:p>
            <a:pPr marL="342900" indent="-342900">
              <a:buFont typeface="Arial" pitchFamily="34" charset="0"/>
              <a:buChar char="•"/>
            </a:pPr>
            <a:r>
              <a:rPr lang="en-US" dirty="0" smtClean="0"/>
              <a:t>Settings for this program (</a:t>
            </a:r>
            <a:r>
              <a:rPr lang="en-US" dirty="0">
                <a:solidFill>
                  <a:srgbClr val="FF0000"/>
                </a:solidFill>
              </a:rPr>
              <a:t>B</a:t>
            </a:r>
            <a:r>
              <a:rPr lang="en-US" dirty="0" smtClean="0"/>
              <a:t>) </a:t>
            </a:r>
          </a:p>
          <a:p>
            <a:pPr marL="342900" indent="-342900">
              <a:buFont typeface="Arial" pitchFamily="34" charset="0"/>
              <a:buChar char="•"/>
            </a:pPr>
            <a:r>
              <a:rPr lang="en-US" dirty="0" smtClean="0"/>
              <a:t>Actions for this program (</a:t>
            </a:r>
            <a:r>
              <a:rPr lang="en-US" dirty="0">
                <a:solidFill>
                  <a:srgbClr val="FF0000"/>
                </a:solidFill>
              </a:rPr>
              <a:t>C</a:t>
            </a:r>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250" y="658368"/>
            <a:ext cx="6219500" cy="32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55086" y="2478024"/>
            <a:ext cx="330540" cy="369332"/>
          </a:xfrm>
          <a:prstGeom prst="rect">
            <a:avLst/>
          </a:prstGeom>
          <a:noFill/>
        </p:spPr>
        <p:txBody>
          <a:bodyPr wrap="none" rtlCol="0">
            <a:spAutoFit/>
          </a:bodyPr>
          <a:lstStyle/>
          <a:p>
            <a:r>
              <a:rPr lang="en-US" b="1" dirty="0" smtClean="0"/>
              <a:t>D</a:t>
            </a:r>
            <a:endParaRPr lang="en-US" b="1" dirty="0"/>
          </a:p>
        </p:txBody>
      </p:sp>
      <p:sp>
        <p:nvSpPr>
          <p:cNvPr id="7" name="Rectangle 6"/>
          <p:cNvSpPr/>
          <p:nvPr/>
        </p:nvSpPr>
        <p:spPr>
          <a:xfrm>
            <a:off x="3843916" y="1442966"/>
            <a:ext cx="314510" cy="369332"/>
          </a:xfrm>
          <a:prstGeom prst="rect">
            <a:avLst/>
          </a:prstGeom>
        </p:spPr>
        <p:txBody>
          <a:bodyPr wrap="none">
            <a:spAutoFit/>
          </a:bodyPr>
          <a:lstStyle/>
          <a:p>
            <a:r>
              <a:rPr lang="en-US" b="1" dirty="0" smtClean="0"/>
              <a:t>B</a:t>
            </a:r>
            <a:endParaRPr lang="en-US" dirty="0"/>
          </a:p>
        </p:txBody>
      </p:sp>
      <p:sp>
        <p:nvSpPr>
          <p:cNvPr id="9" name="Rectangle 8"/>
          <p:cNvSpPr/>
          <p:nvPr/>
        </p:nvSpPr>
        <p:spPr>
          <a:xfrm>
            <a:off x="3181121" y="1156454"/>
            <a:ext cx="324128" cy="369332"/>
          </a:xfrm>
          <a:prstGeom prst="rect">
            <a:avLst/>
          </a:prstGeom>
        </p:spPr>
        <p:txBody>
          <a:bodyPr wrap="none">
            <a:spAutoFit/>
          </a:bodyPr>
          <a:lstStyle/>
          <a:p>
            <a:r>
              <a:rPr lang="en-US" b="1" dirty="0"/>
              <a:t>A</a:t>
            </a:r>
            <a:endParaRPr lang="en-US" dirty="0"/>
          </a:p>
        </p:txBody>
      </p:sp>
      <p:sp>
        <p:nvSpPr>
          <p:cNvPr id="11" name="TextBox 10"/>
          <p:cNvSpPr txBox="1"/>
          <p:nvPr/>
        </p:nvSpPr>
        <p:spPr>
          <a:xfrm>
            <a:off x="1817398" y="3055144"/>
            <a:ext cx="314510" cy="369332"/>
          </a:xfrm>
          <a:prstGeom prst="rect">
            <a:avLst/>
          </a:prstGeom>
          <a:noFill/>
        </p:spPr>
        <p:txBody>
          <a:bodyPr wrap="none" rtlCol="0">
            <a:spAutoFit/>
          </a:bodyPr>
          <a:lstStyle/>
          <a:p>
            <a:pPr algn="ctr"/>
            <a:r>
              <a:rPr lang="en-US" b="1" dirty="0" smtClean="0"/>
              <a:t>C</a:t>
            </a:r>
            <a:endParaRPr lang="en-US" b="1" dirty="0"/>
          </a:p>
        </p:txBody>
      </p:sp>
    </p:spTree>
    <p:extLst>
      <p:ext uri="{BB962C8B-B14F-4D97-AF65-F5344CB8AC3E}">
        <p14:creationId xmlns:p14="http://schemas.microsoft.com/office/powerpoint/2010/main" val="2007510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1056" y="1040849"/>
            <a:ext cx="6208776" cy="289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55086" y="2478024"/>
            <a:ext cx="330540" cy="369332"/>
          </a:xfrm>
          <a:prstGeom prst="rect">
            <a:avLst/>
          </a:prstGeom>
          <a:noFill/>
        </p:spPr>
        <p:txBody>
          <a:bodyPr wrap="none" rtlCol="0">
            <a:spAutoFit/>
          </a:bodyPr>
          <a:lstStyle/>
          <a:p>
            <a:r>
              <a:rPr lang="en-US" b="1" dirty="0" smtClean="0"/>
              <a:t>D</a:t>
            </a:r>
            <a:endParaRPr lang="en-US" b="1" dirty="0"/>
          </a:p>
        </p:txBody>
      </p:sp>
      <p:sp>
        <p:nvSpPr>
          <p:cNvPr id="4" name="Rectangle 3"/>
          <p:cNvSpPr/>
          <p:nvPr/>
        </p:nvSpPr>
        <p:spPr>
          <a:xfrm>
            <a:off x="3843916" y="1442966"/>
            <a:ext cx="314510" cy="369332"/>
          </a:xfrm>
          <a:prstGeom prst="rect">
            <a:avLst/>
          </a:prstGeom>
        </p:spPr>
        <p:txBody>
          <a:bodyPr wrap="none">
            <a:spAutoFit/>
          </a:bodyPr>
          <a:lstStyle/>
          <a:p>
            <a:r>
              <a:rPr lang="en-US" b="1" dirty="0" smtClean="0"/>
              <a:t>B</a:t>
            </a:r>
            <a:endParaRPr lang="en-US" dirty="0"/>
          </a:p>
        </p:txBody>
      </p:sp>
      <p:sp>
        <p:nvSpPr>
          <p:cNvPr id="5" name="Rectangle 4"/>
          <p:cNvSpPr/>
          <p:nvPr/>
        </p:nvSpPr>
        <p:spPr>
          <a:xfrm>
            <a:off x="3181121" y="1156454"/>
            <a:ext cx="324128" cy="369332"/>
          </a:xfrm>
          <a:prstGeom prst="rect">
            <a:avLst/>
          </a:prstGeom>
        </p:spPr>
        <p:txBody>
          <a:bodyPr wrap="none">
            <a:spAutoFit/>
          </a:bodyPr>
          <a:lstStyle/>
          <a:p>
            <a:r>
              <a:rPr lang="en-US" b="1" dirty="0"/>
              <a:t>A</a:t>
            </a:r>
            <a:endParaRPr lang="en-US" dirty="0"/>
          </a:p>
        </p:txBody>
      </p:sp>
      <p:sp>
        <p:nvSpPr>
          <p:cNvPr id="6" name="TextBox 5"/>
          <p:cNvSpPr txBox="1"/>
          <p:nvPr/>
        </p:nvSpPr>
        <p:spPr>
          <a:xfrm>
            <a:off x="1817398" y="3055144"/>
            <a:ext cx="314510" cy="369332"/>
          </a:xfrm>
          <a:prstGeom prst="rect">
            <a:avLst/>
          </a:prstGeom>
          <a:noFill/>
        </p:spPr>
        <p:txBody>
          <a:bodyPr wrap="none" rtlCol="0">
            <a:spAutoFit/>
          </a:bodyPr>
          <a:lstStyle/>
          <a:p>
            <a:pPr algn="ctr"/>
            <a:r>
              <a:rPr lang="en-US" b="1" dirty="0" smtClean="0"/>
              <a:t>C</a:t>
            </a:r>
            <a:endParaRPr lang="en-US" b="1" dirty="0"/>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548" y="5940722"/>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70134" y="5984251"/>
            <a:ext cx="6716262" cy="369332"/>
          </a:xfrm>
          <a:prstGeom prst="rect">
            <a:avLst/>
          </a:prstGeom>
          <a:noFill/>
        </p:spPr>
        <p:txBody>
          <a:bodyPr wrap="none" rtlCol="0">
            <a:spAutoFit/>
          </a:bodyPr>
          <a:lstStyle/>
          <a:p>
            <a:pPr>
              <a:defRPr/>
            </a:pPr>
            <a:r>
              <a:rPr lang="en-US" dirty="0" smtClean="0"/>
              <a:t>Match the descriptions with the areas within the wire-frame diagram.</a:t>
            </a:r>
            <a:endParaRPr lang="en-US" dirty="0"/>
          </a:p>
        </p:txBody>
      </p:sp>
      <p:sp>
        <p:nvSpPr>
          <p:cNvPr id="11" name="TextBox 10"/>
          <p:cNvSpPr txBox="1"/>
          <p:nvPr/>
        </p:nvSpPr>
        <p:spPr>
          <a:xfrm>
            <a:off x="1614650" y="4482440"/>
            <a:ext cx="583814" cy="1200329"/>
          </a:xfrm>
          <a:prstGeom prst="rect">
            <a:avLst/>
          </a:prstGeom>
          <a:noFill/>
        </p:spPr>
        <p:txBody>
          <a:bodyPr wrap="none" rtlCol="0">
            <a:spAutoFit/>
          </a:bodyPr>
          <a:lstStyle/>
          <a:p>
            <a:pPr marL="342900" indent="-342900">
              <a:buFont typeface="+mj-lt"/>
              <a:buAutoNum type="alphaUcPeriod"/>
            </a:pPr>
            <a:r>
              <a:rPr lang="en-US" dirty="0" smtClean="0"/>
              <a:t> </a:t>
            </a:r>
          </a:p>
          <a:p>
            <a:pPr marL="342900" indent="-342900">
              <a:buFont typeface="+mj-lt"/>
              <a:buAutoNum type="alphaUcPeriod"/>
            </a:pPr>
            <a:r>
              <a:rPr lang="en-US" dirty="0" smtClean="0"/>
              <a:t> </a:t>
            </a:r>
          </a:p>
          <a:p>
            <a:pPr marL="342900" indent="-342900">
              <a:buFont typeface="+mj-lt"/>
              <a:buAutoNum type="alphaUcPeriod"/>
            </a:pPr>
            <a:r>
              <a:rPr lang="en-US" dirty="0" smtClean="0"/>
              <a:t> </a:t>
            </a:r>
          </a:p>
          <a:p>
            <a:pPr marL="342900" indent="-342900">
              <a:buFont typeface="+mj-lt"/>
              <a:buAutoNum type="alphaUcPeriod"/>
            </a:pPr>
            <a:r>
              <a:rPr lang="en-US" dirty="0" smtClean="0"/>
              <a:t> </a:t>
            </a:r>
            <a:endParaRPr lang="en-US" dirty="0"/>
          </a:p>
        </p:txBody>
      </p:sp>
    </p:spTree>
    <p:extLst>
      <p:ext uri="{BB962C8B-B14F-4D97-AF65-F5344CB8AC3E}">
        <p14:creationId xmlns:p14="http://schemas.microsoft.com/office/powerpoint/2010/main" val="3108980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304" y="2878645"/>
            <a:ext cx="4019243" cy="27180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02" y="2878645"/>
            <a:ext cx="3340648" cy="27180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565668" y="2123762"/>
            <a:ext cx="1064715" cy="400110"/>
          </a:xfrm>
          <a:prstGeom prst="rect">
            <a:avLst/>
          </a:prstGeom>
          <a:noFill/>
        </p:spPr>
        <p:txBody>
          <a:bodyPr wrap="none" rtlCol="0">
            <a:spAutoFit/>
          </a:bodyPr>
          <a:lstStyle/>
          <a:p>
            <a:pPr algn="ctr"/>
            <a:r>
              <a:rPr lang="en-US" sz="2000" dirty="0" smtClean="0"/>
              <a:t>Visibility</a:t>
            </a:r>
            <a:endParaRPr lang="en-US" sz="2000" dirty="0"/>
          </a:p>
        </p:txBody>
      </p:sp>
      <p:sp>
        <p:nvSpPr>
          <p:cNvPr id="6" name="TextBox 5"/>
          <p:cNvSpPr txBox="1"/>
          <p:nvPr/>
        </p:nvSpPr>
        <p:spPr>
          <a:xfrm>
            <a:off x="6029083" y="2123762"/>
            <a:ext cx="1325684" cy="400110"/>
          </a:xfrm>
          <a:prstGeom prst="rect">
            <a:avLst/>
          </a:prstGeom>
          <a:noFill/>
        </p:spPr>
        <p:txBody>
          <a:bodyPr wrap="none" rtlCol="0">
            <a:spAutoFit/>
          </a:bodyPr>
          <a:lstStyle/>
          <a:p>
            <a:r>
              <a:rPr lang="en-US" sz="2000" dirty="0" smtClean="0"/>
              <a:t>Permission</a:t>
            </a:r>
            <a:endParaRPr lang="en-US" sz="2000" dirty="0"/>
          </a:p>
        </p:txBody>
      </p:sp>
      <p:sp>
        <p:nvSpPr>
          <p:cNvPr id="4" name="TextBox 3"/>
          <p:cNvSpPr txBox="1"/>
          <p:nvPr/>
        </p:nvSpPr>
        <p:spPr>
          <a:xfrm>
            <a:off x="3427424" y="566879"/>
            <a:ext cx="2289153" cy="553998"/>
          </a:xfrm>
          <a:prstGeom prst="rect">
            <a:avLst/>
          </a:prstGeom>
          <a:noFill/>
        </p:spPr>
        <p:txBody>
          <a:bodyPr wrap="none" rtlCol="0">
            <a:spAutoFit/>
          </a:bodyPr>
          <a:lstStyle/>
          <a:p>
            <a:pPr algn="ctr"/>
            <a:r>
              <a:rPr lang="en-US" sz="3000" dirty="0" smtClean="0"/>
              <a:t>Collaboration</a:t>
            </a:r>
            <a:endParaRPr lang="en-US" sz="3000" dirty="0"/>
          </a:p>
        </p:txBody>
      </p:sp>
    </p:spTree>
    <p:extLst>
      <p:ext uri="{BB962C8B-B14F-4D97-AF65-F5344CB8AC3E}">
        <p14:creationId xmlns:p14="http://schemas.microsoft.com/office/powerpoint/2010/main" val="187229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68" y="1621660"/>
            <a:ext cx="2539836" cy="3521414"/>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94" y="3239816"/>
            <a:ext cx="2400043" cy="92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363" y="1621660"/>
            <a:ext cx="2533274" cy="126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34240" y="467390"/>
            <a:ext cx="6075520" cy="553998"/>
          </a:xfrm>
          <a:prstGeom prst="rect">
            <a:avLst/>
          </a:prstGeom>
          <a:noFill/>
        </p:spPr>
        <p:txBody>
          <a:bodyPr wrap="square" rtlCol="0">
            <a:spAutoFit/>
          </a:bodyPr>
          <a:lstStyle/>
          <a:p>
            <a:pPr algn="ctr"/>
            <a:r>
              <a:rPr lang="en-US" sz="3000" dirty="0" smtClean="0"/>
              <a:t>Adding comments</a:t>
            </a:r>
            <a:endParaRPr lang="en-US" sz="3000"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483" y="1621660"/>
            <a:ext cx="2533273" cy="177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1300" y="3772550"/>
            <a:ext cx="2400043" cy="171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94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087" y="1972490"/>
            <a:ext cx="2445827" cy="334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71" y="1972491"/>
            <a:ext cx="2539364" cy="334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33106" y="347966"/>
            <a:ext cx="6677790" cy="584775"/>
          </a:xfrm>
          <a:prstGeom prst="rect">
            <a:avLst/>
          </a:prstGeom>
          <a:noFill/>
        </p:spPr>
        <p:txBody>
          <a:bodyPr wrap="none" rtlCol="0">
            <a:spAutoFit/>
          </a:bodyPr>
          <a:lstStyle/>
          <a:p>
            <a:pPr algn="ctr"/>
            <a:r>
              <a:rPr lang="en-US" sz="3200" dirty="0" smtClean="0"/>
              <a:t>The fathers of networked collaboration</a:t>
            </a:r>
            <a:endParaRPr lang="en-US" sz="3200" dirty="0"/>
          </a:p>
        </p:txBody>
      </p:sp>
      <p:sp>
        <p:nvSpPr>
          <p:cNvPr id="4" name="TextBox 3"/>
          <p:cNvSpPr txBox="1"/>
          <p:nvPr/>
        </p:nvSpPr>
        <p:spPr>
          <a:xfrm>
            <a:off x="510606" y="5299343"/>
            <a:ext cx="2035494" cy="461665"/>
          </a:xfrm>
          <a:prstGeom prst="rect">
            <a:avLst/>
          </a:prstGeom>
          <a:noFill/>
        </p:spPr>
        <p:txBody>
          <a:bodyPr wrap="none" rtlCol="0">
            <a:spAutoFit/>
          </a:bodyPr>
          <a:lstStyle/>
          <a:p>
            <a:pPr algn="ctr"/>
            <a:r>
              <a:rPr lang="en-US" sz="2400" dirty="0" err="1" smtClean="0"/>
              <a:t>Vannevar</a:t>
            </a:r>
            <a:r>
              <a:rPr lang="en-US" sz="2400" dirty="0" smtClean="0"/>
              <a:t> Bush</a:t>
            </a:r>
            <a:endParaRPr lang="en-US" sz="2400" dirty="0"/>
          </a:p>
        </p:txBody>
      </p:sp>
      <p:sp>
        <p:nvSpPr>
          <p:cNvPr id="6" name="TextBox 5"/>
          <p:cNvSpPr txBox="1"/>
          <p:nvPr/>
        </p:nvSpPr>
        <p:spPr>
          <a:xfrm>
            <a:off x="3530497" y="5316060"/>
            <a:ext cx="2083006" cy="461665"/>
          </a:xfrm>
          <a:prstGeom prst="rect">
            <a:avLst/>
          </a:prstGeom>
          <a:noFill/>
        </p:spPr>
        <p:txBody>
          <a:bodyPr wrap="none" rtlCol="0">
            <a:spAutoFit/>
          </a:bodyPr>
          <a:lstStyle/>
          <a:p>
            <a:pPr algn="ctr"/>
            <a:r>
              <a:rPr lang="en-US" sz="2400" dirty="0" smtClean="0"/>
              <a:t>J. C. R. </a:t>
            </a:r>
            <a:r>
              <a:rPr lang="en-US" sz="2400" dirty="0" err="1" smtClean="0"/>
              <a:t>Licklider</a:t>
            </a:r>
            <a:endParaRPr lang="en-US" sz="24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098" y="1941820"/>
            <a:ext cx="2539364" cy="333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530326" y="5285868"/>
            <a:ext cx="2108912" cy="461665"/>
          </a:xfrm>
          <a:prstGeom prst="rect">
            <a:avLst/>
          </a:prstGeom>
          <a:noFill/>
        </p:spPr>
        <p:txBody>
          <a:bodyPr wrap="none" rtlCol="0">
            <a:spAutoFit/>
          </a:bodyPr>
          <a:lstStyle/>
          <a:p>
            <a:pPr algn="ctr"/>
            <a:r>
              <a:rPr lang="en-US" sz="2400" dirty="0" smtClean="0"/>
              <a:t>Doug </a:t>
            </a:r>
            <a:r>
              <a:rPr lang="en-US" sz="2400" dirty="0" err="1" smtClean="0"/>
              <a:t>Engelbart</a:t>
            </a:r>
            <a:endParaRPr lang="en-US" sz="2400" dirty="0"/>
          </a:p>
        </p:txBody>
      </p:sp>
    </p:spTree>
    <p:extLst>
      <p:ext uri="{BB962C8B-B14F-4D97-AF65-F5344CB8AC3E}">
        <p14:creationId xmlns:p14="http://schemas.microsoft.com/office/powerpoint/2010/main" val="2952658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986" y="314182"/>
            <a:ext cx="3607783" cy="553998"/>
          </a:xfrm>
          <a:prstGeom prst="rect">
            <a:avLst/>
          </a:prstGeom>
          <a:noFill/>
        </p:spPr>
        <p:txBody>
          <a:bodyPr wrap="none" rtlCol="0">
            <a:spAutoFit/>
          </a:bodyPr>
          <a:lstStyle/>
          <a:p>
            <a:pPr algn="ctr"/>
            <a:r>
              <a:rPr lang="en-US" sz="3000" dirty="0" smtClean="0"/>
              <a:t>Good news, bad news</a:t>
            </a:r>
            <a:endParaRPr lang="en-US" sz="3000" dirty="0"/>
          </a:p>
        </p:txBody>
      </p:sp>
      <p:sp>
        <p:nvSpPr>
          <p:cNvPr id="3" name="TextBox 2"/>
          <p:cNvSpPr txBox="1"/>
          <p:nvPr/>
        </p:nvSpPr>
        <p:spPr>
          <a:xfrm>
            <a:off x="1495902" y="6050428"/>
            <a:ext cx="6152197" cy="400110"/>
          </a:xfrm>
          <a:prstGeom prst="rect">
            <a:avLst/>
          </a:prstGeom>
          <a:noFill/>
        </p:spPr>
        <p:txBody>
          <a:bodyPr wrap="none" rtlCol="0">
            <a:spAutoFit/>
          </a:bodyPr>
          <a:lstStyle/>
          <a:p>
            <a:pPr algn="ctr"/>
            <a:r>
              <a:rPr lang="en-US" sz="2000" dirty="0" smtClean="0"/>
              <a:t>(This slide needs a better joke– can you find a good one?)</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569" y="1606143"/>
            <a:ext cx="4782862" cy="364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717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733" y="172064"/>
            <a:ext cx="9144000" cy="1143000"/>
          </a:xfrm>
        </p:spPr>
        <p:txBody>
          <a:bodyPr/>
          <a:lstStyle/>
          <a:p>
            <a:r>
              <a:rPr lang="en-US" sz="3200" dirty="0" smtClean="0"/>
              <a:t>Summary</a:t>
            </a:r>
            <a:endParaRPr lang="en-US" sz="32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237" y="2294462"/>
            <a:ext cx="6208776" cy="289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567267" y="3731637"/>
            <a:ext cx="330540" cy="369332"/>
          </a:xfrm>
          <a:prstGeom prst="rect">
            <a:avLst/>
          </a:prstGeom>
          <a:noFill/>
        </p:spPr>
        <p:txBody>
          <a:bodyPr wrap="none" rtlCol="0">
            <a:spAutoFit/>
          </a:bodyPr>
          <a:lstStyle/>
          <a:p>
            <a:r>
              <a:rPr lang="en-US" b="1" dirty="0" smtClean="0"/>
              <a:t>D</a:t>
            </a:r>
            <a:endParaRPr lang="en-US" b="1" dirty="0"/>
          </a:p>
        </p:txBody>
      </p:sp>
      <p:sp>
        <p:nvSpPr>
          <p:cNvPr id="14" name="Rectangle 13"/>
          <p:cNvSpPr/>
          <p:nvPr/>
        </p:nvSpPr>
        <p:spPr>
          <a:xfrm>
            <a:off x="3756097" y="2696579"/>
            <a:ext cx="314510" cy="369332"/>
          </a:xfrm>
          <a:prstGeom prst="rect">
            <a:avLst/>
          </a:prstGeom>
        </p:spPr>
        <p:txBody>
          <a:bodyPr wrap="none">
            <a:spAutoFit/>
          </a:bodyPr>
          <a:lstStyle/>
          <a:p>
            <a:r>
              <a:rPr lang="en-US" b="1" dirty="0" smtClean="0"/>
              <a:t>B</a:t>
            </a:r>
            <a:endParaRPr lang="en-US" dirty="0"/>
          </a:p>
        </p:txBody>
      </p:sp>
      <p:sp>
        <p:nvSpPr>
          <p:cNvPr id="15" name="Rectangle 14"/>
          <p:cNvSpPr/>
          <p:nvPr/>
        </p:nvSpPr>
        <p:spPr>
          <a:xfrm>
            <a:off x="3093302" y="2410067"/>
            <a:ext cx="324128" cy="369332"/>
          </a:xfrm>
          <a:prstGeom prst="rect">
            <a:avLst/>
          </a:prstGeom>
        </p:spPr>
        <p:txBody>
          <a:bodyPr wrap="none">
            <a:spAutoFit/>
          </a:bodyPr>
          <a:lstStyle/>
          <a:p>
            <a:r>
              <a:rPr lang="en-US" b="1" dirty="0"/>
              <a:t>A</a:t>
            </a:r>
            <a:endParaRPr lang="en-US" dirty="0"/>
          </a:p>
        </p:txBody>
      </p:sp>
      <p:sp>
        <p:nvSpPr>
          <p:cNvPr id="16" name="TextBox 15"/>
          <p:cNvSpPr txBox="1"/>
          <p:nvPr/>
        </p:nvSpPr>
        <p:spPr>
          <a:xfrm>
            <a:off x="1729579" y="4308757"/>
            <a:ext cx="314510" cy="369332"/>
          </a:xfrm>
          <a:prstGeom prst="rect">
            <a:avLst/>
          </a:prstGeom>
          <a:noFill/>
        </p:spPr>
        <p:txBody>
          <a:bodyPr wrap="none" rtlCol="0">
            <a:spAutoFit/>
          </a:bodyPr>
          <a:lstStyle/>
          <a:p>
            <a:pPr algn="ctr"/>
            <a:r>
              <a:rPr lang="en-US" b="1" dirty="0" smtClean="0"/>
              <a:t>C</a:t>
            </a:r>
            <a:endParaRPr lang="en-US" b="1" dirty="0"/>
          </a:p>
        </p:txBody>
      </p:sp>
    </p:spTree>
    <p:extLst>
      <p:ext uri="{BB962C8B-B14F-4D97-AF65-F5344CB8AC3E}">
        <p14:creationId xmlns:p14="http://schemas.microsoft.com/office/powerpoint/2010/main" val="2730589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5394" y="1331976"/>
            <a:ext cx="7417237" cy="4487382"/>
          </a:xfrm>
          <a:prstGeom prst="rect">
            <a:avLst/>
          </a:prstGeom>
        </p:spPr>
        <p:txBody>
          <a:bodyPr wrap="square">
            <a:spAutoFit/>
          </a:bodyPr>
          <a:lstStyle/>
          <a:p>
            <a:pPr marL="342900" indent="-342900">
              <a:buFont typeface="+mj-lt"/>
              <a:buAutoNum type="arabicPeriod"/>
            </a:pPr>
            <a:r>
              <a:rPr lang="en-US" sz="1700" dirty="0" smtClean="0"/>
              <a:t>Why are some data files stored locally today – why not store them all on the Internet?</a:t>
            </a:r>
          </a:p>
          <a:p>
            <a:pPr marL="342900" indent="-342900">
              <a:buFont typeface="+mj-lt"/>
              <a:buAutoNum type="arabicPeriod"/>
            </a:pPr>
            <a:r>
              <a:rPr lang="en-US" sz="1700" dirty="0" smtClean="0"/>
              <a:t>How do programmers use wire-frame diagrams?</a:t>
            </a:r>
          </a:p>
          <a:p>
            <a:pPr marL="342900" indent="-342900">
              <a:buFont typeface="+mj-lt"/>
              <a:buAutoNum type="arabicPeriod"/>
            </a:pPr>
            <a:r>
              <a:rPr lang="en-US" sz="1700" dirty="0" smtClean="0"/>
              <a:t>How do users use wire-frame diagrams?</a:t>
            </a:r>
          </a:p>
          <a:p>
            <a:pPr marL="342900" indent="-342900">
              <a:buFont typeface="+mj-lt"/>
              <a:buAutoNum type="arabicPeriod"/>
            </a:pPr>
            <a:r>
              <a:rPr lang="en-US" sz="1700" dirty="0" smtClean="0"/>
              <a:t>Describe </a:t>
            </a:r>
            <a:r>
              <a:rPr lang="en-US" sz="1700" dirty="0"/>
              <a:t>a school situation in which you would like to share a document with someone </a:t>
            </a:r>
            <a:r>
              <a:rPr lang="en-US" sz="1700" dirty="0" smtClean="0"/>
              <a:t>else.</a:t>
            </a:r>
          </a:p>
          <a:p>
            <a:pPr marL="342900" indent="-342900">
              <a:buFont typeface="+mj-lt"/>
              <a:buAutoNum type="arabicPeriod"/>
            </a:pPr>
            <a:r>
              <a:rPr lang="en-US" sz="1700" dirty="0" smtClean="0"/>
              <a:t>Describe </a:t>
            </a:r>
            <a:r>
              <a:rPr lang="en-US" sz="1700" dirty="0"/>
              <a:t>a professional situation in which you would like to share a document with someone </a:t>
            </a:r>
            <a:r>
              <a:rPr lang="en-US" sz="1700" dirty="0" smtClean="0"/>
              <a:t>else.</a:t>
            </a:r>
          </a:p>
          <a:p>
            <a:pPr marL="342900" indent="-342900">
              <a:buFont typeface="+mj-lt"/>
              <a:buAutoNum type="arabicPeriod"/>
            </a:pPr>
            <a:r>
              <a:rPr lang="en-US" sz="1700" dirty="0" smtClean="0"/>
              <a:t>The </a:t>
            </a:r>
            <a:r>
              <a:rPr lang="en-US" sz="1700" dirty="0"/>
              <a:t>Google Docs word processor program is loaded from a server on the Web.  When is it </a:t>
            </a:r>
            <a:r>
              <a:rPr lang="en-US" sz="1700" dirty="0" smtClean="0"/>
              <a:t>loaded?</a:t>
            </a:r>
          </a:p>
          <a:p>
            <a:pPr marL="342900" indent="-342900">
              <a:buFont typeface="+mj-lt"/>
              <a:buAutoNum type="arabicPeriod"/>
            </a:pPr>
            <a:r>
              <a:rPr lang="en-US" sz="1700" dirty="0" smtClean="0"/>
              <a:t>What </a:t>
            </a:r>
            <a:r>
              <a:rPr lang="en-US" sz="1700" dirty="0"/>
              <a:t>are advantages of the Google Docs word processor over Microsoft </a:t>
            </a:r>
            <a:r>
              <a:rPr lang="en-US" sz="1700" dirty="0" smtClean="0"/>
              <a:t>word?</a:t>
            </a:r>
          </a:p>
          <a:p>
            <a:pPr marL="342900" indent="-342900">
              <a:buFont typeface="+mj-lt"/>
              <a:buAutoNum type="arabicPeriod"/>
            </a:pPr>
            <a:r>
              <a:rPr lang="en-US" sz="1700" dirty="0" smtClean="0"/>
              <a:t>What </a:t>
            </a:r>
            <a:r>
              <a:rPr lang="en-US" sz="1700" dirty="0"/>
              <a:t>are the advantages of Microsoft Word over the Google Docs word processor? </a:t>
            </a:r>
          </a:p>
          <a:p>
            <a:pPr marL="457200" indent="-457200">
              <a:lnSpc>
                <a:spcPct val="80000"/>
              </a:lnSpc>
              <a:buFont typeface="+mj-lt"/>
              <a:buAutoNum type="arabicPeriod"/>
            </a:pPr>
            <a:endParaRPr lang="en-US" sz="1700" dirty="0"/>
          </a:p>
          <a:p>
            <a:r>
              <a:rPr lang="en-US" sz="1700" dirty="0" smtClean="0"/>
              <a:t>(Continued on next slide)</a:t>
            </a:r>
          </a:p>
          <a:p>
            <a:pPr marL="342900" indent="-342900">
              <a:buFont typeface="+mj-lt"/>
              <a:buAutoNum type="arabicPeriod"/>
            </a:pPr>
            <a:endParaRPr lang="en-US" sz="1700" dirty="0"/>
          </a:p>
        </p:txBody>
      </p:sp>
      <p:sp>
        <p:nvSpPr>
          <p:cNvPr id="5" name="Rectangle 2"/>
          <p:cNvSpPr>
            <a:spLocks noGrp="1" noChangeArrowheads="1"/>
          </p:cNvSpPr>
          <p:nvPr>
            <p:ph type="title"/>
          </p:nvPr>
        </p:nvSpPr>
        <p:spPr>
          <a:xfrm>
            <a:off x="0" y="-152400"/>
            <a:ext cx="9144000" cy="1143000"/>
          </a:xfrm>
        </p:spPr>
        <p:txBody>
          <a:bodyPr/>
          <a:lstStyle/>
          <a:p>
            <a:r>
              <a:rPr lang="en-US" sz="3200" dirty="0" smtClean="0"/>
              <a:t>Self-study questions</a:t>
            </a:r>
            <a:endParaRPr lang="en-US" sz="3200" dirty="0"/>
          </a:p>
        </p:txBody>
      </p:sp>
    </p:spTree>
    <p:extLst>
      <p:ext uri="{BB962C8B-B14F-4D97-AF65-F5344CB8AC3E}">
        <p14:creationId xmlns:p14="http://schemas.microsoft.com/office/powerpoint/2010/main" val="713831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1056" y="1570790"/>
            <a:ext cx="6208776" cy="289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55086" y="3007965"/>
            <a:ext cx="330540" cy="369332"/>
          </a:xfrm>
          <a:prstGeom prst="rect">
            <a:avLst/>
          </a:prstGeom>
          <a:noFill/>
        </p:spPr>
        <p:txBody>
          <a:bodyPr wrap="none" rtlCol="0">
            <a:spAutoFit/>
          </a:bodyPr>
          <a:lstStyle/>
          <a:p>
            <a:r>
              <a:rPr lang="en-US" b="1" dirty="0" smtClean="0"/>
              <a:t>D</a:t>
            </a:r>
            <a:endParaRPr lang="en-US" b="1" dirty="0"/>
          </a:p>
        </p:txBody>
      </p:sp>
      <p:sp>
        <p:nvSpPr>
          <p:cNvPr id="5" name="Rectangle 4"/>
          <p:cNvSpPr/>
          <p:nvPr/>
        </p:nvSpPr>
        <p:spPr>
          <a:xfrm>
            <a:off x="3843916" y="1972907"/>
            <a:ext cx="314510" cy="369332"/>
          </a:xfrm>
          <a:prstGeom prst="rect">
            <a:avLst/>
          </a:prstGeom>
        </p:spPr>
        <p:txBody>
          <a:bodyPr wrap="none">
            <a:spAutoFit/>
          </a:bodyPr>
          <a:lstStyle/>
          <a:p>
            <a:r>
              <a:rPr lang="en-US" b="1" dirty="0" smtClean="0"/>
              <a:t>B</a:t>
            </a:r>
            <a:endParaRPr lang="en-US" dirty="0"/>
          </a:p>
        </p:txBody>
      </p:sp>
      <p:sp>
        <p:nvSpPr>
          <p:cNvPr id="6" name="Rectangle 5"/>
          <p:cNvSpPr/>
          <p:nvPr/>
        </p:nvSpPr>
        <p:spPr>
          <a:xfrm>
            <a:off x="3181121" y="1686395"/>
            <a:ext cx="324128" cy="369332"/>
          </a:xfrm>
          <a:prstGeom prst="rect">
            <a:avLst/>
          </a:prstGeom>
        </p:spPr>
        <p:txBody>
          <a:bodyPr wrap="none">
            <a:spAutoFit/>
          </a:bodyPr>
          <a:lstStyle/>
          <a:p>
            <a:r>
              <a:rPr lang="en-US" b="1" dirty="0"/>
              <a:t>A</a:t>
            </a:r>
            <a:endParaRPr lang="en-US" dirty="0"/>
          </a:p>
        </p:txBody>
      </p:sp>
      <p:sp>
        <p:nvSpPr>
          <p:cNvPr id="7" name="TextBox 6"/>
          <p:cNvSpPr txBox="1"/>
          <p:nvPr/>
        </p:nvSpPr>
        <p:spPr>
          <a:xfrm>
            <a:off x="1817398" y="3585085"/>
            <a:ext cx="314510" cy="369332"/>
          </a:xfrm>
          <a:prstGeom prst="rect">
            <a:avLst/>
          </a:prstGeom>
          <a:noFill/>
        </p:spPr>
        <p:txBody>
          <a:bodyPr wrap="none" rtlCol="0">
            <a:spAutoFit/>
          </a:bodyPr>
          <a:lstStyle/>
          <a:p>
            <a:pPr algn="ctr"/>
            <a:r>
              <a:rPr lang="en-US" b="1" dirty="0" smtClean="0"/>
              <a:t>C</a:t>
            </a:r>
            <a:endParaRPr lang="en-US" b="1" dirty="0"/>
          </a:p>
        </p:txBody>
      </p:sp>
      <p:sp>
        <p:nvSpPr>
          <p:cNvPr id="8" name="TextBox 7"/>
          <p:cNvSpPr txBox="1"/>
          <p:nvPr/>
        </p:nvSpPr>
        <p:spPr>
          <a:xfrm>
            <a:off x="1614650" y="5012381"/>
            <a:ext cx="583814" cy="1200329"/>
          </a:xfrm>
          <a:prstGeom prst="rect">
            <a:avLst/>
          </a:prstGeom>
          <a:noFill/>
        </p:spPr>
        <p:txBody>
          <a:bodyPr wrap="none" rtlCol="0">
            <a:spAutoFit/>
          </a:bodyPr>
          <a:lstStyle/>
          <a:p>
            <a:pPr marL="342900" indent="-342900">
              <a:buFont typeface="+mj-lt"/>
              <a:buAutoNum type="alphaUcPeriod"/>
            </a:pPr>
            <a:r>
              <a:rPr lang="en-US" dirty="0" smtClean="0"/>
              <a:t> </a:t>
            </a:r>
          </a:p>
          <a:p>
            <a:pPr marL="342900" indent="-342900">
              <a:buFont typeface="+mj-lt"/>
              <a:buAutoNum type="alphaUcPeriod"/>
            </a:pPr>
            <a:r>
              <a:rPr lang="en-US" dirty="0" smtClean="0"/>
              <a:t> </a:t>
            </a:r>
          </a:p>
          <a:p>
            <a:pPr marL="342900" indent="-342900">
              <a:buFont typeface="+mj-lt"/>
              <a:buAutoNum type="alphaUcPeriod"/>
            </a:pPr>
            <a:r>
              <a:rPr lang="en-US" dirty="0" smtClean="0"/>
              <a:t> </a:t>
            </a:r>
          </a:p>
          <a:p>
            <a:pPr marL="342900" indent="-342900">
              <a:buFont typeface="+mj-lt"/>
              <a:buAutoNum type="alphaUcPeriod"/>
            </a:pPr>
            <a:r>
              <a:rPr lang="en-US" dirty="0" smtClean="0"/>
              <a:t> </a:t>
            </a:r>
            <a:endParaRPr lang="en-US" dirty="0"/>
          </a:p>
        </p:txBody>
      </p:sp>
      <p:sp>
        <p:nvSpPr>
          <p:cNvPr id="9" name="Rectangle 8"/>
          <p:cNvSpPr/>
          <p:nvPr/>
        </p:nvSpPr>
        <p:spPr>
          <a:xfrm>
            <a:off x="1210542" y="362635"/>
            <a:ext cx="6722917" cy="430887"/>
          </a:xfrm>
          <a:prstGeom prst="rect">
            <a:avLst/>
          </a:prstGeom>
        </p:spPr>
        <p:txBody>
          <a:bodyPr wrap="square">
            <a:spAutoFit/>
          </a:bodyPr>
          <a:lstStyle/>
          <a:p>
            <a:pPr algn="ctr">
              <a:defRPr/>
            </a:pPr>
            <a:r>
              <a:rPr lang="en-US" sz="2200" dirty="0" smtClean="0"/>
              <a:t>How is each Google Docs user-interface region used?</a:t>
            </a:r>
            <a:endParaRPr lang="en-US" sz="2200" dirty="0"/>
          </a:p>
        </p:txBody>
      </p:sp>
    </p:spTree>
    <p:extLst>
      <p:ext uri="{BB962C8B-B14F-4D97-AF65-F5344CB8AC3E}">
        <p14:creationId xmlns:p14="http://schemas.microsoft.com/office/powerpoint/2010/main" val="366917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807490" y="603142"/>
            <a:ext cx="552902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1879169" y="1811634"/>
            <a:ext cx="4719234" cy="4876800"/>
          </a:xfrm>
        </p:spPr>
        <p:txBody>
          <a:bodyPr>
            <a:normAutofit/>
          </a:bodyPr>
          <a:lstStyle/>
          <a:p>
            <a:r>
              <a:rPr lang="en-US" sz="2800" dirty="0"/>
              <a:t>Internet concepts</a:t>
            </a:r>
          </a:p>
          <a:p>
            <a:pPr lvl="1"/>
            <a:r>
              <a:rPr lang="en-US" dirty="0">
                <a:solidFill>
                  <a:srgbClr val="FF0000"/>
                </a:solidFill>
              </a:rPr>
              <a:t>Applications</a:t>
            </a:r>
          </a:p>
          <a:p>
            <a:pPr lvl="1"/>
            <a:r>
              <a:rPr lang="en-US" dirty="0" smtClean="0"/>
              <a:t>Technology</a:t>
            </a:r>
            <a:endParaRPr lang="en-US" dirty="0"/>
          </a:p>
          <a:p>
            <a:pPr lvl="1"/>
            <a:r>
              <a:rPr lang="en-US" dirty="0"/>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1492786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69333"/>
            <a:ext cx="8229600" cy="1143000"/>
          </a:xfrm>
        </p:spPr>
        <p:txBody>
          <a:bodyPr>
            <a:normAutofit/>
          </a:bodyPr>
          <a:lstStyle/>
          <a:p>
            <a:r>
              <a:rPr lang="en-US" sz="3200" dirty="0" smtClean="0"/>
              <a:t>Resources</a:t>
            </a:r>
            <a:endParaRPr lang="en-US" sz="3200" dirty="0"/>
          </a:p>
        </p:txBody>
      </p:sp>
      <p:sp>
        <p:nvSpPr>
          <p:cNvPr id="65539" name="Rectangle 3"/>
          <p:cNvSpPr>
            <a:spLocks noGrp="1" noChangeArrowheads="1"/>
          </p:cNvSpPr>
          <p:nvPr>
            <p:ph type="body" idx="1"/>
          </p:nvPr>
        </p:nvSpPr>
        <p:spPr>
          <a:xfrm>
            <a:off x="1037167" y="1320039"/>
            <a:ext cx="7069667" cy="4525963"/>
          </a:xfrm>
        </p:spPr>
        <p:txBody>
          <a:bodyPr>
            <a:normAutofit/>
          </a:bodyPr>
          <a:lstStyle/>
          <a:p>
            <a:pPr marL="0" indent="0">
              <a:lnSpc>
                <a:spcPct val="80000"/>
              </a:lnSpc>
              <a:buNone/>
            </a:pPr>
            <a:r>
              <a:rPr lang="en-US" sz="2000" dirty="0" smtClean="0"/>
              <a:t>Google Docs:</a:t>
            </a:r>
          </a:p>
          <a:p>
            <a:pPr marL="0" indent="0">
              <a:lnSpc>
                <a:spcPct val="80000"/>
              </a:lnSpc>
              <a:buNone/>
            </a:pPr>
            <a:r>
              <a:rPr lang="en-US" sz="2000" dirty="0" smtClean="0">
                <a:hlinkClick r:id="rId3"/>
              </a:rPr>
              <a:t>http://docs.google.com</a:t>
            </a:r>
            <a:endParaRPr lang="en-US" sz="2000" dirty="0" smtClean="0"/>
          </a:p>
          <a:p>
            <a:pPr marL="0" indent="0">
              <a:lnSpc>
                <a:spcPct val="80000"/>
              </a:lnSpc>
              <a:buNone/>
            </a:pPr>
            <a:endParaRPr lang="en-US" sz="2000" dirty="0"/>
          </a:p>
          <a:p>
            <a:pPr marL="0" indent="0">
              <a:lnSpc>
                <a:spcPct val="80000"/>
              </a:lnSpc>
              <a:buNone/>
            </a:pPr>
            <a:r>
              <a:rPr lang="en-US" sz="2000" dirty="0" smtClean="0"/>
              <a:t>Getting started guide:</a:t>
            </a:r>
          </a:p>
          <a:p>
            <a:pPr marL="0" indent="0">
              <a:lnSpc>
                <a:spcPct val="80000"/>
              </a:lnSpc>
              <a:buNone/>
            </a:pPr>
            <a:r>
              <a:rPr lang="en-US" sz="2000" dirty="0">
                <a:hlinkClick r:id="rId4"/>
              </a:rPr>
              <a:t>http://</a:t>
            </a:r>
            <a:r>
              <a:rPr lang="en-US" sz="2000" dirty="0" smtClean="0">
                <a:hlinkClick r:id="rId4"/>
              </a:rPr>
              <a:t>docs.google.com/support/bin/static.py?hl=en&amp;page=guide.cs&amp;guide=21008&amp;from=21008&amp;rd=1</a:t>
            </a:r>
            <a:endParaRPr lang="en-US" sz="2000" dirty="0" smtClean="0"/>
          </a:p>
          <a:p>
            <a:pPr marL="0" indent="0">
              <a:lnSpc>
                <a:spcPct val="80000"/>
              </a:lnSpc>
              <a:buNone/>
            </a:pPr>
            <a:endParaRPr lang="en-US" sz="2000" dirty="0"/>
          </a:p>
          <a:p>
            <a:pPr marL="0" indent="0">
              <a:lnSpc>
                <a:spcPct val="80000"/>
              </a:lnSpc>
              <a:buNone/>
            </a:pPr>
            <a:r>
              <a:rPr lang="en-US" sz="2000" dirty="0" smtClean="0"/>
              <a:t>Google Docs in plain English:</a:t>
            </a:r>
          </a:p>
          <a:p>
            <a:pPr marL="0" indent="0">
              <a:lnSpc>
                <a:spcPct val="80000"/>
              </a:lnSpc>
              <a:buNone/>
            </a:pPr>
            <a:r>
              <a:rPr lang="en-US" sz="2000" dirty="0">
                <a:hlinkClick r:id="rId5"/>
              </a:rPr>
              <a:t>http://www.youtube.com/watch?v=eRqUE6IHTEA&amp;feature=player_embedded</a:t>
            </a:r>
            <a:endParaRPr lang="en-US" sz="2000" dirty="0" smtClean="0"/>
          </a:p>
          <a:p>
            <a:pPr marL="0" indent="0">
              <a:lnSpc>
                <a:spcPct val="80000"/>
              </a:lnSpc>
              <a:buNone/>
            </a:pPr>
            <a:endParaRPr lang="en-US" sz="2000" dirty="0"/>
          </a:p>
          <a:p>
            <a:pPr marL="0" indent="0">
              <a:lnSpc>
                <a:spcPct val="80000"/>
              </a:lnSpc>
              <a:buNone/>
            </a:pPr>
            <a:r>
              <a:rPr lang="en-US" sz="2000" dirty="0" smtClean="0"/>
              <a:t>Some Google Docs tips and tricks:</a:t>
            </a:r>
            <a:endParaRPr lang="en-US" sz="2000" dirty="0"/>
          </a:p>
          <a:p>
            <a:pPr marL="0" indent="0">
              <a:lnSpc>
                <a:spcPct val="80000"/>
              </a:lnSpc>
              <a:buNone/>
            </a:pPr>
            <a:r>
              <a:rPr lang="en-US" sz="2000" dirty="0">
                <a:hlinkClick r:id="rId6"/>
              </a:rPr>
              <a:t>http://www.labnol.org/internet/office/google-docs-guide-tutorial/4999</a:t>
            </a:r>
            <a:r>
              <a:rPr lang="en-US" sz="2000" dirty="0" smtClean="0">
                <a:hlinkClick r:id="rId6"/>
              </a:rPr>
              <a:t>/</a:t>
            </a:r>
            <a:endParaRPr lang="en-US" sz="2000" dirty="0" smtClean="0"/>
          </a:p>
          <a:p>
            <a:pPr marL="0" indent="0">
              <a:lnSpc>
                <a:spcPct val="80000"/>
              </a:lnSpc>
              <a:buNone/>
            </a:pPr>
            <a:endParaRPr lang="en-US" sz="2000" dirty="0" smtClean="0"/>
          </a:p>
          <a:p>
            <a:pPr marL="0" indent="0">
              <a:lnSpc>
                <a:spcPct val="80000"/>
              </a:lnSpc>
              <a:buNone/>
            </a:pPr>
            <a:endParaRPr lang="en-US" sz="2000" dirty="0"/>
          </a:p>
        </p:txBody>
      </p:sp>
    </p:spTree>
    <p:extLst>
      <p:ext uri="{BB962C8B-B14F-4D97-AF65-F5344CB8AC3E}">
        <p14:creationId xmlns:p14="http://schemas.microsoft.com/office/powerpoint/2010/main" val="346151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69333"/>
            <a:ext cx="8229600" cy="1143000"/>
          </a:xfrm>
        </p:spPr>
        <p:txBody>
          <a:bodyPr>
            <a:normAutofit/>
          </a:bodyPr>
          <a:lstStyle/>
          <a:p>
            <a:r>
              <a:rPr lang="en-US" sz="3200" dirty="0" smtClean="0"/>
              <a:t>Self-study questions</a:t>
            </a:r>
            <a:endParaRPr lang="en-US" sz="3200" dirty="0"/>
          </a:p>
        </p:txBody>
      </p:sp>
      <p:sp>
        <p:nvSpPr>
          <p:cNvPr id="65539" name="Rectangle 3"/>
          <p:cNvSpPr>
            <a:spLocks noGrp="1" noChangeArrowheads="1"/>
          </p:cNvSpPr>
          <p:nvPr>
            <p:ph type="body" idx="1"/>
          </p:nvPr>
        </p:nvSpPr>
        <p:spPr>
          <a:xfrm>
            <a:off x="1096434" y="1600200"/>
            <a:ext cx="6951133" cy="4525963"/>
          </a:xfrm>
        </p:spPr>
        <p:txBody>
          <a:bodyPr>
            <a:normAutofit lnSpcReduction="10000"/>
          </a:bodyPr>
          <a:lstStyle/>
          <a:p>
            <a:pPr marL="457200" indent="-457200">
              <a:lnSpc>
                <a:spcPct val="80000"/>
              </a:lnSpc>
              <a:buFont typeface="+mj-lt"/>
              <a:buAutoNum type="arabicPeriod"/>
            </a:pPr>
            <a:r>
              <a:rPr lang="en-US" sz="2000" dirty="0" smtClean="0"/>
              <a:t>Explore the options for sharing documents – what are they?</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smtClean="0"/>
              <a:t>Describe a school situation in which you would like to share a document with someone else.</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smtClean="0"/>
              <a:t>Describe </a:t>
            </a:r>
            <a:r>
              <a:rPr lang="en-US" sz="2000" dirty="0"/>
              <a:t>a </a:t>
            </a:r>
            <a:r>
              <a:rPr lang="en-US" sz="2000" dirty="0" smtClean="0"/>
              <a:t>professional </a:t>
            </a:r>
            <a:r>
              <a:rPr lang="en-US" sz="2000" dirty="0"/>
              <a:t>situation in which you would like to share a document with someone </a:t>
            </a:r>
            <a:r>
              <a:rPr lang="en-US" sz="2000" dirty="0" smtClean="0"/>
              <a:t>else.</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smtClean="0"/>
              <a:t>The Google Docs word processor program is loaded from a server on the Web.  When is it loaded?</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smtClean="0"/>
              <a:t>What are advantages of the Google Docs word processor over Microsoft word?</a:t>
            </a:r>
          </a:p>
          <a:p>
            <a:pPr marL="457200" indent="-457200">
              <a:lnSpc>
                <a:spcPct val="80000"/>
              </a:lnSpc>
              <a:buFont typeface="+mj-lt"/>
              <a:buAutoNum type="arabicPeriod"/>
            </a:pPr>
            <a:endParaRPr lang="en-US" sz="2000" dirty="0"/>
          </a:p>
          <a:p>
            <a:pPr marL="457200" indent="-457200">
              <a:lnSpc>
                <a:spcPct val="80000"/>
              </a:lnSpc>
              <a:buFont typeface="+mj-lt"/>
              <a:buAutoNum type="arabicPeriod"/>
            </a:pPr>
            <a:r>
              <a:rPr lang="en-US" sz="2000" dirty="0" smtClean="0"/>
              <a:t>What are the advantages of Microsoft Word over the Google Docs word processor? </a:t>
            </a:r>
            <a:endParaRPr lang="en-US" sz="2000" dirty="0"/>
          </a:p>
          <a:p>
            <a:pPr marL="0" indent="0">
              <a:lnSpc>
                <a:spcPct val="80000"/>
              </a:lnSpc>
              <a:buNone/>
            </a:pPr>
            <a:endParaRPr lang="en-US" sz="2000" dirty="0"/>
          </a:p>
          <a:p>
            <a:pPr marL="0" indent="0">
              <a:lnSpc>
                <a:spcPct val="80000"/>
              </a:lnSpc>
              <a:buNone/>
            </a:pPr>
            <a:endParaRPr lang="en-US" sz="2000" dirty="0"/>
          </a:p>
        </p:txBody>
      </p:sp>
    </p:spTree>
    <p:extLst>
      <p:ext uri="{BB962C8B-B14F-4D97-AF65-F5344CB8AC3E}">
        <p14:creationId xmlns:p14="http://schemas.microsoft.com/office/powerpoint/2010/main" val="357782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0152" y="439731"/>
            <a:ext cx="2963696" cy="584775"/>
          </a:xfrm>
          <a:prstGeom prst="rect">
            <a:avLst/>
          </a:prstGeom>
          <a:noFill/>
        </p:spPr>
        <p:txBody>
          <a:bodyPr wrap="none" rtlCol="0">
            <a:spAutoFit/>
          </a:bodyPr>
          <a:lstStyle/>
          <a:p>
            <a:pPr algn="ctr"/>
            <a:r>
              <a:rPr lang="en-US" sz="3200" dirty="0" smtClean="0"/>
              <a:t>Watch this video</a:t>
            </a:r>
            <a:endParaRPr lang="en-US" sz="3200" dirty="0"/>
          </a:p>
        </p:txBody>
      </p:sp>
      <p:sp>
        <p:nvSpPr>
          <p:cNvPr id="2" name="TextBox 1"/>
          <p:cNvSpPr txBox="1"/>
          <p:nvPr/>
        </p:nvSpPr>
        <p:spPr>
          <a:xfrm>
            <a:off x="2335651" y="5715017"/>
            <a:ext cx="4472699" cy="461665"/>
          </a:xfrm>
          <a:prstGeom prst="rect">
            <a:avLst/>
          </a:prstGeom>
          <a:noFill/>
        </p:spPr>
        <p:txBody>
          <a:bodyPr wrap="none" rtlCol="0">
            <a:spAutoFit/>
          </a:bodyPr>
          <a:lstStyle/>
          <a:p>
            <a:pPr algn="ctr"/>
            <a:r>
              <a:rPr lang="en-US" sz="2400" dirty="0" smtClean="0">
                <a:hlinkClick r:id="rId3"/>
              </a:rPr>
              <a:t>Google Docs in Plain English</a:t>
            </a:r>
            <a:r>
              <a:rPr lang="en-US" sz="2400" dirty="0" smtClean="0"/>
              <a:t> (2:51)</a:t>
            </a:r>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1690408"/>
            <a:ext cx="58293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429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1397570"/>
            <a:ext cx="7270750" cy="416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55688" y="431918"/>
            <a:ext cx="3032625" cy="553998"/>
          </a:xfrm>
          <a:prstGeom prst="rect">
            <a:avLst/>
          </a:prstGeom>
          <a:noFill/>
        </p:spPr>
        <p:txBody>
          <a:bodyPr wrap="none" rtlCol="0">
            <a:spAutoFit/>
          </a:bodyPr>
          <a:lstStyle/>
          <a:p>
            <a:r>
              <a:rPr lang="en-US" sz="3000" dirty="0" smtClean="0"/>
              <a:t>Google drive/docs</a:t>
            </a:r>
            <a:endParaRPr lang="en-US" sz="3000" dirty="0"/>
          </a:p>
        </p:txBody>
      </p:sp>
      <p:pic>
        <p:nvPicPr>
          <p:cNvPr id="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689" y="6049707"/>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275" y="6093236"/>
            <a:ext cx="7395743" cy="369332"/>
          </a:xfrm>
          <a:prstGeom prst="rect">
            <a:avLst/>
          </a:prstGeom>
          <a:noFill/>
        </p:spPr>
        <p:txBody>
          <a:bodyPr wrap="none" rtlCol="0">
            <a:spAutoFit/>
          </a:bodyPr>
          <a:lstStyle/>
          <a:p>
            <a:pPr>
              <a:defRPr/>
            </a:pPr>
            <a:r>
              <a:rPr lang="en-US" dirty="0" smtClean="0"/>
              <a:t>What do they mean by “get </a:t>
            </a:r>
            <a:r>
              <a:rPr lang="en-US" dirty="0"/>
              <a:t>stuff done, together, with apps in Google </a:t>
            </a:r>
            <a:r>
              <a:rPr lang="en-US" dirty="0" smtClean="0"/>
              <a:t>Drive?”</a:t>
            </a:r>
            <a:endParaRPr lang="en-US" dirty="0"/>
          </a:p>
        </p:txBody>
      </p:sp>
    </p:spTree>
    <p:extLst>
      <p:ext uri="{BB962C8B-B14F-4D97-AF65-F5344CB8AC3E}">
        <p14:creationId xmlns:p14="http://schemas.microsoft.com/office/powerpoint/2010/main" val="89077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1397570"/>
            <a:ext cx="7270750" cy="416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55688" y="431918"/>
            <a:ext cx="3032625" cy="553998"/>
          </a:xfrm>
          <a:prstGeom prst="rect">
            <a:avLst/>
          </a:prstGeom>
          <a:noFill/>
        </p:spPr>
        <p:txBody>
          <a:bodyPr wrap="none" rtlCol="0">
            <a:spAutoFit/>
          </a:bodyPr>
          <a:lstStyle/>
          <a:p>
            <a:r>
              <a:rPr lang="en-US" sz="3000" dirty="0" smtClean="0"/>
              <a:t>Google drive/docs</a:t>
            </a:r>
            <a:endParaRPr lang="en-US" sz="3000" dirty="0"/>
          </a:p>
        </p:txBody>
      </p:sp>
      <p:pic>
        <p:nvPicPr>
          <p:cNvPr id="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689" y="6049707"/>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275" y="6093236"/>
            <a:ext cx="5263620" cy="369332"/>
          </a:xfrm>
          <a:prstGeom prst="rect">
            <a:avLst/>
          </a:prstGeom>
          <a:noFill/>
        </p:spPr>
        <p:txBody>
          <a:bodyPr wrap="none" rtlCol="0">
            <a:spAutoFit/>
          </a:bodyPr>
          <a:lstStyle/>
          <a:p>
            <a:r>
              <a:rPr lang="en-US" dirty="0" smtClean="0"/>
              <a:t>Why did Google change the name from </a:t>
            </a:r>
            <a:r>
              <a:rPr lang="en-US" i="1" dirty="0" smtClean="0"/>
              <a:t>Docs</a:t>
            </a:r>
            <a:r>
              <a:rPr lang="en-US" dirty="0" smtClean="0"/>
              <a:t> to </a:t>
            </a:r>
            <a:r>
              <a:rPr lang="en-US" i="1" dirty="0" smtClean="0"/>
              <a:t>Drive</a:t>
            </a:r>
            <a:r>
              <a:rPr lang="en-US" dirty="0" smtClean="0"/>
              <a:t>?</a:t>
            </a:r>
            <a:endParaRPr lang="en-US" dirty="0"/>
          </a:p>
        </p:txBody>
      </p:sp>
    </p:spTree>
    <p:extLst>
      <p:ext uri="{BB962C8B-B14F-4D97-AF65-F5344CB8AC3E}">
        <p14:creationId xmlns:p14="http://schemas.microsoft.com/office/powerpoint/2010/main" val="273931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16" y="1460325"/>
            <a:ext cx="8360969" cy="456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80750" y="431918"/>
            <a:ext cx="3982500" cy="553998"/>
          </a:xfrm>
          <a:prstGeom prst="rect">
            <a:avLst/>
          </a:prstGeom>
          <a:noFill/>
        </p:spPr>
        <p:txBody>
          <a:bodyPr wrap="none" rtlCol="0">
            <a:spAutoFit/>
          </a:bodyPr>
          <a:lstStyle/>
          <a:p>
            <a:r>
              <a:rPr lang="en-US" sz="3000" dirty="0" smtClean="0"/>
              <a:t>Logged into my account</a:t>
            </a:r>
            <a:endParaRPr lang="en-US" sz="3000" dirty="0"/>
          </a:p>
        </p:txBody>
      </p:sp>
    </p:spTree>
    <p:extLst>
      <p:ext uri="{BB962C8B-B14F-4D97-AF65-F5344CB8AC3E}">
        <p14:creationId xmlns:p14="http://schemas.microsoft.com/office/powerpoint/2010/main" val="229286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5892" y="1572601"/>
            <a:ext cx="1295932" cy="461665"/>
          </a:xfrm>
          <a:prstGeom prst="rect">
            <a:avLst/>
          </a:prstGeom>
          <a:noFill/>
        </p:spPr>
        <p:txBody>
          <a:bodyPr wrap="none" rtlCol="0">
            <a:spAutoFit/>
          </a:bodyPr>
          <a:lstStyle/>
          <a:p>
            <a:r>
              <a:rPr lang="en-US" sz="2400" dirty="0" smtClean="0"/>
              <a:t>How do I</a:t>
            </a:r>
            <a:endParaRPr lang="en-US" sz="2400" dirty="0"/>
          </a:p>
        </p:txBody>
      </p:sp>
      <p:sp>
        <p:nvSpPr>
          <p:cNvPr id="6" name="TextBox 5"/>
          <p:cNvSpPr txBox="1"/>
          <p:nvPr/>
        </p:nvSpPr>
        <p:spPr>
          <a:xfrm>
            <a:off x="1205174" y="2064760"/>
            <a:ext cx="3758712" cy="3139321"/>
          </a:xfrm>
          <a:prstGeom prst="rect">
            <a:avLst/>
          </a:prstGeom>
          <a:noFill/>
        </p:spPr>
        <p:txBody>
          <a:bodyPr wrap="square" rtlCol="0">
            <a:spAutoFit/>
          </a:bodyPr>
          <a:lstStyle/>
          <a:p>
            <a:pPr marL="285750" indent="-285750">
              <a:buFont typeface="Arial" pitchFamily="34" charset="0"/>
              <a:buChar char="•"/>
            </a:pPr>
            <a:r>
              <a:rPr lang="en-US" dirty="0" smtClean="0"/>
              <a:t>Create a new spreadsheet?</a:t>
            </a:r>
          </a:p>
          <a:p>
            <a:pPr marL="285750" indent="-285750">
              <a:buFont typeface="Arial" pitchFamily="34" charset="0"/>
              <a:buChar char="•"/>
            </a:pPr>
            <a:r>
              <a:rPr lang="en-US" dirty="0" smtClean="0"/>
              <a:t>Delete a file?</a:t>
            </a:r>
          </a:p>
          <a:p>
            <a:pPr marL="285750" indent="-285750">
              <a:buFont typeface="Arial" pitchFamily="34" charset="0"/>
              <a:buChar char="•"/>
            </a:pPr>
            <a:r>
              <a:rPr lang="en-US" dirty="0" smtClean="0"/>
              <a:t>Upload a document?</a:t>
            </a:r>
          </a:p>
          <a:p>
            <a:pPr marL="285750" indent="-285750">
              <a:buFont typeface="Arial" pitchFamily="34" charset="0"/>
              <a:buChar char="•"/>
            </a:pPr>
            <a:r>
              <a:rPr lang="en-US" dirty="0" smtClean="0"/>
              <a:t>Sort the files by title?</a:t>
            </a:r>
          </a:p>
          <a:p>
            <a:pPr marL="285750" indent="-285750">
              <a:buFont typeface="Arial" pitchFamily="34" charset="0"/>
              <a:buChar char="•"/>
            </a:pPr>
            <a:r>
              <a:rPr lang="en-US" dirty="0" smtClean="0"/>
              <a:t>Share a file with others?</a:t>
            </a:r>
          </a:p>
          <a:p>
            <a:pPr marL="285750" indent="-285750">
              <a:buFont typeface="Arial" pitchFamily="34" charset="0"/>
              <a:buChar char="•"/>
            </a:pPr>
            <a:r>
              <a:rPr lang="en-US" dirty="0" smtClean="0"/>
              <a:t>See only presentations?</a:t>
            </a:r>
          </a:p>
          <a:p>
            <a:pPr marL="285750" indent="-285750">
              <a:buFont typeface="Arial" pitchFamily="34" charset="0"/>
              <a:buChar char="•"/>
            </a:pPr>
            <a:r>
              <a:rPr lang="en-US" dirty="0" smtClean="0"/>
              <a:t>Rename a file?</a:t>
            </a:r>
          </a:p>
          <a:p>
            <a:pPr marL="285750" indent="-285750">
              <a:buFont typeface="Arial" pitchFamily="34" charset="0"/>
              <a:buChar char="•"/>
            </a:pPr>
            <a:r>
              <a:rPr lang="en-US" dirty="0" smtClean="0"/>
              <a:t>See files in a given folder?</a:t>
            </a:r>
          </a:p>
          <a:p>
            <a:pPr marL="285750" indent="-285750">
              <a:buFont typeface="Arial" pitchFamily="34" charset="0"/>
              <a:buChar char="•"/>
            </a:pPr>
            <a:r>
              <a:rPr lang="en-US" dirty="0" smtClean="0"/>
              <a:t>Create a new folder?</a:t>
            </a:r>
          </a:p>
          <a:p>
            <a:pPr marL="285750" indent="-285750">
              <a:buFont typeface="Arial" pitchFamily="34" charset="0"/>
              <a:buChar char="•"/>
            </a:pPr>
            <a:r>
              <a:rPr lang="en-US" dirty="0" smtClean="0"/>
              <a:t>Go to other Google </a:t>
            </a:r>
            <a:r>
              <a:rPr lang="en-US" dirty="0" smtClean="0"/>
              <a:t>apps?</a:t>
            </a:r>
          </a:p>
          <a:p>
            <a:pPr marL="285750" indent="-285750">
              <a:buFont typeface="Arial" pitchFamily="34" charset="0"/>
              <a:buChar char="•"/>
            </a:pPr>
            <a:r>
              <a:rPr lang="en-US" dirty="0" smtClean="0"/>
              <a:t>Add comments to a Google doc?</a:t>
            </a:r>
            <a:endParaRPr lang="en-US"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697" y="5883217"/>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97847" y="5785709"/>
            <a:ext cx="6348864" cy="646331"/>
          </a:xfrm>
          <a:prstGeom prst="rect">
            <a:avLst/>
          </a:prstGeom>
          <a:noFill/>
        </p:spPr>
        <p:txBody>
          <a:bodyPr wrap="square" rtlCol="0">
            <a:spAutoFit/>
          </a:bodyPr>
          <a:lstStyle/>
          <a:p>
            <a:pPr>
              <a:defRPr/>
            </a:pPr>
            <a:r>
              <a:rPr lang="en-US" dirty="0" smtClean="0"/>
              <a:t>Pause to play around with the program.  Be sure you discover the answers to these questions.  </a:t>
            </a:r>
            <a:endParaRPr lang="en-US" dirty="0"/>
          </a:p>
        </p:txBody>
      </p:sp>
      <p:sp>
        <p:nvSpPr>
          <p:cNvPr id="10" name="TextBox 9"/>
          <p:cNvSpPr txBox="1"/>
          <p:nvPr/>
        </p:nvSpPr>
        <p:spPr>
          <a:xfrm>
            <a:off x="3556141" y="268282"/>
            <a:ext cx="2031711" cy="584775"/>
          </a:xfrm>
          <a:prstGeom prst="rect">
            <a:avLst/>
          </a:prstGeom>
          <a:noFill/>
        </p:spPr>
        <p:txBody>
          <a:bodyPr wrap="none" rtlCol="0">
            <a:spAutoFit/>
          </a:bodyPr>
          <a:lstStyle/>
          <a:p>
            <a:pPr algn="ctr"/>
            <a:r>
              <a:rPr lang="en-US" sz="3200" dirty="0" smtClean="0"/>
              <a:t>Demo/play</a:t>
            </a:r>
            <a:endParaRPr lang="en-US" sz="3200" dirty="0"/>
          </a:p>
        </p:txBody>
      </p:sp>
    </p:spTree>
    <p:extLst>
      <p:ext uri="{BB962C8B-B14F-4D97-AF65-F5344CB8AC3E}">
        <p14:creationId xmlns:p14="http://schemas.microsoft.com/office/powerpoint/2010/main" val="878357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564" y="735106"/>
            <a:ext cx="7826886" cy="553998"/>
          </a:xfrm>
          <a:prstGeom prst="rect">
            <a:avLst/>
          </a:prstGeom>
          <a:noFill/>
        </p:spPr>
        <p:txBody>
          <a:bodyPr wrap="none" rtlCol="0">
            <a:spAutoFit/>
          </a:bodyPr>
          <a:lstStyle/>
          <a:p>
            <a:pPr algn="ctr"/>
            <a:r>
              <a:rPr lang="en-US" sz="3000" dirty="0"/>
              <a:t>R</a:t>
            </a:r>
            <a:r>
              <a:rPr lang="en-US" sz="3000" dirty="0" smtClean="0"/>
              <a:t>eflect after playing around with a new program.</a:t>
            </a:r>
            <a:endParaRPr lang="en-US" sz="30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812" y="2288867"/>
            <a:ext cx="3058376" cy="305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95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47" y="1422322"/>
            <a:ext cx="8290306" cy="437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24712" y="344793"/>
            <a:ext cx="6724148" cy="553998"/>
          </a:xfrm>
          <a:prstGeom prst="rect">
            <a:avLst/>
          </a:prstGeom>
          <a:noFill/>
        </p:spPr>
        <p:txBody>
          <a:bodyPr wrap="none" rtlCol="0">
            <a:spAutoFit/>
          </a:bodyPr>
          <a:lstStyle/>
          <a:p>
            <a:r>
              <a:rPr lang="en-US" sz="3000" dirty="0" smtClean="0"/>
              <a:t>The user interface – a wire-frame diagram</a:t>
            </a:r>
            <a:endParaRPr lang="en-US" sz="3000" dirty="0"/>
          </a:p>
        </p:txBody>
      </p:sp>
    </p:spTree>
    <p:extLst>
      <p:ext uri="{BB962C8B-B14F-4D97-AF65-F5344CB8AC3E}">
        <p14:creationId xmlns:p14="http://schemas.microsoft.com/office/powerpoint/2010/main" val="225071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6053</TotalTime>
  <Words>1425</Words>
  <Application>Microsoft Office PowerPoint</Application>
  <PresentationFormat>On-screen Show (4:3)</PresentationFormat>
  <Paragraphs>225</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Using Google Drive/Docs</vt:lpstr>
      <vt:lpstr>Where does this topic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Self-study questions</vt:lpstr>
      <vt:lpstr>PowerPoint Presentation</vt:lpstr>
      <vt:lpstr>Resources</vt:lpstr>
      <vt:lpstr>Self-study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cp:lastModifiedBy>
  <cp:revision>48</cp:revision>
  <dcterms:created xsi:type="dcterms:W3CDTF">2013-09-01T12:02:34Z</dcterms:created>
  <dcterms:modified xsi:type="dcterms:W3CDTF">2013-10-07T13:57:51Z</dcterms:modified>
</cp:coreProperties>
</file>