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3" r:id="rId2"/>
    <p:sldId id="264" r:id="rId3"/>
    <p:sldId id="316" r:id="rId4"/>
    <p:sldId id="276" r:id="rId5"/>
    <p:sldId id="257" r:id="rId6"/>
    <p:sldId id="258" r:id="rId7"/>
    <p:sldId id="297" r:id="rId8"/>
    <p:sldId id="298" r:id="rId9"/>
    <p:sldId id="302" r:id="rId10"/>
    <p:sldId id="300" r:id="rId11"/>
    <p:sldId id="303" r:id="rId12"/>
    <p:sldId id="306" r:id="rId13"/>
    <p:sldId id="315" r:id="rId14"/>
    <p:sldId id="320" r:id="rId15"/>
    <p:sldId id="319" r:id="rId16"/>
    <p:sldId id="321" r:id="rId17"/>
    <p:sldId id="309" r:id="rId18"/>
    <p:sldId id="310" r:id="rId19"/>
    <p:sldId id="312" r:id="rId20"/>
    <p:sldId id="318" r:id="rId21"/>
    <p:sldId id="314" r:id="rId22"/>
    <p:sldId id="311" r:id="rId23"/>
    <p:sldId id="313" r:id="rId24"/>
    <p:sldId id="29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1689" autoAdjust="0"/>
  </p:normalViewPr>
  <p:slideViewPr>
    <p:cSldViewPr snapToGrid="0" snapToObjects="1">
      <p:cViewPr varScale="1">
        <p:scale>
          <a:sx n="27" d="100"/>
          <a:sy n="27" d="100"/>
        </p:scale>
        <p:origin x="2512" y="32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AA7B8-C9E3-430F-AF36-0900B4878D36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71822-4C48-4054-802C-DE4A10B77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43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0EB78-57B6-4F01-8CDA-2C3212E30F40}" type="slidenum">
              <a:rPr lang="en-US"/>
              <a:pPr/>
              <a:t>1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+mj-lt"/>
                <a:cs typeface="Times New Roman" pitchFamily="18" charset="0"/>
              </a:rPr>
              <a:t>All types of data can be compressed,</a:t>
            </a:r>
            <a:r>
              <a:rPr lang="en-US" sz="2000" baseline="0" dirty="0" smtClean="0">
                <a:latin typeface="+mj-lt"/>
                <a:cs typeface="Times New Roman" pitchFamily="18" charset="0"/>
              </a:rPr>
              <a:t> but we will focus on image compression in this presentation.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We will review the image processing work flow, show examples of varying degrees of compression of an image, and discuss the question of how much to compress an image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We will informally address the amount of information in an image and see that discarding information can lead to visible pixilation.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Finally, we’ll say why compression is important and we’ll differentiate between </a:t>
            </a:r>
            <a:r>
              <a:rPr lang="en-US" sz="2000" baseline="0" dirty="0" err="1" smtClean="0">
                <a:latin typeface="+mj-lt"/>
                <a:cs typeface="Times New Roman" pitchFamily="18" charset="0"/>
              </a:rPr>
              <a:t>lossy</a:t>
            </a:r>
            <a:r>
              <a:rPr lang="en-US" sz="2000" baseline="0" dirty="0" smtClean="0">
                <a:latin typeface="+mj-lt"/>
                <a:cs typeface="Times New Roman" pitchFamily="18" charset="0"/>
              </a:rPr>
              <a:t> and lossless compression.</a:t>
            </a:r>
          </a:p>
        </p:txBody>
      </p:sp>
    </p:spTree>
    <p:extLst>
      <p:ext uri="{BB962C8B-B14F-4D97-AF65-F5344CB8AC3E}">
        <p14:creationId xmlns:p14="http://schemas.microsoft.com/office/powerpoint/2010/main" val="3901505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At 10.7 kilobytes, a 90% reduction in file size, Lucas’ forehead looks a little mottled and the highlight in his hair is a bit less pronounced.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Still, at first glance, the difference between the original and the compressed version is pretty small.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When the changes are subtle, you need to focus on specific detail to spot differences.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Let’s zoom in on the image.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33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+mj-lt"/>
                <a:cs typeface="Times New Roman" pitchFamily="18" charset="0"/>
              </a:rPr>
              <a:t>Here</a:t>
            </a:r>
            <a:r>
              <a:rPr lang="en-US" sz="2000" baseline="0" dirty="0" smtClean="0">
                <a:latin typeface="+mj-lt"/>
                <a:cs typeface="Times New Roman" pitchFamily="18" charset="0"/>
              </a:rPr>
              <a:t> is a detail portion of the image, magnified 6 times.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The skin on the compressed forehead is somewhat pixelated – adjacent pixels have been giving the same color to cut file size, but that also cuts the amount of information because there are fewer possible colors.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The original image has more variety in the pixel colors and looks richer and more natural when you </a:t>
            </a:r>
            <a:r>
              <a:rPr lang="en-US" sz="2000" baseline="0" smtClean="0">
                <a:latin typeface="+mj-lt"/>
                <a:cs typeface="Times New Roman" pitchFamily="18" charset="0"/>
              </a:rPr>
              <a:t>zoom out.</a:t>
            </a:r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endParaRPr lang="en-US" sz="2000" dirty="0">
              <a:latin typeface="+mj-lt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09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This compressed image is down to 3.8 kilobytes, a 96% reduction in file size.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The pixilation is obvious.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We have thrown away most of the information in the picture.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Note that the size of the image has remained the same – </a:t>
            </a:r>
            <a:r>
              <a:rPr lang="en-US" sz="2000" baseline="0" dirty="0" smtClean="0">
                <a:latin typeface="+mj-lt"/>
                <a:cs typeface="Times New Roman" pitchFamily="18" charset="0"/>
              </a:rPr>
              <a:t>359 by 381 pixels.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 smtClean="0">
                <a:latin typeface="+mj-lt"/>
                <a:cs typeface="Times New Roman" pitchFamily="18" charset="0"/>
              </a:rPr>
              <a:t>The information loss was due to a reduction in the size of the color palette -- the number of different colors a given pixel could be.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 smtClean="0">
                <a:latin typeface="+mj-lt"/>
                <a:cs typeface="Times New Roman" pitchFamily="18" charset="0"/>
              </a:rPr>
              <a:t>For example there are only five shades of brown in Lucas’ face in the compressed image.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 smtClean="0">
                <a:latin typeface="+mj-lt"/>
                <a:cs typeface="Times New Roman" pitchFamily="18" charset="0"/>
              </a:rPr>
              <a:t>When we looked at text-encoding another example of the same thing – each character in a text message conveys more information if it is from a 128-character alphabet than if it is from a 64-character alphabet.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 smtClean="0">
                <a:latin typeface="+mj-lt"/>
                <a:cs typeface="Times New Roman" pitchFamily="18" charset="0"/>
              </a:rPr>
              <a:t>Loss of variety, means no information even with the same number of pixels.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33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Sometimes a concept becomes clear if we consider an extreme case.</a:t>
            </a:r>
          </a:p>
          <a:p>
            <a:endParaRPr lang="en-US" sz="2000" dirty="0" smtClean="0"/>
          </a:p>
          <a:p>
            <a:r>
              <a:rPr lang="en-US" sz="2000" dirty="0" smtClean="0"/>
              <a:t>This image</a:t>
            </a:r>
            <a:r>
              <a:rPr lang="en-US" sz="2000" baseline="0" dirty="0" smtClean="0"/>
              <a:t> is 1,200 by 900 pixels, it contains no information because each pixel must be the same color.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86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Both sentences have the same number of letters,</a:t>
            </a:r>
            <a:r>
              <a:rPr lang="en-US" sz="2000" baseline="0" dirty="0" smtClean="0"/>
              <a:t> but the fist is restricted to upper case letters.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There is more possible variety among the symbols in the second line.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Information is tied to variety.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Generally speaking, the more possible symbols there are, the more information a message will convey.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83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+mj-lt"/>
                <a:cs typeface="Times New Roman" pitchFamily="18" charset="0"/>
              </a:rPr>
              <a:t>The original</a:t>
            </a:r>
            <a:r>
              <a:rPr lang="en-US" sz="2000" baseline="0" dirty="0" smtClean="0">
                <a:latin typeface="+mj-lt"/>
                <a:cs typeface="Times New Roman" pitchFamily="18" charset="0"/>
              </a:rPr>
              <a:t> is the best image, but is the 90% compressed version good enough for your application?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If you are making a glossy sales brochure, it is not good enough.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What if it will be on the Web?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Downloading the original will take ten times longer and it will take ten times storage.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Large images also slow the user experience.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Is your typical user on a slow or fast connection?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If you’re on a slow Internet connection, perhaps in a developing nation or using an older cell phone, image loading time can be frustrating.</a:t>
            </a:r>
          </a:p>
          <a:p>
            <a:endParaRPr lang="en-US" sz="2000" baseline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Even on a fast connection, savings of fractions of seconds impact user behavior.</a:t>
            </a:r>
          </a:p>
          <a:p>
            <a:endParaRPr lang="en-US" sz="2000" baseline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But, if the image is important, you might not want to compress it too much.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33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+mj-lt"/>
                <a:cs typeface="Times New Roman" pitchFamily="18" charset="0"/>
              </a:rPr>
              <a:t>You may be wondering how to compress an image.</a:t>
            </a:r>
          </a:p>
          <a:p>
            <a:endParaRPr lang="en-US" sz="2000" dirty="0" smtClean="0">
              <a:latin typeface="+mj-lt"/>
              <a:cs typeface="Times New Roman" pitchFamily="18" charset="0"/>
            </a:endParaRPr>
          </a:p>
          <a:p>
            <a:r>
              <a:rPr lang="en-US" sz="2000" dirty="0" smtClean="0">
                <a:latin typeface="+mj-lt"/>
                <a:cs typeface="Times New Roman" pitchFamily="18" charset="0"/>
              </a:rPr>
              <a:t>I</a:t>
            </a:r>
            <a:r>
              <a:rPr lang="en-US" sz="2000" baseline="0" dirty="0" smtClean="0">
                <a:latin typeface="+mj-lt"/>
                <a:cs typeface="Times New Roman" pitchFamily="18" charset="0"/>
              </a:rPr>
              <a:t> used Paint.net in this example, but all image processing programs are similar.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When I gave the </a:t>
            </a:r>
            <a:r>
              <a:rPr lang="en-US" sz="2000" b="1" i="1" baseline="0" dirty="0" smtClean="0">
                <a:latin typeface="+mj-lt"/>
                <a:cs typeface="Times New Roman" pitchFamily="18" charset="0"/>
              </a:rPr>
              <a:t>Save As </a:t>
            </a:r>
            <a:r>
              <a:rPr lang="en-US" sz="2000" baseline="0" dirty="0" smtClean="0">
                <a:latin typeface="+mj-lt"/>
                <a:cs typeface="Times New Roman" pitchFamily="18" charset="0"/>
              </a:rPr>
              <a:t>command, I specified a compressible file type – JPEG in this example.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dirty="0" smtClean="0">
                <a:latin typeface="+mj-lt"/>
                <a:cs typeface="Times New Roman" pitchFamily="18" charset="0"/>
              </a:rPr>
              <a:t>Paint.net displayed this dialog box before saving the file.</a:t>
            </a:r>
          </a:p>
          <a:p>
            <a:endParaRPr lang="en-US" sz="2000" dirty="0" smtClean="0">
              <a:latin typeface="+mj-lt"/>
              <a:cs typeface="Times New Roman" pitchFamily="18" charset="0"/>
            </a:endParaRPr>
          </a:p>
          <a:p>
            <a:r>
              <a:rPr lang="en-US" sz="2000" dirty="0" smtClean="0">
                <a:latin typeface="+mj-lt"/>
                <a:cs typeface="Times New Roman" pitchFamily="18" charset="0"/>
              </a:rPr>
              <a:t>There is a slider for adjusting the quality of the image.</a:t>
            </a:r>
          </a:p>
          <a:p>
            <a:endParaRPr lang="en-US" sz="2000" dirty="0" smtClean="0">
              <a:latin typeface="+mj-lt"/>
              <a:cs typeface="Times New Roman" pitchFamily="18" charset="0"/>
            </a:endParaRPr>
          </a:p>
          <a:p>
            <a:r>
              <a:rPr lang="en-US" sz="2000" dirty="0" smtClean="0">
                <a:latin typeface="+mj-lt"/>
                <a:cs typeface="Times New Roman" pitchFamily="18" charset="0"/>
              </a:rPr>
              <a:t>As</a:t>
            </a:r>
            <a:r>
              <a:rPr lang="en-US" sz="2000" baseline="0" dirty="0" smtClean="0">
                <a:latin typeface="+mj-lt"/>
                <a:cs typeface="Times New Roman" pitchFamily="18" charset="0"/>
              </a:rPr>
              <a:t> you move the slider or change its value, the preview is updated to show what the image will look like.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The corresponding file size is shown at the top of the window.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You adjust the quality to the point you want, then hit OK to save the compressed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20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Google analyzed a sample of a million Internet images and found that most were small.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(Note that the vertical axis of this plot is logarithmically compressed in order to fit it on the screen).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If images are small, you might not consider compression very important – who cares if they are a bit smaller?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Google also found that 65  percent of today’s Web traffic is images.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Saving even a few percent of that would be significant.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05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+mj-lt"/>
                <a:cs typeface="Times New Roman" pitchFamily="18" charset="0"/>
              </a:rPr>
              <a:t>A</a:t>
            </a:r>
            <a:r>
              <a:rPr lang="en-US" sz="2000" baseline="0" dirty="0" smtClean="0">
                <a:latin typeface="+mj-lt"/>
                <a:cs typeface="Times New Roman" pitchFamily="18" charset="0"/>
              </a:rPr>
              <a:t> final point is to distinguish between lossy and lossless compression.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We’ve used image compression as an example, but all types of data can be compressed -- images, audio, video, text, numbers and so forth.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When we compress an image, information is lost, but it’s still usable.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For that reason, we can tolerate lossy compression for images.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But, we cannot tolerate lossy compression for numeric or text data.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You cannot tolerate even a small change in a payroll spreadsheet file when it is compressed.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You would not want to convert a nine into a one in your payroll spreadsheet.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/>
              <a:t>With lossless compression techniques, the file can be de-compressed to create an exact duplicate of the original.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No information is lost during compression so de-compression can restore an exact duplicate of the original file.</a:t>
            </a:r>
          </a:p>
          <a:p>
            <a:endParaRPr lang="en-US" sz="2000" baseline="0" dirty="0" smtClean="0"/>
          </a:p>
          <a:p>
            <a:r>
              <a:rPr lang="en-US" sz="2000" baseline="0" smtClean="0"/>
              <a:t>The .</a:t>
            </a:r>
            <a:r>
              <a:rPr lang="en-US" sz="2000" i="1" baseline="0" smtClean="0"/>
              <a:t>zip</a:t>
            </a:r>
            <a:r>
              <a:rPr lang="en-US" sz="2000" baseline="0" smtClean="0"/>
              <a:t> </a:t>
            </a:r>
            <a:r>
              <a:rPr lang="en-US" sz="2000" baseline="0" dirty="0" smtClean="0"/>
              <a:t>format is commonly used for lossless compression.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960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+mj-lt"/>
                <a:cs typeface="Times New Roman" pitchFamily="18" charset="0"/>
              </a:rPr>
              <a:t>We reviewed the image processing workflow, then looked at the effect of increasing levels of compression of an image. </a:t>
            </a:r>
          </a:p>
          <a:p>
            <a:endParaRPr lang="en-US" sz="2000" dirty="0" smtClean="0">
              <a:latin typeface="+mj-lt"/>
              <a:cs typeface="Times New Roman" pitchFamily="18" charset="0"/>
            </a:endParaRPr>
          </a:p>
          <a:p>
            <a:r>
              <a:rPr lang="en-US" sz="2000" dirty="0" smtClean="0">
                <a:latin typeface="+mj-lt"/>
                <a:cs typeface="Times New Roman" pitchFamily="18" charset="0"/>
              </a:rPr>
              <a:t>We were able to significantly reduce file size without a strong visible deterioration of the image.</a:t>
            </a:r>
          </a:p>
          <a:p>
            <a:endParaRPr lang="en-US" sz="2000" dirty="0" smtClean="0">
              <a:latin typeface="+mj-lt"/>
              <a:cs typeface="Times New Roman" pitchFamily="18" charset="0"/>
            </a:endParaRPr>
          </a:p>
          <a:p>
            <a:r>
              <a:rPr lang="en-US" sz="2000" dirty="0" smtClean="0">
                <a:latin typeface="+mj-lt"/>
                <a:cs typeface="Times New Roman" pitchFamily="18" charset="0"/>
              </a:rPr>
              <a:t>We noted that compressing an image results in a loss of information, and discussed factors to consider in deciding how much to compress an image.</a:t>
            </a:r>
          </a:p>
          <a:p>
            <a:endParaRPr lang="en-US" sz="2000" dirty="0" smtClean="0">
              <a:latin typeface="+mj-lt"/>
              <a:cs typeface="Times New Roman" pitchFamily="18" charset="0"/>
            </a:endParaRPr>
          </a:p>
          <a:p>
            <a:r>
              <a:rPr lang="en-US" sz="2000" dirty="0" smtClean="0">
                <a:latin typeface="+mj-lt"/>
                <a:cs typeface="Times New Roman" pitchFamily="18" charset="0"/>
              </a:rPr>
              <a:t>We also saw how to compress images using Paint.net</a:t>
            </a:r>
            <a:r>
              <a:rPr lang="en-US" sz="2000" baseline="0" dirty="0" smtClean="0">
                <a:latin typeface="+mj-lt"/>
                <a:cs typeface="Times New Roman" pitchFamily="18" charset="0"/>
              </a:rPr>
              <a:t> and that compression matters.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And finally, we distinguished between </a:t>
            </a:r>
            <a:r>
              <a:rPr lang="en-US" sz="2000" baseline="0" dirty="0" err="1" smtClean="0">
                <a:latin typeface="+mj-lt"/>
                <a:cs typeface="Times New Roman" pitchFamily="18" charset="0"/>
              </a:rPr>
              <a:t>lossy</a:t>
            </a:r>
            <a:r>
              <a:rPr lang="en-US" sz="2000" baseline="0" dirty="0" smtClean="0">
                <a:latin typeface="+mj-lt"/>
                <a:cs typeface="Times New Roman" pitchFamily="18" charset="0"/>
              </a:rPr>
              <a:t> and lossless compression.</a:t>
            </a:r>
            <a:endParaRPr lang="en-US" sz="20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0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23F76-B5F8-4188-8194-CA8DA8F5EDB8}" type="slidenum">
              <a:rPr lang="en-US"/>
              <a:pPr/>
              <a:t>2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 presentation introduces concepts related to compression and also shows how to compress an image and what factors to consider in deciding how much to compress it.</a:t>
            </a:r>
          </a:p>
        </p:txBody>
      </p:sp>
    </p:spTree>
    <p:extLst>
      <p:ext uri="{BB962C8B-B14F-4D97-AF65-F5344CB8AC3E}">
        <p14:creationId xmlns:p14="http://schemas.microsoft.com/office/powerpoint/2010/main" val="42364638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C4777E-AFB5-4880-BE03-289FEC04DF13}" type="slidenum">
              <a:rPr lang="en-US"/>
              <a:pPr/>
              <a:t>24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646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46F7F5-8375-4598-A363-03C02FB4E3FB}" type="slidenum">
              <a:rPr lang="en-US"/>
              <a:pPr/>
              <a:t>3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 hardware</a:t>
            </a: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 and programming techniques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improve, we can afford to work with increasingly</a:t>
            </a: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complex data types.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 table shows the rough dates when a data type made the transition from research and development to mainstream adoption.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While all data types can be </a:t>
            </a:r>
            <a:r>
              <a:rPr lang="en-US" sz="2000" baseline="0" smtClean="0">
                <a:latin typeface="Times New Roman" pitchFamily="18" charset="0"/>
                <a:cs typeface="Times New Roman" pitchFamily="18" charset="0"/>
              </a:rPr>
              <a:t>compressed, this </a:t>
            </a: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presentation is concerned with compression of image data.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453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+mj-lt"/>
                <a:cs typeface="Times New Roman" pitchFamily="18" charset="0"/>
              </a:rPr>
              <a:t>This is</a:t>
            </a:r>
            <a:r>
              <a:rPr lang="en-US" sz="2000" baseline="0" dirty="0" smtClean="0">
                <a:latin typeface="+mj-lt"/>
                <a:cs typeface="Times New Roman" pitchFamily="18" charset="0"/>
              </a:rPr>
              <a:t> your image processing work flow.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You begin by capturing an image – perhaps from a camera, a scanner or by copying it from the Web. 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Capture as high a quality original image as you can – set your camera to high quality or use a high-resolution scanner.  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In other words, capture as much information as you can.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Next you use your image processing program to modify the image to suit your application  -- perhaps touching it up, cropping and resizing it, changing the contrast and so forth.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The next step is compression – making the file as small as you can while maintaining the image quality your application  requires.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Let’s look at some compressed images.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1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+mj-lt"/>
                <a:cs typeface="Times New Roman" pitchFamily="18" charset="0"/>
              </a:rPr>
              <a:t>This picture of Lucas </a:t>
            </a:r>
            <a:r>
              <a:rPr lang="en-US" sz="2000" baseline="0" dirty="0" smtClean="0">
                <a:latin typeface="+mj-lt"/>
                <a:cs typeface="Times New Roman" pitchFamily="18" charset="0"/>
              </a:rPr>
              <a:t>is 359 by 381 pixels and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106 kilobytes.</a:t>
            </a:r>
          </a:p>
          <a:p>
            <a:endParaRPr lang="en-US" sz="2000" dirty="0" smtClean="0">
              <a:latin typeface="+mj-lt"/>
              <a:cs typeface="Times New Roman" pitchFamily="18" charset="0"/>
            </a:endParaRPr>
          </a:p>
          <a:p>
            <a:r>
              <a:rPr lang="en-US" sz="2000" dirty="0" smtClean="0">
                <a:latin typeface="+mj-lt"/>
                <a:cs typeface="Times New Roman" pitchFamily="18" charset="0"/>
              </a:rPr>
              <a:t>Let’s try compressing it.</a:t>
            </a:r>
          </a:p>
          <a:p>
            <a:endParaRPr lang="en-US" sz="2000" dirty="0">
              <a:latin typeface="+mj-lt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06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+mj-lt"/>
                <a:cs typeface="Times New Roman" pitchFamily="18" charset="0"/>
              </a:rPr>
              <a:t>Here it is compressed to 75.8 kilobytes, a 29% reduction</a:t>
            </a:r>
            <a:r>
              <a:rPr lang="en-US" sz="2000" baseline="0" dirty="0" smtClean="0">
                <a:latin typeface="+mj-lt"/>
                <a:cs typeface="Times New Roman" pitchFamily="18" charset="0"/>
              </a:rPr>
              <a:t> in file size.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It is still 359 by 381 pixels, but we have dropped some of the color variety.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We have thrown away some of the information in the original.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Can you see the difference?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Which is the original and which is compressed?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33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Here the original has been compressed to 66.5 kilobytes, a 38% reduction in file size.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Now can you tell the compressed version from the original?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33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How about now?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This compressed image is only 48 kilobytes, a 55% reduction in file size.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33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Here it is compressed to 29.7 kilobytes, a 72% reduction in file size.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The differences between the original and compressed images are subtle.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Which is which?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33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21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9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64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DE117F7-93F2-4339-8D4A-FBED15B359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40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5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2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6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9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26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7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6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EC2E8-6208-4D0D-8105-A8D78B424E2F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sandvine.com/downloads/general/global-internet-phenomena/2015/global-internet-phenomena-report-latin-america-and-north-america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google.com/speed/index.html" TargetMode="External"/><Relationship Id="rId2" Type="http://schemas.openxmlformats.org/officeDocument/2006/relationships/hyperlink" Target="http://code.google.com/speed/webp/docs/c_study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fgate.com/cgi-bin/article.cgi?f=/c/a/2010/10/03/BULB1FL2BT.DTL&amp;ao=all" TargetMode="External"/><Relationship Id="rId4" Type="http://schemas.openxmlformats.org/officeDocument/2006/relationships/hyperlink" Target="http://www.youtube.com/watch?v=aXJklICrFJI&amp;feature=player_embedded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19801"/>
            <a:ext cx="838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195594" y="2149098"/>
            <a:ext cx="803070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Skills</a:t>
            </a:r>
            <a:r>
              <a:rPr lang="en-US" sz="2800" dirty="0"/>
              <a:t>: image processing work flow, matching compression level to your application</a:t>
            </a:r>
          </a:p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Concepts</a:t>
            </a:r>
            <a:r>
              <a:rPr lang="en-US" sz="2800" dirty="0"/>
              <a:t>: compression, visual effect of image compression, the amount of information in an image, pixilation, the importance of compression, </a:t>
            </a:r>
            <a:r>
              <a:rPr lang="en-US" sz="2800" dirty="0" err="1"/>
              <a:t>lossy</a:t>
            </a:r>
            <a:r>
              <a:rPr lang="en-US" sz="2800" dirty="0"/>
              <a:t> versus lossless compression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200400" y="5940753"/>
            <a:ext cx="662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 dirty="0"/>
              <a:t>This work is licensed under a Creative Commons Attribution-Noncommercial-Share Alike 3.0 License.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85116" y="780757"/>
            <a:ext cx="3421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Image compression</a:t>
            </a:r>
          </a:p>
        </p:txBody>
      </p:sp>
    </p:spTree>
    <p:extLst>
      <p:ext uri="{BB962C8B-B14F-4D97-AF65-F5344CB8AC3E}">
        <p14:creationId xmlns:p14="http://schemas.microsoft.com/office/powerpoint/2010/main" val="138276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197" y="2052765"/>
            <a:ext cx="3419475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49606" y="556889"/>
            <a:ext cx="2692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90 % reduction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547" y="2052765"/>
            <a:ext cx="3419475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11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833" y="1092949"/>
            <a:ext cx="2394129" cy="510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986" y="989810"/>
            <a:ext cx="2412028" cy="510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4889986" y="528145"/>
            <a:ext cx="1357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Original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8778416" y="528144"/>
            <a:ext cx="1823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Compressed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34436" y="989810"/>
            <a:ext cx="30900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Fewer possible colors mean less information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0886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24" y="1792149"/>
            <a:ext cx="3419475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87746" y="556889"/>
            <a:ext cx="6216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96% reduction – obvious information loss</a:t>
            </a:r>
            <a:endParaRPr lang="en-US" sz="28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782" y="1792149"/>
            <a:ext cx="3419475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83579" y="5996117"/>
            <a:ext cx="91527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/>
              <a:t>Both have the same number of pixels – explain the loss of information.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24" y="5956990"/>
            <a:ext cx="447586" cy="44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63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107" y="862848"/>
            <a:ext cx="7419789" cy="556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50024" y="170330"/>
            <a:ext cx="5570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1,080,000 pixels, no information</a:t>
            </a:r>
          </a:p>
        </p:txBody>
      </p:sp>
    </p:spTree>
    <p:extLst>
      <p:ext uri="{BB962C8B-B14F-4D97-AF65-F5344CB8AC3E}">
        <p14:creationId xmlns:p14="http://schemas.microsoft.com/office/powerpoint/2010/main" val="370849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575" y="1346670"/>
            <a:ext cx="87714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AAAAAAAAAAAAAAAAAAAAAAAAAAAAAAAAAAAAAAAAAAAAAAAAAAAAAAAAAAAAAAAAAAAAAAAAAAAAAAAAAAAAAAAAAAAAAAAAAAAAAAAAAAAAAAAAAAAAAAAAAAAAAAAAAAAAAAAAAAAAAAAAAAAAAAAAAAAAAAAAAAAAAAAAAAAAAAAAAAAAAAAAAAAAAAAAAAAAAAAAAAAAAAAAAAAAAAAAAAAAAAAAAAAAAAAAAAAAAAAAAAAAAAAAAAAA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912575" y="486782"/>
            <a:ext cx="3049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lot of text </a:t>
            </a:r>
            <a:r>
              <a:rPr lang="en-US" sz="3200" b="1" dirty="0" smtClean="0"/>
              <a:t>data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50676" y="5280157"/>
            <a:ext cx="89737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But no </a:t>
            </a:r>
            <a:r>
              <a:rPr lang="en-US" sz="3200" b="1" dirty="0" smtClean="0"/>
              <a:t>information</a:t>
            </a:r>
            <a:r>
              <a:rPr lang="en-US" sz="3200" dirty="0" smtClean="0"/>
              <a:t> if you are limited to a one-character alphabet.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36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4749" y="1150650"/>
            <a:ext cx="58625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urier New" pitchFamily="49" charset="0"/>
                <a:cs typeface="Courier New" pitchFamily="49" charset="0"/>
              </a:rPr>
              <a:t>MY NAME IS LARRY PRESS.</a:t>
            </a:r>
          </a:p>
          <a:p>
            <a:pPr algn="ctr"/>
            <a:endParaRPr lang="en-US" sz="32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3200" dirty="0">
                <a:latin typeface="Courier New" pitchFamily="49" charset="0"/>
                <a:cs typeface="Courier New" pitchFamily="49" charset="0"/>
              </a:rPr>
              <a:t>My name is Larry Press.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062" y="4843015"/>
            <a:ext cx="6696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Which sentence conveys the most information – one made up of only upper case characters or one made up of upper and lower case characters?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19" y="4983681"/>
            <a:ext cx="734330" cy="73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5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1606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197" y="2052765"/>
            <a:ext cx="3419475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75767" y="556889"/>
            <a:ext cx="2640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Good enough?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536" y="2052764"/>
            <a:ext cx="3419475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10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430" y="773345"/>
            <a:ext cx="6723992" cy="54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1166" y="1089237"/>
            <a:ext cx="3081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Compressing with Paint.net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035975" y="1627846"/>
            <a:ext cx="770900" cy="0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8652101" y="1148630"/>
            <a:ext cx="759915" cy="0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29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ode.google.com/speed/webp/images/Plot1_image_siz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336" y="1445785"/>
            <a:ext cx="6059328" cy="403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81818" y="427519"/>
            <a:ext cx="5828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Image compression matters somewhat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751262" y="5952211"/>
            <a:ext cx="71975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65% of Internet data was images when this study was done.  Is the percent greater or less today?  Explain your answer.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207" y="6051583"/>
            <a:ext cx="447586" cy="44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37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539838"/>
            <a:ext cx="9144000" cy="715963"/>
          </a:xfrm>
        </p:spPr>
        <p:txBody>
          <a:bodyPr>
            <a:noAutofit/>
          </a:bodyPr>
          <a:lstStyle/>
          <a:p>
            <a:r>
              <a:rPr lang="en-US" sz="3200" dirty="0"/>
              <a:t>Where does this topic fit?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6383" y="1763150"/>
            <a:ext cx="4719234" cy="4876800"/>
          </a:xfrm>
        </p:spPr>
        <p:txBody>
          <a:bodyPr>
            <a:normAutofit/>
          </a:bodyPr>
          <a:lstStyle/>
          <a:p>
            <a:r>
              <a:rPr lang="en-US" sz="2800" dirty="0"/>
              <a:t>Internet concepts</a:t>
            </a:r>
          </a:p>
          <a:p>
            <a:pPr lvl="1"/>
            <a:r>
              <a:rPr lang="en-US" dirty="0"/>
              <a:t>Applications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Technology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Implications</a:t>
            </a:r>
          </a:p>
          <a:p>
            <a:r>
              <a:rPr lang="en-US" sz="2800" dirty="0"/>
              <a:t>Internet skills</a:t>
            </a:r>
          </a:p>
          <a:p>
            <a:pPr lvl="1"/>
            <a:r>
              <a:rPr lang="en-US" dirty="0"/>
              <a:t>Application development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Content </a:t>
            </a:r>
            <a:r>
              <a:rPr lang="en-US" dirty="0" smtClean="0">
                <a:solidFill>
                  <a:srgbClr val="FF0000"/>
                </a:solidFill>
              </a:rPr>
              <a:t>creation (image)</a:t>
            </a:r>
          </a:p>
          <a:p>
            <a:pPr lvl="1"/>
            <a:r>
              <a:rPr lang="en-US" dirty="0" smtClean="0"/>
              <a:t>User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97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05293" y="5452779"/>
            <a:ext cx="1240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Source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988" y="1623994"/>
            <a:ext cx="4603198" cy="38484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39512" y="552167"/>
            <a:ext cx="4312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Video compression is critical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96" y="1664275"/>
            <a:ext cx="4548571" cy="377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8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3469" y="485989"/>
            <a:ext cx="5780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Lossy versus lossless compression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733649"/>
              </p:ext>
            </p:extLst>
          </p:nvPr>
        </p:nvGraphicFramePr>
        <p:xfrm>
          <a:off x="7542801" y="2021613"/>
          <a:ext cx="3758904" cy="3943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9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6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61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60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Emp. </a:t>
                      </a:r>
                      <a:r>
                        <a:rPr lang="en-US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#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Name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Hourly rate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Hours worked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Gross pay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7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Robinson, Jackie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$400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7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Ladd, Alan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$480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7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Douglas, Kirk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$2,160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7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Dean, James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$1,360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7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Gable, Clark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$480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7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Davis, Bette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$1,360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7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Monroe, </a:t>
                      </a:r>
                      <a:r>
                        <a:rPr lang="en-US" sz="14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Marylyn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76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$3,040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7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Williams, Ted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$1,840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7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Ruth, George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$1,960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07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Merman, Ethyl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$840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81" y="2021613"/>
            <a:ext cx="3653776" cy="389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88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61918" y="449629"/>
            <a:ext cx="1868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Summary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77" y="4791579"/>
            <a:ext cx="1426924" cy="152285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945" y="3455550"/>
            <a:ext cx="1434918" cy="153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01" y="4307237"/>
            <a:ext cx="1434918" cy="153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679" y="4909694"/>
            <a:ext cx="1434918" cy="153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785" y="2180298"/>
            <a:ext cx="1434918" cy="153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36" y="1414875"/>
            <a:ext cx="1434918" cy="153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818" y="2018962"/>
            <a:ext cx="1426924" cy="152285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454" y="2551169"/>
            <a:ext cx="1452844" cy="1549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09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9822" y="1991930"/>
            <a:ext cx="74523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Google image study:</a:t>
            </a:r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http://code.google.com/speed/webp/docs/c_study.html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Google Web speed site:</a:t>
            </a:r>
          </a:p>
          <a:p>
            <a:r>
              <a:rPr lang="en-US" dirty="0">
                <a:hlinkClick r:id="rId3"/>
              </a:rPr>
              <a:t>http://code.google.com/speed/index.html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Speed counts:</a:t>
            </a:r>
          </a:p>
          <a:p>
            <a:r>
              <a:rPr lang="en-US" dirty="0">
                <a:hlinkClick r:id="rId4"/>
              </a:rPr>
              <a:t>http://www.youtube.com/watch?v=aXJklICrFJI&amp;feature=player_embedded#!</a:t>
            </a:r>
            <a:endParaRPr lang="en-US" dirty="0"/>
          </a:p>
          <a:p>
            <a:endParaRPr lang="en-US" dirty="0"/>
          </a:p>
          <a:p>
            <a:r>
              <a:rPr lang="en-US" dirty="0"/>
              <a:t>Speed counts:</a:t>
            </a:r>
          </a:p>
          <a:p>
            <a:r>
              <a:rPr lang="en-US" dirty="0">
                <a:hlinkClick r:id="rId5"/>
              </a:rPr>
              <a:t>http://www.sfgate.com/cgi-bin/article.cgi?f=/c/a/2010/10/03/BULB1FL2BT.DTL&amp;ao=all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60713" y="590205"/>
            <a:ext cx="1870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91521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270415" y="1560985"/>
            <a:ext cx="7651173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+mj-lt"/>
              </a:rPr>
              <a:t>Do you recall the steps in our image processing workflow?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+mj-lt"/>
              </a:rPr>
              <a:t>What factors would you consider in deciding how much to compress an image?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+mj-lt"/>
              </a:rPr>
              <a:t>Was information lost as we compressed the image?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+mj-lt"/>
              </a:rPr>
              <a:t>The image of Lucas remained the same size -- </a:t>
            </a:r>
            <a:r>
              <a:rPr lang="en-US" dirty="0">
                <a:latin typeface="+mj-lt"/>
                <a:cs typeface="Times New Roman" pitchFamily="18" charset="0"/>
              </a:rPr>
              <a:t>359 by 381 pixels</a:t>
            </a:r>
            <a:r>
              <a:rPr lang="en-US" dirty="0">
                <a:latin typeface="+mj-lt"/>
              </a:rPr>
              <a:t> after we compressed it, but something changed – what changed?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+mj-lt"/>
              </a:rPr>
              <a:t>How long will it take a user on a 100 kilobit per second link to download a 200 megabyte image?  How long to download the image if it is compressed down to 100 megabytes?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Google found that 65% of Web traffic is images.  Do you expect that to rise or fall in the future?  Explain your answer.</a:t>
            </a:r>
            <a:endParaRPr lang="en-US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+mj-lt"/>
              </a:rPr>
              <a:t>As of April, 2010, the library of Congress had 167 terabytes of information online.  Assuming that it is now up to 200 terabytes, and that 65% of that is images, how much storage space would they save if they could compress the images by 10% without affecting perceived quality?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465811" y="300774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dirty="0"/>
              <a:t>Self-study questions</a:t>
            </a:r>
          </a:p>
        </p:txBody>
      </p:sp>
    </p:spTree>
    <p:extLst>
      <p:ext uri="{BB962C8B-B14F-4D97-AF65-F5344CB8AC3E}">
        <p14:creationId xmlns:p14="http://schemas.microsoft.com/office/powerpoint/2010/main" val="361495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-70026"/>
            <a:ext cx="9144000" cy="1143000"/>
          </a:xfrm>
        </p:spPr>
        <p:txBody>
          <a:bodyPr/>
          <a:lstStyle/>
          <a:p>
            <a:r>
              <a:rPr lang="en-US" sz="2400" dirty="0"/>
              <a:t>When data types went mainstream</a:t>
            </a:r>
          </a:p>
        </p:txBody>
      </p:sp>
      <p:graphicFrame>
        <p:nvGraphicFramePr>
          <p:cNvPr id="105475" name="Group 3"/>
          <p:cNvGraphicFramePr>
            <a:graphicFrameLocks noGrp="1"/>
          </p:cNvGraphicFramePr>
          <p:nvPr>
            <p:ph idx="1"/>
            <p:extLst/>
          </p:nvPr>
        </p:nvGraphicFramePr>
        <p:xfrm>
          <a:off x="2907871" y="1173358"/>
          <a:ext cx="6376261" cy="5006748"/>
        </p:xfrm>
        <a:graphic>
          <a:graphicData uri="http://schemas.openxmlformats.org/drawingml/2006/table">
            <a:tbl>
              <a:tblPr/>
              <a:tblGrid>
                <a:gridCol w="4198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0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Data 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Decade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Numeric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1950s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Alphanumeric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1960s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Text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1970s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Image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1990s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Speech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2000s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Music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2000s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Video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2000s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HD video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2010s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2379050" y="3636808"/>
            <a:ext cx="4572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93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1683" y="651642"/>
            <a:ext cx="4870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Image processing work flow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76193" y="1755229"/>
            <a:ext cx="1624291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/>
              <a:t>Capture</a:t>
            </a:r>
          </a:p>
          <a:p>
            <a:pPr>
              <a:spcBef>
                <a:spcPts val="600"/>
              </a:spcBef>
            </a:pPr>
            <a:endParaRPr lang="en-US" sz="2800" dirty="0"/>
          </a:p>
          <a:p>
            <a:pPr>
              <a:spcBef>
                <a:spcPts val="600"/>
              </a:spcBef>
            </a:pPr>
            <a:r>
              <a:rPr lang="en-US" sz="2800" dirty="0"/>
              <a:t>Edit</a:t>
            </a:r>
          </a:p>
          <a:p>
            <a:pPr>
              <a:spcBef>
                <a:spcPts val="600"/>
              </a:spcBef>
            </a:pPr>
            <a:endParaRPr lang="en-US" sz="2800" dirty="0"/>
          </a:p>
          <a:p>
            <a:pPr>
              <a:spcBef>
                <a:spcPts val="600"/>
              </a:spcBef>
            </a:pPr>
            <a:r>
              <a:rPr lang="en-US" sz="2800" dirty="0"/>
              <a:t>Compress</a:t>
            </a:r>
          </a:p>
          <a:p>
            <a:pPr>
              <a:spcBef>
                <a:spcPts val="600"/>
              </a:spcBef>
            </a:pPr>
            <a:endParaRPr lang="en-US" sz="2800" dirty="0"/>
          </a:p>
          <a:p>
            <a:pPr>
              <a:spcBef>
                <a:spcPts val="600"/>
              </a:spcBef>
            </a:pPr>
            <a:r>
              <a:rPr lang="en-US" sz="2800" dirty="0"/>
              <a:t>Distribute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678434" y="2406868"/>
            <a:ext cx="10511" cy="32582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657413" y="3329261"/>
            <a:ext cx="10511" cy="32582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46902" y="4361793"/>
            <a:ext cx="10511" cy="32582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53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9" y="1971473"/>
            <a:ext cx="3400425" cy="36290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50443" y="564204"/>
            <a:ext cx="1491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Original</a:t>
            </a:r>
          </a:p>
        </p:txBody>
      </p:sp>
    </p:spTree>
    <p:extLst>
      <p:ext uri="{BB962C8B-B14F-4D97-AF65-F5344CB8AC3E}">
        <p14:creationId xmlns:p14="http://schemas.microsoft.com/office/powerpoint/2010/main" val="171198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197" y="2052765"/>
            <a:ext cx="3419475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989" y="2052765"/>
            <a:ext cx="3419475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96093" y="556889"/>
            <a:ext cx="2599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29% reduction</a:t>
            </a:r>
          </a:p>
        </p:txBody>
      </p:sp>
    </p:spTree>
    <p:extLst>
      <p:ext uri="{BB962C8B-B14F-4D97-AF65-F5344CB8AC3E}">
        <p14:creationId xmlns:p14="http://schemas.microsoft.com/office/powerpoint/2010/main" val="171198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197" y="2052765"/>
            <a:ext cx="3419475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49606" y="556889"/>
            <a:ext cx="2692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38 % reduction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418" y="2052764"/>
            <a:ext cx="3419475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04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197" y="2052765"/>
            <a:ext cx="3419475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49606" y="556889"/>
            <a:ext cx="2692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50 % reduction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07" y="2052764"/>
            <a:ext cx="3419475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11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197" y="2052765"/>
            <a:ext cx="3419475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49606" y="556889"/>
            <a:ext cx="2692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72 % reduction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056" y="2071235"/>
            <a:ext cx="3419475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2026</Words>
  <Application>Microsoft Office PowerPoint</Application>
  <PresentationFormat>Widescreen</PresentationFormat>
  <Paragraphs>319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Courier New</vt:lpstr>
      <vt:lpstr>Times New Roman</vt:lpstr>
      <vt:lpstr>Office Theme</vt:lpstr>
      <vt:lpstr>PowerPoint Presentation</vt:lpstr>
      <vt:lpstr>Where does this topic fit?</vt:lpstr>
      <vt:lpstr>When data types went mainstream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overview</dc:title>
  <dc:creator>Larry</dc:creator>
  <cp:lastModifiedBy>Larry Press</cp:lastModifiedBy>
  <cp:revision>85</cp:revision>
  <dcterms:created xsi:type="dcterms:W3CDTF">2010-07-13T13:09:27Z</dcterms:created>
  <dcterms:modified xsi:type="dcterms:W3CDTF">2019-11-25T23:50:32Z</dcterms:modified>
</cp:coreProperties>
</file>