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64" r:id="rId3"/>
    <p:sldId id="286" r:id="rId4"/>
    <p:sldId id="288" r:id="rId5"/>
    <p:sldId id="292" r:id="rId6"/>
    <p:sldId id="267" r:id="rId7"/>
    <p:sldId id="287" r:id="rId8"/>
    <p:sldId id="268" r:id="rId9"/>
    <p:sldId id="269" r:id="rId10"/>
    <p:sldId id="270" r:id="rId11"/>
    <p:sldId id="271" r:id="rId12"/>
    <p:sldId id="272" r:id="rId13"/>
    <p:sldId id="275" r:id="rId14"/>
    <p:sldId id="291" r:id="rId15"/>
    <p:sldId id="277" r:id="rId16"/>
    <p:sldId id="278" r:id="rId17"/>
    <p:sldId id="289" r:id="rId18"/>
    <p:sldId id="280" r:id="rId19"/>
    <p:sldId id="283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16" autoAdjust="0"/>
  </p:normalViewPr>
  <p:slideViewPr>
    <p:cSldViewPr snapToGrid="0" snapToObjects="1">
      <p:cViewPr varScale="1">
        <p:scale>
          <a:sx n="72" d="100"/>
          <a:sy n="72" d="100"/>
        </p:scale>
        <p:origin x="1477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A7B8-C9E3-430F-AF36-0900B4878D36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71822-4C48-4054-802C-DE4A10B77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4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90EB78-57B6-4F01-8CDA-2C3212E30F40}" type="slidenum">
              <a:rPr lang="en-US"/>
              <a:pPr/>
              <a:t>1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cs typeface="Times New Roman" pitchFamily="18" charset="0"/>
              </a:rPr>
              <a:t>This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presentation focuses on six characteristics of an image, its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size, shape, resolution, amount of information, file type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and whether it is flat or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photographic.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latin typeface="+mj-lt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cs typeface="Times New Roman" pitchFamily="18" charset="0"/>
              </a:rPr>
              <a:t>We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also define pixels and discuss image compression.</a:t>
            </a:r>
            <a:endParaRPr lang="en-US" sz="2000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7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3CFEF-2030-4D1A-A1D9-CDFDA319D1D1}" type="slidenum">
              <a:rPr lang="en-US"/>
              <a:pPr/>
              <a:t>10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Aspect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ratios vary widely, but older computer monitors and television screens often had aspect ratios of 4 to 3.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An aspect ratio of 16 to 9 is common on newer wide-screen monitors and television sets.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A handheld device might have an aspect ratio of 6 to 4.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images in this presentation have a 4 to 3 aspect ratio.</a:t>
            </a:r>
          </a:p>
          <a:p>
            <a:endParaRPr lang="en-US" baseline="0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089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3675B-0D4C-4E0E-B841-E8893E6C007D}" type="slidenum">
              <a:rPr lang="en-US"/>
              <a:pPr/>
              <a:t>11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Here we’ve resized an image,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making it larger, but keeping the aspect ratio constant.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larger version has more pixels, but the ratio of width to height is unchanged.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6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76DC1F-2682-4215-B023-FEA7FAC6B5DF}" type="slidenum">
              <a:rPr lang="en-US"/>
              <a:pPr/>
              <a:t>12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Here we increased the width, but not the height.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 aspect ratio changed so the image is distorted.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45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8E852-BF5F-4A57-8FDA-A7D8013A8651}" type="slidenum">
              <a:rPr lang="en-US"/>
              <a:pPr/>
              <a:t>13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Resolution, a third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image characteristic, is a function of both the physical size of an image and the number of pixels making it up.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Each of these images is the same physical size, but the one on the left has more pixels than the others.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Its resolution -- the number </a:t>
            </a:r>
            <a:r>
              <a:rPr lang="en-US" sz="2000" baseline="0" smtClean="0">
                <a:latin typeface="+mj-lt"/>
                <a:cs typeface="Times New Roman" pitchFamily="18" charset="0"/>
              </a:rPr>
              <a:t>of pixels (dots) 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per inch (or other measure of length) -- is higher.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6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8E852-BF5F-4A57-8FDA-A7D8013A8651}" type="slidenum">
              <a:rPr lang="en-US"/>
              <a:pPr/>
              <a:t>14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In the previous slide, we saw that these images had different numbers of pixels.</a:t>
            </a:r>
          </a:p>
          <a:p>
            <a:endParaRPr lang="en-US" sz="2000" kern="1200" baseline="0" dirty="0" smtClean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endParaRPr>
          </a:p>
          <a:p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The one on the left has more data than the one on the right, but that does not necessarily mean it has more information.</a:t>
            </a:r>
          </a:p>
          <a:p>
            <a:endParaRPr lang="en-US" sz="2000" kern="1200" baseline="0" dirty="0" smtClean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endParaRPr>
          </a:p>
          <a:p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But in this case, we can see that the image on the left is sharper than the others, leading us intuitively to select it as having more information.</a:t>
            </a:r>
          </a:p>
          <a:p>
            <a:endParaRPr lang="en-US" sz="2000" kern="1200" baseline="0" dirty="0" smtClean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endParaRPr>
          </a:p>
          <a:p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We will revisit the distinction between the amount of data (number of bits) and the amount of information in other topic modules.</a:t>
            </a:r>
          </a:p>
        </p:txBody>
      </p:sp>
    </p:spTree>
    <p:extLst>
      <p:ext uri="{BB962C8B-B14F-4D97-AF65-F5344CB8AC3E}">
        <p14:creationId xmlns:p14="http://schemas.microsoft.com/office/powerpoint/2010/main" val="146984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96B26-E718-42B5-9594-DA9324768F0A}" type="slidenum">
              <a:rPr lang="en-US"/>
              <a:pPr/>
              <a:t>15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We can distinguish between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flat and photographic images.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Flat images have limited color palettes.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Photographic images have more continuous tone variation.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distinction is a bit arbitrary.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Logos and drawings are typically flat and pictures you take with a camera photographic.</a:t>
            </a:r>
          </a:p>
        </p:txBody>
      </p:sp>
    </p:spTree>
    <p:extLst>
      <p:ext uri="{BB962C8B-B14F-4D97-AF65-F5344CB8AC3E}">
        <p14:creationId xmlns:p14="http://schemas.microsoft.com/office/powerpoint/2010/main" val="873020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0A94F-6094-4DCE-9D8F-C0367D23566B}" type="slidenum">
              <a:rPr lang="en-US"/>
              <a:pPr/>
              <a:t>16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The distinction between flat and photographic images is important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in choosing a file type.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Here we see four image types that are common on the Internet today.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All but Microsoft Bitmap are compressed.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In compressing an image, the file size is reduced but so is quality.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We will return to compression in another topic module.</a:t>
            </a:r>
            <a:endParaRPr lang="en-US" sz="2000" baseline="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3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We covered six image characteristics size, shape, resolution, amount of information, file type and whether it is flat or photographic.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To do so, we had to introduce  the idea of pixels, and we also discussed image compression.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71822-4C48-4054-802C-DE4A10B77D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8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848EF-8BAB-4641-9271-70C8559D8971}" type="slidenum">
              <a:rPr lang="en-US"/>
              <a:pPr/>
              <a:t>18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A1A35-F3EC-4B97-979A-FAFAB1FB065A}" type="slidenum">
              <a:rPr lang="en-US"/>
              <a:pPr/>
              <a:t>19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0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23F76-B5F8-4188-8194-CA8DA8F5EDB8}" type="slidenum">
              <a:rPr lang="en-US"/>
              <a:pPr/>
              <a:t>2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n-lt"/>
                <a:cs typeface="Times New Roman" pitchFamily="18" charset="0"/>
              </a:rPr>
              <a:t>The</a:t>
            </a:r>
            <a:r>
              <a:rPr lang="en-US" sz="2000" baseline="0" dirty="0" smtClean="0">
                <a:latin typeface="+mn-lt"/>
                <a:cs typeface="Times New Roman" pitchFamily="18" charset="0"/>
              </a:rPr>
              <a:t> presentation falls primarily within the content creation portion of our class.</a:t>
            </a:r>
            <a:endParaRPr lang="en-US" sz="20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78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552CC-BCD2-47AE-9C97-9FFCADE97F54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Before we discuss image characteristics, we must note that they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’re made of dots.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Each dot has a specific color.</a:t>
            </a:r>
          </a:p>
          <a:p>
            <a:endParaRPr lang="en-US" sz="2000" baseline="0" dirty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dots are called “pixels,” which is short for “picture elements.”</a:t>
            </a:r>
          </a:p>
        </p:txBody>
      </p:sp>
    </p:spTree>
    <p:extLst>
      <p:ext uri="{BB962C8B-B14F-4D97-AF65-F5344CB8AC3E}">
        <p14:creationId xmlns:p14="http://schemas.microsoft.com/office/powerpoint/2010/main" val="66601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5294A-3E53-49A3-B0A5-D8AC164FE2FE}" type="slidenum">
              <a:rPr lang="en-US"/>
              <a:pPr/>
              <a:t>4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kern="1200" baseline="0" dirty="0" smtClean="0">
              <a:solidFill>
                <a:schemeClr val="tx1"/>
              </a:solidFill>
              <a:effectLst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2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5294A-3E53-49A3-B0A5-D8AC164FE2FE}" type="slidenum">
              <a:rPr lang="en-US"/>
              <a:pPr/>
              <a:t>5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i="0" kern="1200" baseline="0" dirty="0" smtClean="0">
              <a:solidFill>
                <a:schemeClr val="tx1"/>
              </a:solidFill>
              <a:effectLst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1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BA5BA-2138-4263-8046-CCB594FF30DD}" type="slidenum">
              <a:rPr lang="en-US"/>
              <a:pPr/>
              <a:t>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 One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characteristic of an image is its size.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the left has been </a:t>
            </a:r>
            <a:r>
              <a:rPr lang="en-US" sz="2000" b="1" baseline="0" dirty="0" smtClean="0">
                <a:latin typeface="+mj-lt"/>
                <a:cs typeface="Times New Roman" pitchFamily="18" charset="0"/>
              </a:rPr>
              <a:t>resized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, making it smaller.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Since they’re both shown on the same screen, the smaller image must have fewer pixels.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was made smaller by deleting some pixels.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Information was lost.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We typically measure image size in numbers of pixels.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the left is 398 by 530 and the image on the right is 152 by 202 pixels.</a:t>
            </a:r>
          </a:p>
        </p:txBody>
      </p:sp>
    </p:spTree>
    <p:extLst>
      <p:ext uri="{BB962C8B-B14F-4D97-AF65-F5344CB8AC3E}">
        <p14:creationId xmlns:p14="http://schemas.microsoft.com/office/powerpoint/2010/main" val="303464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52D43-0ADD-4172-9A4F-383C0B12A218}" type="slidenum">
              <a:rPr lang="en-US"/>
              <a:pPr/>
              <a:t>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Don’t confuse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image size with screen size.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One of these screens is much larger than the other, but both are displaying the same image file with the same number of pixels.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a cell phone screen would be even smaller.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the smaller screen will appear sharper when viewed close because the pixels are smaller.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same goes for print.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An image printed at 1,200 dots per inch will be smaller, but sharper than one printed at 300 or 600 dots per inch.</a:t>
            </a:r>
          </a:p>
        </p:txBody>
      </p:sp>
    </p:spTree>
    <p:extLst>
      <p:ext uri="{BB962C8B-B14F-4D97-AF65-F5344CB8AC3E}">
        <p14:creationId xmlns:p14="http://schemas.microsoft.com/office/powerpoint/2010/main" val="902291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99643-B084-4770-A9D4-5F38103D9CDD}" type="slidenum">
              <a:rPr lang="en-US"/>
              <a:pPr/>
              <a:t>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A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second</a:t>
            </a:r>
            <a:r>
              <a:rPr lang="en-US" sz="2000" dirty="0" smtClean="0">
                <a:latin typeface="+mj-lt"/>
                <a:cs typeface="Times New Roman" pitchFamily="18" charset="0"/>
              </a:rPr>
              <a:t> image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characteristic is its shape – is it tall and thin, short and wide, square?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But, </a:t>
            </a:r>
            <a:r>
              <a:rPr lang="en-US" sz="2000" i="1" baseline="0" dirty="0" smtClean="0">
                <a:latin typeface="+mj-lt"/>
                <a:cs typeface="Times New Roman" pitchFamily="18" charset="0"/>
              </a:rPr>
              <a:t>tall and thin is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 vague; we need to be more precise about the shape of a rectangular image.</a:t>
            </a:r>
          </a:p>
        </p:txBody>
      </p:sp>
    </p:spTree>
    <p:extLst>
      <p:ext uri="{BB962C8B-B14F-4D97-AF65-F5344CB8AC3E}">
        <p14:creationId xmlns:p14="http://schemas.microsoft.com/office/powerpoint/2010/main" val="996185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77592-D93C-4720-A9F9-0439F5510EBE}" type="slidenum">
              <a:rPr lang="en-US"/>
              <a:pPr/>
              <a:t>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We can be more specific about the shape of an image.</a:t>
            </a:r>
          </a:p>
          <a:p>
            <a:endParaRPr lang="en-US" sz="2000" dirty="0" smtClean="0">
              <a:latin typeface="+mj-lt"/>
              <a:cs typeface="Times New Roman" pitchFamily="18" charset="0"/>
            </a:endParaRP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We call the ratio of the width of an image to its height its </a:t>
            </a:r>
            <a:r>
              <a:rPr lang="en-US" sz="2000" i="1" dirty="0" smtClean="0">
                <a:latin typeface="+mj-lt"/>
                <a:cs typeface="Times New Roman" pitchFamily="18" charset="0"/>
              </a:rPr>
              <a:t>aspect</a:t>
            </a:r>
            <a:r>
              <a:rPr lang="en-US" sz="2000" i="1" baseline="0" dirty="0" smtClean="0">
                <a:latin typeface="+mj-lt"/>
                <a:cs typeface="Times New Roman" pitchFamily="18" charset="0"/>
              </a:rPr>
              <a:t> ratio</a:t>
            </a:r>
            <a:r>
              <a:rPr lang="en-US" sz="2000" baseline="0" dirty="0" smtClean="0">
                <a:latin typeface="+mj-lt"/>
                <a:cs typeface="Times New Roman" pitchFamily="18" charset="0"/>
              </a:rPr>
              <a:t>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the left is twice as wide as it is tall, so its aspect ratio is two to one.</a:t>
            </a:r>
          </a:p>
          <a:p>
            <a:endParaRPr lang="en-US" sz="2000" baseline="0" dirty="0" smtClean="0">
              <a:latin typeface="+mj-lt"/>
              <a:cs typeface="Times New Roman" pitchFamily="18" charset="0"/>
            </a:endParaRPr>
          </a:p>
          <a:p>
            <a:r>
              <a:rPr lang="en-US" sz="2000" baseline="0" dirty="0" smtClean="0">
                <a:latin typeface="+mj-lt"/>
                <a:cs typeface="Times New Roman" pitchFamily="18" charset="0"/>
              </a:rPr>
              <a:t>The image on the right is square, so its aspect ratio is one to one.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2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9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6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9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6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C2E8-6208-4D0D-8105-A8D78B424E2F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26DF5-5BCB-4BA9-95DA-1D2D507D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code.blogspot.com/2010/09/webp-new-image-format-for-web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mage_file_format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WkfA7dpoUMM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8382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71593" y="2149098"/>
            <a:ext cx="803070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kills</a:t>
            </a:r>
            <a:r>
              <a:rPr lang="en-US" sz="2800" dirty="0" smtClean="0"/>
              <a:t>: none</a:t>
            </a:r>
            <a:endParaRPr lang="en-US" sz="2800" dirty="0"/>
          </a:p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oncepts</a:t>
            </a:r>
            <a:r>
              <a:rPr lang="en-US" sz="2800" dirty="0" smtClean="0"/>
              <a:t>: </a:t>
            </a:r>
            <a:r>
              <a:rPr lang="en-US" sz="2800" dirty="0"/>
              <a:t>pixel, </a:t>
            </a:r>
            <a:r>
              <a:rPr lang="en-US" sz="2800" dirty="0" smtClean="0"/>
              <a:t>compression, </a:t>
            </a:r>
            <a:r>
              <a:rPr lang="en-US" sz="2800" dirty="0"/>
              <a:t>image characteristics: size, shape (aspect ratio</a:t>
            </a:r>
            <a:r>
              <a:rPr lang="en-US" sz="2800" dirty="0" smtClean="0"/>
              <a:t>), resolution, amount of information, flat versus photographic, and </a:t>
            </a:r>
            <a:r>
              <a:rPr lang="en-US" sz="2800" dirty="0"/>
              <a:t>file </a:t>
            </a:r>
            <a:r>
              <a:rPr lang="en-US" sz="2800" dirty="0" smtClean="0"/>
              <a:t>type</a:t>
            </a:r>
            <a:endParaRPr lang="en-US" sz="2800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676400" y="5943600"/>
            <a:ext cx="6629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400" dirty="0"/>
              <a:t>This work is licensed under a Creative Commons Attribution-Noncommercial-Share Alike 3.0 License.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7585" y="780756"/>
            <a:ext cx="368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Image characteristics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27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spect="1" noChangeArrowheads="1"/>
          </p:cNvSpPr>
          <p:nvPr/>
        </p:nvSpPr>
        <p:spPr bwMode="auto">
          <a:xfrm>
            <a:off x="838200" y="914400"/>
            <a:ext cx="2971800" cy="2224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ChangeAspect="1" noChangeArrowheads="1"/>
          </p:cNvSpPr>
          <p:nvPr/>
        </p:nvSpPr>
        <p:spPr bwMode="auto">
          <a:xfrm>
            <a:off x="838200" y="4572000"/>
            <a:ext cx="1189038" cy="795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33600" y="422275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4</a:t>
            </a:r>
          </a:p>
        </p:txBody>
      </p:sp>
      <p:sp>
        <p:nvSpPr>
          <p:cNvPr id="17413" name="Rectangle 5"/>
          <p:cNvSpPr>
            <a:spLocks noChangeAspect="1" noChangeArrowheads="1"/>
          </p:cNvSpPr>
          <p:nvPr/>
        </p:nvSpPr>
        <p:spPr bwMode="auto">
          <a:xfrm>
            <a:off x="5257800" y="4038600"/>
            <a:ext cx="2860675" cy="1501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810000" y="1717675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8077200" y="44958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9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477000" y="3505200"/>
            <a:ext cx="581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16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295400" y="41148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6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981200" y="46482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4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774325" y="941388"/>
            <a:ext cx="23028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ommon </a:t>
            </a:r>
            <a:endParaRPr lang="en-US" sz="3200" dirty="0"/>
          </a:p>
          <a:p>
            <a:r>
              <a:rPr lang="en-US" sz="3200" dirty="0"/>
              <a:t>aspect ratios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066800" y="5334000"/>
            <a:ext cx="679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6:4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324600" y="5562600"/>
            <a:ext cx="87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16:9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981200" y="3124200"/>
            <a:ext cx="679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4:3</a:t>
            </a:r>
          </a:p>
        </p:txBody>
      </p:sp>
    </p:spTree>
    <p:extLst>
      <p:ext uri="{BB962C8B-B14F-4D97-AF65-F5344CB8AC3E}">
        <p14:creationId xmlns:p14="http://schemas.microsoft.com/office/powerpoint/2010/main" val="29521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26440"/>
            <a:ext cx="2257425" cy="2409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162300" cy="337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685800" y="5042595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/>
              <a:t>R</a:t>
            </a:r>
            <a:r>
              <a:rPr lang="en-US" sz="3200" dirty="0" smtClean="0"/>
              <a:t>esize</a:t>
            </a:r>
            <a:r>
              <a:rPr lang="en-US" sz="3200" dirty="0"/>
              <a:t>, same aspect ratio</a:t>
            </a:r>
          </a:p>
        </p:txBody>
      </p:sp>
    </p:spTree>
    <p:extLst>
      <p:ext uri="{BB962C8B-B14F-4D97-AF65-F5344CB8AC3E}">
        <p14:creationId xmlns:p14="http://schemas.microsoft.com/office/powerpoint/2010/main" val="42382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162300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85800" y="5042595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/>
              <a:t>R</a:t>
            </a:r>
            <a:r>
              <a:rPr lang="en-US" sz="3200" dirty="0" smtClean="0"/>
              <a:t>esize</a:t>
            </a:r>
            <a:r>
              <a:rPr lang="en-US" sz="3200" dirty="0"/>
              <a:t>, </a:t>
            </a:r>
            <a:r>
              <a:rPr lang="en-US" sz="3200" dirty="0" smtClean="0"/>
              <a:t>changed </a:t>
            </a:r>
            <a:r>
              <a:rPr lang="en-US" sz="3200" dirty="0"/>
              <a:t>aspect ratio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26440"/>
            <a:ext cx="2257425" cy="2409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7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297113"/>
            <a:ext cx="2360612" cy="23606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292351"/>
            <a:ext cx="2366963" cy="2366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906463" y="1547813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200 x 200 = </a:t>
            </a:r>
          </a:p>
          <a:p>
            <a:r>
              <a:rPr lang="en-US" sz="2000" dirty="0"/>
              <a:t>40,000 pixels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3627438" y="1527176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100 x 100 = </a:t>
            </a:r>
          </a:p>
          <a:p>
            <a:r>
              <a:rPr lang="en-US" sz="2000" dirty="0"/>
              <a:t>10,000 pixels</a:t>
            </a: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290763"/>
            <a:ext cx="2365375" cy="236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6486525" y="1547812"/>
            <a:ext cx="1539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50 x 50</a:t>
            </a:r>
          </a:p>
          <a:p>
            <a:r>
              <a:rPr lang="en-US" sz="2000" dirty="0"/>
              <a:t>2,500 pixels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3593623" y="384175"/>
            <a:ext cx="19567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Resolution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6265" y="4874298"/>
            <a:ext cx="157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resolution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6467" y="4874298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resolution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8072" y="4874298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resolution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3962" y="5349397"/>
            <a:ext cx="7392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What is the unit of measure for resolution?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5" y="5709178"/>
            <a:ext cx="423438" cy="4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4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297113"/>
            <a:ext cx="2360612" cy="23606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292351"/>
            <a:ext cx="2366963" cy="2366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290763"/>
            <a:ext cx="2365375" cy="236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2555743" y="384175"/>
            <a:ext cx="4032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Amount of information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93962" y="5236663"/>
            <a:ext cx="7392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/>
              <a:t>Which image has </a:t>
            </a:r>
            <a:r>
              <a:rPr lang="en-US" sz="2000" dirty="0" smtClean="0"/>
              <a:t>the most information?  Explain your answer.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5" y="5596444"/>
            <a:ext cx="423438" cy="4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1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r>
              <a:rPr lang="en-US" sz="3200" dirty="0"/>
              <a:t>Flat versus photographic images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6576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36576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33400" y="1447800"/>
            <a:ext cx="373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Logos and other images with a limited color palette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685800" y="4038600"/>
            <a:ext cx="3352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Photographic images with continuous tone variation </a:t>
            </a:r>
          </a:p>
        </p:txBody>
      </p:sp>
    </p:spTree>
    <p:extLst>
      <p:ext uri="{BB962C8B-B14F-4D97-AF65-F5344CB8AC3E}">
        <p14:creationId xmlns:p14="http://schemas.microsoft.com/office/powerpoint/2010/main" val="33549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0050"/>
            <a:ext cx="9144000" cy="715963"/>
          </a:xfrm>
        </p:spPr>
        <p:txBody>
          <a:bodyPr>
            <a:normAutofit/>
          </a:bodyPr>
          <a:lstStyle/>
          <a:p>
            <a:r>
              <a:rPr lang="en-US" sz="2800" b="1" dirty="0"/>
              <a:t>Common Internet image file types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2182" y="1648133"/>
            <a:ext cx="7594184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200" b="1" dirty="0"/>
              <a:t>.gif</a:t>
            </a:r>
            <a:r>
              <a:rPr lang="en-US" sz="2200" dirty="0"/>
              <a:t>: </a:t>
            </a:r>
            <a:r>
              <a:rPr lang="en-US" sz="2200" dirty="0" smtClean="0"/>
              <a:t>Used for </a:t>
            </a:r>
            <a:r>
              <a:rPr lang="en-US" sz="2200" dirty="0"/>
              <a:t>logos, cartoons and other flat art with up to 256 different </a:t>
            </a:r>
            <a:r>
              <a:rPr lang="en-US" sz="2200" dirty="0" smtClean="0"/>
              <a:t>colors. Images can be animated. Very small files.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200" b="1" dirty="0" smtClean="0"/>
              <a:t>.</a:t>
            </a:r>
            <a:r>
              <a:rPr lang="en-US" sz="2200" b="1" dirty="0" err="1"/>
              <a:t>png</a:t>
            </a:r>
            <a:r>
              <a:rPr lang="en-US" sz="2200" dirty="0"/>
              <a:t>: </a:t>
            </a:r>
            <a:r>
              <a:rPr lang="en-US" sz="2200" dirty="0" smtClean="0"/>
              <a:t>Suitable for complex flat art and photographic images. Lossless compression.</a:t>
            </a:r>
            <a:endParaRPr lang="en-US" sz="2200" dirty="0"/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200" b="1" dirty="0"/>
              <a:t>.jpeg (or .jpg)</a:t>
            </a:r>
            <a:r>
              <a:rPr lang="en-US" sz="2200" dirty="0"/>
              <a:t>: </a:t>
            </a:r>
            <a:r>
              <a:rPr lang="en-US" sz="2200" dirty="0" smtClean="0"/>
              <a:t>Suitable for photographic images. </a:t>
            </a:r>
            <a:r>
              <a:rPr lang="en-US" sz="2200" dirty="0" err="1" smtClean="0"/>
              <a:t>Lossy</a:t>
            </a:r>
            <a:r>
              <a:rPr lang="en-US" sz="2200" dirty="0" smtClean="0"/>
              <a:t> compression. </a:t>
            </a:r>
            <a:endParaRPr lang="en-US" sz="2200" dirty="0"/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2200" b="1" dirty="0" smtClean="0"/>
              <a:t>.TIFF</a:t>
            </a:r>
            <a:r>
              <a:rPr lang="en-US" sz="2200" dirty="0" smtClean="0"/>
              <a:t>: Uncompressed format used for high quality images.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/>
          </a:p>
          <a:p>
            <a:pPr marL="0" indent="0">
              <a:lnSpc>
                <a:spcPct val="80000"/>
              </a:lnSpc>
              <a:buNone/>
            </a:pPr>
            <a:endParaRPr lang="en-US" sz="2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12974" y="4449426"/>
            <a:ext cx="74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Lossy</a:t>
            </a:r>
            <a:r>
              <a:rPr lang="en-US" sz="2200" b="1" dirty="0" smtClean="0"/>
              <a:t> compression</a:t>
            </a:r>
            <a:r>
              <a:rPr lang="en-US" sz="2200" dirty="0" smtClean="0"/>
              <a:t>: information is lost when the file is compressed.</a:t>
            </a:r>
          </a:p>
          <a:p>
            <a:r>
              <a:rPr lang="en-US" sz="2200" b="1" dirty="0" smtClean="0"/>
              <a:t>Lossless compression</a:t>
            </a:r>
            <a:r>
              <a:rPr lang="en-US" sz="2200" dirty="0" smtClean="0"/>
              <a:t>: the file is identical to the original when decompressed.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771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4385" y="402956"/>
            <a:ext cx="177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42" y="1478280"/>
            <a:ext cx="6666115" cy="445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799530" y="257659"/>
            <a:ext cx="3544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Self-study questions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10985" y="1067160"/>
            <a:ext cx="77220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We covered </a:t>
            </a:r>
            <a:r>
              <a:rPr lang="en-US" sz="1600" dirty="0" smtClean="0"/>
              <a:t>six characteristics </a:t>
            </a:r>
            <a:r>
              <a:rPr lang="en-US" sz="1600" dirty="0"/>
              <a:t>of an image – without looking back, do you recall them?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State what each characteristic means in your own terms.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Two </a:t>
            </a:r>
            <a:r>
              <a:rPr lang="en-US" sz="1600" dirty="0"/>
              <a:t>images have the same aspect ratio, but they are different sizes.  How can that be</a:t>
            </a:r>
            <a:r>
              <a:rPr lang="en-US" sz="16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Image size can be measured in number of pixels, inches, centimeters, etc.  Why do we typically work with number of pixels?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If </a:t>
            </a:r>
            <a:r>
              <a:rPr lang="en-US" sz="1600" dirty="0"/>
              <a:t>you try to take a picture immediately after taking another with a digital camera, there is a slight delay.  Why</a:t>
            </a:r>
            <a:r>
              <a:rPr lang="en-US" sz="16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An </a:t>
            </a:r>
            <a:r>
              <a:rPr lang="en-US" sz="1600" dirty="0"/>
              <a:t>image is 800 pixels wide and 200 pixels high.  What is its aspect ratio?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An </a:t>
            </a:r>
            <a:r>
              <a:rPr lang="en-US" sz="1600" dirty="0"/>
              <a:t>image is 640 pixels wide and 480 pixels high.  What is its aspect ratio?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An </a:t>
            </a:r>
            <a:r>
              <a:rPr lang="en-US" sz="1600" dirty="0"/>
              <a:t>image is 800 pixels wide and 400 pixels high, and I resize it to 100 pixels high, while maintaining the aspect ratio.  What is the new width?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If an image has a 1:1 aspect ratio, and it is 10 inches wide, how tall is it?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If </a:t>
            </a:r>
            <a:r>
              <a:rPr lang="en-US" sz="1600" dirty="0"/>
              <a:t>an image has a 2:1 aspect ratio, and it is 10 inches wide, how tall is it?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If </a:t>
            </a:r>
            <a:r>
              <a:rPr lang="en-US" sz="1600" dirty="0"/>
              <a:t>an image has a 4:3 aspect ratio, and it is 10 inches wide, how tall is it?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If </a:t>
            </a:r>
            <a:r>
              <a:rPr lang="en-US" sz="1600" dirty="0"/>
              <a:t>an image has a 16:9 aspect ratio, and it is 10 inches wide, how tall is it</a:t>
            </a:r>
            <a:r>
              <a:rPr lang="en-US" sz="16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resolution of an image is determined by the number of pixels it contains and </a:t>
            </a:r>
            <a:r>
              <a:rPr lang="en-US" sz="1600" dirty="0" smtClean="0"/>
              <a:t>___.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Google introduced </a:t>
            </a:r>
            <a:r>
              <a:rPr lang="en-US" sz="1600" dirty="0" err="1" smtClean="0">
                <a:hlinkClick r:id="rId3"/>
              </a:rPr>
              <a:t>WebP</a:t>
            </a:r>
            <a:r>
              <a:rPr lang="en-US" sz="1600" dirty="0" smtClean="0"/>
              <a:t>, a new image format that they say is superior to JPEG.  What might keep it from catching on even if it is better?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Which image format should I choose when I scan an image from a magazine?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Which image format should I choose when I post a picture of family on the Web?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Which image format should I choose for my company logo?</a:t>
            </a:r>
          </a:p>
        </p:txBody>
      </p:sp>
    </p:spTree>
    <p:extLst>
      <p:ext uri="{BB962C8B-B14F-4D97-AF65-F5344CB8AC3E}">
        <p14:creationId xmlns:p14="http://schemas.microsoft.com/office/powerpoint/2010/main" val="170804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359025"/>
            <a:ext cx="2360612" cy="23606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354263"/>
            <a:ext cx="2366963" cy="2366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906463" y="1609725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200 x 200 = </a:t>
            </a:r>
          </a:p>
          <a:p>
            <a:r>
              <a:rPr lang="en-US" sz="2000"/>
              <a:t>40,000 pixels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627438" y="1589088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100 x 100 = </a:t>
            </a:r>
          </a:p>
          <a:p>
            <a:r>
              <a:rPr lang="en-US" sz="2000"/>
              <a:t>10,000 pixels</a:t>
            </a:r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352675"/>
            <a:ext cx="2365375" cy="236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6486525" y="1624013"/>
            <a:ext cx="1539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50 x 50</a:t>
            </a:r>
          </a:p>
          <a:p>
            <a:r>
              <a:rPr lang="en-US" sz="2000"/>
              <a:t>2,500 pixels</a:t>
            </a: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90538" y="512763"/>
            <a:ext cx="8158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/>
              <a:t>Which </a:t>
            </a:r>
            <a:r>
              <a:rPr lang="en-US" sz="2400" dirty="0"/>
              <a:t>of these images has the largest pixels</a:t>
            </a:r>
            <a:r>
              <a:rPr lang="en-US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16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9837"/>
            <a:ext cx="9144000" cy="715963"/>
          </a:xfrm>
        </p:spPr>
        <p:txBody>
          <a:bodyPr>
            <a:noAutofit/>
          </a:bodyPr>
          <a:lstStyle/>
          <a:p>
            <a:r>
              <a:rPr lang="en-US" sz="3200" dirty="0"/>
              <a:t>Where does this topic fit?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2383" y="1763150"/>
            <a:ext cx="4719234" cy="4876800"/>
          </a:xfrm>
        </p:spPr>
        <p:txBody>
          <a:bodyPr>
            <a:normAutofit/>
          </a:bodyPr>
          <a:lstStyle/>
          <a:p>
            <a:r>
              <a:rPr lang="en-US" sz="2800" dirty="0"/>
              <a:t>Internet concepts</a:t>
            </a:r>
          </a:p>
          <a:p>
            <a:pPr lvl="1"/>
            <a:r>
              <a:rPr lang="en-US" dirty="0"/>
              <a:t>Applications</a:t>
            </a:r>
          </a:p>
          <a:p>
            <a:pPr lvl="1"/>
            <a:r>
              <a:rPr lang="en-US" dirty="0" smtClean="0"/>
              <a:t>Technology</a:t>
            </a:r>
            <a:endParaRPr lang="en-US" dirty="0"/>
          </a:p>
          <a:p>
            <a:pPr lvl="1"/>
            <a:r>
              <a:rPr lang="en-US" dirty="0"/>
              <a:t>Implications</a:t>
            </a:r>
          </a:p>
          <a:p>
            <a:r>
              <a:rPr lang="en-US" sz="2800" dirty="0"/>
              <a:t>Internet skills</a:t>
            </a:r>
          </a:p>
          <a:p>
            <a:pPr lvl="1"/>
            <a:r>
              <a:rPr lang="en-US" dirty="0"/>
              <a:t>Application development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Content </a:t>
            </a:r>
            <a:r>
              <a:rPr lang="en-US" dirty="0" smtClean="0">
                <a:solidFill>
                  <a:srgbClr val="FF0000"/>
                </a:solidFill>
              </a:rPr>
              <a:t>creation (image)</a:t>
            </a:r>
          </a:p>
          <a:p>
            <a:pPr lvl="1"/>
            <a:r>
              <a:rPr lang="en-US" dirty="0" smtClean="0"/>
              <a:t>User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1710" y="2300608"/>
            <a:ext cx="484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file formats:</a:t>
            </a:r>
          </a:p>
          <a:p>
            <a:r>
              <a:rPr lang="en-US" dirty="0">
                <a:hlinkClick r:id="rId2"/>
              </a:rPr>
              <a:t>https://en.wikipedia.org/wiki/Image_file_formats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68564" y="402956"/>
            <a:ext cx="1710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Resource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787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52578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998663" cy="21336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23675" y="457200"/>
            <a:ext cx="2434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/>
              <a:t>images are made of dots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14338" y="4952107"/>
            <a:ext cx="182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dirty="0"/>
              <a:t>called “pixels”</a:t>
            </a:r>
          </a:p>
        </p:txBody>
      </p:sp>
    </p:spTree>
    <p:extLst>
      <p:ext uri="{BB962C8B-B14F-4D97-AF65-F5344CB8AC3E}">
        <p14:creationId xmlns:p14="http://schemas.microsoft.com/office/powerpoint/2010/main" val="30776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35" y="409575"/>
            <a:ext cx="4851400" cy="6081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74625" y="1071563"/>
            <a:ext cx="2146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Coffee cup</a:t>
            </a:r>
          </a:p>
          <a:p>
            <a:r>
              <a:rPr lang="en-US" sz="3200" dirty="0"/>
              <a:t>pixels</a:t>
            </a:r>
          </a:p>
        </p:txBody>
      </p:sp>
    </p:spTree>
    <p:extLst>
      <p:ext uri="{BB962C8B-B14F-4D97-AF65-F5344CB8AC3E}">
        <p14:creationId xmlns:p14="http://schemas.microsoft.com/office/powerpoint/2010/main" val="40769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80" y="409575"/>
            <a:ext cx="5821712" cy="2931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80" y="3429827"/>
            <a:ext cx="5859812" cy="3061461"/>
          </a:xfrm>
          <a:prstGeom prst="rect">
            <a:avLst/>
          </a:prstGeom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74625" y="1071563"/>
            <a:ext cx="1856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/>
              <a:t>One more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4625" y="596646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Making it, 2:06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0" y="649534"/>
            <a:ext cx="3770313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773734"/>
            <a:ext cx="142716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934201" y="1077157"/>
            <a:ext cx="12087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/>
              <a:t>Image</a:t>
            </a:r>
          </a:p>
          <a:p>
            <a:r>
              <a:rPr lang="en-US" sz="3200" dirty="0" smtClean="0"/>
              <a:t>size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761509" y="5745318"/>
            <a:ext cx="179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cs typeface="Times New Roman" pitchFamily="18" charset="0"/>
              </a:rPr>
              <a:t>398 by 530 </a:t>
            </a:r>
            <a:r>
              <a:rPr lang="en-US" dirty="0" smtClean="0">
                <a:cs typeface="Times New Roman" pitchFamily="18" charset="0"/>
              </a:rPr>
              <a:t>pixels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49555" y="5745318"/>
            <a:ext cx="179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cs typeface="Times New Roman" pitchFamily="18" charset="0"/>
              </a:rPr>
              <a:t>152 by 202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39" y="1978118"/>
            <a:ext cx="3432162" cy="290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4160" y="547390"/>
            <a:ext cx="7785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/>
              <a:t>Same size image, different screen</a:t>
            </a:r>
            <a:r>
              <a:rPr lang="en-US" sz="3200" dirty="0"/>
              <a:t> </a:t>
            </a:r>
            <a:r>
              <a:rPr lang="en-US" sz="3200" dirty="0" smtClean="0"/>
              <a:t>sizes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93962" y="5236663"/>
            <a:ext cx="7392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What would happen if I displayed the same image file on both of these screens?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7" y="1923691"/>
            <a:ext cx="4451345" cy="257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5" y="5596444"/>
            <a:ext cx="423438" cy="4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752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67200"/>
            <a:ext cx="71628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641725" y="569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172200" y="609600"/>
            <a:ext cx="18811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 dirty="0"/>
              <a:t>Image</a:t>
            </a:r>
          </a:p>
          <a:p>
            <a:r>
              <a:rPr lang="en-US" sz="4800" dirty="0"/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3674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861050" y="2668588"/>
            <a:ext cx="1828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689850" y="32781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623050" y="21351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755650" y="2668588"/>
            <a:ext cx="38100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565650" y="33543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508250" y="21351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2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670050" y="4497388"/>
            <a:ext cx="2025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2:1</a:t>
            </a:r>
          </a:p>
          <a:p>
            <a:pPr algn="ctr"/>
            <a:r>
              <a:rPr lang="en-US" sz="2800" dirty="0"/>
              <a:t>aspect ratio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784850" y="4497388"/>
            <a:ext cx="2025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/>
              <a:t>1:1</a:t>
            </a:r>
          </a:p>
          <a:p>
            <a:pPr algn="ctr"/>
            <a:r>
              <a:rPr lang="en-US" sz="2800"/>
              <a:t>aspect ratio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0" y="4032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</a:t>
            </a:r>
            <a:r>
              <a:rPr lang="en-US" sz="3200" dirty="0" smtClean="0"/>
              <a:t>spect </a:t>
            </a:r>
            <a:r>
              <a:rPr lang="en-US" sz="3200" dirty="0"/>
              <a:t>ratio – </a:t>
            </a:r>
            <a:r>
              <a:rPr lang="en-US" sz="3200" dirty="0" err="1"/>
              <a:t>width:height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57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10619</TotalTime>
  <Words>1537</Words>
  <Application>Microsoft Office PowerPoint</Application>
  <PresentationFormat>On-screen Show (4:3)</PresentationFormat>
  <Paragraphs>209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Where does this topic fit?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versus photographic images</vt:lpstr>
      <vt:lpstr>Common Internet image file types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overview</dc:title>
  <dc:creator>Larry</dc:creator>
  <cp:lastModifiedBy>Larry Press</cp:lastModifiedBy>
  <cp:revision>79</cp:revision>
  <dcterms:created xsi:type="dcterms:W3CDTF">2010-07-13T13:09:27Z</dcterms:created>
  <dcterms:modified xsi:type="dcterms:W3CDTF">2020-03-24T17:43:22Z</dcterms:modified>
</cp:coreProperties>
</file>