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64" r:id="rId3"/>
    <p:sldId id="295" r:id="rId4"/>
    <p:sldId id="269" r:id="rId5"/>
    <p:sldId id="298" r:id="rId6"/>
    <p:sldId id="282" r:id="rId7"/>
    <p:sldId id="296" r:id="rId8"/>
    <p:sldId id="297" r:id="rId9"/>
    <p:sldId id="290" r:id="rId10"/>
    <p:sldId id="291" r:id="rId11"/>
    <p:sldId id="300" r:id="rId12"/>
    <p:sldId id="308" r:id="rId13"/>
    <p:sldId id="292" r:id="rId14"/>
    <p:sldId id="299" r:id="rId15"/>
    <p:sldId id="274" r:id="rId16"/>
    <p:sldId id="301" r:id="rId17"/>
    <p:sldId id="302" r:id="rId18"/>
    <p:sldId id="303" r:id="rId19"/>
    <p:sldId id="304" r:id="rId20"/>
    <p:sldId id="305" r:id="rId21"/>
    <p:sldId id="275" r:id="rId22"/>
    <p:sldId id="307" r:id="rId23"/>
    <p:sldId id="294" r:id="rId24"/>
    <p:sldId id="288" r:id="rId25"/>
    <p:sldId id="286" r:id="rId26"/>
    <p:sldId id="279" r:id="rId27"/>
    <p:sldId id="259"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44" autoAdjust="0"/>
  </p:normalViewPr>
  <p:slideViewPr>
    <p:cSldViewPr snapToGrid="0" snapToObjects="1">
      <p:cViewPr varScale="1">
        <p:scale>
          <a:sx n="93" d="100"/>
          <a:sy n="93" d="100"/>
        </p:scale>
        <p:origin x="20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3/24/2020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xfrm>
            <a:off x="381000" y="685800"/>
            <a:ext cx="6096000" cy="3429000"/>
          </a:xfrm>
          <a:ln/>
        </p:spPr>
      </p:sp>
      <p:sp>
        <p:nvSpPr>
          <p:cNvPr id="24579" name="Rectangle 3"/>
          <p:cNvSpPr>
            <a:spLocks noGrp="1" noChangeArrowheads="1"/>
          </p:cNvSpPr>
          <p:nvPr>
            <p:ph type="body" idx="1"/>
          </p:nvPr>
        </p:nvSpPr>
        <p:spPr/>
        <p:txBody>
          <a:bodyPr/>
          <a:lstStyle/>
          <a:p>
            <a:r>
              <a:rPr lang="en-US" sz="2000" dirty="0"/>
              <a:t>We will present an overview</a:t>
            </a:r>
            <a:r>
              <a:rPr lang="en-US" sz="2000" baseline="0" dirty="0"/>
              <a:t> of the evolution of image processing from research labs to the mobile phone cameras we carry today.</a:t>
            </a:r>
          </a:p>
          <a:p>
            <a:endParaRPr lang="en-US" sz="2000" baseline="0" dirty="0"/>
          </a:p>
          <a:p>
            <a:r>
              <a:rPr lang="en-US" sz="2000" baseline="0" dirty="0"/>
              <a:t>We will also see some examples of image processing and look at image processing programs and the operations they do.</a:t>
            </a:r>
          </a:p>
          <a:p>
            <a:endParaRPr lang="en-US" sz="2000" baseline="0" dirty="0"/>
          </a:p>
          <a:p>
            <a:r>
              <a:rPr lang="en-US" sz="2000" baseline="0" dirty="0"/>
              <a:t>We also present a high level overview of the image processing workflow.</a:t>
            </a:r>
          </a:p>
          <a:p>
            <a:endParaRPr lang="en-US" sz="2000" baseline="0" dirty="0"/>
          </a:p>
          <a:p>
            <a:r>
              <a:rPr lang="en-US" sz="2000" baseline="0" dirty="0"/>
              <a:t>This workflow is particularly important because we follow the same steps in audio and video processing. </a:t>
            </a:r>
          </a:p>
        </p:txBody>
      </p:sp>
    </p:spTree>
    <p:extLst>
      <p:ext uri="{BB962C8B-B14F-4D97-AF65-F5344CB8AC3E}">
        <p14:creationId xmlns:p14="http://schemas.microsoft.com/office/powerpoint/2010/main" val="326475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5E3D1-1823-4F0B-9D7E-011492E75595}" type="slidenum">
              <a:rPr lang="en-US"/>
              <a:pPr/>
              <a:t>10</a:t>
            </a:fld>
            <a:endParaRPr lang="en-US"/>
          </a:p>
        </p:txBody>
      </p:sp>
      <p:sp>
        <p:nvSpPr>
          <p:cNvPr id="99330" name="Rectangle 2"/>
          <p:cNvSpPr>
            <a:spLocks noGrp="1" noRot="1" noChangeAspect="1" noChangeArrowheads="1" noTextEdit="1"/>
          </p:cNvSpPr>
          <p:nvPr>
            <p:ph type="sldImg"/>
          </p:nvPr>
        </p:nvSpPr>
        <p:spPr>
          <a:xfrm>
            <a:off x="381000" y="685800"/>
            <a:ext cx="6096000" cy="3429000"/>
          </a:xfrm>
          <a:ln/>
        </p:spPr>
      </p:sp>
      <p:sp>
        <p:nvSpPr>
          <p:cNvPr id="99331" name="Rectangle 3"/>
          <p:cNvSpPr>
            <a:spLocks noGrp="1" noChangeArrowheads="1"/>
          </p:cNvSpPr>
          <p:nvPr>
            <p:ph type="body" idx="1"/>
          </p:nvPr>
        </p:nvSpPr>
        <p:spPr/>
        <p:txBody>
          <a:bodyPr/>
          <a:lstStyle/>
          <a:p>
            <a:r>
              <a:rPr lang="en-US" sz="2000" dirty="0">
                <a:latin typeface="+mn-lt"/>
                <a:cs typeface="Times New Roman" pitchFamily="18" charset="0"/>
              </a:rPr>
              <a:t>Here</a:t>
            </a:r>
            <a:r>
              <a:rPr lang="en-US" sz="2000" baseline="0" dirty="0">
                <a:latin typeface="+mn-lt"/>
                <a:cs typeface="Times New Roman" pitchFamily="18" charset="0"/>
              </a:rPr>
              <a:t> we see “Honest Abe” Lincolns head on John Calhoun’s body.</a:t>
            </a:r>
          </a:p>
          <a:p>
            <a:endParaRPr lang="en-US" sz="2000" baseline="0" dirty="0">
              <a:latin typeface="+mn-lt"/>
              <a:cs typeface="Times New Roman" pitchFamily="18" charset="0"/>
            </a:endParaRPr>
          </a:p>
          <a:p>
            <a:r>
              <a:rPr lang="en-US" sz="2000" dirty="0">
                <a:latin typeface="+mn-lt"/>
                <a:cs typeface="Times New Roman" pitchFamily="18" charset="0"/>
              </a:rPr>
              <a:t>People made</a:t>
            </a:r>
            <a:r>
              <a:rPr lang="en-US" sz="2000" baseline="0" dirty="0">
                <a:latin typeface="+mn-lt"/>
                <a:cs typeface="Times New Roman" pitchFamily="18" charset="0"/>
              </a:rPr>
              <a:t> fake photographs before computers were invented, but everyone can do it today.</a:t>
            </a:r>
            <a:endParaRPr lang="en-US" sz="2000" b="1" dirty="0">
              <a:latin typeface="+mn-lt"/>
              <a:cs typeface="Times New Roman" pitchFamily="18" charset="0"/>
            </a:endParaRPr>
          </a:p>
          <a:p>
            <a:endParaRPr lang="en-US" sz="2000" dirty="0">
              <a:latin typeface="+mn-lt"/>
              <a:cs typeface="Times New Roman" pitchFamily="18" charset="0"/>
            </a:endParaRPr>
          </a:p>
        </p:txBody>
      </p:sp>
    </p:spTree>
    <p:extLst>
      <p:ext uri="{BB962C8B-B14F-4D97-AF65-F5344CB8AC3E}">
        <p14:creationId xmlns:p14="http://schemas.microsoft.com/office/powerpoint/2010/main" val="386236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a:t>
            </a:r>
          </a:p>
        </p:txBody>
      </p:sp>
      <p:sp>
        <p:nvSpPr>
          <p:cNvPr id="4" name="Slide Number Placeholder 3"/>
          <p:cNvSpPr>
            <a:spLocks noGrp="1"/>
          </p:cNvSpPr>
          <p:nvPr>
            <p:ph type="sldNum" sz="quarter" idx="5"/>
          </p:nvPr>
        </p:nvSpPr>
        <p:spPr/>
        <p:txBody>
          <a:bodyPr/>
          <a:lstStyle/>
          <a:p>
            <a:fld id="{5DC71822-4C48-4054-802C-DE4A10B77D14}" type="slidenum">
              <a:rPr lang="en-US" smtClean="0"/>
              <a:t>11</a:t>
            </a:fld>
            <a:endParaRPr lang="en-US"/>
          </a:p>
        </p:txBody>
      </p:sp>
    </p:spTree>
    <p:extLst>
      <p:ext uri="{BB962C8B-B14F-4D97-AF65-F5344CB8AC3E}">
        <p14:creationId xmlns:p14="http://schemas.microsoft.com/office/powerpoint/2010/main" val="2569890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t>There</a:t>
            </a:r>
            <a:r>
              <a:rPr lang="en-US" sz="2000" baseline="0" dirty="0"/>
              <a:t> are many programs and services that let one play around with images.</a:t>
            </a:r>
          </a:p>
          <a:p>
            <a:endParaRPr lang="en-US" sz="2000" baseline="0" dirty="0"/>
          </a:p>
          <a:p>
            <a:r>
              <a:rPr lang="en-US" sz="2000" baseline="0" dirty="0"/>
              <a:t>Here I have superimposed a picture of my grand daughter Sofia on a picture of a museum.</a:t>
            </a:r>
          </a:p>
          <a:p>
            <a:endParaRPr lang="en-US" sz="2000" baseline="0" dirty="0"/>
          </a:p>
          <a:p>
            <a:r>
              <a:rPr lang="en-US" sz="2000" baseline="0" dirty="0"/>
              <a:t>Let’s look at the kinds of things you can do with an image processing program.</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13</a:t>
            </a:fld>
            <a:endParaRPr lang="en-US"/>
          </a:p>
        </p:txBody>
      </p:sp>
    </p:spTree>
    <p:extLst>
      <p:ext uri="{BB962C8B-B14F-4D97-AF65-F5344CB8AC3E}">
        <p14:creationId xmlns:p14="http://schemas.microsoft.com/office/powerpoint/2010/main" val="2986565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t>You are familiar with these</a:t>
            </a:r>
            <a:r>
              <a:rPr lang="en-US" sz="2000" baseline="0" dirty="0"/>
              <a:t> word processing operations – operations on text data.</a:t>
            </a:r>
          </a:p>
          <a:p>
            <a:endParaRPr lang="en-US" sz="2000" baseline="0" dirty="0"/>
          </a:p>
          <a:p>
            <a:r>
              <a:rPr lang="en-US" sz="2000" baseline="0" dirty="0"/>
              <a:t>What sorts of things would you like to be able to do when working on image data?</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14</a:t>
            </a:fld>
            <a:endParaRPr lang="en-US"/>
          </a:p>
        </p:txBody>
      </p:sp>
    </p:spTree>
    <p:extLst>
      <p:ext uri="{BB962C8B-B14F-4D97-AF65-F5344CB8AC3E}">
        <p14:creationId xmlns:p14="http://schemas.microsoft.com/office/powerpoint/2010/main" val="376337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71C6F-36D6-406D-BD96-A4A2FE5A191B}" type="slidenum">
              <a:rPr lang="en-US"/>
              <a:pPr/>
              <a:t>15</a:t>
            </a:fld>
            <a:endParaRPr lang="en-US"/>
          </a:p>
        </p:txBody>
      </p:sp>
      <p:sp>
        <p:nvSpPr>
          <p:cNvPr id="89090" name="Rectangle 2"/>
          <p:cNvSpPr>
            <a:spLocks noGrp="1" noRot="1" noChangeAspect="1" noChangeArrowheads="1" noTextEdit="1"/>
          </p:cNvSpPr>
          <p:nvPr>
            <p:ph type="sldImg"/>
          </p:nvPr>
        </p:nvSpPr>
        <p:spPr>
          <a:xfrm>
            <a:off x="381000" y="685800"/>
            <a:ext cx="6096000" cy="3429000"/>
          </a:xfrm>
          <a:ln/>
        </p:spPr>
      </p:sp>
      <p:sp>
        <p:nvSpPr>
          <p:cNvPr id="89091" name="Rectangle 3"/>
          <p:cNvSpPr>
            <a:spLocks noGrp="1" noChangeArrowheads="1"/>
          </p:cNvSpPr>
          <p:nvPr>
            <p:ph type="body" idx="1"/>
          </p:nvPr>
        </p:nvSpPr>
        <p:spPr/>
        <p:txBody>
          <a:bodyPr/>
          <a:lstStyle/>
          <a:p>
            <a:r>
              <a:rPr lang="en-US" sz="2000" dirty="0">
                <a:latin typeface="+mn-lt"/>
                <a:cs typeface="Times New Roman" pitchFamily="18" charset="0"/>
              </a:rPr>
              <a:t>You are familiar with word processing</a:t>
            </a:r>
            <a:r>
              <a:rPr lang="en-US" sz="2000" baseline="0" dirty="0">
                <a:latin typeface="+mn-lt"/>
                <a:cs typeface="Times New Roman" pitchFamily="18" charset="0"/>
              </a:rPr>
              <a:t> </a:t>
            </a:r>
            <a:r>
              <a:rPr lang="en-US" sz="2000" i="1" baseline="0" dirty="0">
                <a:latin typeface="+mn-lt"/>
                <a:cs typeface="Times New Roman" pitchFamily="18" charset="0"/>
              </a:rPr>
              <a:t>operations</a:t>
            </a:r>
            <a:r>
              <a:rPr lang="en-US" sz="2000" baseline="0" dirty="0">
                <a:latin typeface="+mn-lt"/>
                <a:cs typeface="Times New Roman" pitchFamily="18" charset="0"/>
              </a:rPr>
              <a:t>, but may not be familiar with image processing operations.</a:t>
            </a:r>
          </a:p>
          <a:p>
            <a:endParaRPr lang="en-US" sz="2000" baseline="0" dirty="0">
              <a:latin typeface="+mn-lt"/>
              <a:cs typeface="Times New Roman" pitchFamily="18" charset="0"/>
            </a:endParaRPr>
          </a:p>
          <a:p>
            <a:r>
              <a:rPr lang="en-US" sz="2000" baseline="0" dirty="0">
                <a:latin typeface="+mn-lt"/>
                <a:cs typeface="Times New Roman" pitchFamily="18" charset="0"/>
              </a:rPr>
              <a:t>As you see here, some are analogous to familiar word processing operations.</a:t>
            </a:r>
          </a:p>
          <a:p>
            <a:endParaRPr lang="en-US" sz="2000" baseline="0" dirty="0">
              <a:latin typeface="+mn-lt"/>
              <a:cs typeface="Times New Roman" pitchFamily="18" charset="0"/>
            </a:endParaRPr>
          </a:p>
          <a:p>
            <a:r>
              <a:rPr lang="en-US" sz="2000" baseline="0" dirty="0">
                <a:latin typeface="+mn-lt"/>
                <a:cs typeface="Times New Roman" pitchFamily="18" charset="0"/>
              </a:rPr>
              <a:t>To learn them, you will have to spend time experimenting with an image processing program.</a:t>
            </a:r>
            <a:endParaRPr lang="en-US" sz="2000" dirty="0">
              <a:latin typeface="+mn-lt"/>
              <a:cs typeface="Times New Roman" pitchFamily="18" charset="0"/>
            </a:endParaRPr>
          </a:p>
        </p:txBody>
      </p:sp>
    </p:spTree>
    <p:extLst>
      <p:ext uri="{BB962C8B-B14F-4D97-AF65-F5344CB8AC3E}">
        <p14:creationId xmlns:p14="http://schemas.microsoft.com/office/powerpoint/2010/main" val="70657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10D22-757F-405D-A255-4C76DF0FE736}" type="slidenum">
              <a:rPr lang="en-US" smtClean="0"/>
              <a:t>16</a:t>
            </a:fld>
            <a:endParaRPr lang="en-US"/>
          </a:p>
        </p:txBody>
      </p:sp>
    </p:spTree>
    <p:extLst>
      <p:ext uri="{BB962C8B-B14F-4D97-AF65-F5344CB8AC3E}">
        <p14:creationId xmlns:p14="http://schemas.microsoft.com/office/powerpoint/2010/main" val="56698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10D22-757F-405D-A255-4C76DF0FE736}" type="slidenum">
              <a:rPr lang="en-US" smtClean="0"/>
              <a:t>17</a:t>
            </a:fld>
            <a:endParaRPr lang="en-US"/>
          </a:p>
        </p:txBody>
      </p:sp>
    </p:spTree>
    <p:extLst>
      <p:ext uri="{BB962C8B-B14F-4D97-AF65-F5344CB8AC3E}">
        <p14:creationId xmlns:p14="http://schemas.microsoft.com/office/powerpoint/2010/main" val="380073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10D22-757F-405D-A255-4C76DF0FE736}" type="slidenum">
              <a:rPr lang="en-US" smtClean="0"/>
              <a:t>18</a:t>
            </a:fld>
            <a:endParaRPr lang="en-US"/>
          </a:p>
        </p:txBody>
      </p:sp>
    </p:spTree>
    <p:extLst>
      <p:ext uri="{BB962C8B-B14F-4D97-AF65-F5344CB8AC3E}">
        <p14:creationId xmlns:p14="http://schemas.microsoft.com/office/powerpoint/2010/main" val="641393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Draw</a:t>
            </a:r>
            <a:r>
              <a:rPr lang="en-US" baseline="0" dirty="0"/>
              <a:t> circle, </a:t>
            </a:r>
            <a:r>
              <a:rPr lang="en-US" dirty="0"/>
              <a:t>Select</a:t>
            </a:r>
            <a:r>
              <a:rPr lang="en-US" baseline="0" dirty="0"/>
              <a:t> dark area (Magic Wand tool), cut to make transparent, combine circle and globe on separate layers, add arrows and dots (large text periods) </a:t>
            </a:r>
            <a:endParaRPr lang="en-US" dirty="0"/>
          </a:p>
        </p:txBody>
      </p:sp>
      <p:sp>
        <p:nvSpPr>
          <p:cNvPr id="4" name="Slide Number Placeholder 3"/>
          <p:cNvSpPr>
            <a:spLocks noGrp="1"/>
          </p:cNvSpPr>
          <p:nvPr>
            <p:ph type="sldNum" sz="quarter" idx="10"/>
          </p:nvPr>
        </p:nvSpPr>
        <p:spPr/>
        <p:txBody>
          <a:bodyPr/>
          <a:lstStyle/>
          <a:p>
            <a:fld id="{73610D22-757F-405D-A255-4C76DF0FE736}" type="slidenum">
              <a:rPr lang="en-US" smtClean="0"/>
              <a:t>19</a:t>
            </a:fld>
            <a:endParaRPr lang="en-US"/>
          </a:p>
        </p:txBody>
      </p:sp>
    </p:spTree>
    <p:extLst>
      <p:ext uri="{BB962C8B-B14F-4D97-AF65-F5344CB8AC3E}">
        <p14:creationId xmlns:p14="http://schemas.microsoft.com/office/powerpoint/2010/main" val="259315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curved lines</a:t>
            </a:r>
            <a:r>
              <a:rPr lang="en-US" baseline="0" dirty="0"/>
              <a:t> with arrow heads</a:t>
            </a:r>
            <a:endParaRPr lang="en-US" dirty="0"/>
          </a:p>
        </p:txBody>
      </p:sp>
      <p:sp>
        <p:nvSpPr>
          <p:cNvPr id="4" name="Slide Number Placeholder 3"/>
          <p:cNvSpPr>
            <a:spLocks noGrp="1"/>
          </p:cNvSpPr>
          <p:nvPr>
            <p:ph type="sldNum" sz="quarter" idx="10"/>
          </p:nvPr>
        </p:nvSpPr>
        <p:spPr/>
        <p:txBody>
          <a:bodyPr/>
          <a:lstStyle/>
          <a:p>
            <a:fld id="{73610D22-757F-405D-A255-4C76DF0FE736}" type="slidenum">
              <a:rPr lang="en-US" smtClean="0"/>
              <a:t>20</a:t>
            </a:fld>
            <a:endParaRPr lang="en-US"/>
          </a:p>
        </p:txBody>
      </p:sp>
    </p:spTree>
    <p:extLst>
      <p:ext uri="{BB962C8B-B14F-4D97-AF65-F5344CB8AC3E}">
        <p14:creationId xmlns:p14="http://schemas.microsoft.com/office/powerpoint/2010/main" val="412848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xfrm>
            <a:off x="381000" y="685800"/>
            <a:ext cx="6096000" cy="3429000"/>
          </a:xfrm>
          <a:ln/>
        </p:spPr>
      </p:sp>
      <p:sp>
        <p:nvSpPr>
          <p:cNvPr id="193539" name="Rectangle 3"/>
          <p:cNvSpPr>
            <a:spLocks noGrp="1" noChangeArrowheads="1"/>
          </p:cNvSpPr>
          <p:nvPr>
            <p:ph type="body" idx="1"/>
          </p:nvPr>
        </p:nvSpPr>
        <p:spPr/>
        <p:txBody>
          <a:bodyPr/>
          <a:lstStyle/>
          <a:p>
            <a:r>
              <a:rPr lang="en-US" sz="2000" dirty="0">
                <a:solidFill>
                  <a:srgbClr val="FF0000"/>
                </a:solidFill>
              </a:rPr>
              <a:t>Image</a:t>
            </a:r>
            <a:r>
              <a:rPr lang="en-US" sz="2000" baseline="0" dirty="0">
                <a:solidFill>
                  <a:srgbClr val="FF0000"/>
                </a:solidFill>
              </a:rPr>
              <a:t> processing is an important application and we use it in content creation.</a:t>
            </a:r>
            <a:endParaRPr lang="en-US" sz="2000" dirty="0">
              <a:solidFill>
                <a:srgbClr val="FF0000"/>
              </a:solidFill>
            </a:endParaRPr>
          </a:p>
        </p:txBody>
      </p:sp>
    </p:spTree>
    <p:extLst>
      <p:ext uri="{BB962C8B-B14F-4D97-AF65-F5344CB8AC3E}">
        <p14:creationId xmlns:p14="http://schemas.microsoft.com/office/powerpoint/2010/main" val="216832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75EFD-80E4-4EE7-A094-6FA71598D388}" type="slidenum">
              <a:rPr lang="en-US"/>
              <a:pPr/>
              <a:t>21</a:t>
            </a:fld>
            <a:endParaRPr lang="en-US"/>
          </a:p>
        </p:txBody>
      </p:sp>
      <p:sp>
        <p:nvSpPr>
          <p:cNvPr id="91138" name="Rectangle 2"/>
          <p:cNvSpPr>
            <a:spLocks noGrp="1" noRot="1" noChangeAspect="1" noChangeArrowheads="1" noTextEdit="1"/>
          </p:cNvSpPr>
          <p:nvPr>
            <p:ph type="sldImg"/>
          </p:nvPr>
        </p:nvSpPr>
        <p:spPr>
          <a:xfrm>
            <a:off x="381000" y="685800"/>
            <a:ext cx="6096000" cy="3429000"/>
          </a:xfrm>
          <a:ln/>
        </p:spPr>
      </p:sp>
      <p:sp>
        <p:nvSpPr>
          <p:cNvPr id="9113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itchFamily="18" charset="0"/>
              </a:rPr>
              <a:t>There are many image</a:t>
            </a:r>
            <a:r>
              <a:rPr lang="en-US" sz="2000" baseline="0" dirty="0">
                <a:latin typeface="+mn-lt"/>
                <a:cs typeface="Times New Roman" pitchFamily="18" charset="0"/>
              </a:rPr>
              <a:t> processing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Adobe Photoshop is the leading program for graphics professionals.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It is a stand-alone program and is expensive and proprietary.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The browser-based version of Photoshop or the free phone app is not yet fast and powerful enough for 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Paint.net is a free, open-source program that is flexible, fast and easier to use than Photoshop.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It does not do everything Photoshop does, but it is fine for what I do – personal photos, presentations, Web pages, and so forth.</a:t>
            </a:r>
          </a:p>
        </p:txBody>
      </p:sp>
    </p:spTree>
    <p:extLst>
      <p:ext uri="{BB962C8B-B14F-4D97-AF65-F5344CB8AC3E}">
        <p14:creationId xmlns:p14="http://schemas.microsoft.com/office/powerpoint/2010/main" val="1823853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Five years ago, installed</a:t>
            </a:r>
            <a:r>
              <a:rPr lang="en-US" baseline="0" dirty="0"/>
              <a:t> image editing programs like Paint.net were significantly faster and more powerful than online image editors.</a:t>
            </a:r>
          </a:p>
          <a:p>
            <a:endParaRPr lang="en-US" baseline="0" dirty="0"/>
          </a:p>
          <a:p>
            <a:r>
              <a:rPr lang="en-US" baseline="0" dirty="0"/>
              <a:t>But, communication technology has improved significantly since that time and </a:t>
            </a:r>
            <a:r>
              <a:rPr lang="en-US" sz="1200" baseline="0" dirty="0">
                <a:latin typeface="+mn-lt"/>
                <a:cs typeface="Times New Roman" pitchFamily="18" charset="0"/>
              </a:rPr>
              <a:t>as communication speed increases, storing and retrieving online images and downloading programs on demand becomes faster. Larger memories and faster processors have also narrowed the speed gap between installed programs and those that run inside a browser.</a:t>
            </a:r>
          </a:p>
          <a:p>
            <a:endParaRPr lang="en-US" baseline="0" dirty="0"/>
          </a:p>
          <a:p>
            <a:r>
              <a:rPr lang="en-US" baseline="0" dirty="0"/>
              <a:t>Have online programs like </a:t>
            </a:r>
            <a:r>
              <a:rPr lang="en-US" baseline="0" dirty="0" err="1"/>
              <a:t>Pixlr</a:t>
            </a:r>
            <a:r>
              <a:rPr lang="en-US" baseline="0" dirty="0"/>
              <a:t> and </a:t>
            </a:r>
            <a:r>
              <a:rPr lang="en-US" baseline="0" dirty="0" err="1"/>
              <a:t>SumoPaint</a:t>
            </a:r>
            <a:r>
              <a:rPr lang="en-US" baseline="0" dirty="0"/>
              <a:t> caught up with Paint.net?</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8008F9EB-8099-4B75-9989-50377AF731BF}" type="slidenum">
              <a:rPr lang="en-US" smtClean="0"/>
              <a:t>22</a:t>
            </a:fld>
            <a:endParaRPr lang="en-US"/>
          </a:p>
        </p:txBody>
      </p:sp>
    </p:spTree>
    <p:extLst>
      <p:ext uri="{BB962C8B-B14F-4D97-AF65-F5344CB8AC3E}">
        <p14:creationId xmlns:p14="http://schemas.microsoft.com/office/powerpoint/2010/main" val="1471086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2B4D6-9900-4B81-B7EA-AB4A0BBFD629}" type="slidenum">
              <a:rPr lang="en-US"/>
              <a:pPr/>
              <a:t>23</a:t>
            </a:fld>
            <a:endParaRPr lang="en-US"/>
          </a:p>
        </p:txBody>
      </p:sp>
      <p:sp>
        <p:nvSpPr>
          <p:cNvPr id="300034" name="Rectangle 2"/>
          <p:cNvSpPr>
            <a:spLocks noGrp="1" noRot="1" noChangeAspect="1" noChangeArrowheads="1" noTextEdit="1"/>
          </p:cNvSpPr>
          <p:nvPr>
            <p:ph type="sldImg"/>
          </p:nvPr>
        </p:nvSpPr>
        <p:spPr>
          <a:xfrm>
            <a:off x="381000" y="685800"/>
            <a:ext cx="6096000" cy="3429000"/>
          </a:xfrm>
          <a:ln/>
        </p:spPr>
      </p:sp>
      <p:sp>
        <p:nvSpPr>
          <p:cNvPr id="300035" name="Rectangle 3"/>
          <p:cNvSpPr>
            <a:spLocks noGrp="1" noChangeArrowheads="1"/>
          </p:cNvSpPr>
          <p:nvPr>
            <p:ph type="body" idx="1"/>
          </p:nvPr>
        </p:nvSpPr>
        <p:spPr/>
        <p:txBody>
          <a:bodyPr/>
          <a:lstStyle/>
          <a:p>
            <a:endParaRPr lang="en-US" sz="2000" baseline="0" dirty="0">
              <a:latin typeface="+mn-lt"/>
              <a:cs typeface="Times New Roman" pitchFamily="18" charset="0"/>
            </a:endParaRPr>
          </a:p>
        </p:txBody>
      </p:sp>
    </p:spTree>
    <p:extLst>
      <p:ext uri="{BB962C8B-B14F-4D97-AF65-F5344CB8AC3E}">
        <p14:creationId xmlns:p14="http://schemas.microsoft.com/office/powerpoint/2010/main" val="3800383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latin typeface="Times New Roman" pitchFamily="18" charset="0"/>
                <a:cs typeface="Times New Roman" pitchFamily="18" charset="0"/>
              </a:rPr>
              <a:t>I</a:t>
            </a:r>
            <a:r>
              <a:rPr lang="en-US" sz="2000" baseline="0" dirty="0">
                <a:latin typeface="Times New Roman" pitchFamily="18" charset="0"/>
                <a:cs typeface="Times New Roman" pitchFamily="18" charset="0"/>
              </a:rPr>
              <a:t> will close with this image processing work flow.</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You begin by capturing an image – perhaps by drawing, using a camera or scanner or by copying it from the Web. </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Capture as high a quality original image as you can – set your camera to high quality or use a high-resolution scanner.  </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In other words, capture as much information as you can.</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Don’t worry about file size – you will eventually compress the image.</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Next use your image processing program to modify the image to suit your application  -- perhaps touching it up, cropping and resizing it, changing the contrast and so forth.</a:t>
            </a:r>
          </a:p>
          <a:p>
            <a:endParaRPr lang="en-US" sz="2000" baseline="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Times New Roman" pitchFamily="18" charset="0"/>
                <a:cs typeface="Times New Roman" pitchFamily="18" charset="0"/>
              </a:rPr>
              <a:t>The last step before distributing the image is compression – making the file as small as you can while maintaining the image quality your application  requires.</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The final step is distribution – include it in a report or presentation, post it on the Web, email it, and so forth.</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The same work flow – capture, edit, compress and distribute -- applies when working with audio or video data.</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This is a fundamental slide – you should be sure you understand it.</a:t>
            </a:r>
          </a:p>
        </p:txBody>
      </p:sp>
      <p:sp>
        <p:nvSpPr>
          <p:cNvPr id="4" name="Slide Number Placeholder 3"/>
          <p:cNvSpPr>
            <a:spLocks noGrp="1"/>
          </p:cNvSpPr>
          <p:nvPr>
            <p:ph type="sldNum" sz="quarter" idx="10"/>
          </p:nvPr>
        </p:nvSpPr>
        <p:spPr/>
        <p:txBody>
          <a:bodyPr/>
          <a:lstStyle/>
          <a:p>
            <a:fld id="{5DC71822-4C48-4054-802C-DE4A10B77D14}" type="slidenum">
              <a:rPr lang="en-US" smtClean="0"/>
              <a:t>24</a:t>
            </a:fld>
            <a:endParaRPr lang="en-US"/>
          </a:p>
        </p:txBody>
      </p:sp>
    </p:spTree>
    <p:extLst>
      <p:ext uri="{BB962C8B-B14F-4D97-AF65-F5344CB8AC3E}">
        <p14:creationId xmlns:p14="http://schemas.microsoft.com/office/powerpoint/2010/main" val="355781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latin typeface="Times New Roman" pitchFamily="18" charset="0"/>
                <a:cs typeface="Times New Roman" pitchFamily="18" charset="0"/>
              </a:rPr>
              <a:t>We began with</a:t>
            </a:r>
            <a:r>
              <a:rPr lang="en-US" sz="2000" baseline="0" dirty="0">
                <a:latin typeface="Times New Roman" pitchFamily="18" charset="0"/>
                <a:cs typeface="Times New Roman" pitchFamily="18" charset="0"/>
              </a:rPr>
              <a:t> a look </a:t>
            </a:r>
            <a:r>
              <a:rPr lang="en-US" sz="2000" dirty="0">
                <a:latin typeface="Times New Roman" pitchFamily="18" charset="0"/>
                <a:cs typeface="Times New Roman" pitchFamily="18" charset="0"/>
              </a:rPr>
              <a:t>at the history of image processing and saw</a:t>
            </a:r>
            <a:r>
              <a:rPr lang="en-US" sz="2000" baseline="0" dirty="0">
                <a:latin typeface="Times New Roman" pitchFamily="18" charset="0"/>
                <a:cs typeface="Times New Roman" pitchFamily="18" charset="0"/>
              </a:rPr>
              <a:t> some examples.</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We also noted the way technology progresses – from research prototypes to products.</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We mentioned some network and stand-alone image processing programs and saw the sorts of operations they support.</a:t>
            </a:r>
            <a:br>
              <a:rPr lang="en-US" sz="2000" baseline="0" dirty="0">
                <a:latin typeface="Times New Roman" pitchFamily="18" charset="0"/>
                <a:cs typeface="Times New Roman" pitchFamily="18" charset="0"/>
              </a:rPr>
            </a:br>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Finally, we went over the image processing work flow, from the capture of an image to its distribution.</a:t>
            </a:r>
          </a:p>
          <a:p>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25</a:t>
            </a:fld>
            <a:endParaRPr lang="en-US"/>
          </a:p>
        </p:txBody>
      </p:sp>
    </p:spTree>
    <p:extLst>
      <p:ext uri="{BB962C8B-B14F-4D97-AF65-F5344CB8AC3E}">
        <p14:creationId xmlns:p14="http://schemas.microsoft.com/office/powerpoint/2010/main" val="3159742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71818-AC06-4EC6-8FC0-5675FF6685F3}" type="slidenum">
              <a:rPr lang="en-US"/>
              <a:pPr/>
              <a:t>26</a:t>
            </a:fld>
            <a:endParaRPr lang="en-US"/>
          </a:p>
        </p:txBody>
      </p:sp>
      <p:sp>
        <p:nvSpPr>
          <p:cNvPr id="313346" name="Rectangle 2"/>
          <p:cNvSpPr>
            <a:spLocks noGrp="1" noRot="1" noChangeAspect="1" noChangeArrowheads="1" noTextEdit="1"/>
          </p:cNvSpPr>
          <p:nvPr>
            <p:ph type="sldImg"/>
          </p:nvPr>
        </p:nvSpPr>
        <p:spPr>
          <a:xfrm>
            <a:off x="381000" y="685800"/>
            <a:ext cx="6096000" cy="3429000"/>
          </a:xfrm>
          <a:ln/>
        </p:spPr>
      </p:sp>
      <p:sp>
        <p:nvSpPr>
          <p:cNvPr id="313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7845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baseline="0" dirty="0">
                <a:latin typeface="Times New Roman" pitchFamily="18" charset="0"/>
                <a:cs typeface="Times New Roman" pitchFamily="18" charset="0"/>
              </a:rPr>
              <a:t>Here is an example of image processing in action.</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Makeup, hair styling and image processing were used to prepare an image for a billboard.</a:t>
            </a:r>
          </a:p>
          <a:p>
            <a:endParaRPr lang="en-US" sz="2000" baseline="0" dirty="0">
              <a:latin typeface="Times New Roman" pitchFamily="18" charset="0"/>
              <a:cs typeface="Times New Roman" pitchFamily="18" charset="0"/>
            </a:endParaRPr>
          </a:p>
          <a:p>
            <a:r>
              <a:rPr lang="en-US" sz="2000" baseline="0" dirty="0">
                <a:latin typeface="Times New Roman" pitchFamily="18" charset="0"/>
                <a:cs typeface="Times New Roman" pitchFamily="18" charset="0"/>
              </a:rPr>
              <a:t>Watch the video to see the transformation unfold.</a:t>
            </a:r>
          </a:p>
          <a:p>
            <a:endParaRPr lang="en-US" sz="2000" baseline="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28</a:t>
            </a:fld>
            <a:endParaRPr lang="en-US"/>
          </a:p>
        </p:txBody>
      </p:sp>
    </p:spTree>
    <p:extLst>
      <p:ext uri="{BB962C8B-B14F-4D97-AF65-F5344CB8AC3E}">
        <p14:creationId xmlns:p14="http://schemas.microsoft.com/office/powerpoint/2010/main" val="371145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6F7F5-8375-4598-A363-03C02FB4E3FB}" type="slidenum">
              <a:rPr lang="en-US"/>
              <a:pPr/>
              <a:t>3</a:t>
            </a:fld>
            <a:endParaRPr lang="en-US"/>
          </a:p>
        </p:txBody>
      </p:sp>
      <p:sp>
        <p:nvSpPr>
          <p:cNvPr id="106498" name="Rectangle 2"/>
          <p:cNvSpPr>
            <a:spLocks noGrp="1" noRot="1" noChangeAspect="1" noChangeArrowheads="1" noTextEdit="1"/>
          </p:cNvSpPr>
          <p:nvPr>
            <p:ph type="sldImg"/>
          </p:nvPr>
        </p:nvSpPr>
        <p:spPr>
          <a:xfrm>
            <a:off x="381000" y="685800"/>
            <a:ext cx="6096000" cy="3429000"/>
          </a:xfrm>
          <a:ln/>
        </p:spPr>
      </p:sp>
      <p:sp>
        <p:nvSpPr>
          <p:cNvPr id="1064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These</a:t>
            </a:r>
            <a:r>
              <a:rPr lang="en-US" sz="2000" baseline="0" dirty="0">
                <a:latin typeface="Times New Roman" pitchFamily="18" charset="0"/>
                <a:cs typeface="Times New Roman" pitchFamily="18" charset="0"/>
              </a:rPr>
              <a:t> are common IT data types.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The</a:t>
            </a:r>
            <a:r>
              <a:rPr lang="en-US" sz="2000" baseline="0" dirty="0">
                <a:latin typeface="Times New Roman" pitchFamily="18" charset="0"/>
                <a:cs typeface="Times New Roman" pitchFamily="18" charset="0"/>
              </a:rPr>
              <a:t> table shows the rough dates when a data type made the transition from research and development to mainstream adoption,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Times New Roman" pitchFamily="18" charset="0"/>
                <a:cs typeface="Times New Roman" pitchFamily="18" charset="0"/>
              </a:rPr>
              <a:t>This presentation deals with image processing, which became widely affordable in the 1990s, but had its beginnings back in the early 1960s.</a:t>
            </a:r>
          </a:p>
        </p:txBody>
      </p:sp>
    </p:spTree>
    <p:extLst>
      <p:ext uri="{BB962C8B-B14F-4D97-AF65-F5344CB8AC3E}">
        <p14:creationId xmlns:p14="http://schemas.microsoft.com/office/powerpoint/2010/main" val="274442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37671-37F4-4225-BA76-C5F700AA73B8}" type="slidenum">
              <a:rPr lang="en-US"/>
              <a:pPr/>
              <a:t>4</a:t>
            </a:fld>
            <a:endParaRPr lang="en-US"/>
          </a:p>
        </p:txBody>
      </p:sp>
      <p:sp>
        <p:nvSpPr>
          <p:cNvPr id="199682" name="Rectangle 2"/>
          <p:cNvSpPr>
            <a:spLocks noGrp="1" noRot="1" noChangeAspect="1" noChangeArrowheads="1" noTextEdit="1"/>
          </p:cNvSpPr>
          <p:nvPr>
            <p:ph type="sldImg"/>
          </p:nvPr>
        </p:nvSpPr>
        <p:spPr>
          <a:xfrm>
            <a:off x="381000" y="685800"/>
            <a:ext cx="6096000" cy="3429000"/>
          </a:xfrm>
          <a:ln/>
        </p:spPr>
      </p:sp>
      <p:sp>
        <p:nvSpPr>
          <p:cNvPr id="199683" name="Rectangle 3"/>
          <p:cNvSpPr>
            <a:spLocks noGrp="1" noChangeArrowheads="1"/>
          </p:cNvSpPr>
          <p:nvPr>
            <p:ph type="body" idx="1"/>
          </p:nvPr>
        </p:nvSpPr>
        <p:spPr/>
        <p:txBody>
          <a:bodyPr/>
          <a:lstStyle/>
          <a:p>
            <a:r>
              <a:rPr lang="en-US" sz="2000" dirty="0">
                <a:latin typeface="+mn-lt"/>
                <a:cs typeface="Times New Roman" pitchFamily="18" charset="0"/>
              </a:rPr>
              <a:t>Image processing began in the 1960s.</a:t>
            </a:r>
          </a:p>
          <a:p>
            <a:endParaRPr lang="en-US" sz="2000" dirty="0">
              <a:latin typeface="+mn-lt"/>
              <a:cs typeface="Times New Roman" pitchFamily="18" charset="0"/>
            </a:endParaRPr>
          </a:p>
          <a:p>
            <a:r>
              <a:rPr lang="en-US" sz="2000" dirty="0">
                <a:latin typeface="+mn-lt"/>
                <a:cs typeface="Times New Roman" pitchFamily="18" charset="0"/>
              </a:rPr>
              <a:t>This is Ivan Sutherland using</a:t>
            </a:r>
            <a:r>
              <a:rPr lang="en-US" sz="2000" baseline="0" dirty="0">
                <a:latin typeface="+mn-lt"/>
                <a:cs typeface="Times New Roman" pitchFamily="18" charset="0"/>
              </a:rPr>
              <a:t> Sketchpad, the first significant image processing program.</a:t>
            </a:r>
          </a:p>
          <a:p>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itchFamily="18" charset="0"/>
              </a:rPr>
              <a:t>Since</a:t>
            </a:r>
            <a:r>
              <a:rPr lang="en-US" sz="2000" baseline="0" dirty="0">
                <a:latin typeface="+mn-lt"/>
                <a:cs typeface="Times New Roman" pitchFamily="18" charset="0"/>
              </a:rPr>
              <a:t> technology improves rapidly, researchers like Sutherland develop prototypes on expensive equipment, assuming it will be affordable in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p:txBody>
      </p:sp>
    </p:spTree>
    <p:extLst>
      <p:ext uri="{BB962C8B-B14F-4D97-AF65-F5344CB8AC3E}">
        <p14:creationId xmlns:p14="http://schemas.microsoft.com/office/powerpoint/2010/main" val="270659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itchFamily="18" charset="0"/>
              </a:rPr>
              <a:t>Sketchpad </a:t>
            </a:r>
            <a:r>
              <a:rPr lang="en-US" sz="2000" baseline="0" dirty="0">
                <a:latin typeface="+mn-lt"/>
                <a:cs typeface="Times New Roman" pitchFamily="18" charset="0"/>
              </a:rPr>
              <a:t>foreshadowed much of today’s image processing and user interfaces.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This is typical of technological development – researchers build prototype systems using very expensive equipment.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With time, technology improves and the prototypes are refined and become products.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They are often expensive and for specialized markets at first, but with time and further technological improvement and product evolution, they eventually become part of the mainstream.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In this sense, Sketchpad is the grandfather of the </a:t>
            </a:r>
            <a:r>
              <a:rPr lang="en-US" sz="2000" baseline="0" dirty="0" err="1">
                <a:latin typeface="+mn-lt"/>
                <a:cs typeface="Times New Roman" pitchFamily="18" charset="0"/>
              </a:rPr>
              <a:t>iPad</a:t>
            </a:r>
            <a:r>
              <a:rPr lang="en-US" sz="2000" baseline="0" dirty="0">
                <a:latin typeface="+mn-lt"/>
                <a:cs typeface="Times New Roman" pitchFamily="18" charset="0"/>
              </a:rPr>
              <a:t>.</a:t>
            </a:r>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5</a:t>
            </a:fld>
            <a:endParaRPr lang="en-US"/>
          </a:p>
        </p:txBody>
      </p:sp>
    </p:spTree>
    <p:extLst>
      <p:ext uri="{BB962C8B-B14F-4D97-AF65-F5344CB8AC3E}">
        <p14:creationId xmlns:p14="http://schemas.microsoft.com/office/powerpoint/2010/main" val="289409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latin typeface="+mn-lt"/>
                <a:cs typeface="Times New Roman" pitchFamily="18" charset="0"/>
              </a:rPr>
              <a:t>Image processing went mainstream in the 1990s with the advent of the digital camera.</a:t>
            </a:r>
          </a:p>
          <a:p>
            <a:endParaRPr lang="en-US" sz="2000" dirty="0">
              <a:latin typeface="+mn-lt"/>
              <a:cs typeface="Times New Roman" pitchFamily="18" charset="0"/>
            </a:endParaRPr>
          </a:p>
          <a:p>
            <a:r>
              <a:rPr lang="en-US" sz="2000" dirty="0">
                <a:latin typeface="+mn-lt"/>
                <a:cs typeface="Times New Roman" pitchFamily="18" charset="0"/>
              </a:rPr>
              <a:t>The </a:t>
            </a:r>
            <a:r>
              <a:rPr lang="en-US" sz="2000" dirty="0" err="1">
                <a:latin typeface="+mn-lt"/>
                <a:cs typeface="Times New Roman" pitchFamily="18" charset="0"/>
              </a:rPr>
              <a:t>Logitec</a:t>
            </a:r>
            <a:r>
              <a:rPr lang="en-US" sz="2000" dirty="0">
                <a:latin typeface="+mn-lt"/>
                <a:cs typeface="Times New Roman" pitchFamily="18" charset="0"/>
              </a:rPr>
              <a:t> </a:t>
            </a:r>
            <a:r>
              <a:rPr lang="en-US" sz="2000" dirty="0" err="1">
                <a:latin typeface="+mn-lt"/>
                <a:cs typeface="Times New Roman" pitchFamily="18" charset="0"/>
              </a:rPr>
              <a:t>FotoMan</a:t>
            </a:r>
            <a:r>
              <a:rPr lang="en-US" sz="2000" dirty="0">
                <a:latin typeface="+mn-lt"/>
                <a:cs typeface="Times New Roman" pitchFamily="18" charset="0"/>
              </a:rPr>
              <a:t>,</a:t>
            </a:r>
            <a:r>
              <a:rPr lang="en-US" sz="2000" baseline="0" dirty="0">
                <a:latin typeface="+mn-lt"/>
                <a:cs typeface="Times New Roman" pitchFamily="18" charset="0"/>
              </a:rPr>
              <a:t> shown here, was </a:t>
            </a:r>
            <a:r>
              <a:rPr lang="en-US" sz="2000" dirty="0">
                <a:latin typeface="+mn-lt"/>
                <a:cs typeface="Times New Roman" pitchFamily="18" charset="0"/>
              </a:rPr>
              <a:t>perhaps the first consumer-oriented</a:t>
            </a:r>
            <a:r>
              <a:rPr lang="en-US" sz="2000" baseline="0" dirty="0">
                <a:latin typeface="+mn-lt"/>
                <a:cs typeface="Times New Roman" pitchFamily="18" charset="0"/>
              </a:rPr>
              <a:t> digital camera.</a:t>
            </a:r>
          </a:p>
          <a:p>
            <a:endParaRPr lang="en-US" sz="2000" baseline="0" dirty="0">
              <a:latin typeface="+mn-lt"/>
              <a:cs typeface="Times New Roman" pitchFamily="18" charset="0"/>
            </a:endParaRPr>
          </a:p>
          <a:p>
            <a:r>
              <a:rPr lang="en-US" sz="2000" baseline="0" dirty="0">
                <a:latin typeface="+mn-lt"/>
                <a:cs typeface="Times New Roman" pitchFamily="18" charset="0"/>
              </a:rPr>
              <a:t>Digital camera quality improved dramatically during the 1990s, and cost dropped rapidly.  </a:t>
            </a:r>
          </a:p>
          <a:p>
            <a:endParaRPr lang="en-US" sz="2000" baseline="0" dirty="0">
              <a:latin typeface="+mn-lt"/>
              <a:cs typeface="Times New Roman" pitchFamily="18" charset="0"/>
            </a:endParaRPr>
          </a:p>
          <a:p>
            <a:r>
              <a:rPr lang="en-US" sz="2000" baseline="0" dirty="0">
                <a:latin typeface="+mn-lt"/>
                <a:cs typeface="Times New Roman" pitchFamily="18" charset="0"/>
              </a:rPr>
              <a:t>At the same time, computers like the Macintosh or a PC running Windows 95 were becoming fast enough to make image processing quick and easy.</a:t>
            </a:r>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a:p>
        </p:txBody>
      </p:sp>
    </p:spTree>
    <p:extLst>
      <p:ext uri="{BB962C8B-B14F-4D97-AF65-F5344CB8AC3E}">
        <p14:creationId xmlns:p14="http://schemas.microsoft.com/office/powerpoint/2010/main" val="286454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t>Today, many people have phones with</a:t>
            </a:r>
            <a:r>
              <a:rPr lang="en-US" sz="2000" baseline="0" dirty="0"/>
              <a:t> cameras.</a:t>
            </a:r>
          </a:p>
          <a:p>
            <a:endParaRPr lang="en-US" sz="2000" baseline="0" dirty="0"/>
          </a:p>
          <a:p>
            <a:r>
              <a:rPr lang="en-US" sz="2000" baseline="0" dirty="0"/>
              <a:t>Do we still need separate digital cameras?</a:t>
            </a:r>
          </a:p>
          <a:p>
            <a:endParaRPr lang="en-US" sz="2000" baseline="0" dirty="0"/>
          </a:p>
          <a:p>
            <a:r>
              <a:rPr lang="en-US" sz="2000" baseline="0" dirty="0"/>
              <a:t>Perhaps not for snapshots that will be emailed or posted on Twitter then discarded, but stand-alone cameras still have lens quality and other features that are not available on phones.</a:t>
            </a:r>
          </a:p>
          <a:p>
            <a:endParaRPr lang="en-US" sz="2000" baseline="0" dirty="0"/>
          </a:p>
          <a:p>
            <a:r>
              <a:rPr lang="en-US" sz="2000" baseline="0" dirty="0"/>
              <a:t>Of course, both phones and digital cameras are improving over time.</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7</a:t>
            </a:fld>
            <a:endParaRPr lang="en-US"/>
          </a:p>
        </p:txBody>
      </p:sp>
    </p:spTree>
    <p:extLst>
      <p:ext uri="{BB962C8B-B14F-4D97-AF65-F5344CB8AC3E}">
        <p14:creationId xmlns:p14="http://schemas.microsoft.com/office/powerpoint/2010/main" val="94850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baseline="0" dirty="0"/>
              <a:t>Today, millions of people carry cameras in their pockets.</a:t>
            </a:r>
          </a:p>
          <a:p>
            <a:endParaRPr lang="en-US" sz="2000" baseline="0" dirty="0"/>
          </a:p>
          <a:p>
            <a:r>
              <a:rPr lang="en-US" sz="2000" baseline="0" dirty="0"/>
              <a:t>It is easy to capture and share a family snapshot or a political demonstration.</a:t>
            </a:r>
          </a:p>
          <a:p>
            <a:endParaRPr lang="en-US" sz="2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Let’s look at some examples of image processing.</a:t>
            </a:r>
          </a:p>
          <a:p>
            <a:endParaRPr lang="en-US" sz="2000" baseline="0" dirty="0"/>
          </a:p>
        </p:txBody>
      </p:sp>
      <p:sp>
        <p:nvSpPr>
          <p:cNvPr id="4" name="Slide Number Placeholder 3"/>
          <p:cNvSpPr>
            <a:spLocks noGrp="1"/>
          </p:cNvSpPr>
          <p:nvPr>
            <p:ph type="sldNum" sz="quarter" idx="10"/>
          </p:nvPr>
        </p:nvSpPr>
        <p:spPr/>
        <p:txBody>
          <a:bodyPr/>
          <a:lstStyle/>
          <a:p>
            <a:fld id="{5DC71822-4C48-4054-802C-DE4A10B77D14}" type="slidenum">
              <a:rPr lang="en-US" smtClean="0"/>
              <a:t>8</a:t>
            </a:fld>
            <a:endParaRPr lang="en-US"/>
          </a:p>
        </p:txBody>
      </p:sp>
    </p:spTree>
    <p:extLst>
      <p:ext uri="{BB962C8B-B14F-4D97-AF65-F5344CB8AC3E}">
        <p14:creationId xmlns:p14="http://schemas.microsoft.com/office/powerpoint/2010/main" val="149709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a:latin typeface="+mn-lt"/>
                <a:cs typeface="Times New Roman" pitchFamily="18" charset="0"/>
              </a:rPr>
              <a:t>Image processing can be used for deception.</a:t>
            </a:r>
          </a:p>
          <a:p>
            <a:endParaRPr lang="en-US" sz="2000" dirty="0">
              <a:latin typeface="+mn-lt"/>
              <a:cs typeface="Times New Roman" pitchFamily="18" charset="0"/>
            </a:endParaRPr>
          </a:p>
          <a:p>
            <a:r>
              <a:rPr lang="en-US" sz="2000" dirty="0">
                <a:latin typeface="+mn-lt"/>
                <a:cs typeface="Times New Roman" pitchFamily="18" charset="0"/>
              </a:rPr>
              <a:t>These are both doctored photographs.</a:t>
            </a:r>
          </a:p>
          <a:p>
            <a:endParaRPr lang="en-US" sz="2000" dirty="0">
              <a:latin typeface="+mn-lt"/>
              <a:cs typeface="Times New Roman" pitchFamily="18" charset="0"/>
            </a:endParaRPr>
          </a:p>
          <a:p>
            <a:r>
              <a:rPr lang="en-US" sz="2000" dirty="0">
                <a:latin typeface="+mn-lt"/>
                <a:cs typeface="Times New Roman" pitchFamily="18" charset="0"/>
              </a:rPr>
              <a:t>One shows</a:t>
            </a:r>
            <a:r>
              <a:rPr lang="en-US" sz="2000" baseline="0" dirty="0">
                <a:latin typeface="+mn-lt"/>
                <a:cs typeface="Times New Roman" pitchFamily="18" charset="0"/>
              </a:rPr>
              <a:t> Jane Fonda and presidential candidate John Kerry at an anti-war rally together.</a:t>
            </a:r>
          </a:p>
          <a:p>
            <a:endParaRPr lang="en-US" sz="2000" baseline="0" dirty="0">
              <a:latin typeface="+mn-lt"/>
              <a:cs typeface="Times New Roman" pitchFamily="18" charset="0"/>
            </a:endParaRPr>
          </a:p>
          <a:p>
            <a:r>
              <a:rPr lang="en-US" sz="2000" baseline="0" dirty="0">
                <a:latin typeface="+mn-lt"/>
                <a:cs typeface="Times New Roman" pitchFamily="18" charset="0"/>
              </a:rPr>
              <a:t>It was a fake, made by combining separate photos of each of them.</a:t>
            </a:r>
          </a:p>
          <a:p>
            <a:endParaRPr lang="en-US" sz="2000" baseline="0" dirty="0">
              <a:latin typeface="+mn-lt"/>
              <a:cs typeface="Times New Roman" pitchFamily="18" charset="0"/>
            </a:endParaRPr>
          </a:p>
          <a:p>
            <a:r>
              <a:rPr lang="en-US" sz="2000" baseline="0" dirty="0">
                <a:latin typeface="+mn-lt"/>
                <a:cs typeface="Times New Roman" pitchFamily="18" charset="0"/>
              </a:rPr>
              <a:t>The other shows President Bush, who appears to be holding his book upside down, but that too is a fake.</a:t>
            </a:r>
          </a:p>
          <a:p>
            <a:endParaRPr lang="en-US" sz="2000" baseline="0" dirty="0">
              <a:latin typeface="+mn-lt"/>
              <a:cs typeface="Times New Roman" pitchFamily="18" charset="0"/>
            </a:endParaRPr>
          </a:p>
          <a:p>
            <a:r>
              <a:rPr lang="en-US" sz="2000" baseline="0" dirty="0">
                <a:latin typeface="+mn-lt"/>
                <a:cs typeface="Times New Roman" pitchFamily="18" charset="0"/>
              </a:rPr>
              <a:t>Do you think political candidates touch up their pictures in ads?</a:t>
            </a:r>
          </a:p>
          <a:p>
            <a:endParaRPr lang="en-US" sz="2000" baseline="0" dirty="0">
              <a:latin typeface="+mn-lt"/>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mn-lt"/>
                <a:cs typeface="Times New Roman" pitchFamily="18" charset="0"/>
              </a:rPr>
              <a:t>Do you think political candidates touch up their opponents pictures in negative ads?</a:t>
            </a:r>
          </a:p>
          <a:p>
            <a:endParaRPr lang="en-US" sz="2000" baseline="0" dirty="0">
              <a:latin typeface="+mn-lt"/>
              <a:cs typeface="Times New Roman" pitchFamily="18" charset="0"/>
            </a:endParaRPr>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a:p>
        </p:txBody>
      </p:sp>
    </p:spTree>
    <p:extLst>
      <p:ext uri="{BB962C8B-B14F-4D97-AF65-F5344CB8AC3E}">
        <p14:creationId xmlns:p14="http://schemas.microsoft.com/office/powerpoint/2010/main" val="30847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1EC2E8-6208-4D0D-8105-A8D78B424E2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1EC2E8-6208-4D0D-8105-A8D78B424E2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1EC2E8-6208-4D0D-8105-A8D78B424E2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BDE117F7-93F2-4339-8D4A-FBED15B3595F}" type="slidenum">
              <a:rPr lang="en-US"/>
              <a:pPr/>
              <a:t>‹#›</a:t>
            </a:fld>
            <a:endParaRPr lang="en-US"/>
          </a:p>
        </p:txBody>
      </p:sp>
    </p:spTree>
    <p:extLst>
      <p:ext uri="{BB962C8B-B14F-4D97-AF65-F5344CB8AC3E}">
        <p14:creationId xmlns:p14="http://schemas.microsoft.com/office/powerpoint/2010/main" val="59922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1EC2E8-6208-4D0D-8105-A8D78B424E2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1EC2E8-6208-4D0D-8105-A8D78B424E2F}"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1EC2E8-6208-4D0D-8105-A8D78B424E2F}"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1EC2E8-6208-4D0D-8105-A8D78B424E2F}"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3/24/2020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axios.com/the-impending-war-over-deepfakes-b3427757-2ed7-4fbc-9edb-45e461eb87ba.html"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pixlr.com/editor/" TargetMode="External"/><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www.sumopaint.com/ap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om.csudh.edu/fac/lpress/netapps/image/" TargetMode="External"/><Relationship Id="rId3" Type="http://schemas.openxmlformats.org/officeDocument/2006/relationships/hyperlink" Target="http://www.youtube.com/watch?v=iYhCn0jf46U" TargetMode="External"/><Relationship Id="rId7" Type="http://schemas.openxmlformats.org/officeDocument/2006/relationships/hyperlink" Target="http://www.nytimes.com/2011/03/10/technology/personaltech/10basics.html?_r=1&amp;nl=todaysheadlines&amp;emc=tha26" TargetMode="External"/><Relationship Id="rId2" Type="http://schemas.openxmlformats.org/officeDocument/2006/relationships/hyperlink" Target="http://www.youtube.com/watch?v=mOZqRJzE8xg&amp;feature=related" TargetMode="External"/><Relationship Id="rId1" Type="http://schemas.openxmlformats.org/officeDocument/2006/relationships/slideLayout" Target="../slideLayouts/slideLayout7.xml"/><Relationship Id="rId6" Type="http://schemas.openxmlformats.org/officeDocument/2006/relationships/hyperlink" Target="http://www.nytimes.com/slideshow/2009/08/23/weekinreview/20090823_FAKE_SS_index.html" TargetMode="External"/><Relationship Id="rId11" Type="http://schemas.openxmlformats.org/officeDocument/2006/relationships/hyperlink" Target="http://www.pcmag.com/article2/0,2817,2394863,00.asp" TargetMode="External"/><Relationship Id="rId5" Type="http://schemas.openxmlformats.org/officeDocument/2006/relationships/hyperlink" Target="http://www.worth1000.com/" TargetMode="External"/><Relationship Id="rId10" Type="http://schemas.openxmlformats.org/officeDocument/2006/relationships/hyperlink" Target="https://developers.google.com/speed/webp/" TargetMode="External"/><Relationship Id="rId4" Type="http://schemas.openxmlformats.org/officeDocument/2006/relationships/hyperlink" Target="http://cis471.blogspot.com/2010/06/digital-manipulation-in-politics-and.html" TargetMode="External"/><Relationship Id="rId9" Type="http://schemas.openxmlformats.org/officeDocument/2006/relationships/hyperlink" Target="http://code.google.com/speed/webp/docs/c_study.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iYhCn0jf46U"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vimeo.com/3481386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youtu.be/495nCzxM9PI" TargetMode="External"/><Relationship Id="rId4" Type="http://schemas.openxmlformats.org/officeDocument/2006/relationships/hyperlink" Target="http://bit.ly/GFrMX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19801"/>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2195594"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Skills</a:t>
            </a:r>
            <a:r>
              <a:rPr lang="en-US" sz="2800" dirty="0"/>
              <a:t>: image processing work flow</a:t>
            </a:r>
          </a:p>
          <a:p>
            <a:pPr>
              <a:spcBef>
                <a:spcPct val="20000"/>
              </a:spcBef>
            </a:pPr>
            <a:r>
              <a:rPr lang="en-US" sz="2800" dirty="0">
                <a:solidFill>
                  <a:srgbClr val="FF0000"/>
                </a:solidFill>
              </a:rPr>
              <a:t>Concepts</a:t>
            </a:r>
            <a:r>
              <a:rPr lang="en-US" sz="2800" dirty="0"/>
              <a:t>: history of image processing, evolution of technology from prototype to mainstream, image processing programs, image processing examples, image processing operations</a:t>
            </a:r>
          </a:p>
          <a:p>
            <a:pPr>
              <a:spcBef>
                <a:spcPct val="20000"/>
              </a:spcBef>
            </a:pPr>
            <a:endParaRPr lang="en-US" sz="2800" dirty="0"/>
          </a:p>
        </p:txBody>
      </p:sp>
      <p:sp>
        <p:nvSpPr>
          <p:cNvPr id="23557" name="Rectangle 5"/>
          <p:cNvSpPr>
            <a:spLocks noChangeArrowheads="1"/>
          </p:cNvSpPr>
          <p:nvPr/>
        </p:nvSpPr>
        <p:spPr bwMode="auto">
          <a:xfrm>
            <a:off x="3200400" y="5940753"/>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3792005" y="780757"/>
            <a:ext cx="4607993" cy="584775"/>
          </a:xfrm>
          <a:prstGeom prst="rect">
            <a:avLst/>
          </a:prstGeom>
          <a:noFill/>
        </p:spPr>
        <p:txBody>
          <a:bodyPr wrap="none" rtlCol="0">
            <a:spAutoFit/>
          </a:bodyPr>
          <a:lstStyle/>
          <a:p>
            <a:pPr algn="ctr"/>
            <a:r>
              <a:rPr lang="en-US" sz="3200" dirty="0"/>
              <a:t>What is image processing?</a:t>
            </a:r>
          </a:p>
        </p:txBody>
      </p:sp>
    </p:spTree>
    <p:extLst>
      <p:ext uri="{BB962C8B-B14F-4D97-AF65-F5344CB8AC3E}">
        <p14:creationId xmlns:p14="http://schemas.microsoft.com/office/powerpoint/2010/main" val="138276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981200" y="152400"/>
            <a:ext cx="8229600" cy="1143000"/>
          </a:xfrm>
        </p:spPr>
        <p:txBody>
          <a:bodyPr>
            <a:normAutofit/>
          </a:bodyPr>
          <a:lstStyle/>
          <a:p>
            <a:r>
              <a:rPr lang="en-US" sz="2800" b="1" dirty="0">
                <a:latin typeface="+mn-lt"/>
              </a:rPr>
              <a:t>Abraham Lincoln’s head on John Calhoun’s body</a:t>
            </a:r>
          </a:p>
        </p:txBody>
      </p:sp>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1"/>
            <a:ext cx="57150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94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432" y="1317812"/>
            <a:ext cx="3859136" cy="510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1981200" y="349624"/>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mn-lt"/>
              </a:rPr>
              <a:t>Abraham and Marilyn</a:t>
            </a:r>
          </a:p>
        </p:txBody>
      </p:sp>
    </p:spTree>
    <p:extLst>
      <p:ext uri="{BB962C8B-B14F-4D97-AF65-F5344CB8AC3E}">
        <p14:creationId xmlns:p14="http://schemas.microsoft.com/office/powerpoint/2010/main" val="409536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5454" y="1524639"/>
            <a:ext cx="7521092" cy="4230614"/>
          </a:xfrm>
          <a:prstGeom prst="rect">
            <a:avLst/>
          </a:prstGeom>
        </p:spPr>
      </p:pic>
      <p:sp>
        <p:nvSpPr>
          <p:cNvPr id="4" name="TextBox 3"/>
          <p:cNvSpPr txBox="1"/>
          <p:nvPr/>
        </p:nvSpPr>
        <p:spPr>
          <a:xfrm>
            <a:off x="3517185" y="411783"/>
            <a:ext cx="5157630" cy="523220"/>
          </a:xfrm>
          <a:prstGeom prst="rect">
            <a:avLst/>
          </a:prstGeom>
          <a:noFill/>
        </p:spPr>
        <p:txBody>
          <a:bodyPr wrap="none" rtlCol="0">
            <a:spAutoFit/>
          </a:bodyPr>
          <a:lstStyle/>
          <a:p>
            <a:pPr algn="ctr"/>
            <a:r>
              <a:rPr lang="en-US" sz="2800" b="1" dirty="0"/>
              <a:t>Little Rocket Man meets The King</a:t>
            </a:r>
          </a:p>
        </p:txBody>
      </p:sp>
      <p:sp>
        <p:nvSpPr>
          <p:cNvPr id="5" name="Rectangle 4"/>
          <p:cNvSpPr/>
          <p:nvPr/>
        </p:nvSpPr>
        <p:spPr>
          <a:xfrm>
            <a:off x="5343831" y="5770312"/>
            <a:ext cx="4572000" cy="369332"/>
          </a:xfrm>
          <a:prstGeom prst="rect">
            <a:avLst/>
          </a:prstGeom>
        </p:spPr>
        <p:txBody>
          <a:bodyPr>
            <a:spAutoFit/>
          </a:bodyPr>
          <a:lstStyle/>
          <a:p>
            <a:pPr algn="r"/>
            <a:r>
              <a:rPr lang="en-US" dirty="0">
                <a:hlinkClick r:id="rId3"/>
              </a:rPr>
              <a:t>Source</a:t>
            </a:r>
            <a:endParaRPr lang="en-US" dirty="0"/>
          </a:p>
        </p:txBody>
      </p:sp>
    </p:spTree>
    <p:extLst>
      <p:ext uri="{BB962C8B-B14F-4D97-AF65-F5344CB8AC3E}">
        <p14:creationId xmlns:p14="http://schemas.microsoft.com/office/powerpoint/2010/main" val="197999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rry\Pictures\sofiamuse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509" y="1529226"/>
            <a:ext cx="5757998" cy="4606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11363" y="408001"/>
            <a:ext cx="2969274" cy="584775"/>
          </a:xfrm>
          <a:prstGeom prst="rect">
            <a:avLst/>
          </a:prstGeom>
          <a:noFill/>
        </p:spPr>
        <p:txBody>
          <a:bodyPr wrap="none" rtlCol="0">
            <a:spAutoFit/>
          </a:bodyPr>
          <a:lstStyle/>
          <a:p>
            <a:pPr algn="ctr"/>
            <a:r>
              <a:rPr lang="en-US" sz="3200" dirty="0"/>
              <a:t>Play with images</a:t>
            </a:r>
          </a:p>
        </p:txBody>
      </p:sp>
    </p:spTree>
    <p:extLst>
      <p:ext uri="{BB962C8B-B14F-4D97-AF65-F5344CB8AC3E}">
        <p14:creationId xmlns:p14="http://schemas.microsoft.com/office/powerpoint/2010/main" val="180228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340184"/>
            <a:ext cx="8229600" cy="7159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Word processing operations</a:t>
            </a:r>
          </a:p>
        </p:txBody>
      </p:sp>
      <p:sp>
        <p:nvSpPr>
          <p:cNvPr id="3" name="Rectangle 3"/>
          <p:cNvSpPr txBox="1">
            <a:spLocks noChangeArrowheads="1"/>
          </p:cNvSpPr>
          <p:nvPr/>
        </p:nvSpPr>
        <p:spPr>
          <a:xfrm>
            <a:off x="4629980" y="1331936"/>
            <a:ext cx="2932043"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000" dirty="0"/>
              <a:t>Select text</a:t>
            </a:r>
          </a:p>
          <a:p>
            <a:pPr>
              <a:lnSpc>
                <a:spcPct val="80000"/>
              </a:lnSpc>
            </a:pPr>
            <a:r>
              <a:rPr lang="en-US" sz="2000" dirty="0"/>
              <a:t>Cut text</a:t>
            </a:r>
          </a:p>
          <a:p>
            <a:pPr>
              <a:lnSpc>
                <a:spcPct val="80000"/>
              </a:lnSpc>
            </a:pPr>
            <a:r>
              <a:rPr lang="en-US" sz="2000" dirty="0"/>
              <a:t>Copy text</a:t>
            </a:r>
          </a:p>
          <a:p>
            <a:pPr>
              <a:lnSpc>
                <a:spcPct val="80000"/>
              </a:lnSpc>
            </a:pPr>
            <a:r>
              <a:rPr lang="en-US" sz="2000" dirty="0"/>
              <a:t>Move text</a:t>
            </a:r>
          </a:p>
          <a:p>
            <a:pPr>
              <a:lnSpc>
                <a:spcPct val="80000"/>
              </a:lnSpc>
            </a:pPr>
            <a:r>
              <a:rPr lang="en-US" sz="2000" dirty="0"/>
              <a:t>Delete text</a:t>
            </a:r>
          </a:p>
          <a:p>
            <a:pPr>
              <a:lnSpc>
                <a:spcPct val="80000"/>
              </a:lnSpc>
            </a:pPr>
            <a:r>
              <a:rPr lang="en-US" sz="2000" dirty="0"/>
              <a:t>Change fonts</a:t>
            </a:r>
          </a:p>
          <a:p>
            <a:pPr>
              <a:lnSpc>
                <a:spcPct val="80000"/>
              </a:lnSpc>
            </a:pPr>
            <a:r>
              <a:rPr lang="en-US" sz="2000" dirty="0"/>
              <a:t>Change text size</a:t>
            </a:r>
          </a:p>
          <a:p>
            <a:pPr>
              <a:lnSpc>
                <a:spcPct val="80000"/>
              </a:lnSpc>
            </a:pPr>
            <a:r>
              <a:rPr lang="en-US" sz="2000" dirty="0"/>
              <a:t>Change text color</a:t>
            </a:r>
          </a:p>
          <a:p>
            <a:pPr>
              <a:lnSpc>
                <a:spcPct val="80000"/>
              </a:lnSpc>
            </a:pPr>
            <a:r>
              <a:rPr lang="en-US" sz="2000" dirty="0"/>
              <a:t>Change footnote style</a:t>
            </a:r>
          </a:p>
          <a:p>
            <a:pPr>
              <a:lnSpc>
                <a:spcPct val="80000"/>
              </a:lnSpc>
            </a:pPr>
            <a:r>
              <a:rPr lang="en-US" sz="2000" dirty="0"/>
              <a:t>Check spelling</a:t>
            </a:r>
          </a:p>
          <a:p>
            <a:pPr>
              <a:lnSpc>
                <a:spcPct val="80000"/>
              </a:lnSpc>
            </a:pPr>
            <a:r>
              <a:rPr lang="en-US" sz="2000" dirty="0"/>
              <a:t>Compress a text file</a:t>
            </a:r>
          </a:p>
          <a:p>
            <a:pPr>
              <a:lnSpc>
                <a:spcPct val="80000"/>
              </a:lnSpc>
            </a:pPr>
            <a:r>
              <a:rPr lang="en-US" sz="2000" dirty="0"/>
              <a:t>Etc. etc.</a:t>
            </a:r>
          </a:p>
        </p:txBody>
      </p:sp>
      <p:sp>
        <p:nvSpPr>
          <p:cNvPr id="5" name="Title 1"/>
          <p:cNvSpPr txBox="1">
            <a:spLocks/>
          </p:cNvSpPr>
          <p:nvPr/>
        </p:nvSpPr>
        <p:spPr>
          <a:xfrm>
            <a:off x="2817962" y="5284788"/>
            <a:ext cx="73928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These are word processing operations.  Can you think of some image processing operations?</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2585" y="5644569"/>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30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981200" y="340184"/>
            <a:ext cx="8229600" cy="715963"/>
          </a:xfrm>
        </p:spPr>
        <p:txBody>
          <a:bodyPr>
            <a:normAutofit/>
          </a:bodyPr>
          <a:lstStyle/>
          <a:p>
            <a:r>
              <a:rPr lang="en-US" sz="3200" dirty="0"/>
              <a:t>Word and image processing operations</a:t>
            </a:r>
          </a:p>
        </p:txBody>
      </p:sp>
      <p:sp>
        <p:nvSpPr>
          <p:cNvPr id="88067" name="Rectangle 3"/>
          <p:cNvSpPr>
            <a:spLocks noGrp="1" noChangeArrowheads="1"/>
          </p:cNvSpPr>
          <p:nvPr>
            <p:ph type="body" sz="half" idx="1"/>
          </p:nvPr>
        </p:nvSpPr>
        <p:spPr>
          <a:xfrm>
            <a:off x="1981200" y="1938215"/>
            <a:ext cx="4038600" cy="3810000"/>
          </a:xfrm>
        </p:spPr>
        <p:txBody>
          <a:bodyPr/>
          <a:lstStyle/>
          <a:p>
            <a:pPr>
              <a:lnSpc>
                <a:spcPct val="80000"/>
              </a:lnSpc>
            </a:pPr>
            <a:r>
              <a:rPr lang="en-US" sz="2000" dirty="0"/>
              <a:t>Select text</a:t>
            </a:r>
          </a:p>
          <a:p>
            <a:pPr>
              <a:lnSpc>
                <a:spcPct val="80000"/>
              </a:lnSpc>
            </a:pPr>
            <a:r>
              <a:rPr lang="en-US" sz="2000" dirty="0"/>
              <a:t>Cut text</a:t>
            </a:r>
          </a:p>
          <a:p>
            <a:pPr>
              <a:lnSpc>
                <a:spcPct val="80000"/>
              </a:lnSpc>
            </a:pPr>
            <a:r>
              <a:rPr lang="en-US" sz="2000" dirty="0"/>
              <a:t>Copy text</a:t>
            </a:r>
          </a:p>
          <a:p>
            <a:pPr>
              <a:lnSpc>
                <a:spcPct val="80000"/>
              </a:lnSpc>
            </a:pPr>
            <a:r>
              <a:rPr lang="en-US" sz="2000" dirty="0"/>
              <a:t>Move text</a:t>
            </a:r>
          </a:p>
          <a:p>
            <a:pPr>
              <a:lnSpc>
                <a:spcPct val="80000"/>
              </a:lnSpc>
            </a:pPr>
            <a:r>
              <a:rPr lang="en-US" sz="2000" dirty="0"/>
              <a:t>Delete text</a:t>
            </a:r>
          </a:p>
          <a:p>
            <a:pPr>
              <a:lnSpc>
                <a:spcPct val="80000"/>
              </a:lnSpc>
            </a:pPr>
            <a:r>
              <a:rPr lang="en-US" sz="2000" dirty="0"/>
              <a:t>Change fonts</a:t>
            </a:r>
          </a:p>
          <a:p>
            <a:pPr>
              <a:lnSpc>
                <a:spcPct val="80000"/>
              </a:lnSpc>
            </a:pPr>
            <a:r>
              <a:rPr lang="en-US" sz="2000" dirty="0"/>
              <a:t>Change text size</a:t>
            </a:r>
          </a:p>
          <a:p>
            <a:pPr>
              <a:lnSpc>
                <a:spcPct val="80000"/>
              </a:lnSpc>
            </a:pPr>
            <a:r>
              <a:rPr lang="en-US" sz="2000" dirty="0"/>
              <a:t>Change text color</a:t>
            </a:r>
          </a:p>
          <a:p>
            <a:pPr>
              <a:lnSpc>
                <a:spcPct val="80000"/>
              </a:lnSpc>
            </a:pPr>
            <a:r>
              <a:rPr lang="en-US" sz="2000" dirty="0"/>
              <a:t>Change footnote style</a:t>
            </a:r>
          </a:p>
          <a:p>
            <a:pPr>
              <a:lnSpc>
                <a:spcPct val="80000"/>
              </a:lnSpc>
            </a:pPr>
            <a:r>
              <a:rPr lang="en-US" sz="2000" dirty="0"/>
              <a:t>Check spelling</a:t>
            </a:r>
          </a:p>
          <a:p>
            <a:pPr>
              <a:lnSpc>
                <a:spcPct val="80000"/>
              </a:lnSpc>
            </a:pPr>
            <a:r>
              <a:rPr lang="en-US" sz="2000" dirty="0"/>
              <a:t>Compress a text file</a:t>
            </a:r>
          </a:p>
          <a:p>
            <a:pPr>
              <a:lnSpc>
                <a:spcPct val="80000"/>
              </a:lnSpc>
            </a:pPr>
            <a:r>
              <a:rPr lang="en-US" sz="2000" dirty="0"/>
              <a:t>Etc. etc.</a:t>
            </a:r>
          </a:p>
        </p:txBody>
      </p:sp>
      <p:sp>
        <p:nvSpPr>
          <p:cNvPr id="88068" name="Rectangle 4"/>
          <p:cNvSpPr>
            <a:spLocks noGrp="1" noChangeArrowheads="1"/>
          </p:cNvSpPr>
          <p:nvPr>
            <p:ph type="body" sz="half" idx="2"/>
          </p:nvPr>
        </p:nvSpPr>
        <p:spPr>
          <a:xfrm>
            <a:off x="6324600" y="1938215"/>
            <a:ext cx="4038600" cy="3810000"/>
          </a:xfrm>
        </p:spPr>
        <p:txBody>
          <a:bodyPr/>
          <a:lstStyle/>
          <a:p>
            <a:pPr>
              <a:lnSpc>
                <a:spcPct val="80000"/>
              </a:lnSpc>
            </a:pPr>
            <a:r>
              <a:rPr lang="en-US" sz="2000"/>
              <a:t>Select a portion of the image</a:t>
            </a:r>
          </a:p>
          <a:p>
            <a:pPr>
              <a:lnSpc>
                <a:spcPct val="80000"/>
              </a:lnSpc>
            </a:pPr>
            <a:r>
              <a:rPr lang="en-US" sz="2000"/>
              <a:t>Crop an image</a:t>
            </a:r>
          </a:p>
          <a:p>
            <a:pPr>
              <a:lnSpc>
                <a:spcPct val="80000"/>
              </a:lnSpc>
            </a:pPr>
            <a:r>
              <a:rPr lang="en-US" sz="2000"/>
              <a:t>Copy a portion of an image</a:t>
            </a:r>
          </a:p>
          <a:p>
            <a:pPr>
              <a:lnSpc>
                <a:spcPct val="80000"/>
              </a:lnSpc>
            </a:pPr>
            <a:r>
              <a:rPr lang="en-US" sz="2000"/>
              <a:t>Move a portion of an image</a:t>
            </a:r>
          </a:p>
          <a:p>
            <a:pPr>
              <a:lnSpc>
                <a:spcPct val="80000"/>
              </a:lnSpc>
            </a:pPr>
            <a:r>
              <a:rPr lang="en-US" sz="2000"/>
              <a:t>Delete a portion of an image</a:t>
            </a:r>
          </a:p>
          <a:p>
            <a:pPr>
              <a:lnSpc>
                <a:spcPct val="80000"/>
              </a:lnSpc>
            </a:pPr>
            <a:r>
              <a:rPr lang="en-US" sz="2000"/>
              <a:t>Resize an image</a:t>
            </a:r>
          </a:p>
          <a:p>
            <a:pPr>
              <a:lnSpc>
                <a:spcPct val="80000"/>
              </a:lnSpc>
            </a:pPr>
            <a:r>
              <a:rPr lang="en-US" sz="2000"/>
              <a:t>Rotate an image</a:t>
            </a:r>
          </a:p>
          <a:p>
            <a:pPr>
              <a:lnSpc>
                <a:spcPct val="80000"/>
              </a:lnSpc>
            </a:pPr>
            <a:r>
              <a:rPr lang="en-US" sz="2000"/>
              <a:t>Change image brightness</a:t>
            </a:r>
          </a:p>
          <a:p>
            <a:pPr>
              <a:lnSpc>
                <a:spcPct val="80000"/>
              </a:lnSpc>
            </a:pPr>
            <a:r>
              <a:rPr lang="en-US" sz="2000"/>
              <a:t>Change image contrast</a:t>
            </a:r>
          </a:p>
          <a:p>
            <a:pPr>
              <a:lnSpc>
                <a:spcPct val="80000"/>
              </a:lnSpc>
            </a:pPr>
            <a:r>
              <a:rPr lang="en-US" sz="2000"/>
              <a:t>Change colors</a:t>
            </a:r>
          </a:p>
          <a:p>
            <a:pPr>
              <a:lnSpc>
                <a:spcPct val="80000"/>
              </a:lnSpc>
            </a:pPr>
            <a:r>
              <a:rPr lang="en-US" sz="2000"/>
              <a:t>Compress an image file</a:t>
            </a:r>
          </a:p>
          <a:p>
            <a:pPr>
              <a:lnSpc>
                <a:spcPct val="80000"/>
              </a:lnSpc>
            </a:pPr>
            <a:r>
              <a:rPr lang="en-US" sz="2000"/>
              <a:t>Etc. etc.</a:t>
            </a:r>
          </a:p>
        </p:txBody>
      </p:sp>
      <p:sp>
        <p:nvSpPr>
          <p:cNvPr id="88069" name="Text Box 5"/>
          <p:cNvSpPr txBox="1">
            <a:spLocks noChangeArrowheads="1"/>
          </p:cNvSpPr>
          <p:nvPr/>
        </p:nvSpPr>
        <p:spPr bwMode="auto">
          <a:xfrm>
            <a:off x="2362201" y="1404816"/>
            <a:ext cx="1315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Text data</a:t>
            </a:r>
          </a:p>
        </p:txBody>
      </p:sp>
      <p:sp>
        <p:nvSpPr>
          <p:cNvPr id="88070" name="Text Box 6"/>
          <p:cNvSpPr txBox="1">
            <a:spLocks noChangeArrowheads="1"/>
          </p:cNvSpPr>
          <p:nvPr/>
        </p:nvSpPr>
        <p:spPr bwMode="auto">
          <a:xfrm>
            <a:off x="6705601" y="1404816"/>
            <a:ext cx="15716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Image data</a:t>
            </a:r>
          </a:p>
        </p:txBody>
      </p:sp>
    </p:spTree>
    <p:extLst>
      <p:ext uri="{BB962C8B-B14F-4D97-AF65-F5344CB8AC3E}">
        <p14:creationId xmlns:p14="http://schemas.microsoft.com/office/powerpoint/2010/main" val="222295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IfNigvS1JU/VQm839nyMGI/AAAAAAAAf3k/GGwrOR1hQMo/s400/onewebgroundst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686" y="3610583"/>
            <a:ext cx="2853604" cy="23114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06-Work-OneWeb-Satellite_Terminals_Solar_Array-S5.jpg (1186×6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686" y="715142"/>
            <a:ext cx="4114246" cy="2313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DD9CDE-F2E1-4130-A124-FD5073EA04FF}"/>
              </a:ext>
            </a:extLst>
          </p:cNvPr>
          <p:cNvSpPr/>
          <p:nvPr/>
        </p:nvSpPr>
        <p:spPr>
          <a:xfrm>
            <a:off x="9291280" y="715142"/>
            <a:ext cx="1895840" cy="2062103"/>
          </a:xfrm>
          <a:prstGeom prst="rect">
            <a:avLst/>
          </a:prstGeom>
        </p:spPr>
        <p:txBody>
          <a:bodyPr wrap="none">
            <a:spAutoFit/>
          </a:bodyPr>
          <a:lstStyle/>
          <a:p>
            <a:r>
              <a:rPr lang="en-US" sz="2800" b="1" dirty="0"/>
              <a:t>Operations</a:t>
            </a:r>
          </a:p>
          <a:p>
            <a:pPr algn="ctr"/>
            <a:r>
              <a:rPr lang="en-US" sz="2800" b="1" dirty="0"/>
              <a:t>  </a:t>
            </a:r>
          </a:p>
          <a:p>
            <a:pPr marL="514350" indent="-514350">
              <a:buFont typeface="+mj-lt"/>
              <a:buAutoNum type="arabicPeriod"/>
            </a:pPr>
            <a:r>
              <a:rPr lang="en-US" sz="2400" dirty="0"/>
              <a:t>Crop</a:t>
            </a:r>
          </a:p>
          <a:p>
            <a:pPr marL="514350" indent="-514350">
              <a:buFont typeface="+mj-lt"/>
              <a:buAutoNum type="arabicPeriod"/>
            </a:pPr>
            <a:r>
              <a:rPr lang="en-US" sz="2400" dirty="0"/>
              <a:t>Resize</a:t>
            </a:r>
          </a:p>
          <a:p>
            <a:pPr marL="514350" indent="-514350">
              <a:buFont typeface="+mj-lt"/>
              <a:buAutoNum type="arabicPeriod"/>
            </a:pPr>
            <a:r>
              <a:rPr lang="en-US" sz="2400" dirty="0"/>
              <a:t>Sharpen</a:t>
            </a:r>
          </a:p>
        </p:txBody>
      </p:sp>
    </p:spTree>
    <p:extLst>
      <p:ext uri="{BB962C8B-B14F-4D97-AF65-F5344CB8AC3E}">
        <p14:creationId xmlns:p14="http://schemas.microsoft.com/office/powerpoint/2010/main" val="296196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0298" y="473104"/>
            <a:ext cx="3855915" cy="2544108"/>
          </a:xfrm>
          <a:prstGeom prst="rect">
            <a:avLst/>
          </a:prstGeom>
        </p:spPr>
      </p:pic>
      <p:pic>
        <p:nvPicPr>
          <p:cNvPr id="2050" name="Picture 2" descr="http://4.bp.blogspot.com/-SWSUqTbGdlw/VQKPRmCCmWI/AAAAAAAAfyo/noito7If9t4/s1600/freecubawif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0298" y="3585291"/>
            <a:ext cx="3855915" cy="2544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FF5B20D-9DEA-4AE1-8737-7BCEDBB28E8C}"/>
              </a:ext>
            </a:extLst>
          </p:cNvPr>
          <p:cNvSpPr/>
          <p:nvPr/>
        </p:nvSpPr>
        <p:spPr>
          <a:xfrm>
            <a:off x="586383" y="934382"/>
            <a:ext cx="4459030" cy="2000548"/>
          </a:xfrm>
          <a:prstGeom prst="rect">
            <a:avLst/>
          </a:prstGeom>
        </p:spPr>
        <p:txBody>
          <a:bodyPr wrap="square">
            <a:spAutoFit/>
          </a:bodyPr>
          <a:lstStyle/>
          <a:p>
            <a:r>
              <a:rPr lang="en-US" sz="2800" b="1" dirty="0"/>
              <a:t>Operations</a:t>
            </a:r>
            <a:endParaRPr lang="en-US" sz="2400" b="1" dirty="0"/>
          </a:p>
          <a:p>
            <a:endParaRPr lang="en-US" sz="2400" b="1" dirty="0"/>
          </a:p>
          <a:p>
            <a:pPr marL="457200" indent="-457200">
              <a:buFont typeface="+mj-lt"/>
              <a:buAutoNum type="arabicPeriod"/>
            </a:pPr>
            <a:r>
              <a:rPr lang="en-US" sz="2400" dirty="0"/>
              <a:t>Auto level</a:t>
            </a:r>
          </a:p>
          <a:p>
            <a:pPr marL="457200" indent="-457200">
              <a:buFont typeface="+mj-lt"/>
              <a:buAutoNum type="arabicPeriod"/>
            </a:pPr>
            <a:r>
              <a:rPr lang="en-US" sz="2400" dirty="0"/>
              <a:t>Adjust brightness/contrast</a:t>
            </a:r>
          </a:p>
          <a:p>
            <a:pPr marL="457200" indent="-457200">
              <a:buFont typeface="+mj-lt"/>
              <a:buAutoNum type="arabicPeriod"/>
            </a:pPr>
            <a:r>
              <a:rPr lang="en-US" sz="2400" dirty="0"/>
              <a:t>Sharpen</a:t>
            </a:r>
          </a:p>
        </p:txBody>
      </p:sp>
    </p:spTree>
    <p:extLst>
      <p:ext uri="{BB962C8B-B14F-4D97-AF65-F5344CB8AC3E}">
        <p14:creationId xmlns:p14="http://schemas.microsoft.com/office/powerpoint/2010/main" val="14262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4751" y="752661"/>
            <a:ext cx="3321658" cy="4202726"/>
          </a:xfrm>
          <a:prstGeom prst="rect">
            <a:avLst/>
          </a:prstGeom>
        </p:spPr>
      </p:pic>
      <p:pic>
        <p:nvPicPr>
          <p:cNvPr id="3074" name="Picture 2" descr="http://images.clipartpanda.com/salesman-clipart-insurance_salesman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008" y="752661"/>
            <a:ext cx="3264694" cy="42005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59F8D23-202B-4B83-B1B0-8780B35BE4F1}"/>
              </a:ext>
            </a:extLst>
          </p:cNvPr>
          <p:cNvSpPr/>
          <p:nvPr/>
        </p:nvSpPr>
        <p:spPr>
          <a:xfrm>
            <a:off x="586383" y="934382"/>
            <a:ext cx="3321658" cy="3108543"/>
          </a:xfrm>
          <a:prstGeom prst="rect">
            <a:avLst/>
          </a:prstGeom>
        </p:spPr>
        <p:txBody>
          <a:bodyPr wrap="square">
            <a:spAutoFit/>
          </a:bodyPr>
          <a:lstStyle/>
          <a:p>
            <a:r>
              <a:rPr lang="en-US" sz="2800" b="1" dirty="0"/>
              <a:t>Operations</a:t>
            </a:r>
          </a:p>
          <a:p>
            <a:endParaRPr lang="en-US" sz="2400" dirty="0"/>
          </a:p>
          <a:p>
            <a:pPr marL="457200" indent="-457200">
              <a:buFont typeface="+mj-lt"/>
              <a:buAutoNum type="arabicPeriod"/>
            </a:pPr>
            <a:r>
              <a:rPr lang="en-US" sz="2400" dirty="0"/>
              <a:t>Select suitcase color </a:t>
            </a:r>
          </a:p>
          <a:p>
            <a:pPr marL="457200" indent="-457200">
              <a:buFont typeface="+mj-lt"/>
              <a:buAutoNum type="arabicPeriod"/>
            </a:pPr>
            <a:r>
              <a:rPr lang="en-US" sz="2400" dirty="0"/>
              <a:t>Paint over red letters</a:t>
            </a:r>
          </a:p>
          <a:p>
            <a:pPr marL="457200" indent="-457200">
              <a:buFont typeface="+mj-lt"/>
              <a:buAutoNum type="arabicPeriod"/>
            </a:pPr>
            <a:r>
              <a:rPr lang="en-US" sz="2400" dirty="0"/>
              <a:t>Resize three logos</a:t>
            </a:r>
          </a:p>
          <a:p>
            <a:pPr marL="457200" indent="-457200">
              <a:buFont typeface="+mj-lt"/>
              <a:buAutoNum type="arabicPeriod"/>
            </a:pPr>
            <a:r>
              <a:rPr lang="en-US" sz="2400" dirty="0"/>
              <a:t>Create second layer</a:t>
            </a:r>
          </a:p>
          <a:p>
            <a:pPr marL="457200" indent="-457200">
              <a:buFont typeface="+mj-lt"/>
              <a:buAutoNum type="arabicPeriod"/>
            </a:pPr>
            <a:r>
              <a:rPr lang="en-US" sz="2400" dirty="0"/>
              <a:t>Paste logos on the top layer</a:t>
            </a:r>
          </a:p>
        </p:txBody>
      </p:sp>
    </p:spTree>
    <p:extLst>
      <p:ext uri="{BB962C8B-B14F-4D97-AF65-F5344CB8AC3E}">
        <p14:creationId xmlns:p14="http://schemas.microsoft.com/office/powerpoint/2010/main" val="209466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64742" y="3583624"/>
            <a:ext cx="2764460" cy="2710397"/>
          </a:xfrm>
          <a:prstGeom prst="rect">
            <a:avLst/>
          </a:prstGeom>
        </p:spPr>
      </p:pic>
      <p:pic>
        <p:nvPicPr>
          <p:cNvPr id="4102" name="Picture 6" descr="Vista-desde-satelite-de-la-tierra-.jpg (480×3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742" y="798197"/>
            <a:ext cx="3036835" cy="2283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32D13F-9835-4C7B-8059-B6F0B6B3FD8C}"/>
              </a:ext>
            </a:extLst>
          </p:cNvPr>
          <p:cNvSpPr/>
          <p:nvPr/>
        </p:nvSpPr>
        <p:spPr>
          <a:xfrm>
            <a:off x="590144" y="934382"/>
            <a:ext cx="5441004" cy="3847207"/>
          </a:xfrm>
          <a:prstGeom prst="rect">
            <a:avLst/>
          </a:prstGeom>
        </p:spPr>
        <p:txBody>
          <a:bodyPr wrap="square">
            <a:spAutoFit/>
          </a:bodyPr>
          <a:lstStyle/>
          <a:p>
            <a:r>
              <a:rPr lang="en-US" sz="2800" b="1" dirty="0"/>
              <a:t>Operations</a:t>
            </a:r>
          </a:p>
          <a:p>
            <a:endParaRPr lang="en-US" sz="2400" b="1" dirty="0"/>
          </a:p>
          <a:p>
            <a:pPr marL="457200" indent="-457200">
              <a:buFont typeface="+mj-lt"/>
              <a:buAutoNum type="arabicPeriod"/>
            </a:pPr>
            <a:r>
              <a:rPr lang="en-US" sz="2400" dirty="0"/>
              <a:t>Draw circle</a:t>
            </a:r>
          </a:p>
          <a:p>
            <a:pPr marL="457200" indent="-457200">
              <a:buFont typeface="+mj-lt"/>
              <a:buAutoNum type="arabicPeriod"/>
            </a:pPr>
            <a:r>
              <a:rPr lang="en-US" sz="2400" dirty="0"/>
              <a:t>Select dark area (Magic Wand tool)</a:t>
            </a:r>
          </a:p>
          <a:p>
            <a:pPr marL="457200" indent="-457200">
              <a:buFont typeface="+mj-lt"/>
              <a:buAutoNum type="arabicPeriod"/>
            </a:pPr>
            <a:r>
              <a:rPr lang="en-US" sz="2400" dirty="0"/>
              <a:t>Cut to make transparent</a:t>
            </a:r>
          </a:p>
          <a:p>
            <a:pPr marL="457200" indent="-457200">
              <a:buFont typeface="+mj-lt"/>
              <a:buAutoNum type="arabicPeriod"/>
            </a:pPr>
            <a:r>
              <a:rPr lang="en-US" sz="2400" dirty="0"/>
              <a:t>Create second layer</a:t>
            </a:r>
          </a:p>
          <a:p>
            <a:pPr marL="457200" indent="-457200">
              <a:buFont typeface="+mj-lt"/>
              <a:buAutoNum type="arabicPeriod"/>
            </a:pPr>
            <a:r>
              <a:rPr lang="en-US" sz="2400" dirty="0"/>
              <a:t>Create circle on bottom layer</a:t>
            </a:r>
          </a:p>
          <a:p>
            <a:pPr marL="457200" indent="-457200">
              <a:buFont typeface="+mj-lt"/>
              <a:buAutoNum type="arabicPeriod"/>
            </a:pPr>
            <a:r>
              <a:rPr lang="en-US" sz="2400" dirty="0"/>
              <a:t>Move globe to top layer</a:t>
            </a:r>
          </a:p>
          <a:p>
            <a:pPr marL="457200" indent="-457200">
              <a:buFont typeface="+mj-lt"/>
              <a:buAutoNum type="arabicPeriod"/>
            </a:pPr>
            <a:r>
              <a:rPr lang="en-US" sz="2400" dirty="0"/>
              <a:t>Add arrows</a:t>
            </a:r>
          </a:p>
          <a:p>
            <a:pPr marL="457200" indent="-457200">
              <a:buFont typeface="+mj-lt"/>
              <a:buAutoNum type="arabicPeriod"/>
            </a:pPr>
            <a:r>
              <a:rPr lang="en-US" sz="2400" dirty="0"/>
              <a:t>Add dots (large text periods) </a:t>
            </a:r>
          </a:p>
        </p:txBody>
      </p:sp>
    </p:spTree>
    <p:extLst>
      <p:ext uri="{BB962C8B-B14F-4D97-AF65-F5344CB8AC3E}">
        <p14:creationId xmlns:p14="http://schemas.microsoft.com/office/powerpoint/2010/main" val="155599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524000" y="539838"/>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3736383" y="1763150"/>
            <a:ext cx="4719234" cy="4876800"/>
          </a:xfrm>
        </p:spPr>
        <p:txBody>
          <a:bodyPr>
            <a:normAutofit/>
          </a:bodyPr>
          <a:lstStyle/>
          <a:p>
            <a:r>
              <a:rPr lang="en-US" sz="2800" dirty="0"/>
              <a:t>Internet concepts</a:t>
            </a:r>
          </a:p>
          <a:p>
            <a:pPr lvl="1"/>
            <a:r>
              <a:rPr lang="en-US" dirty="0">
                <a:solidFill>
                  <a:srgbClr val="FF0000"/>
                </a:solidFill>
              </a:rPr>
              <a:t>Applications</a:t>
            </a:r>
          </a:p>
          <a:p>
            <a:pPr lvl="1"/>
            <a:r>
              <a:rPr lang="en-US" dirty="0"/>
              <a:t>Technology</a:t>
            </a:r>
          </a:p>
          <a:p>
            <a:pPr lvl="1"/>
            <a:r>
              <a:rPr lang="en-US" dirty="0"/>
              <a:t>Implications</a:t>
            </a:r>
          </a:p>
          <a:p>
            <a:r>
              <a:rPr lang="en-US" sz="2800" dirty="0"/>
              <a:t>Internet skills</a:t>
            </a:r>
          </a:p>
          <a:p>
            <a:pPr lvl="1"/>
            <a:r>
              <a:rPr lang="en-US" dirty="0"/>
              <a:t>Application development</a:t>
            </a:r>
          </a:p>
          <a:p>
            <a:pPr lvl="1"/>
            <a:r>
              <a:rPr lang="en-US" dirty="0">
                <a:solidFill>
                  <a:srgbClr val="FF0000"/>
                </a:solidFill>
              </a:rPr>
              <a:t>Content creation (image)</a:t>
            </a:r>
          </a:p>
          <a:p>
            <a:pPr lvl="1"/>
            <a:r>
              <a:rPr lang="en-US" dirty="0"/>
              <a:t>User skills</a:t>
            </a:r>
          </a:p>
        </p:txBody>
      </p:sp>
    </p:spTree>
    <p:extLst>
      <p:ext uri="{BB962C8B-B14F-4D97-AF65-F5344CB8AC3E}">
        <p14:creationId xmlns:p14="http://schemas.microsoft.com/office/powerpoint/2010/main" val="281297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qlSqBh9LDz8/VNpnzT0rthI/AAAAAAAAfWk/MLWy22bc70w/s400/underseacablesfu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04" y="3601986"/>
            <a:ext cx="2808488" cy="278040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8184204" y="475611"/>
            <a:ext cx="2808488" cy="2780403"/>
          </a:xfrm>
          <a:prstGeom prst="rect">
            <a:avLst/>
          </a:prstGeom>
          <a:ln w="25400">
            <a:solidFill>
              <a:schemeClr val="tx1"/>
            </a:solidFill>
          </a:ln>
        </p:spPr>
      </p:pic>
      <p:sp>
        <p:nvSpPr>
          <p:cNvPr id="4" name="Rectangle 3">
            <a:extLst>
              <a:ext uri="{FF2B5EF4-FFF2-40B4-BE49-F238E27FC236}">
                <a16:creationId xmlns:a16="http://schemas.microsoft.com/office/drawing/2014/main" id="{041EE3EA-C629-41B2-A8AB-52B81C9CC4B9}"/>
              </a:ext>
            </a:extLst>
          </p:cNvPr>
          <p:cNvSpPr/>
          <p:nvPr/>
        </p:nvSpPr>
        <p:spPr>
          <a:xfrm>
            <a:off x="590144" y="934382"/>
            <a:ext cx="5441004" cy="1631216"/>
          </a:xfrm>
          <a:prstGeom prst="rect">
            <a:avLst/>
          </a:prstGeom>
        </p:spPr>
        <p:txBody>
          <a:bodyPr wrap="square">
            <a:spAutoFit/>
          </a:bodyPr>
          <a:lstStyle/>
          <a:p>
            <a:r>
              <a:rPr lang="en-US" sz="2800" b="1" dirty="0"/>
              <a:t>Operations</a:t>
            </a:r>
          </a:p>
          <a:p>
            <a:endParaRPr lang="en-US" sz="2400" b="1" dirty="0"/>
          </a:p>
          <a:p>
            <a:pPr marL="457200" indent="-457200">
              <a:buFont typeface="+mj-lt"/>
              <a:buAutoNum type="arabicPeriod"/>
            </a:pPr>
            <a:r>
              <a:rPr lang="en-US" sz="2400" dirty="0"/>
              <a:t>Add second layer</a:t>
            </a:r>
          </a:p>
          <a:p>
            <a:pPr marL="457200" indent="-457200">
              <a:buFont typeface="+mj-lt"/>
              <a:buAutoNum type="arabicPeriod"/>
            </a:pPr>
            <a:r>
              <a:rPr lang="en-US" sz="2400" dirty="0"/>
              <a:t>Draw curved, dashed arrow</a:t>
            </a:r>
          </a:p>
        </p:txBody>
      </p:sp>
    </p:spTree>
    <p:extLst>
      <p:ext uri="{BB962C8B-B14F-4D97-AF65-F5344CB8AC3E}">
        <p14:creationId xmlns:p14="http://schemas.microsoft.com/office/powerpoint/2010/main" val="180975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1524000" y="343266"/>
            <a:ext cx="9144000" cy="639763"/>
          </a:xfrm>
        </p:spPr>
        <p:txBody>
          <a:bodyPr>
            <a:normAutofit/>
          </a:bodyPr>
          <a:lstStyle/>
          <a:p>
            <a:r>
              <a:rPr lang="en-US" sz="2800" b="1" dirty="0"/>
              <a:t>Popular image processing programs</a:t>
            </a:r>
          </a:p>
        </p:txBody>
      </p:sp>
      <p:sp>
        <p:nvSpPr>
          <p:cNvPr id="90116" name="Rectangle 4"/>
          <p:cNvSpPr>
            <a:spLocks noGrp="1" noChangeArrowheads="1"/>
          </p:cNvSpPr>
          <p:nvPr>
            <p:ph type="body" sz="half" idx="4294967295"/>
          </p:nvPr>
        </p:nvSpPr>
        <p:spPr>
          <a:xfrm>
            <a:off x="3072496" y="1400613"/>
            <a:ext cx="7034989" cy="2133600"/>
          </a:xfrm>
        </p:spPr>
        <p:txBody>
          <a:bodyPr>
            <a:noAutofit/>
          </a:bodyPr>
          <a:lstStyle/>
          <a:p>
            <a:pPr marL="0" indent="0">
              <a:lnSpc>
                <a:spcPct val="90000"/>
              </a:lnSpc>
              <a:buNone/>
            </a:pPr>
            <a:r>
              <a:rPr lang="en-US" sz="2400" dirty="0"/>
              <a:t>Adobe Photoshop (proprietary, stand-alone) </a:t>
            </a:r>
            <a:r>
              <a:rPr lang="en-US" sz="2000" dirty="0">
                <a:solidFill>
                  <a:srgbClr val="FF0000"/>
                </a:solidFill>
              </a:rPr>
              <a:t>expensive – for professionals</a:t>
            </a:r>
          </a:p>
          <a:p>
            <a:pPr marL="0" indent="0">
              <a:lnSpc>
                <a:spcPct val="90000"/>
              </a:lnSpc>
              <a:buNone/>
            </a:pPr>
            <a:endParaRPr lang="en-US" sz="1800" dirty="0"/>
          </a:p>
          <a:p>
            <a:pPr marL="0" indent="0">
              <a:lnSpc>
                <a:spcPct val="90000"/>
              </a:lnSpc>
              <a:buNone/>
            </a:pPr>
            <a:r>
              <a:rPr lang="en-US" sz="2400" dirty="0"/>
              <a:t>Paint.net (open source, stand alone) </a:t>
            </a:r>
          </a:p>
          <a:p>
            <a:pPr marL="0" indent="0">
              <a:lnSpc>
                <a:spcPct val="90000"/>
              </a:lnSpc>
              <a:buNone/>
            </a:pPr>
            <a:r>
              <a:rPr lang="en-US" sz="2000" dirty="0">
                <a:solidFill>
                  <a:srgbClr val="FF0000"/>
                </a:solidFill>
              </a:rPr>
              <a:t>just right</a:t>
            </a:r>
            <a:endParaRPr lang="en-US" sz="2800" dirty="0">
              <a:solidFill>
                <a:srgbClr val="FF0000"/>
              </a:solidFill>
            </a:endParaRPr>
          </a:p>
          <a:p>
            <a:pPr marL="0" indent="0">
              <a:lnSpc>
                <a:spcPct val="90000"/>
              </a:lnSpc>
              <a:buNone/>
            </a:pPr>
            <a:endParaRPr lang="en-US" sz="1800" dirty="0"/>
          </a:p>
          <a:p>
            <a:pPr marL="0" indent="0">
              <a:lnSpc>
                <a:spcPct val="90000"/>
              </a:lnSpc>
              <a:buNone/>
            </a:pPr>
            <a:r>
              <a:rPr lang="en-US" sz="2400" dirty="0"/>
              <a:t>Photoshop.com (proprietary, in browser) </a:t>
            </a:r>
          </a:p>
          <a:p>
            <a:pPr marL="0" indent="0">
              <a:lnSpc>
                <a:spcPct val="90000"/>
              </a:lnSpc>
              <a:buNone/>
            </a:pPr>
            <a:r>
              <a:rPr lang="en-US" sz="2000" dirty="0">
                <a:solidFill>
                  <a:srgbClr val="FF0000"/>
                </a:solidFill>
              </a:rPr>
              <a:t>too slow and lacking in features</a:t>
            </a:r>
          </a:p>
          <a:p>
            <a:pPr marL="0" indent="0">
              <a:lnSpc>
                <a:spcPct val="90000"/>
              </a:lnSpc>
              <a:buNone/>
            </a:pPr>
            <a:endParaRPr lang="en-US" sz="1800" dirty="0"/>
          </a:p>
          <a:p>
            <a:pPr marL="0" indent="0">
              <a:lnSpc>
                <a:spcPct val="90000"/>
              </a:lnSpc>
              <a:buNone/>
            </a:pPr>
            <a:r>
              <a:rPr lang="en-US" sz="2400" dirty="0"/>
              <a:t>Adobe Photoshop Express (proprietary phone app)</a:t>
            </a:r>
          </a:p>
          <a:p>
            <a:pPr marL="0" indent="0">
              <a:lnSpc>
                <a:spcPct val="90000"/>
              </a:lnSpc>
              <a:buNone/>
            </a:pPr>
            <a:r>
              <a:rPr lang="en-US" sz="2000" dirty="0">
                <a:solidFill>
                  <a:srgbClr val="FF0000"/>
                </a:solidFill>
              </a:rPr>
              <a:t>small screen, too slow and lacking in features</a:t>
            </a:r>
          </a:p>
          <a:p>
            <a:pPr marL="0" indent="0">
              <a:lnSpc>
                <a:spcPct val="90000"/>
              </a:lnSpc>
              <a:buNone/>
            </a:pPr>
            <a:endParaRPr lang="en-US" sz="2600" dirty="0"/>
          </a:p>
          <a:p>
            <a:pPr marL="0" indent="0">
              <a:lnSpc>
                <a:spcPct val="90000"/>
              </a:lnSpc>
              <a:buNone/>
            </a:pPr>
            <a:endParaRPr lang="en-US" sz="2600" dirty="0"/>
          </a:p>
        </p:txBody>
      </p:sp>
      <p:cxnSp>
        <p:nvCxnSpPr>
          <p:cNvPr id="4" name="Straight Arrow Connector 3"/>
          <p:cNvCxnSpPr/>
          <p:nvPr/>
        </p:nvCxnSpPr>
        <p:spPr>
          <a:xfrm>
            <a:off x="2294812" y="2637499"/>
            <a:ext cx="630621"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3051179" y="5496878"/>
            <a:ext cx="73928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t>How might this change in the future as technology improves?</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3126" y="5856659"/>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49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8038" y="2230419"/>
            <a:ext cx="554960" cy="346249"/>
          </a:xfrm>
          <a:prstGeom prst="rect">
            <a:avLst/>
          </a:prstGeom>
        </p:spPr>
        <p:txBody>
          <a:bodyPr wrap="none">
            <a:spAutoFit/>
          </a:bodyPr>
          <a:lstStyle/>
          <a:p>
            <a:r>
              <a:rPr lang="en-US" sz="1650" dirty="0" err="1">
                <a:hlinkClick r:id="rId3"/>
              </a:rPr>
              <a:t>Pixlr</a:t>
            </a:r>
            <a:endParaRPr lang="en-US" sz="1650" dirty="0"/>
          </a:p>
        </p:txBody>
      </p:sp>
      <p:sp>
        <p:nvSpPr>
          <p:cNvPr id="3" name="Rectangle 2"/>
          <p:cNvSpPr/>
          <p:nvPr/>
        </p:nvSpPr>
        <p:spPr>
          <a:xfrm>
            <a:off x="7164905" y="5014554"/>
            <a:ext cx="1106265" cy="346249"/>
          </a:xfrm>
          <a:prstGeom prst="rect">
            <a:avLst/>
          </a:prstGeom>
        </p:spPr>
        <p:txBody>
          <a:bodyPr wrap="none">
            <a:spAutoFit/>
          </a:bodyPr>
          <a:lstStyle/>
          <a:p>
            <a:r>
              <a:rPr lang="en-US" sz="1650" dirty="0" err="1">
                <a:hlinkClick r:id="rId4"/>
              </a:rPr>
              <a:t>SumoPaint</a:t>
            </a:r>
            <a:endParaRPr lang="en-US" sz="1650" dirty="0"/>
          </a:p>
        </p:txBody>
      </p:sp>
      <p:pic>
        <p:nvPicPr>
          <p:cNvPr id="1030" name="Picture 6" descr="Image result for pixlr edito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7872" y="611446"/>
            <a:ext cx="2146806" cy="21468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8707872" y="3371713"/>
            <a:ext cx="2608467" cy="2126171"/>
          </a:xfrm>
          <a:prstGeom prst="rect">
            <a:avLst/>
          </a:prstGeom>
        </p:spPr>
      </p:pic>
      <p:pic>
        <p:nvPicPr>
          <p:cNvPr id="1034" name="Picture 10" descr="Image result for paint.net onl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88" y="864360"/>
            <a:ext cx="3294192" cy="2148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1900" y="4434798"/>
            <a:ext cx="5367845" cy="1569660"/>
          </a:xfrm>
          <a:prstGeom prst="rect">
            <a:avLst/>
          </a:prstGeom>
          <a:noFill/>
        </p:spPr>
        <p:txBody>
          <a:bodyPr wrap="square" rtlCol="0">
            <a:spAutoFit/>
          </a:bodyPr>
          <a:lstStyle/>
          <a:p>
            <a:r>
              <a:rPr lang="en-US" sz="2400" dirty="0"/>
              <a:t>Has the gap between Paint.net and online image processing programs closed?</a:t>
            </a:r>
          </a:p>
          <a:p>
            <a:endParaRPr lang="en-US" sz="2400" dirty="0"/>
          </a:p>
          <a:p>
            <a:r>
              <a:rPr lang="en-US" sz="2400" dirty="0"/>
              <a:t>If so, why didn’t it close sooner?</a:t>
            </a:r>
          </a:p>
        </p:txBody>
      </p:sp>
      <p:sp>
        <p:nvSpPr>
          <p:cNvPr id="12" name="Rectangle 11"/>
          <p:cNvSpPr/>
          <p:nvPr/>
        </p:nvSpPr>
        <p:spPr>
          <a:xfrm>
            <a:off x="844888" y="3137031"/>
            <a:ext cx="2540338" cy="1361911"/>
          </a:xfrm>
          <a:prstGeom prst="rect">
            <a:avLst/>
          </a:prstGeom>
        </p:spPr>
        <p:txBody>
          <a:bodyPr wrap="square">
            <a:spAutoFit/>
          </a:bodyPr>
          <a:lstStyle/>
          <a:p>
            <a:r>
              <a:rPr lang="en-US" sz="1650" b="1" dirty="0"/>
              <a:t>Paint.net										</a:t>
            </a:r>
          </a:p>
        </p:txBody>
      </p:sp>
      <p:pic>
        <p:nvPicPr>
          <p:cNvPr id="9" name="Picture 8">
            <a:extLst>
              <a:ext uri="{FF2B5EF4-FFF2-40B4-BE49-F238E27FC236}">
                <a16:creationId xmlns:a16="http://schemas.microsoft.com/office/drawing/2014/main" id="{44C702A8-90CC-4BD2-8AFA-63E076945C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888" y="3949462"/>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69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333" y="1028801"/>
            <a:ext cx="5150796" cy="388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a:extLst>
              <a:ext uri="{FF2B5EF4-FFF2-40B4-BE49-F238E27FC236}">
                <a16:creationId xmlns:a16="http://schemas.microsoft.com/office/drawing/2014/main" id="{D8E2972A-D220-4CFA-BAF1-49D2FF698DA0}"/>
              </a:ext>
            </a:extLst>
          </p:cNvPr>
          <p:cNvSpPr txBox="1">
            <a:spLocks noChangeArrowheads="1"/>
          </p:cNvSpPr>
          <p:nvPr/>
        </p:nvSpPr>
        <p:spPr bwMode="auto">
          <a:xfrm>
            <a:off x="787877" y="1251554"/>
            <a:ext cx="26783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t>How good do you need to be?</a:t>
            </a:r>
          </a:p>
        </p:txBody>
      </p:sp>
      <p:sp>
        <p:nvSpPr>
          <p:cNvPr id="2" name="Rectangle 1">
            <a:extLst>
              <a:ext uri="{FF2B5EF4-FFF2-40B4-BE49-F238E27FC236}">
                <a16:creationId xmlns:a16="http://schemas.microsoft.com/office/drawing/2014/main" id="{E47988FB-0D06-4CC3-AF61-8533733B0E71}"/>
              </a:ext>
            </a:extLst>
          </p:cNvPr>
          <p:cNvSpPr/>
          <p:nvPr/>
        </p:nvSpPr>
        <p:spPr>
          <a:xfrm>
            <a:off x="787877" y="2704087"/>
            <a:ext cx="3959098" cy="2246769"/>
          </a:xfrm>
          <a:prstGeom prst="rect">
            <a:avLst/>
          </a:prstGeom>
        </p:spPr>
        <p:txBody>
          <a:bodyPr wrap="square">
            <a:spAutoFit/>
          </a:bodyPr>
          <a:lstStyle/>
          <a:p>
            <a:r>
              <a:rPr lang="en-US" sz="2000" dirty="0">
                <a:cs typeface="Times New Roman" pitchFamily="18" charset="0"/>
              </a:rPr>
              <a:t>Few users aspire to be artists.</a:t>
            </a:r>
          </a:p>
          <a:p>
            <a:endParaRPr lang="en-US" sz="2000" dirty="0">
              <a:cs typeface="Times New Roman" pitchFamily="18" charset="0"/>
            </a:endParaRPr>
          </a:p>
          <a:p>
            <a:r>
              <a:rPr lang="en-US" sz="2000" dirty="0">
                <a:cs typeface="Times New Roman" pitchFamily="18" charset="0"/>
              </a:rPr>
              <a:t>The rest of us only need to become good enough to create images we can be proud to include in documents, presentations and so forth.</a:t>
            </a:r>
          </a:p>
        </p:txBody>
      </p:sp>
    </p:spTree>
    <p:extLst>
      <p:ext uri="{BB962C8B-B14F-4D97-AF65-F5344CB8AC3E}">
        <p14:creationId xmlns:p14="http://schemas.microsoft.com/office/powerpoint/2010/main" val="292116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7301" y="651642"/>
            <a:ext cx="4339008" cy="523220"/>
          </a:xfrm>
          <a:prstGeom prst="rect">
            <a:avLst/>
          </a:prstGeom>
          <a:noFill/>
        </p:spPr>
        <p:txBody>
          <a:bodyPr wrap="none" rtlCol="0">
            <a:spAutoFit/>
          </a:bodyPr>
          <a:lstStyle/>
          <a:p>
            <a:pPr algn="ctr"/>
            <a:r>
              <a:rPr lang="en-US" sz="2800" b="1" dirty="0">
                <a:cs typeface="Times New Roman" pitchFamily="18" charset="0"/>
              </a:rPr>
              <a:t>Image processing workflow</a:t>
            </a:r>
          </a:p>
        </p:txBody>
      </p:sp>
      <p:sp>
        <p:nvSpPr>
          <p:cNvPr id="3" name="TextBox 2"/>
          <p:cNvSpPr txBox="1"/>
          <p:nvPr/>
        </p:nvSpPr>
        <p:spPr>
          <a:xfrm>
            <a:off x="5276193" y="1755229"/>
            <a:ext cx="1624291" cy="3570208"/>
          </a:xfrm>
          <a:prstGeom prst="rect">
            <a:avLst/>
          </a:prstGeom>
          <a:noFill/>
        </p:spPr>
        <p:txBody>
          <a:bodyPr wrap="none" rtlCol="0">
            <a:spAutoFit/>
          </a:bodyPr>
          <a:lstStyle/>
          <a:p>
            <a:pPr>
              <a:spcBef>
                <a:spcPts val="600"/>
              </a:spcBef>
            </a:pPr>
            <a:r>
              <a:rPr lang="en-US" sz="2800" dirty="0"/>
              <a:t>Capture</a:t>
            </a:r>
          </a:p>
          <a:p>
            <a:pPr>
              <a:spcBef>
                <a:spcPts val="600"/>
              </a:spcBef>
            </a:pPr>
            <a:endParaRPr lang="en-US" sz="2800" dirty="0"/>
          </a:p>
          <a:p>
            <a:pPr>
              <a:spcBef>
                <a:spcPts val="600"/>
              </a:spcBef>
            </a:pPr>
            <a:r>
              <a:rPr lang="en-US" sz="2800" dirty="0"/>
              <a:t>Edit</a:t>
            </a:r>
          </a:p>
          <a:p>
            <a:pPr>
              <a:spcBef>
                <a:spcPts val="600"/>
              </a:spcBef>
            </a:pPr>
            <a:endParaRPr lang="en-US" sz="2800" dirty="0"/>
          </a:p>
          <a:p>
            <a:pPr>
              <a:spcBef>
                <a:spcPts val="600"/>
              </a:spcBef>
            </a:pPr>
            <a:r>
              <a:rPr lang="en-US" sz="2800" dirty="0"/>
              <a:t>Compress</a:t>
            </a:r>
          </a:p>
          <a:p>
            <a:pPr>
              <a:spcBef>
                <a:spcPts val="600"/>
              </a:spcBef>
            </a:pPr>
            <a:endParaRPr lang="en-US" sz="2800" dirty="0"/>
          </a:p>
          <a:p>
            <a:pPr>
              <a:spcBef>
                <a:spcPts val="600"/>
              </a:spcBef>
            </a:pPr>
            <a:r>
              <a:rPr lang="en-US" sz="2800" dirty="0"/>
              <a:t>Distribute</a:t>
            </a:r>
          </a:p>
        </p:txBody>
      </p:sp>
      <p:cxnSp>
        <p:nvCxnSpPr>
          <p:cNvPr id="5" name="Straight Arrow Connector 4"/>
          <p:cNvCxnSpPr/>
          <p:nvPr/>
        </p:nvCxnSpPr>
        <p:spPr>
          <a:xfrm>
            <a:off x="5639524" y="2406868"/>
            <a:ext cx="10511" cy="32582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657413" y="3329261"/>
            <a:ext cx="10511" cy="32582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646902" y="4361793"/>
            <a:ext cx="10511" cy="32582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24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8385" y="539833"/>
            <a:ext cx="1775230" cy="584775"/>
          </a:xfrm>
          <a:prstGeom prst="rect">
            <a:avLst/>
          </a:prstGeom>
          <a:noFill/>
        </p:spPr>
        <p:txBody>
          <a:bodyPr wrap="none" rtlCol="0">
            <a:spAutoFit/>
          </a:bodyPr>
          <a:lstStyle/>
          <a:p>
            <a:pPr algn="ctr"/>
            <a:r>
              <a:rPr lang="en-US" sz="3200" dirty="0"/>
              <a:t>Summary</a:t>
            </a:r>
          </a:p>
        </p:txBody>
      </p:sp>
      <p:pic>
        <p:nvPicPr>
          <p:cNvPr id="3" name="Picture 7" descr="http://www.mercurious.com/wordpress/wp-content/uploads/2007/07/fig31_sketch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358" y="2382043"/>
            <a:ext cx="3132444" cy="26103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620" y="2382043"/>
            <a:ext cx="3132444" cy="261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908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2400300" y="1539766"/>
            <a:ext cx="73914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mj-lt"/>
              <a:buAutoNum type="arabicPeriod"/>
            </a:pPr>
            <a:r>
              <a:rPr lang="en-US" sz="2000" dirty="0"/>
              <a:t>Why didn’t image processing take off until the 1990s if we had been doing it since the 1960s?</a:t>
            </a:r>
          </a:p>
          <a:p>
            <a:pPr marL="457200" indent="-457200">
              <a:buFont typeface="+mj-lt"/>
              <a:buAutoNum type="arabicPeriod"/>
            </a:pPr>
            <a:r>
              <a:rPr lang="en-US" sz="2000" dirty="0"/>
              <a:t>We listed several word processing operations.  Without looking back, can you recall some of them or list them based on your experience?</a:t>
            </a:r>
          </a:p>
          <a:p>
            <a:pPr marL="457200" indent="-457200">
              <a:buFont typeface="+mj-lt"/>
              <a:buAutoNum type="arabicPeriod"/>
            </a:pPr>
            <a:r>
              <a:rPr lang="en-US" sz="2000" dirty="0"/>
              <a:t>We listed several image processing operations.  Without looking back, can you recall some of them or list them based on your experience?</a:t>
            </a:r>
          </a:p>
          <a:p>
            <a:pPr marL="457200" indent="-457200">
              <a:buFont typeface="+mj-lt"/>
              <a:buAutoNum type="arabicPeriod"/>
            </a:pPr>
            <a:r>
              <a:rPr lang="en-US" sz="2000" dirty="0"/>
              <a:t>We mentioned three image processing programs, what were the characteristics of each?</a:t>
            </a:r>
          </a:p>
          <a:p>
            <a:pPr marL="457200" indent="-457200">
              <a:buFont typeface="+mj-lt"/>
              <a:buAutoNum type="arabicPeriod"/>
            </a:pPr>
            <a:r>
              <a:rPr lang="en-US" sz="2000" dirty="0"/>
              <a:t>What were the steps in our image processing workflow?  Do you understand each?</a:t>
            </a:r>
          </a:p>
          <a:p>
            <a:pPr marL="457200" indent="-457200">
              <a:buFont typeface="+mj-lt"/>
              <a:buAutoNum type="arabicPeriod"/>
            </a:pPr>
            <a:r>
              <a:rPr lang="en-US" sz="2000" dirty="0"/>
              <a:t>What are the step is an audio processing workflow?</a:t>
            </a:r>
          </a:p>
          <a:p>
            <a:pPr marL="457200" indent="-457200">
              <a:buFont typeface="+mj-lt"/>
              <a:buAutoNum type="arabicPeriod"/>
            </a:pPr>
            <a:r>
              <a:rPr lang="en-US" sz="2000" dirty="0"/>
              <a:t>What technology changes might lead me to one day switch from Paint.net to a networked image processor </a:t>
            </a:r>
            <a:r>
              <a:rPr lang="en-US" sz="2000"/>
              <a:t>like Potoshop.com? </a:t>
            </a:r>
            <a:endParaRPr lang="en-US" sz="2000" dirty="0"/>
          </a:p>
          <a:p>
            <a:endParaRPr lang="en-US" sz="2000" dirty="0"/>
          </a:p>
          <a:p>
            <a:endParaRPr lang="en-US" sz="2000" dirty="0"/>
          </a:p>
        </p:txBody>
      </p:sp>
      <p:sp>
        <p:nvSpPr>
          <p:cNvPr id="3" name="TextBox 2"/>
          <p:cNvSpPr txBox="1"/>
          <p:nvPr/>
        </p:nvSpPr>
        <p:spPr>
          <a:xfrm>
            <a:off x="4323529" y="469613"/>
            <a:ext cx="3544945" cy="584775"/>
          </a:xfrm>
          <a:prstGeom prst="rect">
            <a:avLst/>
          </a:prstGeom>
          <a:noFill/>
        </p:spPr>
        <p:txBody>
          <a:bodyPr wrap="none" rtlCol="0">
            <a:spAutoFit/>
          </a:bodyPr>
          <a:lstStyle/>
          <a:p>
            <a:pPr algn="ctr"/>
            <a:r>
              <a:rPr lang="en-US" sz="3200" dirty="0"/>
              <a:t>Self-study questions</a:t>
            </a:r>
          </a:p>
        </p:txBody>
      </p:sp>
    </p:spTree>
    <p:extLst>
      <p:ext uri="{BB962C8B-B14F-4D97-AF65-F5344CB8AC3E}">
        <p14:creationId xmlns:p14="http://schemas.microsoft.com/office/powerpoint/2010/main" val="1543782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6796" y="1133938"/>
            <a:ext cx="8232196" cy="5262979"/>
          </a:xfrm>
          <a:prstGeom prst="rect">
            <a:avLst/>
          </a:prstGeom>
        </p:spPr>
        <p:txBody>
          <a:bodyPr wrap="square">
            <a:spAutoFit/>
          </a:bodyPr>
          <a:lstStyle/>
          <a:p>
            <a:r>
              <a:rPr lang="en-US" sz="1600" dirty="0"/>
              <a:t>Ivan Sutherland demonstrating Sketchpad, narrated by Alan Kay:</a:t>
            </a:r>
            <a:endParaRPr lang="en-US" sz="1600" dirty="0">
              <a:hlinkClick r:id="rId2"/>
            </a:endParaRPr>
          </a:p>
          <a:p>
            <a:r>
              <a:rPr lang="en-US" sz="1600" dirty="0">
                <a:hlinkClick r:id="rId2"/>
              </a:rPr>
              <a:t>http://www.youtube.com/watch?v=mOZqRJzE8xg&amp;feature=related</a:t>
            </a:r>
            <a:endParaRPr lang="en-US" sz="1600" dirty="0"/>
          </a:p>
          <a:p>
            <a:r>
              <a:rPr lang="en-US" sz="1600" dirty="0"/>
              <a:t>Dove billboard video:</a:t>
            </a:r>
          </a:p>
          <a:p>
            <a:r>
              <a:rPr lang="en-US" sz="1600" dirty="0">
                <a:hlinkClick r:id="rId3"/>
              </a:rPr>
              <a:t>http://www.youtube.com/watch?v=iYhCn0jf46U</a:t>
            </a:r>
            <a:endParaRPr lang="en-US" sz="1600" dirty="0"/>
          </a:p>
          <a:p>
            <a:r>
              <a:rPr lang="en-US" sz="1600" dirty="0"/>
              <a:t>Deception with image processing:</a:t>
            </a:r>
          </a:p>
          <a:p>
            <a:r>
              <a:rPr lang="en-US" sz="1600" dirty="0">
                <a:hlinkClick r:id="rId4"/>
              </a:rPr>
              <a:t>http://cis471.blogspot.com/2010/06/digital-manipulation-in-politics-and.html</a:t>
            </a:r>
            <a:endParaRPr lang="en-US" sz="1600" dirty="0"/>
          </a:p>
          <a:p>
            <a:r>
              <a:rPr lang="en-US" sz="1600" dirty="0"/>
              <a:t>Humorous fake images:</a:t>
            </a:r>
          </a:p>
          <a:p>
            <a:r>
              <a:rPr lang="en-US" sz="1600" dirty="0">
                <a:hlinkClick r:id="rId5"/>
              </a:rPr>
              <a:t>http://www.worth1000.com</a:t>
            </a:r>
            <a:endParaRPr lang="en-US" sz="1600" dirty="0"/>
          </a:p>
          <a:p>
            <a:r>
              <a:rPr lang="en-US" sz="1600" dirty="0"/>
              <a:t>A brief history of fake photography:</a:t>
            </a:r>
          </a:p>
          <a:p>
            <a:r>
              <a:rPr lang="en-US" sz="1600" dirty="0">
                <a:hlinkClick r:id="rId6"/>
              </a:rPr>
              <a:t>http://www.nytimes.com/slideshow/2009/08/23/weekinreview/20090823_FAKE_SS_index.html</a:t>
            </a:r>
            <a:endParaRPr lang="en-US" sz="1600" dirty="0"/>
          </a:p>
          <a:p>
            <a:r>
              <a:rPr lang="en-US" sz="1600" dirty="0"/>
              <a:t>Image play:</a:t>
            </a:r>
          </a:p>
          <a:p>
            <a:r>
              <a:rPr lang="en-US" sz="1600" dirty="0">
                <a:hlinkClick r:id="rId7"/>
              </a:rPr>
              <a:t>http://www.nytimes.com/2011/03/10/technology/personaltech/10basics.html?_r=1&amp;nl=todaysheadlines&amp;emc=tha26</a:t>
            </a:r>
            <a:endParaRPr lang="en-US" sz="1600" dirty="0"/>
          </a:p>
          <a:p>
            <a:r>
              <a:rPr lang="en-US" sz="1600" dirty="0"/>
              <a:t>For Paint.net and other image processing programs, see the resources section at:</a:t>
            </a:r>
          </a:p>
          <a:p>
            <a:r>
              <a:rPr lang="en-US" sz="1600" dirty="0">
                <a:hlinkClick r:id="rId8"/>
              </a:rPr>
              <a:t>http://som.csudh.edu/fac/lpress/netapps/image/</a:t>
            </a:r>
            <a:endParaRPr lang="en-US" sz="1600" dirty="0"/>
          </a:p>
          <a:p>
            <a:r>
              <a:rPr lang="en-US" sz="1600" dirty="0"/>
              <a:t>Google image study:</a:t>
            </a:r>
            <a:endParaRPr lang="en-US" sz="1600" dirty="0">
              <a:hlinkClick r:id="rId9"/>
            </a:endParaRPr>
          </a:p>
          <a:p>
            <a:r>
              <a:rPr lang="en-US" sz="1600" dirty="0">
                <a:hlinkClick r:id="rId9"/>
              </a:rPr>
              <a:t>http://code.google.com/speed/webp/docs/c_study.html</a:t>
            </a:r>
            <a:endParaRPr lang="en-US" sz="1600" dirty="0"/>
          </a:p>
          <a:p>
            <a:r>
              <a:rPr lang="en-US" sz="1600" dirty="0"/>
              <a:t>Google research on compression using the </a:t>
            </a:r>
            <a:r>
              <a:rPr lang="en-US" sz="1600" dirty="0" err="1"/>
              <a:t>WebP</a:t>
            </a:r>
            <a:r>
              <a:rPr lang="en-US" sz="1600" dirty="0"/>
              <a:t> format:</a:t>
            </a:r>
          </a:p>
          <a:p>
            <a:r>
              <a:rPr lang="en-US" sz="1600" dirty="0">
                <a:hlinkClick r:id="rId10"/>
              </a:rPr>
              <a:t>https://developers.google.com/speed/webp/</a:t>
            </a:r>
            <a:endParaRPr lang="en-US" sz="1600" dirty="0"/>
          </a:p>
          <a:p>
            <a:r>
              <a:rPr lang="en-US" sz="1600" dirty="0"/>
              <a:t>Can a cell phone replace a digital camera?</a:t>
            </a:r>
          </a:p>
          <a:p>
            <a:r>
              <a:rPr lang="en-US" sz="1600" dirty="0">
                <a:hlinkClick r:id="rId11"/>
              </a:rPr>
              <a:t>http://www.pcmag.com/article2/0,2817,2394863,00.asp</a:t>
            </a:r>
            <a:endParaRPr lang="en-US" sz="1600" dirty="0"/>
          </a:p>
        </p:txBody>
      </p:sp>
      <p:sp>
        <p:nvSpPr>
          <p:cNvPr id="3" name="TextBox 2"/>
          <p:cNvSpPr txBox="1"/>
          <p:nvPr/>
        </p:nvSpPr>
        <p:spPr>
          <a:xfrm>
            <a:off x="5160712" y="258986"/>
            <a:ext cx="1870577" cy="584775"/>
          </a:xfrm>
          <a:prstGeom prst="rect">
            <a:avLst/>
          </a:prstGeom>
          <a:noFill/>
        </p:spPr>
        <p:txBody>
          <a:bodyPr wrap="none" rtlCol="0">
            <a:spAutoFit/>
          </a:bodyPr>
          <a:lstStyle/>
          <a:p>
            <a:pPr algn="ctr"/>
            <a:r>
              <a:rPr lang="en-US" sz="3200" dirty="0"/>
              <a:t>Resources</a:t>
            </a:r>
          </a:p>
        </p:txBody>
      </p:sp>
    </p:spTree>
    <p:extLst>
      <p:ext uri="{BB962C8B-B14F-4D97-AF65-F5344CB8AC3E}">
        <p14:creationId xmlns:p14="http://schemas.microsoft.com/office/powerpoint/2010/main" val="1711981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9225" y="520628"/>
            <a:ext cx="5473550" cy="584775"/>
          </a:xfrm>
          <a:prstGeom prst="rect">
            <a:avLst/>
          </a:prstGeom>
          <a:noFill/>
        </p:spPr>
        <p:txBody>
          <a:bodyPr wrap="none" rtlCol="0">
            <a:spAutoFit/>
          </a:bodyPr>
          <a:lstStyle/>
          <a:p>
            <a:pPr algn="ctr"/>
            <a:r>
              <a:rPr lang="en-US" sz="3200" dirty="0"/>
              <a:t>Image for a Dove soap billboard</a:t>
            </a:r>
          </a:p>
        </p:txBody>
      </p:sp>
      <p:sp>
        <p:nvSpPr>
          <p:cNvPr id="4" name="TextBox 3"/>
          <p:cNvSpPr txBox="1"/>
          <p:nvPr/>
        </p:nvSpPr>
        <p:spPr>
          <a:xfrm>
            <a:off x="812804" y="5420313"/>
            <a:ext cx="3588418" cy="646331"/>
          </a:xfrm>
          <a:prstGeom prst="rect">
            <a:avLst/>
          </a:prstGeom>
          <a:noFill/>
        </p:spPr>
        <p:txBody>
          <a:bodyPr wrap="none" rtlCol="0">
            <a:spAutoFit/>
          </a:bodyPr>
          <a:lstStyle/>
          <a:p>
            <a:r>
              <a:rPr lang="en-US" dirty="0">
                <a:hlinkClick r:id="rId3"/>
              </a:rPr>
              <a:t>Video of the transformation</a:t>
            </a:r>
            <a:r>
              <a:rPr lang="en-US" dirty="0"/>
              <a:t>, 1m 15s</a:t>
            </a:r>
            <a:endParaRPr lang="en-US" dirty="0">
              <a:hlinkClick r:id="rId4"/>
            </a:endParaRPr>
          </a:p>
          <a:p>
            <a:r>
              <a:rPr lang="en-US" dirty="0">
                <a:hlinkClick r:id="rId4"/>
              </a:rPr>
              <a:t>A similar video</a:t>
            </a:r>
            <a:r>
              <a:rPr lang="en-US" dirty="0"/>
              <a:t>, 2m 14s</a:t>
            </a:r>
          </a:p>
        </p:txBody>
      </p:sp>
      <p:pic>
        <p:nvPicPr>
          <p:cNvPr id="2" name="Picture 1">
            <a:extLst>
              <a:ext uri="{FF2B5EF4-FFF2-40B4-BE49-F238E27FC236}">
                <a16:creationId xmlns:a16="http://schemas.microsoft.com/office/drawing/2014/main" id="{E2C63CA7-3EE8-41E1-B1A0-54B8E190CF7F}"/>
              </a:ext>
            </a:extLst>
          </p:cNvPr>
          <p:cNvPicPr>
            <a:picLocks noChangeAspect="1"/>
          </p:cNvPicPr>
          <p:nvPr/>
        </p:nvPicPr>
        <p:blipFill>
          <a:blip r:embed="rId5"/>
          <a:stretch>
            <a:fillRect/>
          </a:stretch>
        </p:blipFill>
        <p:spPr>
          <a:xfrm>
            <a:off x="7772331" y="2139184"/>
            <a:ext cx="3527684" cy="2570514"/>
          </a:xfrm>
          <a:prstGeom prst="rect">
            <a:avLst/>
          </a:prstGeom>
        </p:spPr>
      </p:pic>
      <p:pic>
        <p:nvPicPr>
          <p:cNvPr id="5" name="Picture 4">
            <a:extLst>
              <a:ext uri="{FF2B5EF4-FFF2-40B4-BE49-F238E27FC236}">
                <a16:creationId xmlns:a16="http://schemas.microsoft.com/office/drawing/2014/main" id="{1DAF7A40-365E-4715-8541-EB0536117BEC}"/>
              </a:ext>
            </a:extLst>
          </p:cNvPr>
          <p:cNvPicPr>
            <a:picLocks noChangeAspect="1"/>
          </p:cNvPicPr>
          <p:nvPr/>
        </p:nvPicPr>
        <p:blipFill>
          <a:blip r:embed="rId6"/>
          <a:stretch>
            <a:fillRect/>
          </a:stretch>
        </p:blipFill>
        <p:spPr>
          <a:xfrm>
            <a:off x="995745" y="2139184"/>
            <a:ext cx="3482632" cy="2570514"/>
          </a:xfrm>
          <a:prstGeom prst="rect">
            <a:avLst/>
          </a:prstGeom>
        </p:spPr>
      </p:pic>
    </p:spTree>
    <p:extLst>
      <p:ext uri="{BB962C8B-B14F-4D97-AF65-F5344CB8AC3E}">
        <p14:creationId xmlns:p14="http://schemas.microsoft.com/office/powerpoint/2010/main" val="10888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20565" y="708184"/>
            <a:ext cx="3081867" cy="1143000"/>
          </a:xfrm>
        </p:spPr>
        <p:txBody>
          <a:bodyPr>
            <a:normAutofit/>
          </a:bodyPr>
          <a:lstStyle/>
          <a:p>
            <a:pPr algn="l"/>
            <a:r>
              <a:rPr lang="en-US" sz="2800" b="1" dirty="0"/>
              <a:t>When data types went mainstream</a:t>
            </a:r>
          </a:p>
        </p:txBody>
      </p:sp>
      <p:graphicFrame>
        <p:nvGraphicFramePr>
          <p:cNvPr id="5" name="Group 3"/>
          <p:cNvGraphicFramePr>
            <a:graphicFrameLocks/>
          </p:cNvGraphicFramePr>
          <p:nvPr>
            <p:extLst>
              <p:ext uri="{D42A27DB-BD31-4B8C-83A1-F6EECF244321}">
                <p14:modId xmlns:p14="http://schemas.microsoft.com/office/powerpoint/2010/main" val="182490682"/>
              </p:ext>
            </p:extLst>
          </p:nvPr>
        </p:nvGraphicFramePr>
        <p:xfrm>
          <a:off x="5370882" y="709491"/>
          <a:ext cx="5733772" cy="3919643"/>
        </p:xfrm>
        <a:graphic>
          <a:graphicData uri="http://schemas.openxmlformats.org/drawingml/2006/table">
            <a:tbl>
              <a:tblPr/>
              <a:tblGrid>
                <a:gridCol w="3775672">
                  <a:extLst>
                    <a:ext uri="{9D8B030D-6E8A-4147-A177-3AD203B41FA5}">
                      <a16:colId xmlns:a16="http://schemas.microsoft.com/office/drawing/2014/main" val="20000"/>
                    </a:ext>
                  </a:extLst>
                </a:gridCol>
                <a:gridCol w="1958100">
                  <a:extLst>
                    <a:ext uri="{9D8B030D-6E8A-4147-A177-3AD203B41FA5}">
                      <a16:colId xmlns:a16="http://schemas.microsoft.com/office/drawing/2014/main" val="20001"/>
                    </a:ext>
                  </a:extLst>
                </a:gridCol>
              </a:tblGrid>
              <a:tr h="45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Data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Decade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312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Numeric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1950s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7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Alphanumeric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1960s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7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Text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1970s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24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Image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1990s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2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Speech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2000s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498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Music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2000s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37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Video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2000s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37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Arial" charset="0"/>
                        </a:rPr>
                        <a:t>HD video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mn-lt"/>
                          <a:cs typeface="Arial" charset="0"/>
                        </a:rPr>
                        <a:t>2010s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7" name="Title 1">
            <a:extLst>
              <a:ext uri="{FF2B5EF4-FFF2-40B4-BE49-F238E27FC236}">
                <a16:creationId xmlns:a16="http://schemas.microsoft.com/office/drawing/2014/main" id="{C9658C37-FFFA-4E0A-870A-DC366E46399A}"/>
              </a:ext>
            </a:extLst>
          </p:cNvPr>
          <p:cNvSpPr txBox="1">
            <a:spLocks/>
          </p:cNvSpPr>
          <p:nvPr/>
        </p:nvSpPr>
        <p:spPr>
          <a:xfrm>
            <a:off x="1600525" y="5248130"/>
            <a:ext cx="73928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Why </a:t>
            </a:r>
            <a:r>
              <a:rPr lang="en-US" sz="2000" dirty="0" err="1"/>
              <a:t>did’t</a:t>
            </a:r>
            <a:r>
              <a:rPr lang="en-US" sz="2000" dirty="0"/>
              <a:t> image processing or video go mainstream in the 1950s?</a:t>
            </a:r>
          </a:p>
        </p:txBody>
      </p:sp>
      <p:pic>
        <p:nvPicPr>
          <p:cNvPr id="18" name="Picture 17">
            <a:extLst>
              <a:ext uri="{FF2B5EF4-FFF2-40B4-BE49-F238E27FC236}">
                <a16:creationId xmlns:a16="http://schemas.microsoft.com/office/drawing/2014/main" id="{F0291B48-FDC9-450B-85CD-A1F055A08A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445" y="5602267"/>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67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981200" y="7545"/>
            <a:ext cx="8229600" cy="1143000"/>
          </a:xfrm>
        </p:spPr>
        <p:txBody>
          <a:bodyPr>
            <a:normAutofit/>
          </a:bodyPr>
          <a:lstStyle/>
          <a:p>
            <a:r>
              <a:rPr lang="en-US" sz="2800" b="1" dirty="0">
                <a:latin typeface="+mn-lt"/>
              </a:rPr>
              <a:t>Image processing in 1962</a:t>
            </a:r>
          </a:p>
        </p:txBody>
      </p:sp>
      <p:pic>
        <p:nvPicPr>
          <p:cNvPr id="198663" name="Picture 7" descr="http://www.mercurious.com/wordpress/wp-content/uploads/2007/07/fig31_sketch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343" y="1428468"/>
            <a:ext cx="4821314" cy="4017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685343" y="5539487"/>
            <a:ext cx="4674357" cy="369332"/>
          </a:xfrm>
          <a:prstGeom prst="rect">
            <a:avLst/>
          </a:prstGeom>
        </p:spPr>
        <p:txBody>
          <a:bodyPr wrap="none">
            <a:spAutoFit/>
          </a:bodyPr>
          <a:lstStyle/>
          <a:p>
            <a:pPr algn="ctr"/>
            <a:r>
              <a:rPr lang="en-US" dirty="0"/>
              <a:t>Sketchpad video: </a:t>
            </a:r>
            <a:r>
              <a:rPr lang="en-US" dirty="0">
                <a:hlinkClick r:id="rId4"/>
              </a:rPr>
              <a:t>http://</a:t>
            </a:r>
            <a:r>
              <a:rPr lang="en-US" dirty="0">
                <a:hlinkClick r:id="rId5"/>
              </a:rPr>
              <a:t>youtu.be/495nCzxM9PI</a:t>
            </a:r>
            <a:endParaRPr lang="en-US" dirty="0"/>
          </a:p>
        </p:txBody>
      </p:sp>
    </p:spTree>
    <p:extLst>
      <p:ext uri="{BB962C8B-B14F-4D97-AF65-F5344CB8AC3E}">
        <p14:creationId xmlns:p14="http://schemas.microsoft.com/office/powerpoint/2010/main" val="128153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http://www.mercurious.com/wordpress/wp-content/uploads/2007/07/fig31_sketchp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3344" y="2883638"/>
            <a:ext cx="1616961" cy="13474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macinto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694" y="2883637"/>
            <a:ext cx="1265021" cy="13474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3901" y="2883637"/>
            <a:ext cx="1709970" cy="13474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3723" y="2883639"/>
            <a:ext cx="1052710" cy="134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712510" y="2993059"/>
            <a:ext cx="583814" cy="784830"/>
          </a:xfrm>
          <a:prstGeom prst="rect">
            <a:avLst/>
          </a:prstGeom>
          <a:noFill/>
        </p:spPr>
        <p:txBody>
          <a:bodyPr wrap="none" rtlCol="0">
            <a:spAutoFit/>
          </a:bodyPr>
          <a:lstStyle/>
          <a:p>
            <a:pPr algn="r"/>
            <a:r>
              <a:rPr lang="en-US" sz="4500" dirty="0"/>
              <a:t>…</a:t>
            </a:r>
          </a:p>
        </p:txBody>
      </p:sp>
      <p:sp>
        <p:nvSpPr>
          <p:cNvPr id="9" name="Title 1"/>
          <p:cNvSpPr txBox="1">
            <a:spLocks/>
          </p:cNvSpPr>
          <p:nvPr/>
        </p:nvSpPr>
        <p:spPr>
          <a:xfrm>
            <a:off x="2230942" y="5284788"/>
            <a:ext cx="73928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Can you identify any of these computers?</a:t>
            </a:r>
          </a:p>
        </p:txBody>
      </p:sp>
      <p:sp>
        <p:nvSpPr>
          <p:cNvPr id="11" name="Title 1"/>
          <p:cNvSpPr txBox="1">
            <a:spLocks/>
          </p:cNvSpPr>
          <p:nvPr/>
        </p:nvSpPr>
        <p:spPr>
          <a:xfrm>
            <a:off x="21336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From research prototype to product</a:t>
            </a:r>
          </a:p>
        </p:txBody>
      </p:sp>
      <p:pic>
        <p:nvPicPr>
          <p:cNvPr id="1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2862" y="5638925"/>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12300" y="4431367"/>
            <a:ext cx="1819047" cy="646331"/>
          </a:xfrm>
          <a:prstGeom prst="rect">
            <a:avLst/>
          </a:prstGeom>
          <a:noFill/>
        </p:spPr>
        <p:txBody>
          <a:bodyPr wrap="square" rtlCol="0">
            <a:spAutoFit/>
          </a:bodyPr>
          <a:lstStyle/>
          <a:p>
            <a:r>
              <a:rPr lang="en-US" dirty="0"/>
              <a:t>Research prototype</a:t>
            </a:r>
          </a:p>
        </p:txBody>
      </p:sp>
      <p:sp>
        <p:nvSpPr>
          <p:cNvPr id="13" name="TextBox 12"/>
          <p:cNvSpPr txBox="1"/>
          <p:nvPr/>
        </p:nvSpPr>
        <p:spPr>
          <a:xfrm>
            <a:off x="4198882" y="4433949"/>
            <a:ext cx="1652930" cy="646331"/>
          </a:xfrm>
          <a:prstGeom prst="rect">
            <a:avLst/>
          </a:prstGeom>
          <a:noFill/>
        </p:spPr>
        <p:txBody>
          <a:bodyPr wrap="square" rtlCol="0">
            <a:spAutoFit/>
          </a:bodyPr>
          <a:lstStyle/>
          <a:p>
            <a:r>
              <a:rPr lang="en-US" dirty="0"/>
              <a:t>Expensive, limited market</a:t>
            </a:r>
          </a:p>
        </p:txBody>
      </p:sp>
      <p:sp>
        <p:nvSpPr>
          <p:cNvPr id="14" name="TextBox 13"/>
          <p:cNvSpPr txBox="1"/>
          <p:nvPr/>
        </p:nvSpPr>
        <p:spPr>
          <a:xfrm>
            <a:off x="7150694" y="4433949"/>
            <a:ext cx="2034383" cy="646331"/>
          </a:xfrm>
          <a:prstGeom prst="rect">
            <a:avLst/>
          </a:prstGeom>
          <a:noFill/>
        </p:spPr>
        <p:txBody>
          <a:bodyPr wrap="square" rtlCol="0">
            <a:spAutoFit/>
          </a:bodyPr>
          <a:lstStyle/>
          <a:p>
            <a:r>
              <a:rPr lang="en-US" dirty="0"/>
              <a:t>Mass market product</a:t>
            </a:r>
          </a:p>
        </p:txBody>
      </p:sp>
      <p:sp>
        <p:nvSpPr>
          <p:cNvPr id="15" name="TextBox 14"/>
          <p:cNvSpPr txBox="1"/>
          <p:nvPr/>
        </p:nvSpPr>
        <p:spPr>
          <a:xfrm>
            <a:off x="9743723" y="4433951"/>
            <a:ext cx="1877757" cy="646331"/>
          </a:xfrm>
          <a:prstGeom prst="rect">
            <a:avLst/>
          </a:prstGeom>
          <a:noFill/>
        </p:spPr>
        <p:txBody>
          <a:bodyPr wrap="square" rtlCol="0">
            <a:spAutoFit/>
          </a:bodyPr>
          <a:lstStyle/>
          <a:p>
            <a:r>
              <a:rPr lang="en-US" dirty="0"/>
              <a:t>Ubiquitous product</a:t>
            </a:r>
          </a:p>
        </p:txBody>
      </p:sp>
    </p:spTree>
    <p:extLst>
      <p:ext uri="{BB962C8B-B14F-4D97-AF65-F5344CB8AC3E}">
        <p14:creationId xmlns:p14="http://schemas.microsoft.com/office/powerpoint/2010/main" val="362334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1143000"/>
          </a:xfrm>
        </p:spPr>
        <p:txBody>
          <a:bodyPr>
            <a:normAutofit/>
          </a:bodyPr>
          <a:lstStyle/>
          <a:p>
            <a:r>
              <a:rPr lang="en-US" sz="2800" b="1" dirty="0">
                <a:latin typeface="+mn-lt"/>
              </a:rPr>
              <a:t>Digital cameras, 1990</a:t>
            </a:r>
          </a:p>
        </p:txBody>
      </p:sp>
      <p:pic>
        <p:nvPicPr>
          <p:cNvPr id="89090" name="Picture 2" descr="http://collectiblend.com/Cameras/top/Logitech-Fot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081" y="1617491"/>
            <a:ext cx="3827542" cy="37658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acinto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8056" y="1519682"/>
            <a:ext cx="1853433" cy="19742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3" descr="win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7508" y="3995087"/>
            <a:ext cx="2083981" cy="1562986"/>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89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913"/>
            <a:ext cx="8229600" cy="1143000"/>
          </a:xfrm>
        </p:spPr>
        <p:txBody>
          <a:bodyPr>
            <a:normAutofit/>
          </a:bodyPr>
          <a:lstStyle/>
          <a:p>
            <a:r>
              <a:rPr lang="en-US" sz="2800" dirty="0">
                <a:latin typeface="+mn-lt"/>
              </a:rPr>
              <a:t>Cameras in phones</a:t>
            </a:r>
          </a:p>
        </p:txBody>
      </p:sp>
      <p:pic>
        <p:nvPicPr>
          <p:cNvPr id="3" name="Picture 2" descr="http://images.apple.com/iphone/features/images/photos-togo-20100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146" y="1818927"/>
            <a:ext cx="1353709" cy="29970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amera-news.com/images/pictures/nikon-coolpix-l20-100-megapixel-digital-camera-r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060" y="2330355"/>
            <a:ext cx="2197287" cy="21972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5dollarsorless.com/wp-content/uploads/2010/09/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5654" y="2205831"/>
            <a:ext cx="2446337" cy="244633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350485" y="5075134"/>
            <a:ext cx="865603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Do you own a digital camera in addition to the one in your phone? If so, why?</a:t>
            </a:r>
          </a:p>
        </p:txBody>
      </p:sp>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060" y="5436980"/>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32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132" y="529608"/>
            <a:ext cx="3416531" cy="656387"/>
          </a:xfrm>
        </p:spPr>
        <p:txBody>
          <a:bodyPr>
            <a:normAutofit/>
          </a:bodyPr>
          <a:lstStyle/>
          <a:p>
            <a:r>
              <a:rPr lang="en-US" sz="2800" b="1" dirty="0">
                <a:latin typeface="+mn-lt"/>
              </a:rPr>
              <a:t>Cameras everywhere</a:t>
            </a:r>
          </a:p>
        </p:txBody>
      </p:sp>
      <p:pic>
        <p:nvPicPr>
          <p:cNvPr id="2050" name="Picture 2" descr="http://images.apple.com/iphone/features/images/photos-togo-20100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32" y="1825195"/>
            <a:ext cx="1795046" cy="397410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076" y="2131543"/>
            <a:ext cx="3738709" cy="28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17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4.bp.blogspot.com/_A8ddo0sljwY/TCKHN_9s0XI/AAAAAAAAAfk/XpHBfzqhyNg/s1600/bushker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632" y="2396303"/>
            <a:ext cx="7680736" cy="29878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67478" y="738604"/>
            <a:ext cx="2942152" cy="523220"/>
          </a:xfrm>
          <a:prstGeom prst="rect">
            <a:avLst/>
          </a:prstGeom>
          <a:noFill/>
        </p:spPr>
        <p:txBody>
          <a:bodyPr wrap="none" rtlCol="0">
            <a:spAutoFit/>
          </a:bodyPr>
          <a:lstStyle/>
          <a:p>
            <a:r>
              <a:rPr lang="en-US" sz="2800" b="1" dirty="0"/>
              <a:t>Political deception</a:t>
            </a:r>
          </a:p>
        </p:txBody>
      </p:sp>
    </p:spTree>
    <p:extLst>
      <p:ext uri="{BB962C8B-B14F-4D97-AF65-F5344CB8AC3E}">
        <p14:creationId xmlns:p14="http://schemas.microsoft.com/office/powerpoint/2010/main" val="1871849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2209</Words>
  <Application>Microsoft Office PowerPoint</Application>
  <PresentationFormat>Widescreen</PresentationFormat>
  <Paragraphs>339</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Where does this topic fit?</vt:lpstr>
      <vt:lpstr>When data types went mainstream</vt:lpstr>
      <vt:lpstr>Image processing in 1962</vt:lpstr>
      <vt:lpstr>PowerPoint Presentation</vt:lpstr>
      <vt:lpstr>Digital cameras, 1990</vt:lpstr>
      <vt:lpstr>Cameras in phones</vt:lpstr>
      <vt:lpstr>Cameras everywhere</vt:lpstr>
      <vt:lpstr>PowerPoint Presentation</vt:lpstr>
      <vt:lpstr>Abraham Lincoln’s head on John Calhoun’s body</vt:lpstr>
      <vt:lpstr>PowerPoint Presentation</vt:lpstr>
      <vt:lpstr>PowerPoint Presentation</vt:lpstr>
      <vt:lpstr>PowerPoint Presentation</vt:lpstr>
      <vt:lpstr>PowerPoint Presentation</vt:lpstr>
      <vt:lpstr>Word and image processing operations</vt:lpstr>
      <vt:lpstr>PowerPoint Presentation</vt:lpstr>
      <vt:lpstr>PowerPoint Presentation</vt:lpstr>
      <vt:lpstr>PowerPoint Presentation</vt:lpstr>
      <vt:lpstr>PowerPoint Presentation</vt:lpstr>
      <vt:lpstr>PowerPoint Presentation</vt:lpstr>
      <vt:lpstr>Popular image processing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89</cp:revision>
  <dcterms:created xsi:type="dcterms:W3CDTF">2010-07-13T13:09:27Z</dcterms:created>
  <dcterms:modified xsi:type="dcterms:W3CDTF">2020-03-24T07:53:39Z</dcterms:modified>
</cp:coreProperties>
</file>