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1" r:id="rId2"/>
    <p:sldId id="282" r:id="rId3"/>
    <p:sldId id="259" r:id="rId4"/>
    <p:sldId id="285" r:id="rId5"/>
    <p:sldId id="260" r:id="rId6"/>
    <p:sldId id="261" r:id="rId7"/>
    <p:sldId id="262" r:id="rId8"/>
    <p:sldId id="263" r:id="rId9"/>
    <p:sldId id="264" r:id="rId10"/>
    <p:sldId id="265" r:id="rId11"/>
    <p:sldId id="266" r:id="rId12"/>
    <p:sldId id="267" r:id="rId13"/>
    <p:sldId id="268" r:id="rId14"/>
    <p:sldId id="269" r:id="rId15"/>
    <p:sldId id="270" r:id="rId16"/>
    <p:sldId id="286" r:id="rId17"/>
    <p:sldId id="291" r:id="rId18"/>
    <p:sldId id="292" r:id="rId19"/>
    <p:sldId id="290" r:id="rId20"/>
    <p:sldId id="28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0221" autoAdjust="0"/>
  </p:normalViewPr>
  <p:slideViewPr>
    <p:cSldViewPr snapToGrid="0" snapToObjects="1">
      <p:cViewPr varScale="1">
        <p:scale>
          <a:sx n="45" d="100"/>
          <a:sy n="45" d="100"/>
        </p:scale>
        <p:origin x="-2515"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3F448-EC9D-421B-9415-13F003055CBA}" type="datetimeFigureOut">
              <a:rPr lang="en-US" smtClean="0"/>
              <a:t>9/6/2013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942014-0361-4C5A-8155-58561C6D8BE0}" type="slidenum">
              <a:rPr lang="en-US" smtClean="0"/>
              <a:t>‹#›</a:t>
            </a:fld>
            <a:endParaRPr lang="en-US"/>
          </a:p>
        </p:txBody>
      </p:sp>
    </p:spTree>
    <p:extLst>
      <p:ext uri="{BB962C8B-B14F-4D97-AF65-F5344CB8AC3E}">
        <p14:creationId xmlns:p14="http://schemas.microsoft.com/office/powerpoint/2010/main" val="2824020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0EB78-57B6-4F01-8CDA-2C3212E30F40}"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sz="2000" dirty="0" smtClean="0"/>
              <a:t>In this presentation, we will trace the information flow inside the computer when</a:t>
            </a:r>
            <a:r>
              <a:rPr lang="en-US" sz="2000" baseline="0" dirty="0" smtClean="0"/>
              <a:t> we switch it on and use a word processing program to create, print and save a document.  </a:t>
            </a:r>
          </a:p>
          <a:p>
            <a:endParaRPr lang="en-US" sz="2000" baseline="0" dirty="0" smtClean="0"/>
          </a:p>
          <a:p>
            <a:r>
              <a:rPr lang="en-US" sz="2000" baseline="0" dirty="0" smtClean="0"/>
              <a:t>We will review the components of a computer, distinguish between the operating system, application program and data files and see what is meant by bootstrapping, virtualization and multitasking.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4BED6-4DE1-4977-9FC4-DFBCEC500938}" type="slidenum">
              <a:rPr lang="en-US"/>
              <a:pPr/>
              <a:t>10</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sz="2000" dirty="0" smtClean="0"/>
              <a:t>When</a:t>
            </a:r>
            <a:r>
              <a:rPr lang="en-US" sz="2000" baseline="0" dirty="0" smtClean="0"/>
              <a:t> the user clicks on Word, Windows locates the program in storage and copies it into memory.</a:t>
            </a:r>
            <a:endParaRPr lang="en-US" sz="2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29320-07AD-4946-BE8A-EE9C1E9A14CC}" type="slidenum">
              <a:rPr lang="en-US"/>
              <a:pPr/>
              <a:t>11</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r>
              <a:rPr lang="en-US" sz="2000" baseline="0" dirty="0" smtClean="0"/>
              <a:t>Once Word is in memory, the operating system runs it.</a:t>
            </a:r>
          </a:p>
          <a:p>
            <a:endParaRPr lang="en-US" sz="2000" baseline="0" dirty="0" smtClean="0"/>
          </a:p>
          <a:p>
            <a:r>
              <a:rPr lang="en-US" sz="2000" baseline="0" dirty="0" smtClean="0"/>
              <a:t>Word begins by displaying a blank document and waiting for the user to begin typing.</a:t>
            </a:r>
            <a:endParaRPr lang="en-US" sz="2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2C9E8-B99E-4BB8-82F5-92C24E6A5EB7}" type="slidenum">
              <a:rPr lang="en-US"/>
              <a:pPr/>
              <a:t>12</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sz="2000" baseline="0" dirty="0" smtClean="0"/>
              <a:t>The user types and edits the document.  </a:t>
            </a:r>
          </a:p>
          <a:p>
            <a:endParaRPr lang="en-US" sz="2000" baseline="0" dirty="0" smtClean="0"/>
          </a:p>
          <a:p>
            <a:r>
              <a:rPr lang="en-US" sz="2000" baseline="0" dirty="0" smtClean="0"/>
              <a:t>It might look as though the characters are going directly from the keyboard to the display, but they are first placed in memory, and then Word outputs them to the display.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97BE0-2548-4385-B395-99DC084F9A61}" type="slidenum">
              <a:rPr lang="en-US"/>
              <a:pPr/>
              <a:t>13</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sz="2000" dirty="0" smtClean="0"/>
              <a:t>Once the document</a:t>
            </a:r>
            <a:r>
              <a:rPr lang="en-US" sz="2000" baseline="0" dirty="0" smtClean="0"/>
              <a:t> is complete, the user clicks on the Print command of the word processing program.  </a:t>
            </a:r>
          </a:p>
          <a:p>
            <a:endParaRPr lang="en-US" sz="2000" baseline="0" dirty="0" smtClean="0"/>
          </a:p>
          <a:p>
            <a:r>
              <a:rPr lang="en-US" sz="2000" baseline="0" dirty="0" smtClean="0"/>
              <a:t>That causes the document, which is now in memory, to be output to the printer.</a:t>
            </a:r>
            <a:endParaRPr lang="en-US" sz="20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882E06-63AA-4052-9BFD-CF405FFE4BD3}" type="slidenum">
              <a:rPr lang="en-US"/>
              <a:pPr/>
              <a:t>14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en-US" sz="2000" dirty="0" smtClean="0"/>
              <a:t>Next the user clicks</a:t>
            </a:r>
            <a:r>
              <a:rPr lang="en-US" sz="2000" baseline="0" dirty="0" smtClean="0"/>
              <a:t> on the Save command, and the word processing program copies the document from memory to storage.</a:t>
            </a:r>
            <a:endParaRPr lang="en-US" sz="20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E4C9E-AEB9-441F-80B3-CCF7849924B1}" type="slidenum">
              <a:rPr lang="en-US"/>
              <a:pPr/>
              <a:t>15</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en-US" sz="2000" dirty="0" smtClean="0"/>
              <a:t>Finally,</a:t>
            </a:r>
            <a:r>
              <a:rPr lang="en-US" sz="2000" baseline="0" dirty="0" smtClean="0"/>
              <a:t> the user turns the computer off.  </a:t>
            </a:r>
          </a:p>
          <a:p>
            <a:endParaRPr lang="en-US" sz="2000" baseline="0" dirty="0" smtClean="0"/>
          </a:p>
          <a:p>
            <a:r>
              <a:rPr lang="en-US" sz="2000" baseline="0" dirty="0" smtClean="0"/>
              <a:t>The contents of memory are lost at that time, but the new word processing document is safely stored.</a:t>
            </a:r>
            <a:endParaRPr lang="en-US" sz="20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We</a:t>
            </a:r>
            <a:r>
              <a:rPr lang="en-US" sz="2000" baseline="0" dirty="0" smtClean="0"/>
              <a:t> have been focusing on one program, but in practice you run many programs at the same time.  </a:t>
            </a:r>
          </a:p>
          <a:p>
            <a:endParaRPr lang="en-US" sz="2000" baseline="0" dirty="0" smtClean="0"/>
          </a:p>
          <a:p>
            <a:r>
              <a:rPr lang="en-US" sz="2000" baseline="0" dirty="0" smtClean="0"/>
              <a:t>One of the functions of the operating system is keeping track of where programs and data are in memory.</a:t>
            </a:r>
            <a:endParaRPr lang="en-US" sz="2000" dirty="0"/>
          </a:p>
        </p:txBody>
      </p:sp>
      <p:sp>
        <p:nvSpPr>
          <p:cNvPr id="4" name="Slide Number Placeholder 3"/>
          <p:cNvSpPr>
            <a:spLocks noGrp="1"/>
          </p:cNvSpPr>
          <p:nvPr>
            <p:ph type="sldNum" sz="quarter" idx="10"/>
          </p:nvPr>
        </p:nvSpPr>
        <p:spPr/>
        <p:txBody>
          <a:bodyPr/>
          <a:lstStyle/>
          <a:p>
            <a:fld id="{DBC1DB35-610A-4E2B-BABF-B9764A89DB13}"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229837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BDBAE-9248-4953-BC1D-4D7BB40A8A85}" type="slidenum">
              <a:rPr lang="en-US"/>
              <a:pPr/>
              <a:t>17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US" sz="2000" dirty="0" smtClean="0"/>
              <a:t>Since</a:t>
            </a:r>
            <a:r>
              <a:rPr lang="en-US" sz="2000" baseline="0" dirty="0" smtClean="0"/>
              <a:t> today’s computers have large memories and storage devices, it is possible to run two or more completely independent operating systems on one machine.</a:t>
            </a:r>
          </a:p>
          <a:p>
            <a:endParaRPr lang="en-US" sz="2000" baseline="0" dirty="0" smtClean="0"/>
          </a:p>
          <a:p>
            <a:r>
              <a:rPr lang="en-US" sz="2000" baseline="0" dirty="0" smtClean="0"/>
              <a:t>This can be more efficient, bringing us closer to using 100 percent of the capacity of the hardware.</a:t>
            </a:r>
          </a:p>
          <a:p>
            <a:endParaRPr lang="en-US" sz="2000" baseline="0" dirty="0" smtClean="0"/>
          </a:p>
          <a:p>
            <a:r>
              <a:rPr lang="en-US" sz="2000" baseline="0" dirty="0" smtClean="0"/>
              <a:t>If one virtual machine crashes or stops, the others keep going – they are independent of each other.</a:t>
            </a:r>
            <a:endParaRPr lang="en-US" sz="20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F7D25-D64C-4838-B64C-04DEDBB86860}" type="slidenum">
              <a:rPr lang="en-US"/>
              <a:pPr/>
              <a:t>18</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sz="2000" dirty="0" smtClean="0"/>
              <a:t>Here we see a Macintosh</a:t>
            </a:r>
            <a:r>
              <a:rPr lang="en-US" sz="2000" baseline="0" dirty="0" smtClean="0"/>
              <a:t> computer running both the Mac operating system and Windows.</a:t>
            </a:r>
          </a:p>
          <a:p>
            <a:endParaRPr lang="en-US" sz="2000" baseline="0" dirty="0" smtClean="0"/>
          </a:p>
          <a:p>
            <a:r>
              <a:rPr lang="en-US" sz="2000" baseline="0" dirty="0" smtClean="0"/>
              <a:t>This can be handy, but virtualization is primarily used on servers.</a:t>
            </a:r>
          </a:p>
          <a:p>
            <a:endParaRPr lang="en-US" sz="2000" baseline="0" dirty="0" smtClean="0"/>
          </a:p>
          <a:p>
            <a:r>
              <a:rPr lang="en-US" sz="2000" baseline="0" dirty="0" smtClean="0"/>
              <a:t>A cloud platform provider like Amazon let’s users add virtual machines whenever they need more capacity.</a:t>
            </a:r>
          </a:p>
          <a:p>
            <a:endParaRPr lang="en-US" sz="2000" baseline="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We’ve traced the flow of information inside a computer – from</a:t>
            </a:r>
            <a:r>
              <a:rPr lang="en-US" sz="2000" baseline="0" dirty="0" smtClean="0"/>
              <a:t> input devices, to and from memory and storage, and to output devices when you turn it on, create, print and save a word processing document and turn it off.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This is a self-test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Think about these information flows the next time you use your computer and if you cannot envision what is happening </a:t>
            </a:r>
            <a:r>
              <a:rPr lang="en-US" sz="2000" baseline="0" smtClean="0"/>
              <a:t>inside while you use it, ask for help.</a:t>
            </a:r>
            <a:endParaRPr lang="en-US" sz="2000" dirty="0" smtClean="0"/>
          </a:p>
          <a:p>
            <a:endParaRPr lang="en-US" sz="2000" dirty="0" smtClean="0"/>
          </a:p>
        </p:txBody>
      </p:sp>
      <p:sp>
        <p:nvSpPr>
          <p:cNvPr id="4" name="Slide Number Placeholder 3"/>
          <p:cNvSpPr>
            <a:spLocks noGrp="1"/>
          </p:cNvSpPr>
          <p:nvPr>
            <p:ph type="sldNum" sz="quarter" idx="10"/>
          </p:nvPr>
        </p:nvSpPr>
        <p:spPr/>
        <p:txBody>
          <a:bodyPr/>
          <a:lstStyle/>
          <a:p>
            <a:fld id="{4D942014-0361-4C5A-8155-58561C6D8BE0}" type="slidenum">
              <a:rPr lang="en-US" smtClean="0"/>
              <a:t>19</a:t>
            </a:fld>
            <a:endParaRPr lang="en-US"/>
          </a:p>
        </p:txBody>
      </p:sp>
    </p:spTree>
    <p:extLst>
      <p:ext uri="{BB962C8B-B14F-4D97-AF65-F5344CB8AC3E}">
        <p14:creationId xmlns:p14="http://schemas.microsoft.com/office/powerpoint/2010/main" val="4177687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23F76-B5F8-4188-8194-CA8DA8F5EDB8}" type="slidenum">
              <a:rPr lang="en-US"/>
              <a:pPr/>
              <a:t>2</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sz="2000" dirty="0" smtClean="0"/>
              <a:t>This presentation falls within the technology concepts portion of the class.</a:t>
            </a:r>
            <a:endParaRPr lang="en-US" sz="2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D332B-1693-4299-83AE-9BF372290C0A}" type="slidenum">
              <a:rPr lang="en-US"/>
              <a:pPr/>
              <a:t>3</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sz="2000" dirty="0" smtClean="0"/>
              <a:t>Let’s see </a:t>
            </a:r>
            <a:r>
              <a:rPr lang="en-US" sz="2000" baseline="0" dirty="0" smtClean="0"/>
              <a:t>how information moves within a computer when we first turn it on, then load a word processing program to create, print and store a document, and turn the computer off.   </a:t>
            </a:r>
          </a:p>
          <a:p>
            <a:endParaRPr lang="en-US" sz="2000" baseline="0" dirty="0" smtClean="0"/>
          </a:p>
          <a:p>
            <a:r>
              <a:rPr lang="en-US" sz="2000" baseline="0" dirty="0" smtClean="0"/>
              <a:t>Be sure you have a clear picture of what is going on at each step.</a:t>
            </a:r>
            <a:endParaRPr lang="en-US" sz="2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5499E7-FC2A-483C-8966-401BF7A0FC46}" type="slidenum">
              <a:rPr lang="en-US"/>
              <a:pPr/>
              <a:t>4</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sz="2000" dirty="0" smtClean="0"/>
              <a:t>This</a:t>
            </a:r>
            <a:r>
              <a:rPr lang="en-US" sz="2000" baseline="0" dirty="0" smtClean="0"/>
              <a:t> is our diagram of the components of a computer.  </a:t>
            </a:r>
          </a:p>
          <a:p>
            <a:endParaRPr lang="en-US" sz="2000" baseline="0" dirty="0" smtClean="0"/>
          </a:p>
          <a:p>
            <a:r>
              <a:rPr lang="en-US" sz="2000" baseline="0" dirty="0" smtClean="0"/>
              <a:t>Pause before you go on, review the diagram to make sure you recall and understand the function of each component and the direction of information flow between them, as shown by the arrows.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D0EBA-03B2-4364-9E61-B40FBE3261A3}" type="slidenum">
              <a:rPr lang="en-US"/>
              <a:pPr/>
              <a:t>5</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r>
              <a:rPr lang="en-US" sz="2000" dirty="0" smtClean="0"/>
              <a:t>Here we see the state of the computer</a:t>
            </a:r>
            <a:r>
              <a:rPr lang="en-US" sz="2000" baseline="0" dirty="0" smtClean="0"/>
              <a:t> when power is off.  </a:t>
            </a:r>
          </a:p>
          <a:p>
            <a:endParaRPr lang="en-US" sz="2000" baseline="0" dirty="0" smtClean="0"/>
          </a:p>
          <a:p>
            <a:r>
              <a:rPr lang="en-US" sz="2000" baseline="0" dirty="0" smtClean="0"/>
              <a:t>Memory is empty and storage contains the operating system, application programs and data files.  </a:t>
            </a:r>
          </a:p>
          <a:p>
            <a:endParaRPr lang="en-US" sz="2000" baseline="0" dirty="0" smtClean="0"/>
          </a:p>
          <a:p>
            <a:r>
              <a:rPr lang="en-US" sz="2000" baseline="0" dirty="0" smtClean="0"/>
              <a:t>In this simplified example, we show only one program, a word processor, and one data file --  a word processing document that had been created earlier.</a:t>
            </a:r>
          </a:p>
          <a:p>
            <a:endParaRPr lang="en-US" sz="2000" baseline="0" dirty="0" smtClean="0"/>
          </a:p>
          <a:p>
            <a:r>
              <a:rPr lang="en-US" sz="2000" baseline="0" dirty="0" smtClean="0"/>
              <a:t>In practice one would store hundreds of programs and thousands of data files on a laptop or desktop computer.</a:t>
            </a:r>
          </a:p>
          <a:p>
            <a:endParaRPr lang="en-US" sz="2000" baseline="0" dirty="0" smtClean="0"/>
          </a:p>
          <a:p>
            <a:r>
              <a:rPr lang="en-US" sz="2000" baseline="0" dirty="0" smtClean="0"/>
              <a:t>Note that an operating system like Linux, Windows or Mac OS is also a program.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9CF58-9FC4-48F1-9250-921337364B46}" type="slidenum">
              <a:rPr lang="en-US"/>
              <a:pPr/>
              <a:t>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en-US" sz="2000" dirty="0" smtClean="0"/>
              <a:t>When power is switched on, the operating system is copied from storage into memory.</a:t>
            </a:r>
          </a:p>
          <a:p>
            <a:endParaRPr lang="en-US" sz="2000" dirty="0" smtClean="0"/>
          </a:p>
          <a:p>
            <a:r>
              <a:rPr lang="en-US" sz="2000" dirty="0" smtClean="0"/>
              <a:t>This is called “bootstrapping”</a:t>
            </a:r>
            <a:r>
              <a:rPr lang="en-US" sz="2000" baseline="0" dirty="0" smtClean="0"/>
              <a:t> or simply “booting,” and it can take anywhere from a few seconds to a few minutes depending upon the speed of your computer and the size of the operating system program.</a:t>
            </a:r>
            <a:endParaRPr lang="en-US" sz="20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89E4AC-DDD7-4B16-A42C-330AFE06E5C5}" type="slidenum">
              <a:rPr lang="en-US"/>
              <a:pPr/>
              <a:t>7</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sz="2000" dirty="0" smtClean="0"/>
              <a:t>Once</a:t>
            </a:r>
            <a:r>
              <a:rPr lang="en-US" sz="2000" baseline="0" dirty="0" smtClean="0"/>
              <a:t> it is loaded into memory, the operating system program takes control of the computer and displays a login screen.  </a:t>
            </a:r>
          </a:p>
          <a:p>
            <a:endParaRPr lang="en-US" sz="2000" baseline="0" dirty="0" smtClean="0"/>
          </a:p>
          <a:p>
            <a:r>
              <a:rPr lang="en-US" sz="2000" baseline="0" dirty="0" smtClean="0"/>
              <a:t>The user then types a password and clicks enter.</a:t>
            </a:r>
            <a:endParaRPr lang="en-US" sz="20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B93BCC-165E-46C6-8060-5407272DBA8D}" type="slidenum">
              <a:rPr lang="en-US"/>
              <a:pPr/>
              <a:t>8</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US" sz="2000" dirty="0" smtClean="0"/>
              <a:t>After the user logs in, the operating system displays the desktop and waits</a:t>
            </a:r>
            <a:r>
              <a:rPr lang="en-US" sz="2000" baseline="0" dirty="0" smtClean="0"/>
              <a:t> for the user to enter a command.  </a:t>
            </a:r>
          </a:p>
          <a:p>
            <a:endParaRPr lang="en-US" sz="2000" baseline="0" dirty="0" smtClean="0"/>
          </a:p>
          <a:p>
            <a:r>
              <a:rPr lang="en-US" sz="2000" baseline="0" dirty="0" smtClean="0"/>
              <a:t>With Windows, the command is usually given by clicking on a program icon or file name.  </a:t>
            </a:r>
          </a:p>
          <a:p>
            <a:endParaRPr lang="en-US" sz="2000" baseline="0" dirty="0" smtClean="0"/>
          </a:p>
          <a:p>
            <a:r>
              <a:rPr lang="en-US" sz="2000" baseline="0" dirty="0" smtClean="0"/>
              <a:t>With other operating systems, the user might tap an icon or type or type or even say a command.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B15CD-5A32-4B63-BD99-83CB29ADFDE8}" type="slidenum">
              <a:rPr lang="en-US"/>
              <a:pPr/>
              <a:t>9</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r>
              <a:rPr lang="en-US" sz="2000" dirty="0" smtClean="0"/>
              <a:t>Let’s see what happens if we decide to work</a:t>
            </a:r>
            <a:r>
              <a:rPr lang="en-US" sz="2000" baseline="0" dirty="0" smtClean="0"/>
              <a:t> on a word processing document.  </a:t>
            </a:r>
          </a:p>
          <a:p>
            <a:endParaRPr lang="en-US" sz="2000" baseline="0" dirty="0" smtClean="0"/>
          </a:p>
          <a:p>
            <a:r>
              <a:rPr lang="en-US" sz="2000" baseline="0" dirty="0" smtClean="0"/>
              <a:t>In this example, we are using Microsoft Word running under the Windows operating system.</a:t>
            </a:r>
          </a:p>
          <a:p>
            <a:endParaRPr lang="en-US" sz="2000" baseline="0" dirty="0" smtClean="0"/>
          </a:p>
          <a:p>
            <a:r>
              <a:rPr lang="en-US" sz="2000" baseline="0" dirty="0" smtClean="0"/>
              <a:t>The user begins by double clicking on the name of the program.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7777C2-E520-4F6C-B749-6937A77D923A}"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8726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777C2-E520-4F6C-B749-6937A77D923A}"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1482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777C2-E520-4F6C-B749-6937A77D923A}"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253782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7777C2-E520-4F6C-B749-6937A77D923A}"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333216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7777C2-E520-4F6C-B749-6937A77D923A}" type="datetimeFigureOut">
              <a:rPr lang="en-US" smtClean="0"/>
              <a:t>9/6/2013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2673278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7777C2-E520-4F6C-B749-6937A77D923A}"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3376307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7777C2-E520-4F6C-B749-6937A77D923A}" type="datetimeFigureOut">
              <a:rPr lang="en-US" smtClean="0"/>
              <a:t>9/6/2013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170724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7777C2-E520-4F6C-B749-6937A77D923A}" type="datetimeFigureOut">
              <a:rPr lang="en-US" smtClean="0"/>
              <a:t>9/6/2013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243023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777C2-E520-4F6C-B749-6937A77D923A}" type="datetimeFigureOut">
              <a:rPr lang="en-US" smtClean="0"/>
              <a:t>9/6/2013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3595101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777C2-E520-4F6C-B749-6937A77D923A}"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369102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7777C2-E520-4F6C-B749-6937A77D923A}" type="datetimeFigureOut">
              <a:rPr lang="en-US" smtClean="0"/>
              <a:t>9/6/2013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0EF9-0578-4103-B564-6E6463896D07}" type="slidenum">
              <a:rPr lang="en-US" smtClean="0"/>
              <a:t>‹#›</a:t>
            </a:fld>
            <a:endParaRPr lang="en-US"/>
          </a:p>
        </p:txBody>
      </p:sp>
    </p:spTree>
    <p:extLst>
      <p:ext uri="{BB962C8B-B14F-4D97-AF65-F5344CB8AC3E}">
        <p14:creationId xmlns:p14="http://schemas.microsoft.com/office/powerpoint/2010/main" val="3228383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777C2-E520-4F6C-B749-6937A77D923A}" type="datetimeFigureOut">
              <a:rPr lang="en-US" smtClean="0"/>
              <a:t>9/6/2013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00EF9-0578-4103-B564-6E6463896D07}" type="slidenum">
              <a:rPr lang="en-US" smtClean="0"/>
              <a:t>‹#›</a:t>
            </a:fld>
            <a:endParaRPr lang="en-US"/>
          </a:p>
        </p:txBody>
      </p:sp>
    </p:spTree>
    <p:extLst>
      <p:ext uri="{BB962C8B-B14F-4D97-AF65-F5344CB8AC3E}">
        <p14:creationId xmlns:p14="http://schemas.microsoft.com/office/powerpoint/2010/main" val="1616140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187272"/>
            <a:ext cx="9144000" cy="1470025"/>
          </a:xfrm>
        </p:spPr>
        <p:txBody>
          <a:bodyPr>
            <a:normAutofit/>
          </a:bodyPr>
          <a:lstStyle/>
          <a:p>
            <a:r>
              <a:rPr lang="en-US" sz="3200" dirty="0" smtClean="0"/>
              <a:t>Information flow inside the computer</a:t>
            </a:r>
            <a:endParaRPr lang="en-US" sz="3200" dirty="0"/>
          </a:p>
        </p:txBody>
      </p:sp>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019800"/>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Rectangle 4"/>
          <p:cNvSpPr>
            <a:spLocks noChangeArrowheads="1"/>
          </p:cNvSpPr>
          <p:nvPr/>
        </p:nvSpPr>
        <p:spPr bwMode="auto">
          <a:xfrm>
            <a:off x="671593" y="2149098"/>
            <a:ext cx="803070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dirty="0" smtClean="0">
                <a:solidFill>
                  <a:srgbClr val="FF0000"/>
                </a:solidFill>
              </a:rPr>
              <a:t>IT skills</a:t>
            </a:r>
            <a:r>
              <a:rPr lang="en-US" sz="2800" dirty="0" smtClean="0"/>
              <a:t>: none</a:t>
            </a:r>
            <a:endParaRPr lang="en-US" sz="2800" dirty="0"/>
          </a:p>
          <a:p>
            <a:pPr>
              <a:spcBef>
                <a:spcPct val="20000"/>
              </a:spcBef>
            </a:pPr>
            <a:r>
              <a:rPr lang="en-US" sz="2800" dirty="0">
                <a:solidFill>
                  <a:srgbClr val="FF0000"/>
                </a:solidFill>
              </a:rPr>
              <a:t>IT concepts</a:t>
            </a:r>
            <a:r>
              <a:rPr lang="en-US" sz="2800" dirty="0" smtClean="0"/>
              <a:t>: </a:t>
            </a:r>
            <a:r>
              <a:rPr lang="en-US" sz="2800" dirty="0"/>
              <a:t>computer components (input devices, output devices, memory, storage and CPU</a:t>
            </a:r>
            <a:r>
              <a:rPr lang="en-US" sz="2800" dirty="0" smtClean="0"/>
              <a:t>), program </a:t>
            </a:r>
            <a:r>
              <a:rPr lang="en-US" sz="2800" dirty="0"/>
              <a:t>file vs. data file, </a:t>
            </a:r>
            <a:r>
              <a:rPr lang="en-US" sz="2800" dirty="0" smtClean="0"/>
              <a:t>bootstrap, </a:t>
            </a:r>
            <a:r>
              <a:rPr lang="en-US" sz="2800" dirty="0" err="1" smtClean="0"/>
              <a:t>multitaking</a:t>
            </a:r>
            <a:r>
              <a:rPr lang="en-US" sz="2800" dirty="0" smtClean="0"/>
              <a:t>, virtualization</a:t>
            </a:r>
            <a:endParaRPr lang="en-US" sz="2800" dirty="0"/>
          </a:p>
        </p:txBody>
      </p:sp>
      <p:sp>
        <p:nvSpPr>
          <p:cNvPr id="23557" name="Rectangle 5"/>
          <p:cNvSpPr>
            <a:spLocks noChangeArrowheads="1"/>
          </p:cNvSpPr>
          <p:nvPr/>
        </p:nvSpPr>
        <p:spPr bwMode="auto">
          <a:xfrm>
            <a:off x="1676400" y="5943600"/>
            <a:ext cx="6629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400" dirty="0"/>
              <a:t>This work is licensed under a Creative Commons Attribution-Noncommercial-Share Alike 3.0 License. </a:t>
            </a:r>
          </a:p>
        </p:txBody>
      </p:sp>
    </p:spTree>
    <p:extLst>
      <p:ext uri="{BB962C8B-B14F-4D97-AF65-F5344CB8AC3E}">
        <p14:creationId xmlns:p14="http://schemas.microsoft.com/office/powerpoint/2010/main" val="2292970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19555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3186" name="Rectangle 2"/>
          <p:cNvSpPr>
            <a:spLocks noGrp="1" noChangeArrowheads="1"/>
          </p:cNvSpPr>
          <p:nvPr>
            <p:ph type="title"/>
          </p:nvPr>
        </p:nvSpPr>
        <p:spPr>
          <a:xfrm>
            <a:off x="457200" y="-152400"/>
            <a:ext cx="8229600" cy="1143000"/>
          </a:xfrm>
        </p:spPr>
        <p:txBody>
          <a:bodyPr/>
          <a:lstStyle/>
          <a:p>
            <a:r>
              <a:rPr lang="en-US" sz="3200"/>
              <a:t>Copy word processing program into memory</a:t>
            </a:r>
          </a:p>
        </p:txBody>
      </p:sp>
      <p:sp>
        <p:nvSpPr>
          <p:cNvPr id="93187"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3188"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3190" name="Rectangle 6"/>
          <p:cNvSpPr>
            <a:spLocks noChangeArrowheads="1"/>
          </p:cNvSpPr>
          <p:nvPr/>
        </p:nvSpPr>
        <p:spPr bwMode="auto">
          <a:xfrm>
            <a:off x="3048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3192" name="Line 8"/>
          <p:cNvSpPr>
            <a:spLocks noChangeShapeType="1"/>
          </p:cNvSpPr>
          <p:nvPr/>
        </p:nvSpPr>
        <p:spPr bwMode="auto">
          <a:xfrm>
            <a:off x="4495800" y="4191000"/>
            <a:ext cx="0" cy="609600"/>
          </a:xfrm>
          <a:prstGeom prst="line">
            <a:avLst/>
          </a:prstGeom>
          <a:noFill/>
          <a:ln w="508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3"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4" name="Line 10"/>
          <p:cNvSpPr>
            <a:spLocks noChangeShapeType="1"/>
          </p:cNvSpPr>
          <p:nvPr/>
        </p:nvSpPr>
        <p:spPr bwMode="auto">
          <a:xfrm>
            <a:off x="2133600"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195" name="Line 11"/>
          <p:cNvSpPr>
            <a:spLocks noChangeShapeType="1"/>
          </p:cNvSpPr>
          <p:nvPr/>
        </p:nvSpPr>
        <p:spPr bwMode="auto">
          <a:xfrm>
            <a:off x="6248400"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3201" name="Text Box 17"/>
          <p:cNvSpPr txBox="1">
            <a:spLocks noChangeArrowheads="1"/>
          </p:cNvSpPr>
          <p:nvPr/>
        </p:nvSpPr>
        <p:spPr bwMode="auto">
          <a:xfrm>
            <a:off x="2971800" y="3352800"/>
            <a:ext cx="714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WP</a:t>
            </a:r>
          </a:p>
          <a:p>
            <a:r>
              <a:rPr lang="en-US"/>
              <a:t>Prog</a:t>
            </a:r>
          </a:p>
        </p:txBody>
      </p:sp>
      <p:sp>
        <p:nvSpPr>
          <p:cNvPr id="93202" name="Text Box 18"/>
          <p:cNvSpPr txBox="1">
            <a:spLocks noChangeArrowheads="1"/>
          </p:cNvSpPr>
          <p:nvPr/>
        </p:nvSpPr>
        <p:spPr bwMode="auto">
          <a:xfrm>
            <a:off x="304800" y="2057400"/>
            <a:ext cx="183415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dirty="0" smtClean="0"/>
              <a:t>Click the mouse</a:t>
            </a:r>
            <a:endParaRPr lang="en-US" sz="2000" dirty="0"/>
          </a:p>
        </p:txBody>
      </p:sp>
      <p:sp>
        <p:nvSpPr>
          <p:cNvPr id="93203" name="Text Box 19"/>
          <p:cNvSpPr txBox="1">
            <a:spLocks noChangeArrowheads="1"/>
          </p:cNvSpPr>
          <p:nvPr/>
        </p:nvSpPr>
        <p:spPr bwMode="auto">
          <a:xfrm>
            <a:off x="2286000" y="289560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1</a:t>
            </a:r>
          </a:p>
        </p:txBody>
      </p:sp>
      <p:sp>
        <p:nvSpPr>
          <p:cNvPr id="93204" name="Text Box 20"/>
          <p:cNvSpPr txBox="1">
            <a:spLocks noChangeArrowheads="1"/>
          </p:cNvSpPr>
          <p:nvPr/>
        </p:nvSpPr>
        <p:spPr bwMode="auto">
          <a:xfrm>
            <a:off x="4572000" y="4343400"/>
            <a:ext cx="32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2</a:t>
            </a:r>
          </a:p>
        </p:txBody>
      </p:sp>
      <p:sp>
        <p:nvSpPr>
          <p:cNvPr id="93206" name="Text Box 22"/>
          <p:cNvSpPr txBox="1">
            <a:spLocks noChangeArrowheads="1"/>
          </p:cNvSpPr>
          <p:nvPr/>
        </p:nvSpPr>
        <p:spPr bwMode="auto">
          <a:xfrm>
            <a:off x="2971800"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sp>
        <p:nvSpPr>
          <p:cNvPr id="93210" name="Text Box 26"/>
          <p:cNvSpPr txBox="1">
            <a:spLocks noChangeArrowheads="1"/>
          </p:cNvSpPr>
          <p:nvPr/>
        </p:nvSpPr>
        <p:spPr bwMode="auto">
          <a:xfrm>
            <a:off x="6858000" y="205740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22"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3"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5"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6"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3567684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152400"/>
            <a:ext cx="8229600" cy="1143000"/>
          </a:xfrm>
        </p:spPr>
        <p:txBody>
          <a:bodyPr/>
          <a:lstStyle/>
          <a:p>
            <a:r>
              <a:rPr lang="en-US" sz="3200"/>
              <a:t>WP program displays a blank document</a:t>
            </a:r>
          </a:p>
        </p:txBody>
      </p:sp>
      <p:sp>
        <p:nvSpPr>
          <p:cNvPr id="134147"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4148"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4150" name="Rectangle 6"/>
          <p:cNvSpPr>
            <a:spLocks noChangeArrowheads="1"/>
          </p:cNvSpPr>
          <p:nvPr/>
        </p:nvSpPr>
        <p:spPr bwMode="auto">
          <a:xfrm>
            <a:off x="3048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4152" name="Line 8"/>
          <p:cNvSpPr>
            <a:spLocks noChangeShapeType="1"/>
          </p:cNvSpPr>
          <p:nvPr/>
        </p:nvSpPr>
        <p:spPr bwMode="auto">
          <a:xfrm>
            <a:off x="4495800" y="4191000"/>
            <a:ext cx="0" cy="6096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3"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4" name="Line 10"/>
          <p:cNvSpPr>
            <a:spLocks noChangeShapeType="1"/>
          </p:cNvSpPr>
          <p:nvPr/>
        </p:nvSpPr>
        <p:spPr bwMode="auto">
          <a:xfrm>
            <a:off x="2133600"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5" name="Line 11"/>
          <p:cNvSpPr>
            <a:spLocks noChangeShapeType="1"/>
          </p:cNvSpPr>
          <p:nvPr/>
        </p:nvSpPr>
        <p:spPr bwMode="auto">
          <a:xfrm>
            <a:off x="6248400"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4159" name="Text Box 15"/>
          <p:cNvSpPr txBox="1">
            <a:spLocks noChangeArrowheads="1"/>
          </p:cNvSpPr>
          <p:nvPr/>
        </p:nvSpPr>
        <p:spPr bwMode="auto">
          <a:xfrm>
            <a:off x="2971800" y="3352800"/>
            <a:ext cx="714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WP</a:t>
            </a:r>
          </a:p>
          <a:p>
            <a:r>
              <a:rPr lang="en-US"/>
              <a:t>Prog</a:t>
            </a:r>
          </a:p>
        </p:txBody>
      </p:sp>
      <p:sp>
        <p:nvSpPr>
          <p:cNvPr id="134164" name="Text Box 20"/>
          <p:cNvSpPr txBox="1">
            <a:spLocks noChangeArrowheads="1"/>
          </p:cNvSpPr>
          <p:nvPr/>
        </p:nvSpPr>
        <p:spPr bwMode="auto">
          <a:xfrm>
            <a:off x="2971800"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pic>
        <p:nvPicPr>
          <p:cNvPr id="13416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2057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4167" name="Text Box 23"/>
          <p:cNvSpPr txBox="1">
            <a:spLocks noChangeArrowheads="1"/>
          </p:cNvSpPr>
          <p:nvPr/>
        </p:nvSpPr>
        <p:spPr bwMode="auto">
          <a:xfrm>
            <a:off x="6858000" y="205740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19"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0"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2"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3"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3117591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457200" y="-152400"/>
            <a:ext cx="8229600" cy="1143000"/>
          </a:xfrm>
        </p:spPr>
        <p:txBody>
          <a:bodyPr/>
          <a:lstStyle/>
          <a:p>
            <a:r>
              <a:rPr lang="en-US" sz="3200"/>
              <a:t>Enter and display the document</a:t>
            </a:r>
          </a:p>
        </p:txBody>
      </p:sp>
      <p:sp>
        <p:nvSpPr>
          <p:cNvPr id="95235"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5236"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5238" name="Rectangle 6"/>
          <p:cNvSpPr>
            <a:spLocks noChangeArrowheads="1"/>
          </p:cNvSpPr>
          <p:nvPr/>
        </p:nvSpPr>
        <p:spPr bwMode="auto">
          <a:xfrm>
            <a:off x="3048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5240" name="Line 8"/>
          <p:cNvSpPr>
            <a:spLocks noChangeShapeType="1"/>
          </p:cNvSpPr>
          <p:nvPr/>
        </p:nvSpPr>
        <p:spPr bwMode="auto">
          <a:xfrm>
            <a:off x="4495800" y="4191000"/>
            <a:ext cx="0" cy="6096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1"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2" name="Line 10"/>
          <p:cNvSpPr>
            <a:spLocks noChangeShapeType="1"/>
          </p:cNvSpPr>
          <p:nvPr/>
        </p:nvSpPr>
        <p:spPr bwMode="auto">
          <a:xfrm>
            <a:off x="2133600"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3" name="Line 11"/>
          <p:cNvSpPr>
            <a:spLocks noChangeShapeType="1"/>
          </p:cNvSpPr>
          <p:nvPr/>
        </p:nvSpPr>
        <p:spPr bwMode="auto">
          <a:xfrm>
            <a:off x="6248400"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5249" name="Text Box 17"/>
          <p:cNvSpPr txBox="1">
            <a:spLocks noChangeArrowheads="1"/>
          </p:cNvSpPr>
          <p:nvPr/>
        </p:nvSpPr>
        <p:spPr bwMode="auto">
          <a:xfrm>
            <a:off x="2971800" y="3352800"/>
            <a:ext cx="714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WP</a:t>
            </a:r>
          </a:p>
          <a:p>
            <a:r>
              <a:rPr lang="en-US"/>
              <a:t>Prog</a:t>
            </a:r>
          </a:p>
        </p:txBody>
      </p:sp>
      <p:sp>
        <p:nvSpPr>
          <p:cNvPr id="95250" name="Text Box 18"/>
          <p:cNvSpPr txBox="1">
            <a:spLocks noChangeArrowheads="1"/>
          </p:cNvSpPr>
          <p:nvPr/>
        </p:nvSpPr>
        <p:spPr bwMode="auto">
          <a:xfrm>
            <a:off x="4726870" y="3367369"/>
            <a:ext cx="1061859"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smtClean="0"/>
              <a:t>New </a:t>
            </a:r>
          </a:p>
          <a:p>
            <a:pPr algn="ctr"/>
            <a:r>
              <a:rPr lang="en-US" dirty="0" smtClean="0"/>
              <a:t>WP</a:t>
            </a:r>
            <a:r>
              <a:rPr lang="en-US" dirty="0"/>
              <a:t> </a:t>
            </a:r>
            <a:r>
              <a:rPr lang="en-US" dirty="0" smtClean="0"/>
              <a:t>Doc </a:t>
            </a:r>
            <a:endParaRPr lang="en-US" dirty="0"/>
          </a:p>
        </p:txBody>
      </p:sp>
      <p:sp>
        <p:nvSpPr>
          <p:cNvPr id="95253" name="Text Box 21"/>
          <p:cNvSpPr txBox="1">
            <a:spLocks noChangeArrowheads="1"/>
          </p:cNvSpPr>
          <p:nvPr/>
        </p:nvSpPr>
        <p:spPr bwMode="auto">
          <a:xfrm>
            <a:off x="6858000" y="205740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95254" name="Text Box 22"/>
          <p:cNvSpPr txBox="1">
            <a:spLocks noChangeArrowheads="1"/>
          </p:cNvSpPr>
          <p:nvPr/>
        </p:nvSpPr>
        <p:spPr bwMode="auto">
          <a:xfrm>
            <a:off x="304800" y="1752600"/>
            <a:ext cx="13573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t>Keyboard</a:t>
            </a:r>
          </a:p>
          <a:p>
            <a:r>
              <a:rPr lang="en-US" sz="2000"/>
              <a:t>Mouse</a:t>
            </a:r>
          </a:p>
        </p:txBody>
      </p:sp>
      <p:sp>
        <p:nvSpPr>
          <p:cNvPr id="95256" name="Text Box 24"/>
          <p:cNvSpPr txBox="1">
            <a:spLocks noChangeArrowheads="1"/>
          </p:cNvSpPr>
          <p:nvPr/>
        </p:nvSpPr>
        <p:spPr bwMode="auto">
          <a:xfrm>
            <a:off x="2971800"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pic>
        <p:nvPicPr>
          <p:cNvPr id="95257"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2057400"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3"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p>
          <a:p>
            <a:r>
              <a:rPr lang="en-US" dirty="0" smtClean="0"/>
              <a:t>doc1</a:t>
            </a:r>
            <a:endParaRPr lang="en-US" dirty="0"/>
          </a:p>
        </p:txBody>
      </p:sp>
      <p:sp>
        <p:nvSpPr>
          <p:cNvPr id="25"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6"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324402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152400"/>
            <a:ext cx="8229600" cy="1143000"/>
          </a:xfrm>
        </p:spPr>
        <p:txBody>
          <a:bodyPr/>
          <a:lstStyle/>
          <a:p>
            <a:r>
              <a:rPr lang="en-US" sz="3200"/>
              <a:t>Print the document</a:t>
            </a:r>
          </a:p>
        </p:txBody>
      </p:sp>
      <p:sp>
        <p:nvSpPr>
          <p:cNvPr id="97283"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7284"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7286" name="Rectangle 6"/>
          <p:cNvSpPr>
            <a:spLocks noChangeArrowheads="1"/>
          </p:cNvSpPr>
          <p:nvPr/>
        </p:nvSpPr>
        <p:spPr bwMode="auto">
          <a:xfrm>
            <a:off x="304800" y="2544017"/>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7288" name="Line 8"/>
          <p:cNvSpPr>
            <a:spLocks noChangeShapeType="1"/>
          </p:cNvSpPr>
          <p:nvPr/>
        </p:nvSpPr>
        <p:spPr bwMode="auto">
          <a:xfrm>
            <a:off x="4495800" y="4191000"/>
            <a:ext cx="0" cy="609599"/>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89"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90" name="Line 10"/>
          <p:cNvSpPr>
            <a:spLocks noChangeShapeType="1"/>
          </p:cNvSpPr>
          <p:nvPr/>
        </p:nvSpPr>
        <p:spPr bwMode="auto">
          <a:xfrm>
            <a:off x="2133600" y="3382217"/>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91" name="Line 11"/>
          <p:cNvSpPr>
            <a:spLocks noChangeShapeType="1"/>
          </p:cNvSpPr>
          <p:nvPr/>
        </p:nvSpPr>
        <p:spPr bwMode="auto">
          <a:xfrm>
            <a:off x="6248400" y="3382217"/>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7297" name="Text Box 17"/>
          <p:cNvSpPr txBox="1">
            <a:spLocks noChangeArrowheads="1"/>
          </p:cNvSpPr>
          <p:nvPr/>
        </p:nvSpPr>
        <p:spPr bwMode="auto">
          <a:xfrm>
            <a:off x="2971800" y="3382217"/>
            <a:ext cx="714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WP</a:t>
            </a:r>
          </a:p>
          <a:p>
            <a:r>
              <a:rPr lang="en-US"/>
              <a:t>Prog</a:t>
            </a:r>
          </a:p>
        </p:txBody>
      </p:sp>
      <p:sp>
        <p:nvSpPr>
          <p:cNvPr id="97300" name="Text Box 20"/>
          <p:cNvSpPr txBox="1">
            <a:spLocks noChangeArrowheads="1"/>
          </p:cNvSpPr>
          <p:nvPr/>
        </p:nvSpPr>
        <p:spPr bwMode="auto">
          <a:xfrm>
            <a:off x="6858000" y="2086817"/>
            <a:ext cx="92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Printer</a:t>
            </a:r>
          </a:p>
        </p:txBody>
      </p:sp>
      <p:sp>
        <p:nvSpPr>
          <p:cNvPr id="97301" name="Text Box 21"/>
          <p:cNvSpPr txBox="1">
            <a:spLocks noChangeArrowheads="1"/>
          </p:cNvSpPr>
          <p:nvPr/>
        </p:nvSpPr>
        <p:spPr bwMode="auto">
          <a:xfrm>
            <a:off x="304800" y="1752600"/>
            <a:ext cx="989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000"/>
          </a:p>
          <a:p>
            <a:r>
              <a:rPr lang="en-US" sz="2000"/>
              <a:t>Mouse</a:t>
            </a:r>
          </a:p>
        </p:txBody>
      </p:sp>
      <p:sp>
        <p:nvSpPr>
          <p:cNvPr id="97303" name="Text Box 23"/>
          <p:cNvSpPr txBox="1">
            <a:spLocks noChangeArrowheads="1"/>
          </p:cNvSpPr>
          <p:nvPr/>
        </p:nvSpPr>
        <p:spPr bwMode="auto">
          <a:xfrm>
            <a:off x="2971800" y="2772617"/>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pic>
        <p:nvPicPr>
          <p:cNvPr id="97305" name="Picture 25" descr="wp-Forrester_Research-Best-kept_secret_in_document_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44017"/>
            <a:ext cx="1828800" cy="167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1"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2"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4"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5"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
        <p:nvSpPr>
          <p:cNvPr id="29" name="Text Box 18"/>
          <p:cNvSpPr txBox="1">
            <a:spLocks noChangeArrowheads="1"/>
          </p:cNvSpPr>
          <p:nvPr/>
        </p:nvSpPr>
        <p:spPr bwMode="auto">
          <a:xfrm>
            <a:off x="4726870" y="3396786"/>
            <a:ext cx="1061859"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smtClean="0"/>
              <a:t>New </a:t>
            </a:r>
          </a:p>
          <a:p>
            <a:pPr algn="ctr"/>
            <a:r>
              <a:rPr lang="en-US" dirty="0" smtClean="0"/>
              <a:t>WP</a:t>
            </a:r>
            <a:r>
              <a:rPr lang="en-US" dirty="0"/>
              <a:t> </a:t>
            </a:r>
            <a:r>
              <a:rPr lang="en-US" dirty="0" smtClean="0"/>
              <a:t>Doc </a:t>
            </a:r>
            <a:endParaRPr lang="en-US" dirty="0"/>
          </a:p>
        </p:txBody>
      </p:sp>
    </p:spTree>
    <p:extLst>
      <p:ext uri="{BB962C8B-B14F-4D97-AF65-F5344CB8AC3E}">
        <p14:creationId xmlns:p14="http://schemas.microsoft.com/office/powerpoint/2010/main" val="2493080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152400"/>
            <a:ext cx="8229600" cy="1143000"/>
          </a:xfrm>
        </p:spPr>
        <p:txBody>
          <a:bodyPr/>
          <a:lstStyle/>
          <a:p>
            <a:r>
              <a:rPr lang="en-US" sz="3200"/>
              <a:t>Save the document</a:t>
            </a:r>
          </a:p>
        </p:txBody>
      </p:sp>
      <p:sp>
        <p:nvSpPr>
          <p:cNvPr id="99331"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9332"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9334" name="Rectangle 6"/>
          <p:cNvSpPr>
            <a:spLocks noChangeArrowheads="1"/>
          </p:cNvSpPr>
          <p:nvPr/>
        </p:nvSpPr>
        <p:spPr bwMode="auto">
          <a:xfrm>
            <a:off x="3048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99336" name="Line 8"/>
          <p:cNvSpPr>
            <a:spLocks noChangeShapeType="1"/>
          </p:cNvSpPr>
          <p:nvPr/>
        </p:nvSpPr>
        <p:spPr bwMode="auto">
          <a:xfrm>
            <a:off x="4495800" y="4191000"/>
            <a:ext cx="0" cy="60960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7"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8" name="Line 10"/>
          <p:cNvSpPr>
            <a:spLocks noChangeShapeType="1"/>
          </p:cNvSpPr>
          <p:nvPr/>
        </p:nvSpPr>
        <p:spPr bwMode="auto">
          <a:xfrm>
            <a:off x="2133600"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39" name="Line 11"/>
          <p:cNvSpPr>
            <a:spLocks noChangeShapeType="1"/>
          </p:cNvSpPr>
          <p:nvPr/>
        </p:nvSpPr>
        <p:spPr bwMode="auto">
          <a:xfrm>
            <a:off x="6248400"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344" name="Text Box 16"/>
          <p:cNvSpPr txBox="1">
            <a:spLocks noChangeArrowheads="1"/>
          </p:cNvSpPr>
          <p:nvPr/>
        </p:nvSpPr>
        <p:spPr bwMode="auto">
          <a:xfrm>
            <a:off x="2971800"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sp>
        <p:nvSpPr>
          <p:cNvPr id="99345" name="Text Box 17"/>
          <p:cNvSpPr txBox="1">
            <a:spLocks noChangeArrowheads="1"/>
          </p:cNvSpPr>
          <p:nvPr/>
        </p:nvSpPr>
        <p:spPr bwMode="auto">
          <a:xfrm>
            <a:off x="2971800" y="3352800"/>
            <a:ext cx="714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WP</a:t>
            </a:r>
          </a:p>
          <a:p>
            <a:r>
              <a:rPr lang="en-US"/>
              <a:t>Prog</a:t>
            </a:r>
          </a:p>
        </p:txBody>
      </p:sp>
      <p:sp>
        <p:nvSpPr>
          <p:cNvPr id="99349" name="Text Box 21"/>
          <p:cNvSpPr txBox="1">
            <a:spLocks noChangeArrowheads="1"/>
          </p:cNvSpPr>
          <p:nvPr/>
        </p:nvSpPr>
        <p:spPr bwMode="auto">
          <a:xfrm>
            <a:off x="304800" y="1752600"/>
            <a:ext cx="9890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000"/>
          </a:p>
          <a:p>
            <a:r>
              <a:rPr lang="en-US" sz="2000"/>
              <a:t>Mouse</a:t>
            </a:r>
          </a:p>
        </p:txBody>
      </p:sp>
      <p:pic>
        <p:nvPicPr>
          <p:cNvPr id="99352" name="Picture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514600"/>
            <a:ext cx="2057400" cy="168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9353" name="Text Box 25"/>
          <p:cNvSpPr txBox="1">
            <a:spLocks noChangeArrowheads="1"/>
          </p:cNvSpPr>
          <p:nvPr/>
        </p:nvSpPr>
        <p:spPr bwMode="auto">
          <a:xfrm>
            <a:off x="6858000" y="205740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32" name="Text Box 18"/>
          <p:cNvSpPr txBox="1">
            <a:spLocks noChangeArrowheads="1"/>
          </p:cNvSpPr>
          <p:nvPr/>
        </p:nvSpPr>
        <p:spPr bwMode="auto">
          <a:xfrm>
            <a:off x="4771444" y="3352800"/>
            <a:ext cx="972711"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smtClean="0"/>
              <a:t>New </a:t>
            </a:r>
          </a:p>
          <a:p>
            <a:pPr algn="ctr"/>
            <a:r>
              <a:rPr lang="en-US" dirty="0" smtClean="0"/>
              <a:t>WP</a:t>
            </a:r>
            <a:r>
              <a:rPr lang="en-US" dirty="0"/>
              <a:t> </a:t>
            </a:r>
            <a:r>
              <a:rPr lang="en-US" dirty="0" smtClean="0"/>
              <a:t>Doc </a:t>
            </a:r>
            <a:endParaRPr lang="en-US" dirty="0"/>
          </a:p>
        </p:txBody>
      </p:sp>
      <p:sp>
        <p:nvSpPr>
          <p:cNvPr id="28"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9"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33"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34"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
        <p:nvSpPr>
          <p:cNvPr id="35" name="Text Box 18"/>
          <p:cNvSpPr txBox="1">
            <a:spLocks noChangeArrowheads="1"/>
          </p:cNvSpPr>
          <p:nvPr/>
        </p:nvSpPr>
        <p:spPr bwMode="auto">
          <a:xfrm>
            <a:off x="5073616" y="5714999"/>
            <a:ext cx="972711"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smtClean="0"/>
              <a:t>New </a:t>
            </a:r>
          </a:p>
          <a:p>
            <a:pPr algn="ctr"/>
            <a:r>
              <a:rPr lang="en-US" dirty="0" smtClean="0"/>
              <a:t>WP</a:t>
            </a:r>
            <a:r>
              <a:rPr lang="en-US" dirty="0"/>
              <a:t> </a:t>
            </a:r>
            <a:r>
              <a:rPr lang="en-US" dirty="0" smtClean="0"/>
              <a:t>Doc </a:t>
            </a:r>
            <a:endParaRPr lang="en-US" dirty="0"/>
          </a:p>
        </p:txBody>
      </p:sp>
    </p:spTree>
    <p:extLst>
      <p:ext uri="{BB962C8B-B14F-4D97-AF65-F5344CB8AC3E}">
        <p14:creationId xmlns:p14="http://schemas.microsoft.com/office/powerpoint/2010/main" val="1594263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457200" y="-152400"/>
            <a:ext cx="8229600" cy="1143000"/>
          </a:xfrm>
        </p:spPr>
        <p:txBody>
          <a:bodyPr/>
          <a:lstStyle/>
          <a:p>
            <a:r>
              <a:rPr lang="en-US" sz="3200"/>
              <a:t>Turn power off</a:t>
            </a:r>
          </a:p>
        </p:txBody>
      </p:sp>
      <p:sp>
        <p:nvSpPr>
          <p:cNvPr id="101379" name="Rectangle 3"/>
          <p:cNvSpPr>
            <a:spLocks noChangeArrowheads="1"/>
          </p:cNvSpPr>
          <p:nvPr/>
        </p:nvSpPr>
        <p:spPr bwMode="auto">
          <a:xfrm>
            <a:off x="2743200"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01380" name="Rectangle 4"/>
          <p:cNvSpPr>
            <a:spLocks noChangeArrowheads="1"/>
          </p:cNvSpPr>
          <p:nvPr/>
        </p:nvSpPr>
        <p:spPr bwMode="auto">
          <a:xfrm>
            <a:off x="2743200"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01382" name="Rectangle 6"/>
          <p:cNvSpPr>
            <a:spLocks noChangeArrowheads="1"/>
          </p:cNvSpPr>
          <p:nvPr/>
        </p:nvSpPr>
        <p:spPr bwMode="auto">
          <a:xfrm>
            <a:off x="3048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01383" name="Rectangle 7"/>
          <p:cNvSpPr>
            <a:spLocks noChangeArrowheads="1"/>
          </p:cNvSpPr>
          <p:nvPr/>
        </p:nvSpPr>
        <p:spPr bwMode="auto">
          <a:xfrm>
            <a:off x="6858000"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01384" name="Line 8"/>
          <p:cNvSpPr>
            <a:spLocks noChangeShapeType="1"/>
          </p:cNvSpPr>
          <p:nvPr/>
        </p:nvSpPr>
        <p:spPr bwMode="auto">
          <a:xfrm>
            <a:off x="4495800" y="4191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5" name="Line 9"/>
          <p:cNvSpPr>
            <a:spLocks noChangeShapeType="1"/>
          </p:cNvSpPr>
          <p:nvPr/>
        </p:nvSpPr>
        <p:spPr bwMode="auto">
          <a:xfrm>
            <a:off x="4495800"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6" name="Line 10"/>
          <p:cNvSpPr>
            <a:spLocks noChangeShapeType="1"/>
          </p:cNvSpPr>
          <p:nvPr/>
        </p:nvSpPr>
        <p:spPr bwMode="auto">
          <a:xfrm>
            <a:off x="2133600"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1387" name="Line 11"/>
          <p:cNvSpPr>
            <a:spLocks noChangeShapeType="1"/>
          </p:cNvSpPr>
          <p:nvPr/>
        </p:nvSpPr>
        <p:spPr bwMode="auto">
          <a:xfrm>
            <a:off x="6248400"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Rectangle 5"/>
          <p:cNvSpPr>
            <a:spLocks noChangeArrowheads="1"/>
          </p:cNvSpPr>
          <p:nvPr/>
        </p:nvSpPr>
        <p:spPr bwMode="auto">
          <a:xfrm>
            <a:off x="2743200"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38" name="Text Box 13"/>
          <p:cNvSpPr txBox="1">
            <a:spLocks noChangeArrowheads="1"/>
          </p:cNvSpPr>
          <p:nvPr/>
        </p:nvSpPr>
        <p:spPr bwMode="auto">
          <a:xfrm>
            <a:off x="3733800"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39" name="Text Box 15"/>
          <p:cNvSpPr txBox="1">
            <a:spLocks noChangeArrowheads="1"/>
          </p:cNvSpPr>
          <p:nvPr/>
        </p:nvSpPr>
        <p:spPr bwMode="auto">
          <a:xfrm>
            <a:off x="2895600"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40" name="Text Box 17"/>
          <p:cNvSpPr txBox="1">
            <a:spLocks noChangeArrowheads="1"/>
          </p:cNvSpPr>
          <p:nvPr/>
        </p:nvSpPr>
        <p:spPr bwMode="auto">
          <a:xfrm>
            <a:off x="2895600"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
        <p:nvSpPr>
          <p:cNvPr id="41" name="Text Box 18"/>
          <p:cNvSpPr txBox="1">
            <a:spLocks noChangeArrowheads="1"/>
          </p:cNvSpPr>
          <p:nvPr/>
        </p:nvSpPr>
        <p:spPr bwMode="auto">
          <a:xfrm>
            <a:off x="5073616" y="5714999"/>
            <a:ext cx="972711"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dirty="0" smtClean="0"/>
              <a:t>New </a:t>
            </a:r>
          </a:p>
          <a:p>
            <a:pPr algn="ctr"/>
            <a:r>
              <a:rPr lang="en-US" dirty="0" smtClean="0"/>
              <a:t>WP</a:t>
            </a:r>
            <a:r>
              <a:rPr lang="en-US" dirty="0"/>
              <a:t> </a:t>
            </a:r>
            <a:r>
              <a:rPr lang="en-US" dirty="0" smtClean="0"/>
              <a:t>Doc </a:t>
            </a:r>
            <a:endParaRPr lang="en-US" dirty="0"/>
          </a:p>
        </p:txBody>
      </p:sp>
    </p:spTree>
    <p:extLst>
      <p:ext uri="{BB962C8B-B14F-4D97-AF65-F5344CB8AC3E}">
        <p14:creationId xmlns:p14="http://schemas.microsoft.com/office/powerpoint/2010/main" val="2455696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07389" y="1131377"/>
            <a:ext cx="7105973" cy="5052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502400" y="2751189"/>
            <a:ext cx="1054604" cy="116887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1823461" y="1485255"/>
            <a:ext cx="5566648" cy="800745"/>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extBox 11"/>
          <p:cNvSpPr txBox="1"/>
          <p:nvPr/>
        </p:nvSpPr>
        <p:spPr>
          <a:xfrm>
            <a:off x="2225332" y="1685572"/>
            <a:ext cx="4693336" cy="400110"/>
          </a:xfrm>
          <a:prstGeom prst="rect">
            <a:avLst/>
          </a:prstGeom>
          <a:noFill/>
        </p:spPr>
        <p:txBody>
          <a:bodyPr wrap="none" rtlCol="0">
            <a:spAutoFit/>
          </a:bodyPr>
          <a:lstStyle/>
          <a:p>
            <a:r>
              <a:rPr lang="en-US" sz="2000" dirty="0">
                <a:solidFill>
                  <a:prstClr val="black"/>
                </a:solidFill>
              </a:rPr>
              <a:t>O</a:t>
            </a:r>
            <a:r>
              <a:rPr lang="en-US" sz="2000" dirty="0" smtClean="0">
                <a:solidFill>
                  <a:prstClr val="black"/>
                </a:solidFill>
              </a:rPr>
              <a:t>perating system (master control program)</a:t>
            </a:r>
            <a:endParaRPr lang="en-US" sz="2000" dirty="0">
              <a:solidFill>
                <a:prstClr val="black"/>
              </a:solidFill>
            </a:endParaRPr>
          </a:p>
        </p:txBody>
      </p:sp>
      <p:sp>
        <p:nvSpPr>
          <p:cNvPr id="13" name="TextBox 12"/>
          <p:cNvSpPr txBox="1"/>
          <p:nvPr/>
        </p:nvSpPr>
        <p:spPr>
          <a:xfrm>
            <a:off x="3687413" y="3591469"/>
            <a:ext cx="980910" cy="369332"/>
          </a:xfrm>
          <a:prstGeom prst="rect">
            <a:avLst/>
          </a:prstGeom>
          <a:noFill/>
        </p:spPr>
        <p:txBody>
          <a:bodyPr wrap="none" rtlCol="0">
            <a:spAutoFit/>
          </a:bodyPr>
          <a:lstStyle/>
          <a:p>
            <a:r>
              <a:rPr lang="en-US" dirty="0" smtClean="0">
                <a:solidFill>
                  <a:prstClr val="black"/>
                </a:solidFill>
              </a:rPr>
              <a:t>Program</a:t>
            </a:r>
            <a:endParaRPr lang="en-US" dirty="0">
              <a:solidFill>
                <a:prstClr val="black"/>
              </a:solidFill>
            </a:endParaRPr>
          </a:p>
        </p:txBody>
      </p:sp>
      <p:sp>
        <p:nvSpPr>
          <p:cNvPr id="14" name="TextBox 13"/>
          <p:cNvSpPr txBox="1"/>
          <p:nvPr/>
        </p:nvSpPr>
        <p:spPr>
          <a:xfrm>
            <a:off x="6719425" y="3032095"/>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15" name="TextBox 14"/>
          <p:cNvSpPr txBox="1"/>
          <p:nvPr/>
        </p:nvSpPr>
        <p:spPr>
          <a:xfrm>
            <a:off x="2801419" y="240224"/>
            <a:ext cx="3541162" cy="584775"/>
          </a:xfrm>
          <a:prstGeom prst="rect">
            <a:avLst/>
          </a:prstGeom>
          <a:noFill/>
        </p:spPr>
        <p:txBody>
          <a:bodyPr wrap="none" rtlCol="0">
            <a:spAutoFit/>
          </a:bodyPr>
          <a:lstStyle/>
          <a:p>
            <a:r>
              <a:rPr lang="en-US" sz="3200" dirty="0" smtClean="0">
                <a:solidFill>
                  <a:prstClr val="black"/>
                </a:solidFill>
              </a:rPr>
              <a:t>What is in memory?</a:t>
            </a:r>
            <a:endParaRPr lang="en-US" sz="3200" dirty="0">
              <a:solidFill>
                <a:prstClr val="black"/>
              </a:solidFill>
            </a:endParaRPr>
          </a:p>
        </p:txBody>
      </p:sp>
      <p:sp>
        <p:nvSpPr>
          <p:cNvPr id="16" name="Rectangle 15"/>
          <p:cNvSpPr/>
          <p:nvPr/>
        </p:nvSpPr>
        <p:spPr>
          <a:xfrm>
            <a:off x="3637358" y="3303603"/>
            <a:ext cx="1081021" cy="114508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TextBox 10"/>
          <p:cNvSpPr txBox="1"/>
          <p:nvPr/>
        </p:nvSpPr>
        <p:spPr>
          <a:xfrm>
            <a:off x="1238577" y="4273703"/>
            <a:ext cx="1026948" cy="369332"/>
          </a:xfrm>
          <a:prstGeom prst="rect">
            <a:avLst/>
          </a:prstGeom>
          <a:noFill/>
        </p:spPr>
        <p:txBody>
          <a:bodyPr wrap="square" rtlCol="0">
            <a:spAutoFit/>
          </a:bodyPr>
          <a:lstStyle/>
          <a:p>
            <a:r>
              <a:rPr lang="en-US" dirty="0" smtClean="0">
                <a:solidFill>
                  <a:prstClr val="black"/>
                </a:solidFill>
              </a:rPr>
              <a:t>Program</a:t>
            </a:r>
            <a:endParaRPr lang="en-US" dirty="0">
              <a:solidFill>
                <a:prstClr val="black"/>
              </a:solidFill>
            </a:endParaRPr>
          </a:p>
        </p:txBody>
      </p:sp>
      <p:sp>
        <p:nvSpPr>
          <p:cNvPr id="17" name="Rectangle 16"/>
          <p:cNvSpPr/>
          <p:nvPr/>
        </p:nvSpPr>
        <p:spPr>
          <a:xfrm>
            <a:off x="1167167" y="4087630"/>
            <a:ext cx="1169768" cy="171442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ectangle 19"/>
          <p:cNvSpPr/>
          <p:nvPr/>
        </p:nvSpPr>
        <p:spPr>
          <a:xfrm>
            <a:off x="6701642" y="4384521"/>
            <a:ext cx="1276673" cy="742456"/>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TextBox 20"/>
          <p:cNvSpPr txBox="1"/>
          <p:nvPr/>
        </p:nvSpPr>
        <p:spPr>
          <a:xfrm>
            <a:off x="7029701" y="4557459"/>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22" name="Rectangle 21"/>
          <p:cNvSpPr/>
          <p:nvPr/>
        </p:nvSpPr>
        <p:spPr>
          <a:xfrm>
            <a:off x="5563648" y="3864602"/>
            <a:ext cx="778933" cy="580517"/>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TextBox 22"/>
          <p:cNvSpPr txBox="1"/>
          <p:nvPr/>
        </p:nvSpPr>
        <p:spPr>
          <a:xfrm>
            <a:off x="5639807" y="4005055"/>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24" name="Rectangle 23"/>
          <p:cNvSpPr/>
          <p:nvPr/>
        </p:nvSpPr>
        <p:spPr>
          <a:xfrm>
            <a:off x="2439372" y="2924127"/>
            <a:ext cx="1054604" cy="116887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TextBox 24"/>
          <p:cNvSpPr txBox="1"/>
          <p:nvPr/>
        </p:nvSpPr>
        <p:spPr>
          <a:xfrm>
            <a:off x="2656397" y="3205033"/>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26" name="Rectangle 25"/>
          <p:cNvSpPr/>
          <p:nvPr/>
        </p:nvSpPr>
        <p:spPr>
          <a:xfrm>
            <a:off x="2933272" y="4769373"/>
            <a:ext cx="1276673" cy="742456"/>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TextBox 26"/>
          <p:cNvSpPr txBox="1"/>
          <p:nvPr/>
        </p:nvSpPr>
        <p:spPr>
          <a:xfrm>
            <a:off x="3261331" y="4942311"/>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28" name="Rectangle 27"/>
          <p:cNvSpPr/>
          <p:nvPr/>
        </p:nvSpPr>
        <p:spPr>
          <a:xfrm>
            <a:off x="4707467" y="4589136"/>
            <a:ext cx="1054604" cy="116887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p:cNvSpPr txBox="1"/>
          <p:nvPr/>
        </p:nvSpPr>
        <p:spPr>
          <a:xfrm>
            <a:off x="4924492" y="4870042"/>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30" name="Rectangle 29"/>
          <p:cNvSpPr/>
          <p:nvPr/>
        </p:nvSpPr>
        <p:spPr>
          <a:xfrm>
            <a:off x="4838305" y="2915145"/>
            <a:ext cx="1276673" cy="742456"/>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TextBox 30"/>
          <p:cNvSpPr txBox="1"/>
          <p:nvPr/>
        </p:nvSpPr>
        <p:spPr>
          <a:xfrm>
            <a:off x="5166364" y="3088083"/>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
        <p:nvSpPr>
          <p:cNvPr id="32" name="Rectangle 31"/>
          <p:cNvSpPr/>
          <p:nvPr/>
        </p:nvSpPr>
        <p:spPr>
          <a:xfrm>
            <a:off x="1239625" y="3032095"/>
            <a:ext cx="778933" cy="580517"/>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TextBox 32"/>
          <p:cNvSpPr txBox="1"/>
          <p:nvPr/>
        </p:nvSpPr>
        <p:spPr>
          <a:xfrm>
            <a:off x="1315784" y="3172548"/>
            <a:ext cx="620554" cy="369332"/>
          </a:xfrm>
          <a:prstGeom prst="rect">
            <a:avLst/>
          </a:prstGeom>
          <a:noFill/>
        </p:spPr>
        <p:txBody>
          <a:bodyPr wrap="none" rtlCol="0">
            <a:spAutoFit/>
          </a:bodyPr>
          <a:lstStyle/>
          <a:p>
            <a:r>
              <a:rPr lang="en-US" dirty="0" smtClean="0">
                <a:solidFill>
                  <a:prstClr val="black"/>
                </a:solidFill>
              </a:rPr>
              <a:t>Data</a:t>
            </a:r>
            <a:endParaRPr lang="en-US" dirty="0">
              <a:solidFill>
                <a:prstClr val="black"/>
              </a:solidFill>
            </a:endParaRPr>
          </a:p>
        </p:txBody>
      </p:sp>
    </p:spTree>
    <p:extLst>
      <p:ext uri="{BB962C8B-B14F-4D97-AF65-F5344CB8AC3E}">
        <p14:creationId xmlns:p14="http://schemas.microsoft.com/office/powerpoint/2010/main" val="656300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304800" y="2362200"/>
            <a:ext cx="8534400" cy="2133600"/>
          </a:xfrm>
          <a:prstGeom prst="rect">
            <a:avLst/>
          </a:prstGeom>
          <a:solidFill>
            <a:schemeClr val="tx2">
              <a:lumMod val="20000"/>
              <a:lumOff val="80000"/>
            </a:schemeClr>
          </a:solidFill>
          <a:ln w="25400">
            <a:solidFill>
              <a:schemeClr val="tx1"/>
            </a:solidFill>
            <a:miter lim="800000"/>
            <a:headEnd/>
            <a:tailEnd/>
          </a:ln>
          <a:effectLst/>
        </p:spPr>
        <p:txBody>
          <a:bodyPr wrap="none" anchor="ctr"/>
          <a:lstStyle/>
          <a:p>
            <a:pPr algn="ctr"/>
            <a:endParaRPr lang="en-US" sz="2000" b="1"/>
          </a:p>
        </p:txBody>
      </p:sp>
      <p:sp>
        <p:nvSpPr>
          <p:cNvPr id="115715" name="Text Box 3"/>
          <p:cNvSpPr txBox="1">
            <a:spLocks noChangeArrowheads="1"/>
          </p:cNvSpPr>
          <p:nvPr/>
        </p:nvSpPr>
        <p:spPr bwMode="auto">
          <a:xfrm>
            <a:off x="3352800" y="2819400"/>
            <a:ext cx="7143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Prog</a:t>
            </a:r>
          </a:p>
        </p:txBody>
      </p:sp>
      <p:sp>
        <p:nvSpPr>
          <p:cNvPr id="115716" name="Text Box 4"/>
          <p:cNvSpPr txBox="1">
            <a:spLocks noChangeArrowheads="1"/>
          </p:cNvSpPr>
          <p:nvPr/>
        </p:nvSpPr>
        <p:spPr bwMode="auto">
          <a:xfrm>
            <a:off x="4191000" y="2819400"/>
            <a:ext cx="6889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Doc </a:t>
            </a:r>
          </a:p>
        </p:txBody>
      </p:sp>
      <p:sp>
        <p:nvSpPr>
          <p:cNvPr id="115717" name="Text Box 5"/>
          <p:cNvSpPr txBox="1">
            <a:spLocks noChangeArrowheads="1"/>
          </p:cNvSpPr>
          <p:nvPr/>
        </p:nvSpPr>
        <p:spPr bwMode="auto">
          <a:xfrm>
            <a:off x="3352800" y="3581400"/>
            <a:ext cx="2438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t>Operating system 2</a:t>
            </a:r>
          </a:p>
        </p:txBody>
      </p:sp>
      <p:sp>
        <p:nvSpPr>
          <p:cNvPr id="115718" name="Text Box 6"/>
          <p:cNvSpPr txBox="1">
            <a:spLocks noChangeArrowheads="1"/>
          </p:cNvSpPr>
          <p:nvPr/>
        </p:nvSpPr>
        <p:spPr bwMode="auto">
          <a:xfrm>
            <a:off x="4953000" y="2819400"/>
            <a:ext cx="3841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a:t>
            </a:r>
          </a:p>
        </p:txBody>
      </p:sp>
      <p:sp>
        <p:nvSpPr>
          <p:cNvPr id="115719" name="Text Box 7"/>
          <p:cNvSpPr txBox="1">
            <a:spLocks noChangeArrowheads="1"/>
          </p:cNvSpPr>
          <p:nvPr/>
        </p:nvSpPr>
        <p:spPr bwMode="auto">
          <a:xfrm>
            <a:off x="6248400" y="2819400"/>
            <a:ext cx="7143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Prog</a:t>
            </a:r>
          </a:p>
        </p:txBody>
      </p:sp>
      <p:sp>
        <p:nvSpPr>
          <p:cNvPr id="115720" name="Text Box 8"/>
          <p:cNvSpPr txBox="1">
            <a:spLocks noChangeArrowheads="1"/>
          </p:cNvSpPr>
          <p:nvPr/>
        </p:nvSpPr>
        <p:spPr bwMode="auto">
          <a:xfrm>
            <a:off x="7086600" y="2819400"/>
            <a:ext cx="6889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Doc </a:t>
            </a:r>
          </a:p>
        </p:txBody>
      </p:sp>
      <p:sp>
        <p:nvSpPr>
          <p:cNvPr id="115721" name="Text Box 9"/>
          <p:cNvSpPr txBox="1">
            <a:spLocks noChangeArrowheads="1"/>
          </p:cNvSpPr>
          <p:nvPr/>
        </p:nvSpPr>
        <p:spPr bwMode="auto">
          <a:xfrm>
            <a:off x="6248400" y="3581400"/>
            <a:ext cx="23622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t>Operating system 3</a:t>
            </a:r>
          </a:p>
        </p:txBody>
      </p:sp>
      <p:sp>
        <p:nvSpPr>
          <p:cNvPr id="115722" name="Text Box 10"/>
          <p:cNvSpPr txBox="1">
            <a:spLocks noChangeArrowheads="1"/>
          </p:cNvSpPr>
          <p:nvPr/>
        </p:nvSpPr>
        <p:spPr bwMode="auto">
          <a:xfrm>
            <a:off x="7848600" y="2819400"/>
            <a:ext cx="3841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a:t>
            </a:r>
          </a:p>
        </p:txBody>
      </p:sp>
      <p:sp>
        <p:nvSpPr>
          <p:cNvPr id="115723" name="Text Box 11"/>
          <p:cNvSpPr txBox="1">
            <a:spLocks noChangeArrowheads="1"/>
          </p:cNvSpPr>
          <p:nvPr/>
        </p:nvSpPr>
        <p:spPr bwMode="auto">
          <a:xfrm>
            <a:off x="533400" y="2819400"/>
            <a:ext cx="7143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Prog</a:t>
            </a:r>
          </a:p>
        </p:txBody>
      </p:sp>
      <p:sp>
        <p:nvSpPr>
          <p:cNvPr id="115724" name="Text Box 12"/>
          <p:cNvSpPr txBox="1">
            <a:spLocks noChangeArrowheads="1"/>
          </p:cNvSpPr>
          <p:nvPr/>
        </p:nvSpPr>
        <p:spPr bwMode="auto">
          <a:xfrm>
            <a:off x="1371600" y="2819400"/>
            <a:ext cx="6889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Doc </a:t>
            </a:r>
          </a:p>
        </p:txBody>
      </p:sp>
      <p:sp>
        <p:nvSpPr>
          <p:cNvPr id="115725" name="Text Box 13"/>
          <p:cNvSpPr txBox="1">
            <a:spLocks noChangeArrowheads="1"/>
          </p:cNvSpPr>
          <p:nvPr/>
        </p:nvSpPr>
        <p:spPr bwMode="auto">
          <a:xfrm>
            <a:off x="533400" y="3581400"/>
            <a:ext cx="23622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b="1"/>
              <a:t>Operating system 1</a:t>
            </a:r>
          </a:p>
        </p:txBody>
      </p:sp>
      <p:sp>
        <p:nvSpPr>
          <p:cNvPr id="115726" name="Text Box 14"/>
          <p:cNvSpPr txBox="1">
            <a:spLocks noChangeArrowheads="1"/>
          </p:cNvSpPr>
          <p:nvPr/>
        </p:nvSpPr>
        <p:spPr bwMode="auto">
          <a:xfrm>
            <a:off x="2133600" y="2819400"/>
            <a:ext cx="4222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t>…</a:t>
            </a:r>
          </a:p>
        </p:txBody>
      </p:sp>
      <p:sp>
        <p:nvSpPr>
          <p:cNvPr id="115727" name="Line 15"/>
          <p:cNvSpPr>
            <a:spLocks noChangeShapeType="1"/>
          </p:cNvSpPr>
          <p:nvPr/>
        </p:nvSpPr>
        <p:spPr bwMode="auto">
          <a:xfrm>
            <a:off x="3124200" y="2362200"/>
            <a:ext cx="0" cy="2133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8" name="Line 16"/>
          <p:cNvSpPr>
            <a:spLocks noChangeShapeType="1"/>
          </p:cNvSpPr>
          <p:nvPr/>
        </p:nvSpPr>
        <p:spPr bwMode="auto">
          <a:xfrm>
            <a:off x="6019800" y="2362200"/>
            <a:ext cx="0" cy="21336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5729" name="Text Box 17"/>
          <p:cNvSpPr txBox="1">
            <a:spLocks noChangeArrowheads="1"/>
          </p:cNvSpPr>
          <p:nvPr/>
        </p:nvSpPr>
        <p:spPr bwMode="auto">
          <a:xfrm>
            <a:off x="3276600" y="457200"/>
            <a:ext cx="2508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Virtualization</a:t>
            </a:r>
          </a:p>
        </p:txBody>
      </p:sp>
    </p:spTree>
    <p:extLst>
      <p:ext uri="{BB962C8B-B14F-4D97-AF65-F5344CB8AC3E}">
        <p14:creationId xmlns:p14="http://schemas.microsoft.com/office/powerpoint/2010/main" val="675244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7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00200"/>
            <a:ext cx="5715000" cy="3571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6741" name="Text Box 5"/>
          <p:cNvSpPr txBox="1">
            <a:spLocks noChangeArrowheads="1"/>
          </p:cNvSpPr>
          <p:nvPr/>
        </p:nvSpPr>
        <p:spPr bwMode="auto">
          <a:xfrm>
            <a:off x="1981200" y="381000"/>
            <a:ext cx="46069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a:t>Windows and Mac OS-X</a:t>
            </a:r>
          </a:p>
        </p:txBody>
      </p:sp>
      <p:sp>
        <p:nvSpPr>
          <p:cNvPr id="116742" name="Text Box 6"/>
          <p:cNvSpPr txBox="1">
            <a:spLocks noChangeArrowheads="1"/>
          </p:cNvSpPr>
          <p:nvPr/>
        </p:nvSpPr>
        <p:spPr bwMode="auto">
          <a:xfrm>
            <a:off x="1127125" y="5754688"/>
            <a:ext cx="6388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t>But, virtualization is primarily used on servers.</a:t>
            </a:r>
          </a:p>
        </p:txBody>
      </p:sp>
    </p:spTree>
    <p:extLst>
      <p:ext uri="{BB962C8B-B14F-4D97-AF65-F5344CB8AC3E}">
        <p14:creationId xmlns:p14="http://schemas.microsoft.com/office/powerpoint/2010/main" val="34167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197977"/>
            <a:ext cx="9144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t>Summary</a:t>
            </a:r>
            <a:endParaRPr lang="en-US" sz="3200" dirty="0"/>
          </a:p>
        </p:txBody>
      </p:sp>
      <p:grpSp>
        <p:nvGrpSpPr>
          <p:cNvPr id="14" name="Group 13"/>
          <p:cNvGrpSpPr/>
          <p:nvPr/>
        </p:nvGrpSpPr>
        <p:grpSpPr>
          <a:xfrm>
            <a:off x="800481" y="1469450"/>
            <a:ext cx="7543039" cy="4682383"/>
            <a:chOff x="374542" y="990600"/>
            <a:chExt cx="8382000" cy="5486400"/>
          </a:xfrm>
        </p:grpSpPr>
        <p:sp>
          <p:nvSpPr>
            <p:cNvPr id="5" name="Line 16"/>
            <p:cNvSpPr>
              <a:spLocks noChangeShapeType="1"/>
            </p:cNvSpPr>
            <p:nvPr/>
          </p:nvSpPr>
          <p:spPr bwMode="auto">
            <a:xfrm>
              <a:off x="4565542" y="4191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Line 17"/>
            <p:cNvSpPr>
              <a:spLocks noChangeShapeType="1"/>
            </p:cNvSpPr>
            <p:nvPr/>
          </p:nvSpPr>
          <p:spPr bwMode="auto">
            <a:xfrm>
              <a:off x="4565542"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Line 18"/>
            <p:cNvSpPr>
              <a:spLocks noChangeShapeType="1"/>
            </p:cNvSpPr>
            <p:nvPr/>
          </p:nvSpPr>
          <p:spPr bwMode="auto">
            <a:xfrm>
              <a:off x="2203342"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 name="Line 19"/>
            <p:cNvSpPr>
              <a:spLocks noChangeShapeType="1"/>
            </p:cNvSpPr>
            <p:nvPr/>
          </p:nvSpPr>
          <p:spPr bwMode="auto">
            <a:xfrm>
              <a:off x="6318142"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Rectangle 3"/>
            <p:cNvSpPr>
              <a:spLocks noChangeArrowheads="1"/>
            </p:cNvSpPr>
            <p:nvPr/>
          </p:nvSpPr>
          <p:spPr bwMode="auto">
            <a:xfrm>
              <a:off x="2812942" y="2514600"/>
              <a:ext cx="35052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a:t>Memory</a:t>
              </a:r>
            </a:p>
          </p:txBody>
        </p:sp>
        <p:sp>
          <p:nvSpPr>
            <p:cNvPr id="10" name="Rectangle 4"/>
            <p:cNvSpPr>
              <a:spLocks noChangeArrowheads="1"/>
            </p:cNvSpPr>
            <p:nvPr/>
          </p:nvSpPr>
          <p:spPr bwMode="auto">
            <a:xfrm>
              <a:off x="2812942" y="990600"/>
              <a:ext cx="3505200" cy="914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a:t>CPU</a:t>
              </a:r>
            </a:p>
          </p:txBody>
        </p:sp>
        <p:sp>
          <p:nvSpPr>
            <p:cNvPr id="11" name="Rectangle 6"/>
            <p:cNvSpPr>
              <a:spLocks noChangeArrowheads="1"/>
            </p:cNvSpPr>
            <p:nvPr/>
          </p:nvSpPr>
          <p:spPr bwMode="auto">
            <a:xfrm>
              <a:off x="2812942" y="4800600"/>
              <a:ext cx="35052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dirty="0"/>
                <a:t>Storage</a:t>
              </a:r>
              <a:r>
                <a:rPr lang="en-US" dirty="0"/>
                <a:t> </a:t>
              </a:r>
              <a:r>
                <a:rPr lang="en-US" dirty="0" smtClean="0"/>
                <a:t>devices</a:t>
              </a:r>
            </a:p>
            <a:p>
              <a:pPr algn="ctr"/>
              <a:r>
                <a:rPr lang="en-US" dirty="0" smtClean="0"/>
                <a:t>(programs and data)</a:t>
              </a:r>
              <a:endParaRPr lang="en-US" dirty="0"/>
            </a:p>
          </p:txBody>
        </p:sp>
        <p:sp>
          <p:nvSpPr>
            <p:cNvPr id="12" name="Rectangle 7"/>
            <p:cNvSpPr>
              <a:spLocks noChangeArrowheads="1"/>
            </p:cNvSpPr>
            <p:nvPr/>
          </p:nvSpPr>
          <p:spPr bwMode="auto">
            <a:xfrm>
              <a:off x="374542" y="2514600"/>
              <a:ext cx="18288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dirty="0"/>
                <a:t>Input</a:t>
              </a:r>
            </a:p>
            <a:p>
              <a:pPr algn="ctr"/>
              <a:r>
                <a:rPr lang="en-US" sz="2000" dirty="0"/>
                <a:t>devices</a:t>
              </a:r>
            </a:p>
          </p:txBody>
        </p:sp>
        <p:sp>
          <p:nvSpPr>
            <p:cNvPr id="13" name="Rectangle 8"/>
            <p:cNvSpPr>
              <a:spLocks noChangeArrowheads="1"/>
            </p:cNvSpPr>
            <p:nvPr/>
          </p:nvSpPr>
          <p:spPr bwMode="auto">
            <a:xfrm>
              <a:off x="6927742" y="2514600"/>
              <a:ext cx="18288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a:t>Output</a:t>
              </a:r>
            </a:p>
            <a:p>
              <a:pPr algn="ctr"/>
              <a:r>
                <a:rPr lang="en-US" sz="2000"/>
                <a:t>Devices</a:t>
              </a:r>
            </a:p>
          </p:txBody>
        </p:sp>
      </p:grpSp>
    </p:spTree>
    <p:extLst>
      <p:ext uri="{BB962C8B-B14F-4D97-AF65-F5344CB8AC3E}">
        <p14:creationId xmlns:p14="http://schemas.microsoft.com/office/powerpoint/2010/main" val="113623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0" y="524315"/>
            <a:ext cx="9144000" cy="715963"/>
          </a:xfrm>
        </p:spPr>
        <p:txBody>
          <a:bodyPr>
            <a:noAutofit/>
          </a:bodyPr>
          <a:lstStyle/>
          <a:p>
            <a:r>
              <a:rPr lang="en-US" sz="3200" dirty="0"/>
              <a:t>Where does this topic fit?</a:t>
            </a:r>
          </a:p>
        </p:txBody>
      </p:sp>
      <p:sp>
        <p:nvSpPr>
          <p:cNvPr id="192515" name="Rectangle 3"/>
          <p:cNvSpPr>
            <a:spLocks noGrp="1" noChangeArrowheads="1"/>
          </p:cNvSpPr>
          <p:nvPr>
            <p:ph type="body" idx="1"/>
          </p:nvPr>
        </p:nvSpPr>
        <p:spPr>
          <a:xfrm>
            <a:off x="1989528" y="1662149"/>
            <a:ext cx="4719234" cy="4876800"/>
          </a:xfrm>
        </p:spPr>
        <p:txBody>
          <a:bodyPr>
            <a:normAutofit/>
          </a:bodyPr>
          <a:lstStyle/>
          <a:p>
            <a:r>
              <a:rPr lang="en-US" sz="2800" dirty="0"/>
              <a:t>Internet concepts</a:t>
            </a:r>
          </a:p>
          <a:p>
            <a:pPr lvl="1"/>
            <a:r>
              <a:rPr lang="en-US" dirty="0"/>
              <a:t>Applications</a:t>
            </a:r>
          </a:p>
          <a:p>
            <a:pPr lvl="1"/>
            <a:r>
              <a:rPr lang="en-US" dirty="0" smtClean="0">
                <a:solidFill>
                  <a:srgbClr val="FF0000"/>
                </a:solidFill>
              </a:rPr>
              <a:t>Technology</a:t>
            </a:r>
            <a:endParaRPr lang="en-US" dirty="0">
              <a:solidFill>
                <a:srgbClr val="FF0000"/>
              </a:solidFill>
            </a:endParaRPr>
          </a:p>
          <a:p>
            <a:pPr lvl="1"/>
            <a:r>
              <a:rPr lang="en-US" dirty="0"/>
              <a:t>Implications</a:t>
            </a:r>
          </a:p>
          <a:p>
            <a:r>
              <a:rPr lang="en-US" sz="2800" dirty="0"/>
              <a:t>Internet skills</a:t>
            </a:r>
          </a:p>
          <a:p>
            <a:pPr lvl="1"/>
            <a:r>
              <a:rPr lang="en-US" dirty="0"/>
              <a:t>Application development</a:t>
            </a:r>
          </a:p>
          <a:p>
            <a:pPr lvl="1"/>
            <a:r>
              <a:rPr lang="en-US" dirty="0"/>
              <a:t>Content </a:t>
            </a:r>
            <a:r>
              <a:rPr lang="en-US" dirty="0" smtClean="0"/>
              <a:t>creation</a:t>
            </a:r>
          </a:p>
          <a:p>
            <a:pPr lvl="1"/>
            <a:r>
              <a:rPr lang="en-US" dirty="0" smtClean="0"/>
              <a:t>User skills</a:t>
            </a:r>
            <a:endParaRPr lang="en-US" dirty="0"/>
          </a:p>
        </p:txBody>
      </p:sp>
    </p:spTree>
    <p:extLst>
      <p:ext uri="{BB962C8B-B14F-4D97-AF65-F5344CB8AC3E}">
        <p14:creationId xmlns:p14="http://schemas.microsoft.com/office/powerpoint/2010/main" val="241296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7847" y="1218723"/>
            <a:ext cx="7819402" cy="5078313"/>
          </a:xfrm>
          <a:prstGeom prst="rect">
            <a:avLst/>
          </a:prstGeom>
          <a:noFill/>
        </p:spPr>
        <p:txBody>
          <a:bodyPr wrap="square" rtlCol="0">
            <a:spAutoFit/>
          </a:bodyPr>
          <a:lstStyle/>
          <a:p>
            <a:pPr marL="342900" indent="-342900">
              <a:buFont typeface="+mj-lt"/>
              <a:buAutoNum type="arabicPeriod"/>
            </a:pPr>
            <a:r>
              <a:rPr lang="en-US" dirty="0" smtClean="0"/>
              <a:t>I have two laptops, both running Windows 7.  One takes 32 seconds to boot and the other takes nearly 3 minutes.  What could explain the difference?</a:t>
            </a:r>
            <a:endParaRPr lang="en-US" dirty="0"/>
          </a:p>
          <a:p>
            <a:pPr marL="342900" indent="-342900">
              <a:buFont typeface="+mj-lt"/>
              <a:buAutoNum type="arabicPeriod"/>
            </a:pPr>
            <a:r>
              <a:rPr lang="en-US" dirty="0" smtClean="0"/>
              <a:t>In this example, we loaded and executed Microsoft Word by double-clicking the name of the program in the Start menu.  What would we have done if instead of creating a new document, we wanted to go back and modify the old document called </a:t>
            </a:r>
            <a:r>
              <a:rPr lang="en-US" i="1" dirty="0" smtClean="0"/>
              <a:t>WPdoc1</a:t>
            </a:r>
            <a:r>
              <a:rPr lang="en-US" dirty="0"/>
              <a:t>?</a:t>
            </a:r>
            <a:endParaRPr lang="en-US" dirty="0" smtClean="0"/>
          </a:p>
          <a:p>
            <a:pPr marL="342900" indent="-342900">
              <a:buFont typeface="+mj-lt"/>
              <a:buAutoNum type="arabicPeriod"/>
            </a:pPr>
            <a:r>
              <a:rPr lang="en-US" dirty="0" smtClean="0"/>
              <a:t>With Windows, user commands are usually entered via a mouse click.  How does the user enter a command on a table PC like the </a:t>
            </a:r>
            <a:r>
              <a:rPr lang="en-US" dirty="0" err="1" smtClean="0"/>
              <a:t>iPad</a:t>
            </a:r>
            <a:r>
              <a:rPr lang="en-US" dirty="0" smtClean="0"/>
              <a:t> or a smartphone like the iPhone?</a:t>
            </a:r>
          </a:p>
          <a:p>
            <a:pPr marL="342900" indent="-342900">
              <a:buFont typeface="+mj-lt"/>
              <a:buAutoNum type="arabicPeriod"/>
            </a:pPr>
            <a:r>
              <a:rPr lang="en-US" dirty="0" smtClean="0"/>
              <a:t>When it is turned on, a computer executes a small bootstrap program that checks to see the hardware is working correctly and loads the operating systems into memory.  Is that bootstrap program stored in RAM or ROM?  Explain your answer.</a:t>
            </a:r>
            <a:endParaRPr lang="en-US" dirty="0"/>
          </a:p>
          <a:p>
            <a:pPr marL="342900" indent="-342900">
              <a:buFont typeface="+mj-lt"/>
              <a:buAutoNum type="arabicPeriod"/>
            </a:pPr>
            <a:r>
              <a:rPr lang="en-US" dirty="0" smtClean="0"/>
              <a:t>In this presentation, we focused on one application program – Microsoft Word – and one data file.  In practice, we typically run several programs simultaneously.  How many programs are you currently running?  Which are they?</a:t>
            </a:r>
            <a:endParaRPr lang="en-US" dirty="0"/>
          </a:p>
          <a:p>
            <a:pPr marL="342900" indent="-342900">
              <a:buFont typeface="+mj-lt"/>
              <a:buAutoNum type="arabicPeriod"/>
            </a:pPr>
            <a:r>
              <a:rPr lang="en-US" dirty="0" smtClean="0"/>
              <a:t>How many programs and data files are currently stored on your computer?</a:t>
            </a:r>
          </a:p>
        </p:txBody>
      </p:sp>
      <p:sp>
        <p:nvSpPr>
          <p:cNvPr id="3" name="TextBox 2"/>
          <p:cNvSpPr txBox="1"/>
          <p:nvPr/>
        </p:nvSpPr>
        <p:spPr>
          <a:xfrm>
            <a:off x="2799528" y="285522"/>
            <a:ext cx="3544945" cy="584775"/>
          </a:xfrm>
          <a:prstGeom prst="rect">
            <a:avLst/>
          </a:prstGeom>
          <a:noFill/>
        </p:spPr>
        <p:txBody>
          <a:bodyPr wrap="none" rtlCol="0">
            <a:spAutoFit/>
          </a:bodyPr>
          <a:lstStyle/>
          <a:p>
            <a:pPr algn="ctr"/>
            <a:r>
              <a:rPr lang="en-US" sz="3200" dirty="0" smtClean="0"/>
              <a:t>Self-study q</a:t>
            </a:r>
            <a:r>
              <a:rPr lang="en-US" sz="3200" dirty="0" smtClean="0"/>
              <a:t>uestions</a:t>
            </a:r>
            <a:endParaRPr lang="en-US" sz="3200" dirty="0"/>
          </a:p>
        </p:txBody>
      </p:sp>
    </p:spTree>
    <p:extLst>
      <p:ext uri="{BB962C8B-B14F-4D97-AF65-F5344CB8AC3E}">
        <p14:creationId xmlns:p14="http://schemas.microsoft.com/office/powerpoint/2010/main" val="128278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ext Box 2"/>
          <p:cNvSpPr txBox="1">
            <a:spLocks noChangeArrowheads="1"/>
          </p:cNvSpPr>
          <p:nvPr/>
        </p:nvSpPr>
        <p:spPr bwMode="auto">
          <a:xfrm>
            <a:off x="705384" y="1152970"/>
            <a:ext cx="773323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dirty="0" smtClean="0"/>
              <a:t>What happens inside the computer when you</a:t>
            </a:r>
          </a:p>
          <a:p>
            <a:endParaRPr lang="en-US" sz="3200" dirty="0"/>
          </a:p>
          <a:p>
            <a:pPr marL="457200" indent="-457200">
              <a:buFont typeface="Arial" pitchFamily="34" charset="0"/>
              <a:buChar char="•"/>
            </a:pPr>
            <a:r>
              <a:rPr lang="en-US" sz="2800" dirty="0"/>
              <a:t>t</a:t>
            </a:r>
            <a:r>
              <a:rPr lang="en-US" sz="2800" dirty="0" smtClean="0"/>
              <a:t>urn the computer on</a:t>
            </a:r>
          </a:p>
          <a:p>
            <a:pPr marL="457200" indent="-457200">
              <a:buFont typeface="Arial" pitchFamily="34" charset="0"/>
              <a:buChar char="•"/>
            </a:pPr>
            <a:r>
              <a:rPr lang="en-US" sz="2800" dirty="0"/>
              <a:t>w</a:t>
            </a:r>
            <a:r>
              <a:rPr lang="en-US" sz="2800" b="0" dirty="0" smtClean="0"/>
              <a:t>rite a word processing document</a:t>
            </a:r>
          </a:p>
          <a:p>
            <a:pPr marL="457200" indent="-457200">
              <a:buFont typeface="Arial" pitchFamily="34" charset="0"/>
              <a:buChar char="•"/>
            </a:pPr>
            <a:r>
              <a:rPr lang="en-US" sz="2800" dirty="0"/>
              <a:t>p</a:t>
            </a:r>
            <a:r>
              <a:rPr lang="en-US" sz="2800" dirty="0" smtClean="0"/>
              <a:t>rint and save the document</a:t>
            </a:r>
          </a:p>
          <a:p>
            <a:pPr marL="457200" indent="-457200">
              <a:buFont typeface="Arial" pitchFamily="34" charset="0"/>
              <a:buChar char="•"/>
            </a:pPr>
            <a:r>
              <a:rPr lang="en-US" sz="2800" dirty="0"/>
              <a:t>t</a:t>
            </a:r>
            <a:r>
              <a:rPr lang="en-US" sz="2800" b="0" dirty="0" smtClean="0"/>
              <a:t>urn the computer off</a:t>
            </a:r>
          </a:p>
        </p:txBody>
      </p:sp>
    </p:spTree>
    <p:extLst>
      <p:ext uri="{BB962C8B-B14F-4D97-AF65-F5344CB8AC3E}">
        <p14:creationId xmlns:p14="http://schemas.microsoft.com/office/powerpoint/2010/main" val="1074921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712"/>
            <a:ext cx="9144000" cy="1143000"/>
          </a:xfrm>
        </p:spPr>
        <p:txBody>
          <a:bodyPr/>
          <a:lstStyle/>
          <a:p>
            <a:r>
              <a:rPr lang="en-US" sz="3200" dirty="0"/>
              <a:t>Computer components</a:t>
            </a:r>
          </a:p>
        </p:txBody>
      </p:sp>
      <p:grpSp>
        <p:nvGrpSpPr>
          <p:cNvPr id="2" name="Group 1"/>
          <p:cNvGrpSpPr/>
          <p:nvPr/>
        </p:nvGrpSpPr>
        <p:grpSpPr>
          <a:xfrm>
            <a:off x="702204" y="1324597"/>
            <a:ext cx="7739592" cy="4921665"/>
            <a:chOff x="374542" y="990600"/>
            <a:chExt cx="8382000" cy="5486400"/>
          </a:xfrm>
        </p:grpSpPr>
        <p:sp>
          <p:nvSpPr>
            <p:cNvPr id="70672" name="Line 16"/>
            <p:cNvSpPr>
              <a:spLocks noChangeShapeType="1"/>
            </p:cNvSpPr>
            <p:nvPr/>
          </p:nvSpPr>
          <p:spPr bwMode="auto">
            <a:xfrm>
              <a:off x="4565542" y="4191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3" name="Line 17"/>
            <p:cNvSpPr>
              <a:spLocks noChangeShapeType="1"/>
            </p:cNvSpPr>
            <p:nvPr/>
          </p:nvSpPr>
          <p:spPr bwMode="auto">
            <a:xfrm>
              <a:off x="4565542"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4" name="Line 18"/>
            <p:cNvSpPr>
              <a:spLocks noChangeShapeType="1"/>
            </p:cNvSpPr>
            <p:nvPr/>
          </p:nvSpPr>
          <p:spPr bwMode="auto">
            <a:xfrm>
              <a:off x="2203342"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75" name="Line 19"/>
            <p:cNvSpPr>
              <a:spLocks noChangeShapeType="1"/>
            </p:cNvSpPr>
            <p:nvPr/>
          </p:nvSpPr>
          <p:spPr bwMode="auto">
            <a:xfrm>
              <a:off x="6318142"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59" name="Rectangle 3"/>
            <p:cNvSpPr>
              <a:spLocks noChangeArrowheads="1"/>
            </p:cNvSpPr>
            <p:nvPr/>
          </p:nvSpPr>
          <p:spPr bwMode="auto">
            <a:xfrm>
              <a:off x="2812942" y="2514600"/>
              <a:ext cx="35052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a:t>Memory</a:t>
              </a:r>
            </a:p>
          </p:txBody>
        </p:sp>
        <p:sp>
          <p:nvSpPr>
            <p:cNvPr id="70660" name="Rectangle 4"/>
            <p:cNvSpPr>
              <a:spLocks noChangeArrowheads="1"/>
            </p:cNvSpPr>
            <p:nvPr/>
          </p:nvSpPr>
          <p:spPr bwMode="auto">
            <a:xfrm>
              <a:off x="2812942" y="990600"/>
              <a:ext cx="3505200" cy="914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a:t>CPU</a:t>
              </a:r>
            </a:p>
          </p:txBody>
        </p:sp>
        <p:sp>
          <p:nvSpPr>
            <p:cNvPr id="70662" name="Rectangle 6"/>
            <p:cNvSpPr>
              <a:spLocks noChangeArrowheads="1"/>
            </p:cNvSpPr>
            <p:nvPr/>
          </p:nvSpPr>
          <p:spPr bwMode="auto">
            <a:xfrm>
              <a:off x="2812942" y="4800600"/>
              <a:ext cx="35052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sz="2000" dirty="0"/>
                <a:t>Storage</a:t>
              </a:r>
              <a:r>
                <a:rPr lang="en-US" dirty="0"/>
                <a:t> </a:t>
              </a:r>
              <a:r>
                <a:rPr lang="en-US" dirty="0" smtClean="0"/>
                <a:t>devices</a:t>
              </a:r>
            </a:p>
            <a:p>
              <a:pPr algn="ctr"/>
              <a:r>
                <a:rPr lang="en-US" dirty="0" smtClean="0"/>
                <a:t>(programs and data)</a:t>
              </a:r>
              <a:endParaRPr lang="en-US" dirty="0"/>
            </a:p>
          </p:txBody>
        </p:sp>
        <p:sp>
          <p:nvSpPr>
            <p:cNvPr id="70663" name="Rectangle 7"/>
            <p:cNvSpPr>
              <a:spLocks noChangeArrowheads="1"/>
            </p:cNvSpPr>
            <p:nvPr/>
          </p:nvSpPr>
          <p:spPr bwMode="auto">
            <a:xfrm>
              <a:off x="374542" y="2514600"/>
              <a:ext cx="18288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dirty="0"/>
                <a:t>Input</a:t>
              </a:r>
            </a:p>
            <a:p>
              <a:pPr algn="ctr"/>
              <a:r>
                <a:rPr lang="en-US" sz="2000" dirty="0"/>
                <a:t>devices</a:t>
              </a:r>
            </a:p>
          </p:txBody>
        </p:sp>
        <p:sp>
          <p:nvSpPr>
            <p:cNvPr id="70664" name="Rectangle 8"/>
            <p:cNvSpPr>
              <a:spLocks noChangeArrowheads="1"/>
            </p:cNvSpPr>
            <p:nvPr/>
          </p:nvSpPr>
          <p:spPr bwMode="auto">
            <a:xfrm>
              <a:off x="6927742" y="2514600"/>
              <a:ext cx="1828800" cy="1676400"/>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lgn="ctr"/>
              <a:r>
                <a:rPr lang="en-US"/>
                <a:t>Output</a:t>
              </a:r>
            </a:p>
            <a:p>
              <a:pPr algn="ctr"/>
              <a:r>
                <a:rPr lang="en-US" sz="2000"/>
                <a:t>Devices</a:t>
              </a:r>
            </a:p>
          </p:txBody>
        </p:sp>
      </p:grpSp>
    </p:spTree>
    <p:extLst>
      <p:ext uri="{BB962C8B-B14F-4D97-AF65-F5344CB8AC3E}">
        <p14:creationId xmlns:p14="http://schemas.microsoft.com/office/powerpoint/2010/main" val="356232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52400"/>
            <a:ext cx="8229600" cy="1143000"/>
          </a:xfrm>
        </p:spPr>
        <p:txBody>
          <a:bodyPr/>
          <a:lstStyle/>
          <a:p>
            <a:r>
              <a:rPr lang="en-US" sz="3200" dirty="0"/>
              <a:t>Power is off</a:t>
            </a:r>
          </a:p>
        </p:txBody>
      </p:sp>
      <p:sp>
        <p:nvSpPr>
          <p:cNvPr id="74755" name="Rectangle 3"/>
          <p:cNvSpPr>
            <a:spLocks noChangeArrowheads="1"/>
          </p:cNvSpPr>
          <p:nvPr/>
        </p:nvSpPr>
        <p:spPr bwMode="auto">
          <a:xfrm>
            <a:off x="2819400" y="2525282"/>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74756" name="Rectangle 4"/>
          <p:cNvSpPr>
            <a:spLocks noChangeArrowheads="1"/>
          </p:cNvSpPr>
          <p:nvPr/>
        </p:nvSpPr>
        <p:spPr bwMode="auto">
          <a:xfrm>
            <a:off x="2819400" y="1001282"/>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74757" name="Rectangle 5"/>
          <p:cNvSpPr>
            <a:spLocks noChangeArrowheads="1"/>
          </p:cNvSpPr>
          <p:nvPr/>
        </p:nvSpPr>
        <p:spPr bwMode="auto">
          <a:xfrm>
            <a:off x="2819400" y="4811282"/>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74758" name="Rectangle 6"/>
          <p:cNvSpPr>
            <a:spLocks noChangeArrowheads="1"/>
          </p:cNvSpPr>
          <p:nvPr/>
        </p:nvSpPr>
        <p:spPr bwMode="auto">
          <a:xfrm>
            <a:off x="381000" y="2525282"/>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74759" name="Rectangle 7"/>
          <p:cNvSpPr>
            <a:spLocks noChangeArrowheads="1"/>
          </p:cNvSpPr>
          <p:nvPr/>
        </p:nvSpPr>
        <p:spPr bwMode="auto">
          <a:xfrm>
            <a:off x="6934200" y="2525282"/>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74760" name="Line 8"/>
          <p:cNvSpPr>
            <a:spLocks noChangeShapeType="1"/>
          </p:cNvSpPr>
          <p:nvPr/>
        </p:nvSpPr>
        <p:spPr bwMode="auto">
          <a:xfrm>
            <a:off x="4572000" y="4201682"/>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1" name="Line 9"/>
          <p:cNvSpPr>
            <a:spLocks noChangeShapeType="1"/>
          </p:cNvSpPr>
          <p:nvPr/>
        </p:nvSpPr>
        <p:spPr bwMode="auto">
          <a:xfrm>
            <a:off x="4572000" y="1915682"/>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2" name="Line 10"/>
          <p:cNvSpPr>
            <a:spLocks noChangeShapeType="1"/>
          </p:cNvSpPr>
          <p:nvPr/>
        </p:nvSpPr>
        <p:spPr bwMode="auto">
          <a:xfrm>
            <a:off x="2209800" y="3363482"/>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3" name="Line 11"/>
          <p:cNvSpPr>
            <a:spLocks noChangeShapeType="1"/>
          </p:cNvSpPr>
          <p:nvPr/>
        </p:nvSpPr>
        <p:spPr bwMode="auto">
          <a:xfrm>
            <a:off x="6324600" y="3363482"/>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65" name="Text Box 13"/>
          <p:cNvSpPr txBox="1">
            <a:spLocks noChangeArrowheads="1"/>
          </p:cNvSpPr>
          <p:nvPr/>
        </p:nvSpPr>
        <p:spPr bwMode="auto">
          <a:xfrm>
            <a:off x="3810000" y="5725682"/>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p>
          <a:p>
            <a:r>
              <a:rPr lang="en-US" dirty="0" smtClean="0"/>
              <a:t>doc1</a:t>
            </a:r>
          </a:p>
        </p:txBody>
      </p:sp>
      <p:sp>
        <p:nvSpPr>
          <p:cNvPr id="74767" name="Text Box 15"/>
          <p:cNvSpPr txBox="1">
            <a:spLocks noChangeArrowheads="1"/>
          </p:cNvSpPr>
          <p:nvPr/>
        </p:nvSpPr>
        <p:spPr bwMode="auto">
          <a:xfrm>
            <a:off x="2971800" y="5725682"/>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74769" name="Text Box 17"/>
          <p:cNvSpPr txBox="1">
            <a:spLocks noChangeArrowheads="1"/>
          </p:cNvSpPr>
          <p:nvPr/>
        </p:nvSpPr>
        <p:spPr bwMode="auto">
          <a:xfrm>
            <a:off x="2971800" y="5039882"/>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411314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152400"/>
            <a:ext cx="8229600" cy="1143000"/>
          </a:xfrm>
        </p:spPr>
        <p:txBody>
          <a:bodyPr/>
          <a:lstStyle/>
          <a:p>
            <a:r>
              <a:rPr lang="en-US" sz="3200" dirty="0"/>
              <a:t>Power on – copy OS to memory (bootstrap)</a:t>
            </a:r>
          </a:p>
        </p:txBody>
      </p:sp>
      <p:sp>
        <p:nvSpPr>
          <p:cNvPr id="89091" name="Rectangle 3"/>
          <p:cNvSpPr>
            <a:spLocks noChangeArrowheads="1"/>
          </p:cNvSpPr>
          <p:nvPr/>
        </p:nvSpPr>
        <p:spPr bwMode="auto">
          <a:xfrm>
            <a:off x="2830983"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89092" name="Rectangle 4"/>
          <p:cNvSpPr>
            <a:spLocks noChangeArrowheads="1"/>
          </p:cNvSpPr>
          <p:nvPr/>
        </p:nvSpPr>
        <p:spPr bwMode="auto">
          <a:xfrm>
            <a:off x="2830983"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89094" name="Rectangle 6"/>
          <p:cNvSpPr>
            <a:spLocks noChangeArrowheads="1"/>
          </p:cNvSpPr>
          <p:nvPr/>
        </p:nvSpPr>
        <p:spPr bwMode="auto">
          <a:xfrm>
            <a:off x="392583"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89095" name="Rectangle 7"/>
          <p:cNvSpPr>
            <a:spLocks noChangeArrowheads="1"/>
          </p:cNvSpPr>
          <p:nvPr/>
        </p:nvSpPr>
        <p:spPr bwMode="auto">
          <a:xfrm>
            <a:off x="6945783"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89096" name="Line 8"/>
          <p:cNvSpPr>
            <a:spLocks noChangeShapeType="1"/>
          </p:cNvSpPr>
          <p:nvPr/>
        </p:nvSpPr>
        <p:spPr bwMode="auto">
          <a:xfrm>
            <a:off x="4583583" y="4191000"/>
            <a:ext cx="0" cy="609600"/>
          </a:xfrm>
          <a:prstGeom prst="line">
            <a:avLst/>
          </a:prstGeom>
          <a:noFill/>
          <a:ln w="5080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097" name="Line 9"/>
          <p:cNvSpPr>
            <a:spLocks noChangeShapeType="1"/>
          </p:cNvSpPr>
          <p:nvPr/>
        </p:nvSpPr>
        <p:spPr bwMode="auto">
          <a:xfrm>
            <a:off x="4583583"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098" name="Line 10"/>
          <p:cNvSpPr>
            <a:spLocks noChangeShapeType="1"/>
          </p:cNvSpPr>
          <p:nvPr/>
        </p:nvSpPr>
        <p:spPr bwMode="auto">
          <a:xfrm>
            <a:off x="2221383"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099" name="Line 11"/>
          <p:cNvSpPr>
            <a:spLocks noChangeShapeType="1"/>
          </p:cNvSpPr>
          <p:nvPr/>
        </p:nvSpPr>
        <p:spPr bwMode="auto">
          <a:xfrm>
            <a:off x="6336183"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9105" name="Text Box 17"/>
          <p:cNvSpPr txBox="1">
            <a:spLocks noChangeArrowheads="1"/>
          </p:cNvSpPr>
          <p:nvPr/>
        </p:nvSpPr>
        <p:spPr bwMode="auto">
          <a:xfrm>
            <a:off x="3059583"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sp>
        <p:nvSpPr>
          <p:cNvPr id="17" name="Rectangle 5"/>
          <p:cNvSpPr>
            <a:spLocks noChangeArrowheads="1"/>
          </p:cNvSpPr>
          <p:nvPr/>
        </p:nvSpPr>
        <p:spPr bwMode="auto">
          <a:xfrm>
            <a:off x="2830983"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18" name="Text Box 13"/>
          <p:cNvSpPr txBox="1">
            <a:spLocks noChangeArrowheads="1"/>
          </p:cNvSpPr>
          <p:nvPr/>
        </p:nvSpPr>
        <p:spPr bwMode="auto">
          <a:xfrm>
            <a:off x="3821583"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0" name="Text Box 15"/>
          <p:cNvSpPr txBox="1">
            <a:spLocks noChangeArrowheads="1"/>
          </p:cNvSpPr>
          <p:nvPr/>
        </p:nvSpPr>
        <p:spPr bwMode="auto">
          <a:xfrm>
            <a:off x="2983383"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1" name="Text Box 17"/>
          <p:cNvSpPr txBox="1">
            <a:spLocks noChangeArrowheads="1"/>
          </p:cNvSpPr>
          <p:nvPr/>
        </p:nvSpPr>
        <p:spPr bwMode="auto">
          <a:xfrm>
            <a:off x="2983383"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484277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152400"/>
            <a:ext cx="8229600" cy="1143000"/>
          </a:xfrm>
        </p:spPr>
        <p:txBody>
          <a:bodyPr/>
          <a:lstStyle/>
          <a:p>
            <a:r>
              <a:rPr lang="en-US" sz="3600"/>
              <a:t>OS displays the login screen</a:t>
            </a:r>
          </a:p>
        </p:txBody>
      </p:sp>
      <p:sp>
        <p:nvSpPr>
          <p:cNvPr id="130051" name="Rectangle 3"/>
          <p:cNvSpPr>
            <a:spLocks noChangeArrowheads="1"/>
          </p:cNvSpPr>
          <p:nvPr/>
        </p:nvSpPr>
        <p:spPr bwMode="auto">
          <a:xfrm>
            <a:off x="2798380" y="2527738"/>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0052" name="Rectangle 4"/>
          <p:cNvSpPr>
            <a:spLocks noChangeArrowheads="1"/>
          </p:cNvSpPr>
          <p:nvPr/>
        </p:nvSpPr>
        <p:spPr bwMode="auto">
          <a:xfrm>
            <a:off x="2798380" y="1003738"/>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0054" name="Rectangle 6"/>
          <p:cNvSpPr>
            <a:spLocks noChangeArrowheads="1"/>
          </p:cNvSpPr>
          <p:nvPr/>
        </p:nvSpPr>
        <p:spPr bwMode="auto">
          <a:xfrm>
            <a:off x="359980" y="2527738"/>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0056" name="Line 8"/>
          <p:cNvSpPr>
            <a:spLocks noChangeShapeType="1"/>
          </p:cNvSpPr>
          <p:nvPr/>
        </p:nvSpPr>
        <p:spPr bwMode="auto">
          <a:xfrm>
            <a:off x="4550980" y="4204138"/>
            <a:ext cx="0" cy="6096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7" name="Line 9"/>
          <p:cNvSpPr>
            <a:spLocks noChangeShapeType="1"/>
          </p:cNvSpPr>
          <p:nvPr/>
        </p:nvSpPr>
        <p:spPr bwMode="auto">
          <a:xfrm>
            <a:off x="4550980" y="1918138"/>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8" name="Line 10"/>
          <p:cNvSpPr>
            <a:spLocks noChangeShapeType="1"/>
          </p:cNvSpPr>
          <p:nvPr/>
        </p:nvSpPr>
        <p:spPr bwMode="auto">
          <a:xfrm>
            <a:off x="2188780" y="3365938"/>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59" name="Line 11"/>
          <p:cNvSpPr>
            <a:spLocks noChangeShapeType="1"/>
          </p:cNvSpPr>
          <p:nvPr/>
        </p:nvSpPr>
        <p:spPr bwMode="auto">
          <a:xfrm>
            <a:off x="6303580" y="3365938"/>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0063" name="Text Box 15"/>
          <p:cNvSpPr txBox="1">
            <a:spLocks noChangeArrowheads="1"/>
          </p:cNvSpPr>
          <p:nvPr/>
        </p:nvSpPr>
        <p:spPr bwMode="auto">
          <a:xfrm>
            <a:off x="3026980" y="2756338"/>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pic>
        <p:nvPicPr>
          <p:cNvPr id="130065" name="Picture 17" descr="Windows7_Login_Screen_for_Vist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180" y="2527738"/>
            <a:ext cx="1981200" cy="167640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30066" name="Text Box 18"/>
          <p:cNvSpPr txBox="1">
            <a:spLocks noChangeArrowheads="1"/>
          </p:cNvSpPr>
          <p:nvPr/>
        </p:nvSpPr>
        <p:spPr bwMode="auto">
          <a:xfrm>
            <a:off x="359980" y="1881407"/>
            <a:ext cx="112966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Keyboard,</a:t>
            </a:r>
          </a:p>
          <a:p>
            <a:r>
              <a:rPr lang="en-US" dirty="0" smtClean="0"/>
              <a:t>Mouse</a:t>
            </a:r>
            <a:endParaRPr lang="en-US" dirty="0"/>
          </a:p>
        </p:txBody>
      </p:sp>
      <p:sp>
        <p:nvSpPr>
          <p:cNvPr id="130067" name="Text Box 19"/>
          <p:cNvSpPr txBox="1">
            <a:spLocks noChangeArrowheads="1"/>
          </p:cNvSpPr>
          <p:nvPr/>
        </p:nvSpPr>
        <p:spPr bwMode="auto">
          <a:xfrm>
            <a:off x="6913180" y="2070538"/>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19" name="Rectangle 5"/>
          <p:cNvSpPr>
            <a:spLocks noChangeArrowheads="1"/>
          </p:cNvSpPr>
          <p:nvPr/>
        </p:nvSpPr>
        <p:spPr bwMode="auto">
          <a:xfrm>
            <a:off x="2798380" y="4813738"/>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20" name="Text Box 13"/>
          <p:cNvSpPr txBox="1">
            <a:spLocks noChangeArrowheads="1"/>
          </p:cNvSpPr>
          <p:nvPr/>
        </p:nvSpPr>
        <p:spPr bwMode="auto">
          <a:xfrm>
            <a:off x="3788980" y="5728138"/>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2" name="Text Box 15"/>
          <p:cNvSpPr txBox="1">
            <a:spLocks noChangeArrowheads="1"/>
          </p:cNvSpPr>
          <p:nvPr/>
        </p:nvSpPr>
        <p:spPr bwMode="auto">
          <a:xfrm>
            <a:off x="2950780" y="5728138"/>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3" name="Text Box 17"/>
          <p:cNvSpPr txBox="1">
            <a:spLocks noChangeArrowheads="1"/>
          </p:cNvSpPr>
          <p:nvPr/>
        </p:nvSpPr>
        <p:spPr bwMode="auto">
          <a:xfrm>
            <a:off x="2950780" y="5042338"/>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287847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6828" y="2514600"/>
            <a:ext cx="1955563"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242" name="Rectangle 2"/>
          <p:cNvSpPr>
            <a:spLocks noGrp="1" noChangeArrowheads="1"/>
          </p:cNvSpPr>
          <p:nvPr>
            <p:ph type="title"/>
          </p:nvPr>
        </p:nvSpPr>
        <p:spPr>
          <a:xfrm>
            <a:off x="457200" y="-152400"/>
            <a:ext cx="8229600" cy="1143000"/>
          </a:xfrm>
        </p:spPr>
        <p:txBody>
          <a:bodyPr/>
          <a:lstStyle/>
          <a:p>
            <a:r>
              <a:rPr lang="en-US" sz="3600" dirty="0"/>
              <a:t>After login, </a:t>
            </a:r>
            <a:r>
              <a:rPr lang="en-US" sz="3600" dirty="0" smtClean="0"/>
              <a:t>the OS </a:t>
            </a:r>
            <a:r>
              <a:rPr lang="en-US" sz="3600" dirty="0"/>
              <a:t>displays the desktop</a:t>
            </a:r>
          </a:p>
        </p:txBody>
      </p:sp>
      <p:sp>
        <p:nvSpPr>
          <p:cNvPr id="138243" name="Rectangle 3"/>
          <p:cNvSpPr>
            <a:spLocks noChangeArrowheads="1"/>
          </p:cNvSpPr>
          <p:nvPr/>
        </p:nvSpPr>
        <p:spPr bwMode="auto">
          <a:xfrm>
            <a:off x="2822028" y="2514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8244" name="Rectangle 4"/>
          <p:cNvSpPr>
            <a:spLocks noChangeArrowheads="1"/>
          </p:cNvSpPr>
          <p:nvPr/>
        </p:nvSpPr>
        <p:spPr bwMode="auto">
          <a:xfrm>
            <a:off x="2822028" y="990600"/>
            <a:ext cx="3505200" cy="914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8246" name="Rectangle 6"/>
          <p:cNvSpPr>
            <a:spLocks noChangeArrowheads="1"/>
          </p:cNvSpPr>
          <p:nvPr/>
        </p:nvSpPr>
        <p:spPr bwMode="auto">
          <a:xfrm>
            <a:off x="383628" y="2514600"/>
            <a:ext cx="18288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sz="2000"/>
          </a:p>
        </p:txBody>
      </p:sp>
      <p:sp>
        <p:nvSpPr>
          <p:cNvPr id="138247" name="Line 7"/>
          <p:cNvSpPr>
            <a:spLocks noChangeShapeType="1"/>
          </p:cNvSpPr>
          <p:nvPr/>
        </p:nvSpPr>
        <p:spPr bwMode="auto">
          <a:xfrm>
            <a:off x="4574628" y="4191000"/>
            <a:ext cx="0" cy="609600"/>
          </a:xfrm>
          <a:prstGeom prst="line">
            <a:avLst/>
          </a:prstGeom>
          <a:noFill/>
          <a:ln w="508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48" name="Line 8"/>
          <p:cNvSpPr>
            <a:spLocks noChangeShapeType="1"/>
          </p:cNvSpPr>
          <p:nvPr/>
        </p:nvSpPr>
        <p:spPr bwMode="auto">
          <a:xfrm>
            <a:off x="4574628" y="1905000"/>
            <a:ext cx="0" cy="609600"/>
          </a:xfrm>
          <a:prstGeom prst="line">
            <a:avLst/>
          </a:prstGeom>
          <a:noFill/>
          <a:ln w="508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49" name="Line 9"/>
          <p:cNvSpPr>
            <a:spLocks noChangeShapeType="1"/>
          </p:cNvSpPr>
          <p:nvPr/>
        </p:nvSpPr>
        <p:spPr bwMode="auto">
          <a:xfrm>
            <a:off x="2212428" y="3352800"/>
            <a:ext cx="609600" cy="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0" name="Line 10"/>
          <p:cNvSpPr>
            <a:spLocks noChangeShapeType="1"/>
          </p:cNvSpPr>
          <p:nvPr/>
        </p:nvSpPr>
        <p:spPr bwMode="auto">
          <a:xfrm>
            <a:off x="6327228" y="3352800"/>
            <a:ext cx="6096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8254" name="Text Box 14"/>
          <p:cNvSpPr txBox="1">
            <a:spLocks noChangeArrowheads="1"/>
          </p:cNvSpPr>
          <p:nvPr/>
        </p:nvSpPr>
        <p:spPr bwMode="auto">
          <a:xfrm>
            <a:off x="3050628" y="2743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Operating system</a:t>
            </a:r>
          </a:p>
        </p:txBody>
      </p:sp>
      <p:sp>
        <p:nvSpPr>
          <p:cNvPr id="138258" name="Text Box 18"/>
          <p:cNvSpPr txBox="1">
            <a:spLocks noChangeArrowheads="1"/>
          </p:cNvSpPr>
          <p:nvPr/>
        </p:nvSpPr>
        <p:spPr bwMode="auto">
          <a:xfrm>
            <a:off x="6936828" y="2057400"/>
            <a:ext cx="996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Display</a:t>
            </a:r>
          </a:p>
        </p:txBody>
      </p:sp>
      <p:sp>
        <p:nvSpPr>
          <p:cNvPr id="18" name="Rectangle 5"/>
          <p:cNvSpPr>
            <a:spLocks noChangeArrowheads="1"/>
          </p:cNvSpPr>
          <p:nvPr/>
        </p:nvSpPr>
        <p:spPr bwMode="auto">
          <a:xfrm>
            <a:off x="2822028" y="4800600"/>
            <a:ext cx="3505200" cy="16764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pPr algn="ctr"/>
            <a:endParaRPr lang="en-US"/>
          </a:p>
        </p:txBody>
      </p:sp>
      <p:sp>
        <p:nvSpPr>
          <p:cNvPr id="19" name="Text Box 13"/>
          <p:cNvSpPr txBox="1">
            <a:spLocks noChangeArrowheads="1"/>
          </p:cNvSpPr>
          <p:nvPr/>
        </p:nvSpPr>
        <p:spPr bwMode="auto">
          <a:xfrm>
            <a:off x="3812628" y="5715000"/>
            <a:ext cx="643125"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WP</a:t>
            </a:r>
            <a:endParaRPr lang="en-US" dirty="0"/>
          </a:p>
          <a:p>
            <a:r>
              <a:rPr lang="en-US" dirty="0" smtClean="0"/>
              <a:t>doc1</a:t>
            </a:r>
            <a:endParaRPr lang="en-US" dirty="0"/>
          </a:p>
        </p:txBody>
      </p:sp>
      <p:sp>
        <p:nvSpPr>
          <p:cNvPr id="21" name="Text Box 15"/>
          <p:cNvSpPr txBox="1">
            <a:spLocks noChangeArrowheads="1"/>
          </p:cNvSpPr>
          <p:nvPr/>
        </p:nvSpPr>
        <p:spPr bwMode="auto">
          <a:xfrm>
            <a:off x="2974428" y="5715000"/>
            <a:ext cx="613758" cy="6463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WP</a:t>
            </a:r>
          </a:p>
          <a:p>
            <a:r>
              <a:rPr lang="en-US" dirty="0" err="1"/>
              <a:t>p</a:t>
            </a:r>
            <a:r>
              <a:rPr lang="en-US" dirty="0" err="1" smtClean="0"/>
              <a:t>rog</a:t>
            </a:r>
            <a:endParaRPr lang="en-US" dirty="0"/>
          </a:p>
        </p:txBody>
      </p:sp>
      <p:sp>
        <p:nvSpPr>
          <p:cNvPr id="22" name="Text Box 17"/>
          <p:cNvSpPr txBox="1">
            <a:spLocks noChangeArrowheads="1"/>
          </p:cNvSpPr>
          <p:nvPr/>
        </p:nvSpPr>
        <p:spPr bwMode="auto">
          <a:xfrm>
            <a:off x="2974428" y="5029200"/>
            <a:ext cx="22860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dirty="0"/>
              <a:t>Operating system</a:t>
            </a:r>
          </a:p>
        </p:txBody>
      </p:sp>
    </p:spTree>
    <p:extLst>
      <p:ext uri="{BB962C8B-B14F-4D97-AF65-F5344CB8AC3E}">
        <p14:creationId xmlns:p14="http://schemas.microsoft.com/office/powerpoint/2010/main" val="4076089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1689932"/>
            <a:ext cx="7696200" cy="4024313"/>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9685" name="Text Box 5"/>
          <p:cNvSpPr txBox="1">
            <a:spLocks noChangeArrowheads="1"/>
          </p:cNvSpPr>
          <p:nvPr/>
        </p:nvSpPr>
        <p:spPr bwMode="auto">
          <a:xfrm>
            <a:off x="1472725" y="304800"/>
            <a:ext cx="61985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0" dirty="0" smtClean="0"/>
              <a:t>Starting a word processing program</a:t>
            </a:r>
            <a:endParaRPr lang="en-US" sz="3200" b="0" dirty="0"/>
          </a:p>
        </p:txBody>
      </p:sp>
      <p:sp>
        <p:nvSpPr>
          <p:cNvPr id="199686" name="Line 6"/>
          <p:cNvSpPr>
            <a:spLocks noChangeShapeType="1"/>
          </p:cNvSpPr>
          <p:nvPr/>
        </p:nvSpPr>
        <p:spPr bwMode="auto">
          <a:xfrm>
            <a:off x="190500" y="4585532"/>
            <a:ext cx="609600" cy="0"/>
          </a:xfrm>
          <a:prstGeom prst="line">
            <a:avLst/>
          </a:prstGeom>
          <a:noFill/>
          <a:ln w="793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62205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1783</TotalTime>
  <Words>1461</Words>
  <Application>Microsoft Office PowerPoint</Application>
  <PresentationFormat>On-screen Show (4:3)</PresentationFormat>
  <Paragraphs>264</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Information flow inside the computer</vt:lpstr>
      <vt:lpstr>Where does this topic fit?</vt:lpstr>
      <vt:lpstr>PowerPoint Presentation</vt:lpstr>
      <vt:lpstr>Computer components</vt:lpstr>
      <vt:lpstr>Power is off</vt:lpstr>
      <vt:lpstr>Power on – copy OS to memory (bootstrap)</vt:lpstr>
      <vt:lpstr>OS displays the login screen</vt:lpstr>
      <vt:lpstr>After login, the OS displays the desktop</vt:lpstr>
      <vt:lpstr>PowerPoint Presentation</vt:lpstr>
      <vt:lpstr>Copy word processing program into memory</vt:lpstr>
      <vt:lpstr>WP program displays a blank document</vt:lpstr>
      <vt:lpstr>Enter and display the document</vt:lpstr>
      <vt:lpstr>Print the document</vt:lpstr>
      <vt:lpstr>Save the document</vt:lpstr>
      <vt:lpstr>Turn power off</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components</dc:title>
  <dc:creator>Larry</dc:creator>
  <cp:lastModifiedBy>Larry</cp:lastModifiedBy>
  <cp:revision>37</cp:revision>
  <dcterms:created xsi:type="dcterms:W3CDTF">2010-07-15T16:37:32Z</dcterms:created>
  <dcterms:modified xsi:type="dcterms:W3CDTF">2013-09-06T21:30:09Z</dcterms:modified>
</cp:coreProperties>
</file>