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3" r:id="rId2"/>
    <p:sldId id="264" r:id="rId3"/>
    <p:sldId id="352" r:id="rId4"/>
    <p:sldId id="330" r:id="rId5"/>
    <p:sldId id="322" r:id="rId6"/>
    <p:sldId id="331" r:id="rId7"/>
    <p:sldId id="272" r:id="rId8"/>
    <p:sldId id="351" r:id="rId9"/>
    <p:sldId id="333" r:id="rId10"/>
    <p:sldId id="335" r:id="rId11"/>
    <p:sldId id="336" r:id="rId12"/>
    <p:sldId id="337" r:id="rId13"/>
    <p:sldId id="338" r:id="rId14"/>
    <p:sldId id="339" r:id="rId15"/>
    <p:sldId id="340" r:id="rId16"/>
    <p:sldId id="348" r:id="rId17"/>
    <p:sldId id="349" r:id="rId18"/>
    <p:sldId id="350" r:id="rId19"/>
    <p:sldId id="344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5280" autoAdjust="0"/>
  </p:normalViewPr>
  <p:slideViewPr>
    <p:cSldViewPr snapToGrid="0" snapToObjects="1">
      <p:cViewPr varScale="1">
        <p:scale>
          <a:sx n="66" d="100"/>
          <a:sy n="66" d="100"/>
        </p:scale>
        <p:origin x="-29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AA7B8-C9E3-430F-AF36-0900B4878D36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71822-4C48-4054-802C-DE4A10B77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4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0EB78-57B6-4F01-8CDA-2C3212E30F40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We will</a:t>
            </a:r>
            <a:r>
              <a:rPr lang="en-US" sz="2000" baseline="0" dirty="0" smtClean="0"/>
              <a:t> quickly review the idea of layered protocols to put the internet layer in context.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internet layer protocol is IP, which stands for “internet protocol.”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We will see how the IP layer forwards packets from router to router until they reach their destination.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Finally, we discuss the notion of a “dumb” network.</a:t>
            </a:r>
            <a:endParaRPr lang="en-US" sz="20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aseline="0" dirty="0" smtClean="0"/>
              <a:t>An IP packet containing the data is forwarded from the LAN router to a router on another network.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In the case of our campus, that would be in the downtown data center.</a:t>
            </a:r>
          </a:p>
          <a:p>
            <a:endParaRPr lang="en-US" sz="2000" baseline="0" dirty="0" smtClean="0"/>
          </a:p>
          <a:p>
            <a:r>
              <a:rPr lang="en-US" sz="2000" dirty="0" smtClean="0"/>
              <a:t>That</a:t>
            </a:r>
            <a:r>
              <a:rPr lang="en-US" sz="2000" baseline="0" dirty="0" smtClean="0"/>
              <a:t> router is connected to four other routers.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It checks the destination address in the packet header and its internally stored routing tables and decides which of the four routers to forward it to.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Once it makes the choice, it forwards the packet.</a:t>
            </a:r>
          </a:p>
          <a:p>
            <a:endParaRPr lang="en-US" sz="2000" dirty="0" smtClean="0"/>
          </a:p>
          <a:p>
            <a:r>
              <a:rPr lang="en-US" sz="2000" dirty="0" smtClean="0"/>
              <a:t>This</a:t>
            </a:r>
            <a:r>
              <a:rPr lang="en-US" sz="2000" baseline="0" dirty="0" smtClean="0"/>
              <a:t> takes a small fraction of a second.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33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aseline="0" dirty="0" smtClean="0"/>
              <a:t>The packet arrives at the next router, which does the same thing – it selects one of the three routers it is connected to and sends the packet.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</a:t>
            </a:r>
            <a:r>
              <a:rPr lang="en-US" sz="2000" baseline="0" dirty="0" smtClean="0"/>
              <a:t> next router chooses among two outgoing destinations, and forwards the packet again.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28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This</a:t>
            </a:r>
            <a:r>
              <a:rPr lang="en-US" sz="2000" baseline="0" dirty="0" smtClean="0"/>
              <a:t> router sends the packet on again.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75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</a:t>
            </a:r>
            <a:r>
              <a:rPr lang="en-US" sz="2000" baseline="0" dirty="0" smtClean="0"/>
              <a:t> packet has arrived at the destination network and is sent to the receiving LAN.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</a:t>
            </a:r>
            <a:r>
              <a:rPr lang="en-US" sz="2000" baseline="0" dirty="0" smtClean="0"/>
              <a:t> data link layer delivers the data to the destination host.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05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What if a router breaks</a:t>
            </a:r>
            <a:r>
              <a:rPr lang="en-US" sz="2000" baseline="0" dirty="0" smtClean="0">
                <a:solidFill>
                  <a:schemeClr val="tx2"/>
                </a:solidFill>
              </a:rPr>
              <a:t> or becomes overloaded?  What if a cable is cut?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 smtClean="0">
              <a:solidFill>
                <a:schemeClr val="tx2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 smtClean="0">
                <a:solidFill>
                  <a:schemeClr val="tx2"/>
                </a:solidFill>
              </a:rPr>
              <a:t>The other routers will detect the problem and update their routing tables so as to stop sending packets to the one that is out of service.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 next time a packet is sent from our</a:t>
            </a:r>
            <a:r>
              <a:rPr lang="en-US" sz="2000" baseline="0" dirty="0" smtClean="0"/>
              <a:t> client to our server, it will take a different route.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432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982ABE-67E1-4B9B-8BEF-D3BBC6EC22BA}" type="slidenum">
              <a:rPr lang="en-US"/>
              <a:pPr/>
              <a:t>18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aseline="0" dirty="0" smtClean="0"/>
              <a:t>The </a:t>
            </a:r>
            <a:r>
              <a:rPr lang="en-US" sz="2000" baseline="0" dirty="0" smtClean="0"/>
              <a:t>primary function of a router is to examine the destination address of an incoming packet and to forward it to the next network as quickly as possible.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To do more processing would take time, so the Internet </a:t>
            </a:r>
            <a:r>
              <a:rPr lang="en-US" sz="2000" baseline="0" dirty="0" smtClean="0"/>
              <a:t>was </a:t>
            </a:r>
            <a:r>
              <a:rPr lang="en-US" sz="2000" baseline="0" dirty="0" smtClean="0"/>
              <a:t>designed </a:t>
            </a:r>
            <a:r>
              <a:rPr lang="en-US" sz="2000" baseline="0" dirty="0" smtClean="0"/>
              <a:t>to be a </a:t>
            </a:r>
            <a:r>
              <a:rPr lang="en-US" sz="2000" baseline="0" dirty="0" smtClean="0"/>
              <a:t>dumb </a:t>
            </a:r>
            <a:r>
              <a:rPr lang="en-US" sz="2000" baseline="0" dirty="0" smtClean="0"/>
              <a:t>network that connects smart machines at its edges.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clients and servers connected to the Internet </a:t>
            </a:r>
            <a:r>
              <a:rPr lang="en-US" sz="2000" baseline="0" dirty="0" smtClean="0"/>
              <a:t>are </a:t>
            </a:r>
            <a:r>
              <a:rPr lang="en-US" sz="2000" baseline="0" dirty="0" smtClean="0"/>
              <a:t>programmed to do all sorts of clever applications, but the job of the network </a:t>
            </a:r>
            <a:r>
              <a:rPr lang="en-US" sz="2000" baseline="0" dirty="0" smtClean="0"/>
              <a:t>is just </a:t>
            </a:r>
            <a:r>
              <a:rPr lang="en-US" sz="2000" baseline="0" dirty="0" smtClean="0"/>
              <a:t>to deliver packets rapidly.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Contrast that with the telephone network in which applications like setting up conference calls or an answering machine service run on computers inside the network.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telephone network was designed to be a smart network connecting dumb devices – telephones – which have limited capability.</a:t>
            </a:r>
          </a:p>
          <a:p>
            <a:endParaRPr lang="en-US" sz="2000" baseline="0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8FE16-8F96-4816-8A69-8852EB885B4E}" type="slidenum">
              <a:rPr lang="en-US"/>
              <a:pPr/>
              <a:t>19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23F76-B5F8-4188-8194-CA8DA8F5EDB8}" type="slidenum">
              <a:rPr lang="en-US"/>
              <a:pPr/>
              <a:t>2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</a:t>
            </a:r>
            <a:r>
              <a:rPr lang="en-US" sz="2000" baseline="0" dirty="0" smtClean="0"/>
              <a:t> presentation deals with communication technology.</a:t>
            </a:r>
            <a:endParaRPr lang="en-US" sz="20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BBD85-7BDE-4021-844E-0A4DE335DD23}" type="slidenum">
              <a:rPr lang="en-US"/>
              <a:pPr/>
              <a:t>3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aseline="0" dirty="0" smtClean="0"/>
              <a:t>Application programs like Web clients and servers run in computers that are connected to the edges of the Internet.</a:t>
            </a:r>
          </a:p>
          <a:p>
            <a:endParaRPr lang="en-US" sz="2000" dirty="0" smtClean="0"/>
          </a:p>
          <a:p>
            <a:r>
              <a:rPr lang="en-US" sz="2000" dirty="0" smtClean="0"/>
              <a:t>A</a:t>
            </a:r>
            <a:r>
              <a:rPr lang="en-US" sz="2000" baseline="0" dirty="0" smtClean="0"/>
              <a:t>pplication programs on different hosts communicate using a collection of programs called “TCP/IP.”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People writing application programs don’t have to worry about how information is sent from client to server and back – that’s taken care of by lower level software.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This presentation focuses on the </a:t>
            </a:r>
            <a:r>
              <a:rPr lang="en-US" sz="2000" baseline="0" smtClean="0"/>
              <a:t>TCP/IP internet layer</a:t>
            </a:r>
            <a:r>
              <a:rPr lang="en-US" sz="2000" baseline="0" dirty="0" smtClean="0"/>
              <a:t>.</a:t>
            </a:r>
          </a:p>
          <a:p>
            <a:endParaRPr lang="en-US" sz="20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891CB7-6B5C-4EFA-B741-046DA6D293AB}" type="slidenum">
              <a:rPr lang="en-US"/>
              <a:pPr/>
              <a:t>4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</a:t>
            </a:r>
            <a:r>
              <a:rPr lang="en-US" sz="2000" baseline="0" dirty="0" smtClean="0"/>
              <a:t> internet layer software has only one function – quickly passing a packet toward its destination.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There are two transport layer protocols, TCP and UDP, but there is only one internet layer protocol.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It is called </a:t>
            </a:r>
            <a:r>
              <a:rPr lang="en-US" sz="2000" i="1" baseline="0" dirty="0" smtClean="0"/>
              <a:t>IP</a:t>
            </a:r>
            <a:r>
              <a:rPr lang="en-US" sz="2000" baseline="0" dirty="0" smtClean="0"/>
              <a:t>, which stands for </a:t>
            </a:r>
            <a:r>
              <a:rPr lang="en-US" sz="2000" i="1" baseline="0" dirty="0" smtClean="0"/>
              <a:t>internet protocol</a:t>
            </a:r>
            <a:r>
              <a:rPr lang="en-US" sz="2000" baseline="0" dirty="0" smtClean="0"/>
              <a:t>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B757B-6E16-4147-A731-E2272E4471DB}" type="slidenum">
              <a:rPr lang="en-US"/>
              <a:pPr/>
              <a:t>5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Back</a:t>
            </a:r>
            <a:r>
              <a:rPr lang="en-US" sz="2000" baseline="0" dirty="0" smtClean="0"/>
              <a:t> in 1970s, the US Defense Department had several computer networks.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But hosts were only reachable on the one network to which they were connected.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A host on the </a:t>
            </a:r>
            <a:r>
              <a:rPr lang="en-US" sz="2000" baseline="0" dirty="0" err="1" smtClean="0"/>
              <a:t>ARPAnet</a:t>
            </a:r>
            <a:r>
              <a:rPr lang="en-US" sz="2000" baseline="0" dirty="0" smtClean="0"/>
              <a:t> could not communicate with a host on the ALOHA network.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Internet grew out of the desire to connect them together, so that, for example, a client on one network could use a service provided by a server on another network.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DOD wanted to design a protocol to route packets between networks, </a:t>
            </a:r>
            <a:r>
              <a:rPr lang="en-US" sz="2000" baseline="0" smtClean="0"/>
              <a:t>creating inter-net </a:t>
            </a:r>
            <a:r>
              <a:rPr lang="en-US" sz="2000" baseline="0" dirty="0" smtClean="0"/>
              <a:t>connections.</a:t>
            </a:r>
          </a:p>
          <a:p>
            <a:endParaRPr lang="en-US" sz="2000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Each network</a:t>
            </a:r>
            <a:r>
              <a:rPr lang="en-US" sz="2000" baseline="0" dirty="0" smtClean="0"/>
              <a:t> has at least one specially programmed computer called a router at its edge.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router is programmed to send packets off into the Internet and to receive incoming packets when they arrive.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If a packet arrives and its destination is that router’s network, it is routed to the destination host within that network using data link layer.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If the packet is addressed to a host on another network, the router forwards it to another router as quickly as possible.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In the past, a router might be a general purpose computer running a packet routing program.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These days, most are special purpose computers, with packet routing programs in read only memory.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Fast “backbone” routers can process hundreds of terabits of a data every second.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edge routers are not as fast as that, but they are extremely fast.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5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971FD-B8E7-4981-B41D-1B11C37E0592}" type="slidenum">
              <a:rPr lang="en-US"/>
              <a:pPr/>
              <a:t>7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We have a</a:t>
            </a:r>
            <a:r>
              <a:rPr lang="en-US" sz="2000" baseline="0" dirty="0" smtClean="0"/>
              <a:t> router inside our campus LAN with links to every building.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That connects to a firewall, another special purpose computer that is programmed to look out for viruses and other threats. 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firewall connects to the router at the edge of the CSUDH network which connects to the Internet.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This presentation focuses on the Internet – beyond the dotted line.</a:t>
            </a:r>
          </a:p>
          <a:p>
            <a:endParaRPr lang="en-US" sz="2000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Lets trace the</a:t>
            </a:r>
            <a:r>
              <a:rPr lang="en-US" sz="2000" baseline="0" dirty="0" smtClean="0"/>
              <a:t> path between two hosts.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For example, one might be running a Web client and the other a Web server.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What happens when the client sends a page request to the server?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05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 smtClean="0"/>
              <a:t>First the client sends the request message across its local area network, to the router at the edge.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 smtClean="0"/>
              <a:t>Data link software moves the data within the LAN.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71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2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64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726BC3-06D7-4659-84F8-23A24F7A86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1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5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6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9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2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7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6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C2E8-6208-4D0D-8105-A8D78B424E2F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7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eedtest.net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198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71593" y="2149098"/>
            <a:ext cx="803070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kills</a:t>
            </a:r>
            <a:r>
              <a:rPr lang="en-US" sz="2800" dirty="0" smtClean="0"/>
              <a:t>: none</a:t>
            </a:r>
            <a:endParaRPr lang="en-US" sz="2800" dirty="0"/>
          </a:p>
          <a:p>
            <a:pPr>
              <a:spcBef>
                <a:spcPct val="2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Concepts</a:t>
            </a:r>
            <a:r>
              <a:rPr lang="en-US" sz="2800" dirty="0" smtClean="0"/>
              <a:t>: layered </a:t>
            </a:r>
            <a:r>
              <a:rPr lang="en-US" sz="2800" dirty="0"/>
              <a:t>protocols, the internet layer, IP protocol, router, dumb (“end-to-end,” “neutral”) </a:t>
            </a:r>
            <a:r>
              <a:rPr lang="en-US" sz="2800" dirty="0" smtClean="0"/>
              <a:t>networks </a:t>
            </a:r>
            <a:endParaRPr lang="en-US" sz="2800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676400" y="5943600"/>
            <a:ext cx="6629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dirty="0"/>
              <a:t>This work is licensed under a Creative Commons Attribution-Noncommercial-Share Alike 3.0 License.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9593" y="780756"/>
            <a:ext cx="3144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The internet layer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27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647825"/>
            <a:ext cx="747712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66073" y="552269"/>
            <a:ext cx="4011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D</a:t>
            </a:r>
            <a:r>
              <a:rPr lang="en-US" sz="3200" dirty="0" smtClean="0"/>
              <a:t>owntown data center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4592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647825"/>
            <a:ext cx="747712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12535" y="552269"/>
            <a:ext cx="4318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Forward to next network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6057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647825"/>
            <a:ext cx="747712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12534" y="552269"/>
            <a:ext cx="4318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Forward to </a:t>
            </a:r>
            <a:r>
              <a:rPr lang="en-US" sz="3200" dirty="0" smtClean="0"/>
              <a:t>next network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48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647825"/>
            <a:ext cx="747712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12534" y="552269"/>
            <a:ext cx="4318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Forward to </a:t>
            </a:r>
            <a:r>
              <a:rPr lang="en-US" sz="3200" dirty="0" smtClean="0"/>
              <a:t>next network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5108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647825"/>
            <a:ext cx="747712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39725" y="552269"/>
            <a:ext cx="5664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Reaches the destination network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092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41" y="1652830"/>
            <a:ext cx="473392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80" y="2727837"/>
            <a:ext cx="11557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919880" y="3908937"/>
            <a:ext cx="8413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/>
              <a:t>Client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906" y="2862505"/>
            <a:ext cx="8334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436931" y="4005505"/>
            <a:ext cx="939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Server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>
            <a:off x="6769629" y="3460455"/>
            <a:ext cx="74496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1951352" y="3318387"/>
            <a:ext cx="74496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02432" y="552269"/>
            <a:ext cx="533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Delivered by the data link layer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8479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647825"/>
            <a:ext cx="747712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67043" y="552269"/>
            <a:ext cx="32099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Router goes down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9047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647825"/>
            <a:ext cx="747712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19636" y="552269"/>
            <a:ext cx="4904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Net routes around problems</a:t>
            </a:r>
          </a:p>
        </p:txBody>
      </p:sp>
    </p:spTree>
    <p:extLst>
      <p:ext uri="{BB962C8B-B14F-4D97-AF65-F5344CB8AC3E}">
        <p14:creationId xmlns:p14="http://schemas.microsoft.com/office/powerpoint/2010/main" val="3349952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By design, the Internet is dumb</a:t>
            </a:r>
          </a:p>
        </p:txBody>
      </p:sp>
      <p:pic>
        <p:nvPicPr>
          <p:cNvPr id="153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1812925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62200"/>
            <a:ext cx="3254375" cy="2441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1066800" y="18288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The Internet</a:t>
            </a:r>
          </a:p>
        </p:txBody>
      </p:sp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4876800" y="1828800"/>
            <a:ext cx="328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The telephone network</a:t>
            </a:r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0" y="5410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The telephone network is smart</a:t>
            </a:r>
          </a:p>
        </p:txBody>
      </p:sp>
    </p:spTree>
    <p:extLst>
      <p:ext uri="{BB962C8B-B14F-4D97-AF65-F5344CB8AC3E}">
        <p14:creationId xmlns:p14="http://schemas.microsoft.com/office/powerpoint/2010/main" val="221164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Self-study questions</a:t>
            </a:r>
            <a:endParaRPr lang="en-US" sz="3200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63503"/>
            <a:ext cx="8229600" cy="33886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Would </a:t>
            </a:r>
            <a:r>
              <a:rPr lang="en-US" sz="2400" dirty="0"/>
              <a:t>the route from host A to B necessarily be the same as the route from B to A?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Might routes between two hosts change during the day?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Might the time to traverse a route vary during the day</a:t>
            </a:r>
            <a:r>
              <a:rPr lang="en-US" sz="2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Has there been more innovation on the Internet or the telephone network in the last ten years?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We asked what happens when something goes wrong – what sorts of things might go wrong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236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0353"/>
            <a:ext cx="9144000" cy="715963"/>
          </a:xfrm>
        </p:spPr>
        <p:txBody>
          <a:bodyPr>
            <a:noAutofit/>
          </a:bodyPr>
          <a:lstStyle/>
          <a:p>
            <a:r>
              <a:rPr lang="en-US" sz="3200" dirty="0"/>
              <a:t>Where does this topic fit?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2383" y="1639164"/>
            <a:ext cx="5823488" cy="4876800"/>
          </a:xfrm>
        </p:spPr>
        <p:txBody>
          <a:bodyPr>
            <a:normAutofit/>
          </a:bodyPr>
          <a:lstStyle/>
          <a:p>
            <a:r>
              <a:rPr lang="en-US" sz="2800" dirty="0"/>
              <a:t>Internet concepts</a:t>
            </a:r>
          </a:p>
          <a:p>
            <a:pPr lvl="1"/>
            <a:r>
              <a:rPr lang="en-US" dirty="0"/>
              <a:t>Applications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Technology (communication)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Implications</a:t>
            </a:r>
          </a:p>
          <a:p>
            <a:r>
              <a:rPr lang="en-US" sz="2800" dirty="0"/>
              <a:t>Internet skills</a:t>
            </a:r>
          </a:p>
          <a:p>
            <a:pPr lvl="1"/>
            <a:r>
              <a:rPr lang="en-US" dirty="0"/>
              <a:t>Application development</a:t>
            </a:r>
          </a:p>
          <a:p>
            <a:pPr lvl="1"/>
            <a:r>
              <a:rPr lang="en-US" dirty="0"/>
              <a:t>Content </a:t>
            </a:r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User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7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6712" y="875655"/>
            <a:ext cx="1870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Resources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16864" y="2474821"/>
            <a:ext cx="7363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est the speed of transmission to a nearby network using the service:</a:t>
            </a:r>
          </a:p>
          <a:p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www.speedtest.net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388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en-US" sz="3200" dirty="0"/>
              <a:t>TCP/IP from </a:t>
            </a:r>
            <a:r>
              <a:rPr lang="en-US" sz="3200" dirty="0" smtClean="0"/>
              <a:t>the outside</a:t>
            </a:r>
            <a:endParaRPr lang="en-US" sz="3200" dirty="0"/>
          </a:p>
        </p:txBody>
      </p:sp>
      <p:pic>
        <p:nvPicPr>
          <p:cNvPr id="11267" name="Picture 3" descr="ClSer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2145224"/>
            <a:ext cx="5910263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19199" y="3974024"/>
            <a:ext cx="15922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Application </a:t>
            </a:r>
          </a:p>
          <a:p>
            <a:r>
              <a:rPr lang="en-US" sz="2000"/>
              <a:t>Program, for</a:t>
            </a:r>
          </a:p>
          <a:p>
            <a:r>
              <a:rPr lang="en-US" sz="2000"/>
              <a:t>example, a </a:t>
            </a:r>
          </a:p>
          <a:p>
            <a:r>
              <a:rPr lang="en-US" sz="2000"/>
              <a:t>Web client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553199" y="3974024"/>
            <a:ext cx="15922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Application </a:t>
            </a:r>
          </a:p>
          <a:p>
            <a:r>
              <a:rPr lang="en-US" sz="2000"/>
              <a:t>Program, for</a:t>
            </a:r>
          </a:p>
          <a:p>
            <a:r>
              <a:rPr lang="en-US" sz="2000"/>
              <a:t>Example, a</a:t>
            </a:r>
          </a:p>
          <a:p>
            <a:r>
              <a:rPr lang="en-US" sz="2000"/>
              <a:t>Web server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657599" y="4431224"/>
            <a:ext cx="2201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 TCP/IP network</a:t>
            </a:r>
          </a:p>
        </p:txBody>
      </p:sp>
    </p:spTree>
    <p:extLst>
      <p:ext uri="{BB962C8B-B14F-4D97-AF65-F5344CB8AC3E}">
        <p14:creationId xmlns:p14="http://schemas.microsoft.com/office/powerpoint/2010/main" val="124315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9206"/>
            <a:ext cx="8229600" cy="8683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internet layer</a:t>
            </a:r>
            <a:endParaRPr lang="en-US" sz="3200" dirty="0"/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3276600" y="2286000"/>
            <a:ext cx="525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6614"/>
              </p:ext>
            </p:extLst>
          </p:nvPr>
        </p:nvGraphicFramePr>
        <p:xfrm>
          <a:off x="1143216" y="1479625"/>
          <a:ext cx="6857568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8814"/>
                <a:gridCol w="5458754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Layer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Function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Application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Do useful work like Web browsing, email, and file transfer 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Transport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000" dirty="0" smtClean="0"/>
                        <a:t>Transport data between application programs running on two hosts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Internet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Route packets between networks (inter network)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Data link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000" dirty="0" smtClean="0"/>
                        <a:t>Send data within the local area network</a:t>
                      </a:r>
                      <a:endParaRPr lang="en-US" sz="20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Physical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000" smtClean="0"/>
                        <a:t>Specify hardware characteristics</a:t>
                      </a:r>
                      <a:r>
                        <a:rPr lang="en-US" sz="2000" baseline="0" smtClean="0"/>
                        <a:t> and ways to differentiate between ones and zeros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02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62292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dirty="0"/>
              <a:t>The Internet </a:t>
            </a:r>
            <a:r>
              <a:rPr lang="en-US" sz="3200" dirty="0" smtClean="0"/>
              <a:t>a network of networks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800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 flipH="1">
            <a:off x="5986672" y="3729004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286" y="2149442"/>
            <a:ext cx="4180386" cy="3121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150" y="3055983"/>
            <a:ext cx="349323" cy="47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659" y="3816651"/>
            <a:ext cx="349323" cy="47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040" y="2308979"/>
            <a:ext cx="349323" cy="47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295" y="3419521"/>
            <a:ext cx="349323" cy="47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331" y="4413105"/>
            <a:ext cx="349323" cy="47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92" y="2645044"/>
            <a:ext cx="349323" cy="47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473" y="4069195"/>
            <a:ext cx="349323" cy="47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331" y="3470851"/>
            <a:ext cx="349323" cy="47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404" y="3264648"/>
            <a:ext cx="349323" cy="47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872" y="3257516"/>
            <a:ext cx="9429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799207" y="597188"/>
            <a:ext cx="3545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router at the edge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423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6988175" y="2459038"/>
            <a:ext cx="1163638" cy="1122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center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539750" y="1811338"/>
            <a:ext cx="5262563" cy="2401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879475" y="2486025"/>
            <a:ext cx="1163638" cy="1122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Campus</a:t>
            </a:r>
          </a:p>
          <a:p>
            <a:pPr algn="ctr"/>
            <a:r>
              <a:rPr lang="en-US" sz="2000"/>
              <a:t>router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0" y="225425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The router at the edge of our campus network</a:t>
            </a:r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2570163" y="2489200"/>
            <a:ext cx="1163637" cy="1122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Firewall</a:t>
            </a:r>
          </a:p>
        </p:txBody>
      </p:sp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4283075" y="2490788"/>
            <a:ext cx="1163638" cy="1122362"/>
          </a:xfrm>
          <a:prstGeom prst="rect">
            <a:avLst/>
          </a:prstGeom>
          <a:solidFill>
            <a:srgbClr val="FF0000">
              <a:alpha val="9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CSU</a:t>
            </a:r>
          </a:p>
          <a:p>
            <a:pPr algn="ctr"/>
            <a:r>
              <a:rPr lang="en-US" sz="2000"/>
              <a:t>router</a:t>
            </a:r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4932363" y="4678363"/>
            <a:ext cx="515937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5514975" y="4676775"/>
            <a:ext cx="301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Responsibility of CSUDH</a:t>
            </a:r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>
            <a:off x="2044700" y="3033713"/>
            <a:ext cx="51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>
            <a:off x="3751263" y="3035300"/>
            <a:ext cx="51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>
            <a:off x="5480050" y="3019425"/>
            <a:ext cx="147955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>
            <a:off x="4926013" y="5546725"/>
            <a:ext cx="51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5467350" y="5303838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1 gbps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6019800" y="2684463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AT&amp;T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792163" y="4930775"/>
            <a:ext cx="17287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Links from campus buildings</a:t>
            </a:r>
          </a:p>
        </p:txBody>
      </p:sp>
      <p:sp>
        <p:nvSpPr>
          <p:cNvPr id="157713" name="Line 17"/>
          <p:cNvSpPr>
            <a:spLocks noChangeShapeType="1"/>
          </p:cNvSpPr>
          <p:nvPr/>
        </p:nvSpPr>
        <p:spPr bwMode="auto">
          <a:xfrm flipV="1">
            <a:off x="1017588" y="3592513"/>
            <a:ext cx="1587" cy="117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 flipV="1">
            <a:off x="1169988" y="3603625"/>
            <a:ext cx="1587" cy="117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 flipV="1">
            <a:off x="1314450" y="3598863"/>
            <a:ext cx="1588" cy="117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6" name="Line 20"/>
          <p:cNvSpPr>
            <a:spLocks noChangeShapeType="1"/>
          </p:cNvSpPr>
          <p:nvPr/>
        </p:nvSpPr>
        <p:spPr bwMode="auto">
          <a:xfrm flipV="1">
            <a:off x="1839913" y="3600450"/>
            <a:ext cx="1587" cy="117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7" name="Rectangle 21"/>
          <p:cNvSpPr>
            <a:spLocks noChangeArrowheads="1"/>
          </p:cNvSpPr>
          <p:nvPr/>
        </p:nvSpPr>
        <p:spPr bwMode="auto">
          <a:xfrm>
            <a:off x="6746875" y="36195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Downtown LA</a:t>
            </a:r>
          </a:p>
        </p:txBody>
      </p:sp>
    </p:spTree>
    <p:extLst>
      <p:ext uri="{BB962C8B-B14F-4D97-AF65-F5344CB8AC3E}">
        <p14:creationId xmlns:p14="http://schemas.microsoft.com/office/powerpoint/2010/main" val="169332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41" y="1652830"/>
            <a:ext cx="473392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80" y="2727837"/>
            <a:ext cx="11557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919880" y="3908937"/>
            <a:ext cx="8413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/>
              <a:t>Client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906" y="2862505"/>
            <a:ext cx="8334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436931" y="4005505"/>
            <a:ext cx="939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/>
              <a:t>Server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>
            <a:off x="6769629" y="3460455"/>
            <a:ext cx="74496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1951352" y="3318387"/>
            <a:ext cx="74496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15986" y="552269"/>
            <a:ext cx="6112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C</a:t>
            </a:r>
            <a:r>
              <a:rPr lang="en-US" sz="3200" dirty="0" smtClean="0"/>
              <a:t>ommunication between two hosts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646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41" y="1652830"/>
            <a:ext cx="473392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80" y="2727837"/>
            <a:ext cx="11557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919880" y="3908937"/>
            <a:ext cx="8413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Client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906" y="2862505"/>
            <a:ext cx="8334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436931" y="4005505"/>
            <a:ext cx="939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/>
              <a:t>Server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>
            <a:off x="6769629" y="3460455"/>
            <a:ext cx="74496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1951352" y="3318387"/>
            <a:ext cx="74496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68865" y="552269"/>
            <a:ext cx="5406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Send across LAN using data link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2692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18567</TotalTime>
  <Words>1308</Words>
  <Application>Microsoft Office PowerPoint</Application>
  <PresentationFormat>On-screen Show (4:3)</PresentationFormat>
  <Paragraphs>188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Where does this topic fit?</vt:lpstr>
      <vt:lpstr>TCP/IP from the outside</vt:lpstr>
      <vt:lpstr>The internet layer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Self-study 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Larry</dc:creator>
  <cp:lastModifiedBy>Larry</cp:lastModifiedBy>
  <cp:revision>55</cp:revision>
  <dcterms:created xsi:type="dcterms:W3CDTF">2010-07-13T13:09:27Z</dcterms:created>
  <dcterms:modified xsi:type="dcterms:W3CDTF">2011-05-02T20:33:50Z</dcterms:modified>
</cp:coreProperties>
</file>