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4" r:id="rId3"/>
    <p:sldId id="268" r:id="rId4"/>
    <p:sldId id="296" r:id="rId5"/>
    <p:sldId id="272" r:id="rId6"/>
    <p:sldId id="301" r:id="rId7"/>
    <p:sldId id="302" r:id="rId8"/>
    <p:sldId id="294" r:id="rId9"/>
    <p:sldId id="286" r:id="rId10"/>
    <p:sldId id="299" r:id="rId11"/>
    <p:sldId id="300" r:id="rId12"/>
    <p:sldId id="295" r:id="rId13"/>
    <p:sldId id="285" r:id="rId14"/>
    <p:sldId id="28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724" autoAdjust="0"/>
  </p:normalViewPr>
  <p:slideViewPr>
    <p:cSldViewPr snapToGrid="0">
      <p:cViewPr varScale="1">
        <p:scale>
          <a:sx n="38" d="100"/>
          <a:sy n="38" d="100"/>
        </p:scale>
        <p:origin x="2451"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latin typeface="Times New Roman" pitchFamily="18" charset="0"/>
                <a:cs typeface="Times New Roman" pitchFamily="18" charset="0"/>
              </a:rPr>
              <a:t>This presentation</a:t>
            </a:r>
            <a:r>
              <a:rPr lang="en-US" sz="2000" baseline="0" dirty="0" smtClean="0">
                <a:latin typeface="Times New Roman" pitchFamily="18" charset="0"/>
                <a:cs typeface="Times New Roman" pitchFamily="18" charset="0"/>
              </a:rPr>
              <a:t> explains the retrieval of complex Web pages, which contain embedded objects.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These objects might be programs or data.</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If data, they may be of several data types – text, video, audio, and images. </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All objects – programs and data – are represented by bits and a byte is 8 bits.</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440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Here is a simple program that could embedded in a Web page in the 1990s.</a:t>
            </a:r>
            <a:endParaRPr lang="en-US" sz="2000" baseline="0" dirty="0" smtClean="0"/>
          </a:p>
          <a:p>
            <a:endParaRPr lang="en-US" sz="2000" baseline="0" dirty="0" smtClean="0"/>
          </a:p>
          <a:p>
            <a:r>
              <a:rPr lang="en-US" sz="2000" baseline="0" dirty="0" smtClean="0"/>
              <a:t>Pause and see if you can figure out what it does.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93402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Today, nearly all Web pages have </a:t>
            </a:r>
            <a:r>
              <a:rPr lang="en-US" sz="2000" baseline="0" dirty="0" smtClean="0"/>
              <a:t>programs</a:t>
            </a:r>
            <a:r>
              <a:rPr lang="en-US" sz="2000" baseline="0" dirty="0" smtClean="0"/>
              <a:t>.</a:t>
            </a:r>
          </a:p>
          <a:p>
            <a:endParaRPr lang="en-US" sz="2000" baseline="0" dirty="0" smtClean="0"/>
          </a:p>
          <a:p>
            <a:r>
              <a:rPr lang="en-US" sz="2000" baseline="0" dirty="0" smtClean="0"/>
              <a:t>They are much more powerful than the simple programs of the </a:t>
            </a:r>
            <a:r>
              <a:rPr lang="en-US" sz="2000" baseline="0" dirty="0" smtClean="0"/>
              <a:t>1990s. There are word processing, spreadsheet, email, survey, image processing, audio processing, etc. etc. programs on the Web.</a:t>
            </a:r>
            <a:endParaRPr lang="en-US" sz="2000" baseline="0" dirty="0" smtClean="0"/>
          </a:p>
          <a:p>
            <a:endParaRPr lang="en-US" sz="2000" baseline="0" dirty="0" smtClean="0"/>
          </a:p>
          <a:p>
            <a:r>
              <a:rPr lang="en-US" sz="2000" baseline="0" dirty="0" smtClean="0"/>
              <a:t>As our Internet connections become faster, large programs download in less time.</a:t>
            </a:r>
          </a:p>
          <a:p>
            <a:endParaRPr lang="en-US" sz="2000" baseline="0" dirty="0" smtClean="0"/>
          </a:p>
          <a:p>
            <a:r>
              <a:rPr lang="en-US" sz="2000" baseline="0" dirty="0" smtClean="0"/>
              <a:t>As our CPUs and memories become faster and larger, we can program our clients to do new things and more complex programs can be executed on the client machine.</a:t>
            </a:r>
          </a:p>
          <a:p>
            <a:endParaRPr lang="en-US" sz="2000" baseline="0" dirty="0" smtClean="0"/>
          </a:p>
          <a:p>
            <a:r>
              <a:rPr lang="en-US" sz="2000" baseline="0" dirty="0" smtClean="0"/>
              <a:t>These trends mean we will have more powerful, full-featured Web sites in the future.</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238880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Times New Roman" pitchFamily="18" charset="0"/>
                <a:cs typeface="Times New Roman" pitchFamily="18" charset="0"/>
              </a:rPr>
              <a:t>One final point.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You have probably</a:t>
            </a:r>
            <a:r>
              <a:rPr lang="en-US" sz="2000" baseline="0" dirty="0" smtClean="0">
                <a:latin typeface="Times New Roman" pitchFamily="18" charset="0"/>
                <a:cs typeface="Times New Roman" pitchFamily="18" charset="0"/>
              </a:rPr>
              <a:t> heard the term “byte.”</a:t>
            </a:r>
          </a:p>
          <a:p>
            <a:endParaRPr lang="en-US" sz="2000" baseline="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byte</a:t>
            </a:r>
            <a:r>
              <a:rPr lang="en-US" sz="2000" baseline="0" dirty="0" smtClean="0">
                <a:latin typeface="Times New Roman" pitchFamily="18" charset="0"/>
                <a:cs typeface="Times New Roman" pitchFamily="18" charset="0"/>
              </a:rPr>
              <a:t> is 8 bits.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Here we see three bytes – one with all 0 bits, one with all 1 bits and the other mixed.</a:t>
            </a:r>
          </a:p>
          <a:p>
            <a:endParaRPr lang="en-US" sz="2000" baseline="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77310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To summarize, we’ve seen that the Internet contains text, image, video, and audio data objects as well as programs to execute.</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Regardless of the data type, they’re all are stored as bits, 1s and 0s.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Finally we saw that a byte is 8 bits.</a:t>
            </a:r>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2347485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240493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latin typeface="Times New Roman" pitchFamily="18" charset="0"/>
                <a:cs typeface="Times New Roman" pitchFamily="18" charset="0"/>
              </a:rPr>
              <a:t>The presentation</a:t>
            </a:r>
            <a:r>
              <a:rPr lang="en-US" sz="2000" baseline="0" dirty="0" smtClean="0">
                <a:latin typeface="Times New Roman" pitchFamily="18" charset="0"/>
                <a:cs typeface="Times New Roman" pitchFamily="18" charset="0"/>
              </a:rPr>
              <a:t> is on the technology of representing data and programs.</a:t>
            </a:r>
          </a:p>
        </p:txBody>
      </p:sp>
    </p:spTree>
    <p:extLst>
      <p:ext uri="{BB962C8B-B14F-4D97-AF65-F5344CB8AC3E}">
        <p14:creationId xmlns:p14="http://schemas.microsoft.com/office/powerpoint/2010/main" val="60053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D69E50-6AF9-41A7-A4E1-3175155056DA}" type="slidenum">
              <a:rPr lang="en-US" smtClean="0"/>
              <a:pPr eaLnBrk="1" hangingPunct="1"/>
              <a:t>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z="2000" dirty="0" smtClean="0">
                <a:latin typeface="Times New Roman" pitchFamily="18" charset="0"/>
                <a:cs typeface="Times New Roman" pitchFamily="18" charset="0"/>
              </a:rPr>
              <a:t>Earlier we</a:t>
            </a:r>
            <a:r>
              <a:rPr lang="en-US" sz="2000" baseline="0" dirty="0" smtClean="0">
                <a:latin typeface="Times New Roman" pitchFamily="18" charset="0"/>
                <a:cs typeface="Times New Roman" pitchFamily="18" charset="0"/>
              </a:rPr>
              <a:t> saw what happens when you </a:t>
            </a:r>
            <a:r>
              <a:rPr lang="en-US" sz="2000" dirty="0" smtClean="0">
                <a:latin typeface="Times New Roman" pitchFamily="18" charset="0"/>
                <a:cs typeface="Times New Roman" pitchFamily="18" charset="0"/>
              </a:rPr>
              <a:t>retrieve a Web page.</a:t>
            </a:r>
          </a:p>
          <a:p>
            <a:pPr eaLnBrk="1" hangingPunct="1"/>
            <a:endParaRPr lang="en-US"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You</a:t>
            </a:r>
            <a:r>
              <a:rPr lang="en-US" sz="2000" baseline="0" dirty="0" smtClean="0">
                <a:latin typeface="Times New Roman" pitchFamily="18" charset="0"/>
                <a:cs typeface="Times New Roman" pitchFamily="18" charset="0"/>
              </a:rPr>
              <a:t> type in</a:t>
            </a:r>
            <a:r>
              <a:rPr lang="en-US" sz="2000" dirty="0" smtClean="0">
                <a:latin typeface="Times New Roman" pitchFamily="18" charset="0"/>
                <a:cs typeface="Times New Roman" pitchFamily="18" charset="0"/>
              </a:rPr>
              <a:t> the page URL (it’s Web address) and hit enter.</a:t>
            </a:r>
          </a:p>
          <a:p>
            <a:pPr eaLnBrk="1" hangingPunct="1"/>
            <a:endParaRPr lang="en-US"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A</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connection is established between the client and the server.  </a:t>
            </a:r>
          </a:p>
          <a:p>
            <a:pPr eaLnBrk="1" hangingPunct="1"/>
            <a:endParaRPr lang="en-US"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The client sends a request for the page to the server, which sends back either the page or an error message if the</a:t>
            </a:r>
            <a:r>
              <a:rPr lang="en-US" sz="2000" baseline="0" dirty="0" smtClean="0">
                <a:latin typeface="Times New Roman" pitchFamily="18" charset="0"/>
                <a:cs typeface="Times New Roman" pitchFamily="18" charset="0"/>
              </a:rPr>
              <a:t> page you requested is </a:t>
            </a:r>
            <a:r>
              <a:rPr lang="en-US" sz="2000" dirty="0" smtClean="0">
                <a:latin typeface="Times New Roman" pitchFamily="18" charset="0"/>
                <a:cs typeface="Times New Roman" pitchFamily="18" charset="0"/>
              </a:rPr>
              <a:t>not found.  </a:t>
            </a:r>
          </a:p>
          <a:p>
            <a:pPr eaLnBrk="1" hangingPunct="1"/>
            <a:endParaRPr lang="en-US"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The client displays whatever the server sent, and the connection is dropped.  </a:t>
            </a:r>
            <a:endParaRPr lang="en-US" sz="2000" dirty="0" smtClean="0">
              <a:latin typeface="Times New Roman" pitchFamily="18" charset="0"/>
              <a:cs typeface="Times New Roman" pitchFamily="18" charset="0"/>
            </a:endParaRPr>
          </a:p>
          <a:p>
            <a:pPr eaLnBrk="1" hangingPunct="1"/>
            <a:endParaRPr lang="en-US" sz="2000" dirty="0" smtClean="0">
              <a:latin typeface="Times New Roman" pitchFamily="18" charset="0"/>
              <a:cs typeface="Times New Roman" pitchFamily="18" charset="0"/>
            </a:endParaRPr>
          </a:p>
          <a:p>
            <a:pPr eaLnBrk="1" hangingPunct="1"/>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4679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Times New Roman" pitchFamily="18" charset="0"/>
                <a:cs typeface="Times New Roman" pitchFamily="18" charset="0"/>
              </a:rPr>
              <a:t>That description</a:t>
            </a:r>
            <a:r>
              <a:rPr lang="en-US" sz="2000" baseline="0" dirty="0" smtClean="0">
                <a:latin typeface="Times New Roman" pitchFamily="18" charset="0"/>
                <a:cs typeface="Times New Roman" pitchFamily="18" charset="0"/>
              </a:rPr>
              <a:t> is accurate, but it is limited to simple Web pages like this one, which has no embedded objects.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The very first version of Tim Berners Lee’s Web protocol allowed only text. </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Images were soon added, and they were followed by other data types – sound and video – and eventually programs.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This page is a single text document with no images, sounds, </a:t>
            </a:r>
            <a:r>
              <a:rPr lang="en-US" sz="2000" baseline="0" dirty="0" smtClean="0">
                <a:latin typeface="Times New Roman" pitchFamily="18" charset="0"/>
                <a:cs typeface="Times New Roman" pitchFamily="18" charset="0"/>
              </a:rPr>
              <a:t>videos or </a:t>
            </a:r>
            <a:r>
              <a:rPr lang="en-US" sz="2000" baseline="0" dirty="0" smtClean="0">
                <a:latin typeface="Times New Roman" pitchFamily="18" charset="0"/>
                <a:cs typeface="Times New Roman" pitchFamily="18" charset="0"/>
              </a:rPr>
              <a:t>embedded programs to execute.</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366110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564BC-C282-4EC8-B955-138F1C6DF767}" type="slidenum">
              <a:rPr lang="en-US"/>
              <a:pPr/>
              <a:t>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sz="2000" dirty="0" smtClean="0">
                <a:latin typeface="Times New Roman" pitchFamily="18" charset="0"/>
                <a:cs typeface="Times New Roman" pitchFamily="18" charset="0"/>
              </a:rPr>
              <a:t>This page from</a:t>
            </a:r>
            <a:r>
              <a:rPr lang="en-US" sz="2000" baseline="0" dirty="0" smtClean="0">
                <a:latin typeface="Times New Roman" pitchFamily="18" charset="0"/>
                <a:cs typeface="Times New Roman" pitchFamily="18" charset="0"/>
              </a:rPr>
              <a:t> Ford.com </a:t>
            </a:r>
            <a:r>
              <a:rPr lang="en-US" sz="2000" dirty="0" smtClean="0">
                <a:latin typeface="Times New Roman" pitchFamily="18" charset="0"/>
                <a:cs typeface="Times New Roman" pitchFamily="18" charset="0"/>
              </a:rPr>
              <a:t>is more complex.</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contains </a:t>
            </a:r>
            <a:r>
              <a:rPr lang="en-US" sz="2000" baseline="0" dirty="0" smtClean="0">
                <a:latin typeface="Times New Roman" pitchFamily="18" charset="0"/>
                <a:cs typeface="Times New Roman" pitchFamily="18" charset="0"/>
              </a:rPr>
              <a:t>74 objects.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Instead of a single connection and request, it would require many connections and requests.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It could take several seconds to download and display this page</a:t>
            </a:r>
            <a:r>
              <a:rPr lang="en-US" sz="2000" baseline="0" dirty="0" smtClean="0">
                <a:latin typeface="Times New Roman" pitchFamily="18" charset="0"/>
                <a:cs typeface="Times New Roman" pitchFamily="18" charset="0"/>
              </a:rPr>
              <a:t>.</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That is why latency is important when browsing the Web.</a:t>
            </a:r>
            <a:endParaRPr lang="en-US" sz="2000" baseline="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52259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Times New Roman" pitchFamily="18" charset="0"/>
                <a:cs typeface="Times New Roman" pitchFamily="18" charset="0"/>
              </a:rPr>
              <a:t>A modern</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Web</a:t>
            </a:r>
            <a:r>
              <a:rPr lang="en-US" sz="2000" baseline="0" dirty="0" smtClean="0">
                <a:latin typeface="Times New Roman" pitchFamily="18" charset="0"/>
                <a:cs typeface="Times New Roman" pitchFamily="18" charset="0"/>
              </a:rPr>
              <a:t> </a:t>
            </a:r>
            <a:r>
              <a:rPr lang="en-US" sz="2000" baseline="0" dirty="0" smtClean="0">
                <a:latin typeface="Times New Roman" pitchFamily="18" charset="0"/>
                <a:cs typeface="Times New Roman" pitchFamily="18" charset="0"/>
              </a:rPr>
              <a:t>page can contain video, image, sound and programs as well as text.</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282860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latin typeface="Times New Roman" pitchFamily="18" charset="0"/>
                <a:cs typeface="Times New Roman" pitchFamily="18" charset="0"/>
              </a:rPr>
              <a:t>All types of data  -- from text to video -- are stored in files that are encoded using 1 and 0s.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Those 1s and 0s are called bits.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“Bit” is short for “binary digit.”  </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They are binary because they can only have one of two values – </a:t>
            </a:r>
            <a:r>
              <a:rPr lang="en-US" sz="2000" i="1" baseline="0" dirty="0" smtClean="0">
                <a:latin typeface="Times New Roman" pitchFamily="18" charset="0"/>
                <a:cs typeface="Times New Roman" pitchFamily="18" charset="0"/>
              </a:rPr>
              <a:t>zero </a:t>
            </a:r>
            <a:r>
              <a:rPr lang="en-US" sz="2000" i="0" baseline="0" dirty="0" smtClean="0">
                <a:latin typeface="Times New Roman" pitchFamily="18" charset="0"/>
                <a:cs typeface="Times New Roman" pitchFamily="18" charset="0"/>
              </a:rPr>
              <a:t>or</a:t>
            </a:r>
            <a:r>
              <a:rPr lang="en-US" sz="2000" i="1" baseline="0" dirty="0" smtClean="0">
                <a:latin typeface="Times New Roman" pitchFamily="18" charset="0"/>
                <a:cs typeface="Times New Roman" pitchFamily="18" charset="0"/>
              </a:rPr>
              <a:t> one</a:t>
            </a:r>
            <a:r>
              <a:rPr lang="en-US" sz="2000" baseline="0" dirty="0" smtClean="0">
                <a:latin typeface="Times New Roman" pitchFamily="18" charset="0"/>
                <a:cs typeface="Times New Roman" pitchFamily="18" charset="0"/>
              </a:rPr>
              <a:t>.</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A small text file may be only a few thousand bits.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An hour of a high-resolution 4K movie would be around 700 billion bits.</a:t>
            </a:r>
            <a:endParaRPr lang="en-US" sz="2000" baseline="0" dirty="0" smtClean="0">
              <a:latin typeface="Times New Roman" pitchFamily="18" charset="0"/>
              <a:cs typeface="Times New Roman" pitchFamily="18" charset="0"/>
            </a:endParaRP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But, </a:t>
            </a:r>
            <a:r>
              <a:rPr lang="en-US" sz="2000" baseline="0" dirty="0" smtClean="0">
                <a:latin typeface="Times New Roman" pitchFamily="18" charset="0"/>
                <a:cs typeface="Times New Roman" pitchFamily="18" charset="0"/>
              </a:rPr>
              <a:t>movies, images, sound recordings, text and programs are </a:t>
            </a:r>
            <a:r>
              <a:rPr lang="en-US" sz="2000" baseline="0" dirty="0" smtClean="0">
                <a:latin typeface="Times New Roman" pitchFamily="18" charset="0"/>
                <a:cs typeface="Times New Roman" pitchFamily="18" charset="0"/>
              </a:rPr>
              <a:t>all stored in the same way, as 1s and 0s.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We’ll say more about bits in other presentations.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We’ll see how each data type is encoded using only 1s and 0s, how the 1s and 0s are recorded and how they’re transmitted across the Internet.</a:t>
            </a:r>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320917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Today,</a:t>
            </a:r>
            <a:r>
              <a:rPr lang="en-US" sz="2000" baseline="0" dirty="0" smtClean="0"/>
              <a:t> the Web has various types of data, but that has not always been the case.</a:t>
            </a:r>
          </a:p>
          <a:p>
            <a:endParaRPr lang="en-US" sz="2000" baseline="0" dirty="0" smtClean="0"/>
          </a:p>
          <a:p>
            <a:r>
              <a:rPr lang="en-US" sz="2000" baseline="0" dirty="0" smtClean="0"/>
              <a:t>Early Web sites had only text and images.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233237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a:t>
            </a:r>
            <a:r>
              <a:rPr lang="en-US" sz="2000" baseline="0" dirty="0" smtClean="0"/>
              <a:t> the late 1990s, simple programs like these began appearing on the Web.</a:t>
            </a:r>
          </a:p>
          <a:p>
            <a:endParaRPr lang="en-US" sz="2000" baseline="0" dirty="0" smtClean="0"/>
          </a:p>
          <a:p>
            <a:r>
              <a:rPr lang="en-US" sz="2000" baseline="0" dirty="0" smtClean="0"/>
              <a:t>They were made possible by browsers that could receive and run or “interpret” them.</a:t>
            </a:r>
          </a:p>
          <a:p>
            <a:endParaRPr lang="en-US" sz="2000" baseline="0" dirty="0" smtClean="0"/>
          </a:p>
          <a:p>
            <a:r>
              <a:rPr lang="en-US" sz="2000" dirty="0" smtClean="0"/>
              <a:t>At first they were very </a:t>
            </a:r>
            <a:r>
              <a:rPr lang="en-US" sz="2000" dirty="0" smtClean="0"/>
              <a:t>simple</a:t>
            </a:r>
            <a:r>
              <a:rPr lang="en-US" sz="2000" baseline="0" dirty="0" smtClean="0"/>
              <a:t>.</a:t>
            </a:r>
            <a:endParaRPr lang="en-US" sz="2000" dirty="0" smtClean="0"/>
          </a:p>
          <a:p>
            <a:endParaRPr lang="en-US" sz="2000" baseline="0" dirty="0" smtClean="0"/>
          </a:p>
          <a:p>
            <a:r>
              <a:rPr lang="en-US" sz="2000" baseline="0" dirty="0" smtClean="0"/>
              <a:t>The Web page in this example has a simple program embedded in it.</a:t>
            </a:r>
          </a:p>
          <a:p>
            <a:endParaRPr lang="en-US" sz="2000" baseline="0" dirty="0" smtClean="0"/>
          </a:p>
          <a:p>
            <a:r>
              <a:rPr lang="en-US" sz="2000" baseline="0" dirty="0" smtClean="0"/>
              <a:t>When the cursor rolls over one of the buttons on the left it is programmed to change the appearance of the button and if the user clicks on the button it is programmed to display the picture or text associated with that button.</a:t>
            </a:r>
          </a:p>
          <a:p>
            <a:endParaRPr lang="en-US" sz="2000" baseline="0" dirty="0" smtClean="0"/>
          </a:p>
          <a:p>
            <a:r>
              <a:rPr lang="en-US" sz="2000" baseline="0" dirty="0" smtClean="0"/>
              <a:t>Visit the Rollover example and play around with it and you will see what I mean.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93402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om.csudh.edu/fac/lpress/471/hout/corollover/"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embedded object, data type (text, audio, video, image), </a:t>
            </a:r>
            <a:r>
              <a:rPr lang="en-US" sz="2800" dirty="0"/>
              <a:t>embedded </a:t>
            </a:r>
            <a:r>
              <a:rPr lang="en-US" sz="2800" dirty="0" smtClean="0"/>
              <a:t>program, evolution of the Web, </a:t>
            </a:r>
            <a:r>
              <a:rPr lang="en-US" sz="2800" dirty="0"/>
              <a:t>bit</a:t>
            </a:r>
            <a:r>
              <a:rPr lang="en-US" sz="2800" dirty="0" smtClean="0"/>
              <a:t>, byte</a:t>
            </a:r>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1331562" y="780756"/>
            <a:ext cx="6480877" cy="584775"/>
          </a:xfrm>
          <a:prstGeom prst="rect">
            <a:avLst/>
          </a:prstGeom>
          <a:noFill/>
        </p:spPr>
        <p:txBody>
          <a:bodyPr wrap="none" rtlCol="0">
            <a:spAutoFit/>
          </a:bodyPr>
          <a:lstStyle/>
          <a:p>
            <a:r>
              <a:rPr lang="en-US" sz="3200" dirty="0" smtClean="0"/>
              <a:t>Retrieving complex pages – it’s all bits</a:t>
            </a:r>
            <a:endParaRPr lang="en-US" sz="32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42542" y="725402"/>
            <a:ext cx="4458914" cy="553998"/>
          </a:xfrm>
          <a:prstGeom prst="rect">
            <a:avLst/>
          </a:prstGeom>
          <a:noFill/>
        </p:spPr>
        <p:txBody>
          <a:bodyPr wrap="none" rtlCol="0">
            <a:spAutoFit/>
          </a:bodyPr>
          <a:lstStyle/>
          <a:p>
            <a:pPr algn="ctr"/>
            <a:r>
              <a:rPr lang="en-US" sz="3000" dirty="0" smtClean="0"/>
              <a:t>Simple Web page programs</a:t>
            </a:r>
            <a:endParaRPr lang="en-US" sz="3000" dirty="0"/>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094" y="2112842"/>
            <a:ext cx="4621813" cy="3292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5269" y="5888496"/>
            <a:ext cx="4050185" cy="400110"/>
          </a:xfrm>
          <a:prstGeom prst="rect">
            <a:avLst/>
          </a:prstGeom>
          <a:noFill/>
        </p:spPr>
        <p:txBody>
          <a:bodyPr wrap="square" rtlCol="0">
            <a:spAutoFit/>
          </a:bodyPr>
          <a:lstStyle/>
          <a:p>
            <a:r>
              <a:rPr lang="en-US" sz="2000" dirty="0" smtClean="0"/>
              <a:t>What does this program do?</a:t>
            </a:r>
          </a:p>
        </p:txBody>
      </p:sp>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661" y="5883357"/>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75461" y="1207714"/>
            <a:ext cx="2793076" cy="400110"/>
          </a:xfrm>
          <a:prstGeom prst="rect">
            <a:avLst/>
          </a:prstGeom>
          <a:noFill/>
        </p:spPr>
        <p:txBody>
          <a:bodyPr wrap="square" rtlCol="0">
            <a:spAutoFit/>
          </a:bodyPr>
          <a:lstStyle/>
          <a:p>
            <a:pPr algn="ctr"/>
            <a:r>
              <a:rPr lang="en-US" sz="2000" dirty="0" smtClean="0"/>
              <a:t>Late 1990s</a:t>
            </a:r>
          </a:p>
        </p:txBody>
      </p:sp>
    </p:spTree>
    <p:extLst>
      <p:ext uri="{BB962C8B-B14F-4D97-AF65-F5344CB8AC3E}">
        <p14:creationId xmlns:p14="http://schemas.microsoft.com/office/powerpoint/2010/main" val="227267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1879" y="2041219"/>
            <a:ext cx="4860813" cy="2246769"/>
          </a:xfrm>
          <a:prstGeom prst="rect">
            <a:avLst/>
          </a:prstGeom>
          <a:noFill/>
        </p:spPr>
        <p:txBody>
          <a:bodyPr wrap="square" rtlCol="0">
            <a:spAutoFit/>
          </a:bodyPr>
          <a:lstStyle/>
          <a:p>
            <a:r>
              <a:rPr lang="en-US" sz="2800" dirty="0" smtClean="0"/>
              <a:t>Those were simple programs.</a:t>
            </a:r>
          </a:p>
          <a:p>
            <a:r>
              <a:rPr lang="en-US" sz="2800" dirty="0" smtClean="0"/>
              <a:t> </a:t>
            </a:r>
          </a:p>
          <a:p>
            <a:r>
              <a:rPr lang="en-US" sz="2800" dirty="0" smtClean="0"/>
              <a:t>What are some complex programs you have used that are embedded in Web pages?</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685" y="2612839"/>
            <a:ext cx="1103527" cy="110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368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79" y="1775806"/>
            <a:ext cx="2399589" cy="148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313" y="1888215"/>
            <a:ext cx="2411164" cy="126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698" y="3003844"/>
            <a:ext cx="2018708" cy="161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680" y="2897730"/>
            <a:ext cx="2518652" cy="131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2040" y="3879150"/>
            <a:ext cx="2219710" cy="132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7279" y="378006"/>
            <a:ext cx="6929462" cy="553998"/>
          </a:xfrm>
          <a:prstGeom prst="rect">
            <a:avLst/>
          </a:prstGeom>
          <a:noFill/>
        </p:spPr>
        <p:txBody>
          <a:bodyPr wrap="none" rtlCol="0">
            <a:spAutoFit/>
          </a:bodyPr>
          <a:lstStyle/>
          <a:p>
            <a:pPr algn="ctr"/>
            <a:r>
              <a:rPr lang="en-US" sz="3000" dirty="0" smtClean="0"/>
              <a:t>Complex programs contained in Web pages</a:t>
            </a:r>
            <a:endParaRPr lang="en-US" sz="3000" dirty="0"/>
          </a:p>
        </p:txBody>
      </p:sp>
      <p:sp>
        <p:nvSpPr>
          <p:cNvPr id="9" name="TextBox 8"/>
          <p:cNvSpPr txBox="1"/>
          <p:nvPr/>
        </p:nvSpPr>
        <p:spPr>
          <a:xfrm>
            <a:off x="3175462" y="984440"/>
            <a:ext cx="2793076" cy="400110"/>
          </a:xfrm>
          <a:prstGeom prst="rect">
            <a:avLst/>
          </a:prstGeom>
          <a:noFill/>
        </p:spPr>
        <p:txBody>
          <a:bodyPr wrap="square" rtlCol="0">
            <a:spAutoFit/>
          </a:bodyPr>
          <a:lstStyle/>
          <a:p>
            <a:pPr algn="ctr"/>
            <a:r>
              <a:rPr lang="en-US" sz="2000" dirty="0" smtClean="0"/>
              <a:t>today</a:t>
            </a:r>
          </a:p>
        </p:txBody>
      </p:sp>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279" y="4028411"/>
            <a:ext cx="2718036" cy="117877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96928" y="5845834"/>
            <a:ext cx="5294690" cy="646331"/>
          </a:xfrm>
          <a:prstGeom prst="rect">
            <a:avLst/>
          </a:prstGeom>
          <a:noFill/>
        </p:spPr>
        <p:txBody>
          <a:bodyPr wrap="square" rtlCol="0">
            <a:spAutoFit/>
          </a:bodyPr>
          <a:lstStyle/>
          <a:p>
            <a:r>
              <a:rPr lang="en-US" dirty="0" smtClean="0"/>
              <a:t>Why are today’s Web programs able to be more complex than those in the 1990s</a:t>
            </a:r>
            <a:r>
              <a:rPr lang="en-US" dirty="0"/>
              <a:t> </a:t>
            </a:r>
            <a:r>
              <a:rPr lang="en-US" dirty="0" smtClean="0"/>
              <a:t>– what has changed?</a:t>
            </a:r>
          </a:p>
        </p:txBody>
      </p:sp>
      <p:pic>
        <p:nvPicPr>
          <p:cNvPr id="12"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279" y="5957280"/>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12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784" y="649224"/>
            <a:ext cx="2758897" cy="584775"/>
          </a:xfrm>
          <a:prstGeom prst="rect">
            <a:avLst/>
          </a:prstGeom>
          <a:noFill/>
        </p:spPr>
        <p:txBody>
          <a:bodyPr wrap="none" rtlCol="0">
            <a:spAutoFit/>
          </a:bodyPr>
          <a:lstStyle/>
          <a:p>
            <a:r>
              <a:rPr lang="en-US" sz="3200" dirty="0" smtClean="0"/>
              <a:t>What is a byte?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810825212"/>
              </p:ext>
            </p:extLst>
          </p:nvPr>
        </p:nvGraphicFramePr>
        <p:xfrm>
          <a:off x="1475232" y="2091944"/>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800650"/>
              </p:ext>
            </p:extLst>
          </p:nvPr>
        </p:nvGraphicFramePr>
        <p:xfrm>
          <a:off x="1475232" y="4178808"/>
          <a:ext cx="6096000" cy="371856"/>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1856">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28519024"/>
              </p:ext>
            </p:extLst>
          </p:nvPr>
        </p:nvGraphicFramePr>
        <p:xfrm>
          <a:off x="1475232" y="3161792"/>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7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6070" y="1654586"/>
            <a:ext cx="6771861" cy="4524315"/>
          </a:xfrm>
          <a:prstGeom prst="rect">
            <a:avLst/>
          </a:prstGeom>
          <a:noFill/>
        </p:spPr>
        <p:txBody>
          <a:bodyPr wrap="square" rtlCol="0">
            <a:spAutoFit/>
          </a:bodyPr>
          <a:lstStyle/>
          <a:p>
            <a:pPr algn="ctr"/>
            <a:r>
              <a:rPr lang="en-US" sz="2400" dirty="0" smtClean="0">
                <a:latin typeface="Courier New" pitchFamily="49" charset="0"/>
                <a:cs typeface="Courier New" pitchFamily="49" charset="0"/>
              </a:rPr>
              <a:t>010101011100101010101010101010111010101010101010101010101010100101010101000010110101010101010010101101101010101010110010110010101010100101110101001010010101010101010001001010101011010011010010101010100101101001011100101010101001010101000101010101010101010010101001010101001001001001010101001000101010101110100101001010101010010101010101001010100100101010010101001001010101001010100101010100101010101001010101011110101011100001111011</a:t>
            </a:r>
            <a:endParaRPr lang="en-US" sz="2400" dirty="0">
              <a:latin typeface="Courier New" pitchFamily="49" charset="0"/>
              <a:cs typeface="Courier New" pitchFamily="49" charset="0"/>
            </a:endParaRPr>
          </a:p>
        </p:txBody>
      </p:sp>
      <p:sp>
        <p:nvSpPr>
          <p:cNvPr id="8" name="TextBox 7"/>
          <p:cNvSpPr txBox="1"/>
          <p:nvPr/>
        </p:nvSpPr>
        <p:spPr>
          <a:xfrm>
            <a:off x="3684385" y="607920"/>
            <a:ext cx="1775230" cy="584775"/>
          </a:xfrm>
          <a:prstGeom prst="rect">
            <a:avLst/>
          </a:prstGeom>
          <a:noFill/>
        </p:spPr>
        <p:txBody>
          <a:bodyPr wrap="none" rtlCol="0">
            <a:spAutoFit/>
          </a:bodyPr>
          <a:lstStyle/>
          <a:p>
            <a:pPr algn="ctr"/>
            <a:r>
              <a:rPr lang="en-US" sz="3200" dirty="0" smtClean="0"/>
              <a:t>Summary</a:t>
            </a:r>
            <a:endParaRPr lang="en-US" sz="3200" dirty="0"/>
          </a:p>
        </p:txBody>
      </p:sp>
    </p:spTree>
    <p:extLst>
      <p:ext uri="{BB962C8B-B14F-4D97-AF65-F5344CB8AC3E}">
        <p14:creationId xmlns:p14="http://schemas.microsoft.com/office/powerpoint/2010/main" val="298846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528" y="253378"/>
            <a:ext cx="3544945"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nvSpPr>
        <p:spPr>
          <a:xfrm>
            <a:off x="742174" y="1012615"/>
            <a:ext cx="7626096" cy="5909310"/>
          </a:xfrm>
          <a:prstGeom prst="rect">
            <a:avLst/>
          </a:prstGeom>
          <a:noFill/>
        </p:spPr>
        <p:txBody>
          <a:bodyPr wrap="square" rtlCol="0">
            <a:spAutoFit/>
          </a:bodyPr>
          <a:lstStyle/>
          <a:p>
            <a:pPr marL="342900" indent="-342900">
              <a:buFont typeface="+mj-lt"/>
              <a:buAutoNum type="arabicPeriod"/>
            </a:pPr>
            <a:r>
              <a:rPr lang="en-US" dirty="0" smtClean="0"/>
              <a:t>Bits, binary digits, can have only one of two values, 0 and 1.  How many values can a decimal digit have?</a:t>
            </a:r>
          </a:p>
          <a:p>
            <a:pPr marL="342900" indent="-342900">
              <a:buFont typeface="+mj-lt"/>
              <a:buAutoNum type="arabicPeriod"/>
            </a:pPr>
            <a:r>
              <a:rPr lang="en-US" dirty="0" smtClean="0"/>
              <a:t>If a text file with 100 words required 5,000 bits, about how many bits would a 200 word document would require?</a:t>
            </a:r>
          </a:p>
          <a:p>
            <a:pPr marL="342900" indent="-342900">
              <a:buFont typeface="+mj-lt"/>
              <a:buAutoNum type="arabicPeriod"/>
            </a:pPr>
            <a:r>
              <a:rPr lang="en-US" dirty="0" smtClean="0"/>
              <a:t>I have two copies of the Mona Lisa.  One is highly detailed and is 3 million bits long.  The other is smaller and of lower quality.  It requires only 300,000 bits.  Would the larger file require more storage space?  How much more?  </a:t>
            </a:r>
          </a:p>
          <a:p>
            <a:pPr marL="342900" indent="-342900">
              <a:buFont typeface="+mj-lt"/>
              <a:buAutoNum type="arabicPeriod"/>
            </a:pPr>
            <a:r>
              <a:rPr lang="en-US" dirty="0" smtClean="0"/>
              <a:t>If it takes one second to send a 3 million bit file across the Internet from a server to a client, how long would it take to send a 300,000 bit file?</a:t>
            </a:r>
          </a:p>
          <a:p>
            <a:pPr marL="342900" indent="-342900">
              <a:buFont typeface="+mj-lt"/>
              <a:buAutoNum type="arabicPeriod"/>
            </a:pPr>
            <a:r>
              <a:rPr lang="en-US" dirty="0" smtClean="0"/>
              <a:t>A file is 1,000 bits long – how many bytes of storage would it require?</a:t>
            </a:r>
          </a:p>
          <a:p>
            <a:pPr marL="342900" indent="-342900">
              <a:buFont typeface="+mj-lt"/>
              <a:buAutoNum type="arabicPeriod"/>
            </a:pPr>
            <a:r>
              <a:rPr lang="en-US" dirty="0" smtClean="0"/>
              <a:t>A </a:t>
            </a:r>
            <a:r>
              <a:rPr lang="en-US" dirty="0"/>
              <a:t>file is 1,000 bits long – how many bytes of </a:t>
            </a:r>
            <a:r>
              <a:rPr lang="en-US" dirty="0" smtClean="0"/>
              <a:t>memory would </a:t>
            </a:r>
            <a:r>
              <a:rPr lang="en-US" dirty="0"/>
              <a:t>it </a:t>
            </a:r>
            <a:r>
              <a:rPr lang="en-US" dirty="0" smtClean="0"/>
              <a:t>require?</a:t>
            </a:r>
          </a:p>
          <a:p>
            <a:pPr marL="342900" indent="-342900">
              <a:buFont typeface="+mj-lt"/>
              <a:buAutoNum type="arabicPeriod"/>
            </a:pPr>
            <a:r>
              <a:rPr lang="en-US" dirty="0" smtClean="0"/>
              <a:t>We discussed several types of object that could be included in a Web page and encoded using bits – what were they?</a:t>
            </a:r>
            <a:endParaRPr lang="en-US" dirty="0"/>
          </a:p>
          <a:p>
            <a:pPr marL="342900" indent="-342900">
              <a:buFont typeface="+mj-lt"/>
              <a:buAutoNum type="arabicPeriod"/>
            </a:pPr>
            <a:r>
              <a:rPr lang="en-US" dirty="0" smtClean="0"/>
              <a:t>We saw a short sample program – how would you change it to say “good afternoon” if it was after 12 o’clock and “good morning” if it was earlier?</a:t>
            </a:r>
          </a:p>
          <a:p>
            <a:pPr marL="342900" indent="-342900">
              <a:buFont typeface="+mj-lt"/>
              <a:buAutoNum type="arabicPeriod"/>
            </a:pPr>
            <a:r>
              <a:rPr lang="en-US" dirty="0" smtClean="0"/>
              <a:t>The prefix “bi” in binary means two.  What are two other words with the prefix “bi” meaning two?</a:t>
            </a:r>
          </a:p>
          <a:p>
            <a:pPr marL="342900" indent="-342900">
              <a:buFont typeface="+mj-lt"/>
              <a:buAutoNum type="arabicPeriod"/>
            </a:pPr>
            <a:r>
              <a:rPr lang="en-US" dirty="0" smtClean="0"/>
              <a:t>We mentioned two technical trends that are closing the performance gap between locally installed programs and those downloaded inside Web pages.  What were they and what difference do they make?</a:t>
            </a:r>
          </a:p>
          <a:p>
            <a:endParaRPr lang="en-US" dirty="0" smtClean="0"/>
          </a:p>
        </p:txBody>
      </p:sp>
    </p:spTree>
    <p:extLst>
      <p:ext uri="{BB962C8B-B14F-4D97-AF65-F5344CB8AC3E}">
        <p14:creationId xmlns:p14="http://schemas.microsoft.com/office/powerpoint/2010/main" val="171198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539837"/>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1998210" y="1763150"/>
            <a:ext cx="5147580"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 </a:t>
            </a:r>
          </a:p>
          <a:p>
            <a:pPr lvl="1"/>
            <a:r>
              <a:rPr lang="en-US" dirty="0" smtClean="0"/>
              <a:t>Implications</a:t>
            </a:r>
            <a:endParaRPr lang="en-US" dirty="0"/>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1019736" y="4660620"/>
            <a:ext cx="7104529" cy="1752600"/>
          </a:xfrm>
        </p:spPr>
        <p:txBody>
          <a:bodyPr>
            <a:normAutofit lnSpcReduction="10000"/>
          </a:bodyPr>
          <a:lstStyle/>
          <a:p>
            <a:pPr marL="0" indent="0" eaLnBrk="1" hangingPunct="1">
              <a:buFontTx/>
              <a:buNone/>
            </a:pPr>
            <a:r>
              <a:rPr lang="en-US" sz="2000" dirty="0" smtClean="0">
                <a:latin typeface="+mj-lt"/>
              </a:rPr>
              <a:t>1.  Establish a temporary connection between the client and server  </a:t>
            </a:r>
          </a:p>
          <a:p>
            <a:pPr marL="0" indent="0" eaLnBrk="1" hangingPunct="1">
              <a:buFontTx/>
              <a:buNone/>
            </a:pPr>
            <a:r>
              <a:rPr lang="en-US" sz="2000" dirty="0" smtClean="0">
                <a:latin typeface="+mj-lt"/>
              </a:rPr>
              <a:t>2.  Client sends the request to the server</a:t>
            </a:r>
          </a:p>
          <a:p>
            <a:pPr marL="0" indent="0" eaLnBrk="1" hangingPunct="1">
              <a:buFontTx/>
              <a:buNone/>
            </a:pPr>
            <a:r>
              <a:rPr lang="en-US" sz="2000" dirty="0" smtClean="0">
                <a:latin typeface="+mj-lt"/>
              </a:rPr>
              <a:t>3.  Server returns the requested page or an error message</a:t>
            </a:r>
          </a:p>
          <a:p>
            <a:pPr marL="0" indent="0" eaLnBrk="1" hangingPunct="1">
              <a:buFontTx/>
              <a:buNone/>
            </a:pPr>
            <a:r>
              <a:rPr lang="en-US" sz="2000" dirty="0" smtClean="0">
                <a:latin typeface="+mj-lt"/>
              </a:rPr>
              <a:t>4.  Client displays whatever the server returns</a:t>
            </a:r>
          </a:p>
          <a:p>
            <a:pPr marL="0" indent="0" eaLnBrk="1" hangingPunct="1">
              <a:buFontTx/>
              <a:buNone/>
            </a:pPr>
            <a:r>
              <a:rPr lang="en-US" sz="2000" dirty="0" smtClean="0">
                <a:latin typeface="+mj-lt"/>
              </a:rPr>
              <a:t>5.  Disconnect – drop the connection</a:t>
            </a:r>
          </a:p>
        </p:txBody>
      </p:sp>
      <p:pic>
        <p:nvPicPr>
          <p:cNvPr id="163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286000"/>
            <a:ext cx="8921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2266950"/>
            <a:ext cx="6445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Line 13"/>
          <p:cNvSpPr>
            <a:spLocks noChangeShapeType="1"/>
          </p:cNvSpPr>
          <p:nvPr/>
        </p:nvSpPr>
        <p:spPr bwMode="auto">
          <a:xfrm flipH="1">
            <a:off x="6610350" y="2724150"/>
            <a:ext cx="609600" cy="15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390" name="Text Box 15"/>
          <p:cNvSpPr txBox="1">
            <a:spLocks noChangeArrowheads="1"/>
          </p:cNvSpPr>
          <p:nvPr/>
        </p:nvSpPr>
        <p:spPr bwMode="auto">
          <a:xfrm>
            <a:off x="1282700" y="3211483"/>
            <a:ext cx="7866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latin typeface="+mj-lt"/>
              </a:rPr>
              <a:t>Client</a:t>
            </a:r>
          </a:p>
        </p:txBody>
      </p:sp>
      <p:sp>
        <p:nvSpPr>
          <p:cNvPr id="16391" name="Text Box 16"/>
          <p:cNvSpPr txBox="1">
            <a:spLocks noChangeArrowheads="1"/>
          </p:cNvSpPr>
          <p:nvPr/>
        </p:nvSpPr>
        <p:spPr bwMode="auto">
          <a:xfrm>
            <a:off x="7083165" y="3138488"/>
            <a:ext cx="8545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latin typeface="+mj-lt"/>
              </a:rPr>
              <a:t>Server</a:t>
            </a:r>
          </a:p>
        </p:txBody>
      </p:sp>
      <p:pic>
        <p:nvPicPr>
          <p:cNvPr id="1639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0" y="1295400"/>
            <a:ext cx="38862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Text Box 18"/>
          <p:cNvSpPr txBox="1">
            <a:spLocks noChangeArrowheads="1"/>
          </p:cNvSpPr>
          <p:nvPr/>
        </p:nvSpPr>
        <p:spPr bwMode="auto">
          <a:xfrm>
            <a:off x="4397375" y="1962150"/>
            <a:ext cx="9004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mj-lt"/>
              </a:rPr>
              <a:t>request</a:t>
            </a:r>
          </a:p>
        </p:txBody>
      </p:sp>
      <p:sp>
        <p:nvSpPr>
          <p:cNvPr id="16394" name="Text Box 19"/>
          <p:cNvSpPr txBox="1">
            <a:spLocks noChangeArrowheads="1"/>
          </p:cNvSpPr>
          <p:nvPr/>
        </p:nvSpPr>
        <p:spPr bwMode="auto">
          <a:xfrm>
            <a:off x="4559300" y="2971800"/>
            <a:ext cx="1198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mj-lt"/>
              </a:rPr>
              <a:t>page</a:t>
            </a:r>
          </a:p>
        </p:txBody>
      </p:sp>
      <p:sp>
        <p:nvSpPr>
          <p:cNvPr id="16395" name="Line 20"/>
          <p:cNvSpPr>
            <a:spLocks noChangeShapeType="1"/>
          </p:cNvSpPr>
          <p:nvPr/>
        </p:nvSpPr>
        <p:spPr bwMode="auto">
          <a:xfrm>
            <a:off x="4630738" y="2343150"/>
            <a:ext cx="538162" cy="1588"/>
          </a:xfrm>
          <a:prstGeom prst="line">
            <a:avLst/>
          </a:prstGeom>
          <a:noFill/>
          <a:ln w="508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396" name="Line 21"/>
          <p:cNvSpPr>
            <a:spLocks noChangeShapeType="1"/>
          </p:cNvSpPr>
          <p:nvPr/>
        </p:nvSpPr>
        <p:spPr bwMode="auto">
          <a:xfrm flipH="1">
            <a:off x="4630738" y="3409950"/>
            <a:ext cx="461962" cy="158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397" name="Line 22"/>
          <p:cNvSpPr>
            <a:spLocks noChangeShapeType="1"/>
          </p:cNvSpPr>
          <p:nvPr/>
        </p:nvSpPr>
        <p:spPr bwMode="auto">
          <a:xfrm flipH="1">
            <a:off x="2120900" y="2743200"/>
            <a:ext cx="609600" cy="15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398" name="TextBox 1"/>
          <p:cNvSpPr txBox="1">
            <a:spLocks noChangeArrowheads="1"/>
          </p:cNvSpPr>
          <p:nvPr/>
        </p:nvSpPr>
        <p:spPr bwMode="auto">
          <a:xfrm>
            <a:off x="2014729" y="254000"/>
            <a:ext cx="5114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latin typeface="+mj-lt"/>
              </a:rPr>
              <a:t>R</a:t>
            </a:r>
            <a:r>
              <a:rPr lang="en-US" sz="3200" dirty="0" smtClean="0">
                <a:latin typeface="+mj-lt"/>
              </a:rPr>
              <a:t>etrieving </a:t>
            </a:r>
            <a:r>
              <a:rPr lang="en-US" sz="3200" dirty="0">
                <a:latin typeface="+mj-lt"/>
              </a:rPr>
              <a:t>a </a:t>
            </a:r>
            <a:r>
              <a:rPr lang="en-US" sz="3200" dirty="0" smtClean="0">
                <a:latin typeface="+mj-lt"/>
              </a:rPr>
              <a:t>simple Web </a:t>
            </a:r>
            <a:r>
              <a:rPr lang="en-US" sz="3200" dirty="0">
                <a:latin typeface="+mj-lt"/>
              </a:rPr>
              <a:t>page</a:t>
            </a:r>
          </a:p>
        </p:txBody>
      </p:sp>
    </p:spTree>
    <p:extLst>
      <p:ext uri="{BB962C8B-B14F-4D97-AF65-F5344CB8AC3E}">
        <p14:creationId xmlns:p14="http://schemas.microsoft.com/office/powerpoint/2010/main" val="198630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461" y="505471"/>
            <a:ext cx="3377078" cy="584775"/>
          </a:xfrm>
          <a:prstGeom prst="rect">
            <a:avLst/>
          </a:prstGeom>
          <a:noFill/>
        </p:spPr>
        <p:txBody>
          <a:bodyPr wrap="none" rtlCol="0">
            <a:spAutoFit/>
          </a:bodyPr>
          <a:lstStyle/>
          <a:p>
            <a:r>
              <a:rPr lang="en-US" sz="3200" dirty="0" smtClean="0"/>
              <a:t>A simple Web page</a:t>
            </a: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151" y="1821907"/>
            <a:ext cx="5973699" cy="410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79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394" y="1035423"/>
            <a:ext cx="2958636" cy="496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3"/>
          <p:cNvSpPr txBox="1">
            <a:spLocks noChangeArrowheads="1"/>
          </p:cNvSpPr>
          <p:nvPr/>
        </p:nvSpPr>
        <p:spPr bwMode="auto">
          <a:xfrm>
            <a:off x="322730" y="1425950"/>
            <a:ext cx="385930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smtClean="0"/>
              <a:t>A more realistic example</a:t>
            </a:r>
          </a:p>
          <a:p>
            <a:endParaRPr lang="en-US" sz="2400" dirty="0"/>
          </a:p>
          <a:p>
            <a:r>
              <a:rPr lang="en-US" sz="2400" dirty="0" smtClean="0"/>
              <a:t>www.ford.com </a:t>
            </a:r>
            <a:r>
              <a:rPr lang="en-US" sz="2400" dirty="0"/>
              <a:t>is an initial page plus 74 objects </a:t>
            </a:r>
          </a:p>
        </p:txBody>
      </p:sp>
    </p:spTree>
    <p:extLst>
      <p:ext uri="{BB962C8B-B14F-4D97-AF65-F5344CB8AC3E}">
        <p14:creationId xmlns:p14="http://schemas.microsoft.com/office/powerpoint/2010/main" val="350128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6023" y="530821"/>
            <a:ext cx="4731954" cy="584775"/>
          </a:xfrm>
          <a:prstGeom prst="rect">
            <a:avLst/>
          </a:prstGeom>
          <a:noFill/>
        </p:spPr>
        <p:txBody>
          <a:bodyPr wrap="square" rtlCol="0">
            <a:spAutoFit/>
          </a:bodyPr>
          <a:lstStyle/>
          <a:p>
            <a:pPr algn="ctr"/>
            <a:r>
              <a:rPr lang="en-US" sz="3200" dirty="0" smtClean="0"/>
              <a:t>Types of embedded object</a:t>
            </a:r>
            <a:endParaRPr lang="en-US" sz="3200"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71" y="2218750"/>
            <a:ext cx="1391438" cy="123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709" y="2179669"/>
            <a:ext cx="1847860" cy="13165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AudioButt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308" y="2091540"/>
            <a:ext cx="1492795" cy="14927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wpclipart.com/camera/movie_film_came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278" y="2148661"/>
            <a:ext cx="1638013" cy="13785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77694" y="3632637"/>
            <a:ext cx="1076192" cy="523220"/>
          </a:xfrm>
          <a:prstGeom prst="rect">
            <a:avLst/>
          </a:prstGeom>
          <a:noFill/>
        </p:spPr>
        <p:txBody>
          <a:bodyPr wrap="none" rtlCol="0">
            <a:spAutoFit/>
          </a:bodyPr>
          <a:lstStyle/>
          <a:p>
            <a:pPr algn="ctr"/>
            <a:r>
              <a:rPr lang="en-US" sz="2800" dirty="0" smtClean="0"/>
              <a:t>Image</a:t>
            </a:r>
            <a:endParaRPr lang="en-US" sz="2800" dirty="0"/>
          </a:p>
        </p:txBody>
      </p:sp>
      <p:sp>
        <p:nvSpPr>
          <p:cNvPr id="18" name="TextBox 17"/>
          <p:cNvSpPr txBox="1"/>
          <p:nvPr/>
        </p:nvSpPr>
        <p:spPr>
          <a:xfrm>
            <a:off x="7558685" y="3632637"/>
            <a:ext cx="421911" cy="707886"/>
          </a:xfrm>
          <a:prstGeom prst="rect">
            <a:avLst/>
          </a:prstGeom>
          <a:noFill/>
        </p:spPr>
        <p:txBody>
          <a:bodyPr wrap="none" rtlCol="0">
            <a:spAutoFit/>
          </a:bodyPr>
          <a:lstStyle/>
          <a:p>
            <a:pPr algn="ctr"/>
            <a:r>
              <a:rPr lang="en-US" sz="4000" b="1" dirty="0" smtClean="0">
                <a:solidFill>
                  <a:srgbClr val="FF0000"/>
                </a:solidFill>
              </a:rPr>
              <a:t>?</a:t>
            </a:r>
            <a:endParaRPr lang="en-US" sz="4000" b="1" dirty="0">
              <a:solidFill>
                <a:srgbClr val="FF0000"/>
              </a:solidFill>
            </a:endParaRPr>
          </a:p>
        </p:txBody>
      </p:sp>
      <p:sp>
        <p:nvSpPr>
          <p:cNvPr id="19" name="TextBox 18"/>
          <p:cNvSpPr txBox="1"/>
          <p:nvPr/>
        </p:nvSpPr>
        <p:spPr>
          <a:xfrm>
            <a:off x="3071663" y="3632637"/>
            <a:ext cx="1026243" cy="523220"/>
          </a:xfrm>
          <a:prstGeom prst="rect">
            <a:avLst/>
          </a:prstGeom>
          <a:noFill/>
        </p:spPr>
        <p:txBody>
          <a:bodyPr wrap="none" rtlCol="0">
            <a:spAutoFit/>
          </a:bodyPr>
          <a:lstStyle/>
          <a:p>
            <a:pPr algn="ctr"/>
            <a:r>
              <a:rPr lang="en-US" sz="2800" dirty="0"/>
              <a:t>V</a:t>
            </a:r>
            <a:r>
              <a:rPr lang="en-US" sz="2800" dirty="0" smtClean="0"/>
              <a:t>ideo</a:t>
            </a:r>
            <a:endParaRPr lang="en-US" sz="2800" dirty="0"/>
          </a:p>
        </p:txBody>
      </p:sp>
      <p:sp>
        <p:nvSpPr>
          <p:cNvPr id="20" name="TextBox 19"/>
          <p:cNvSpPr txBox="1"/>
          <p:nvPr/>
        </p:nvSpPr>
        <p:spPr>
          <a:xfrm>
            <a:off x="5153985" y="3632637"/>
            <a:ext cx="1042273" cy="523220"/>
          </a:xfrm>
          <a:prstGeom prst="rect">
            <a:avLst/>
          </a:prstGeom>
          <a:noFill/>
        </p:spPr>
        <p:txBody>
          <a:bodyPr wrap="none" rtlCol="0">
            <a:spAutoFit/>
          </a:bodyPr>
          <a:lstStyle/>
          <a:p>
            <a:pPr algn="ctr"/>
            <a:r>
              <a:rPr lang="en-US" sz="2800" dirty="0" smtClean="0"/>
              <a:t>Audio</a:t>
            </a:r>
            <a:endParaRPr lang="en-US" sz="2800" dirty="0"/>
          </a:p>
        </p:txBody>
      </p:sp>
      <p:sp>
        <p:nvSpPr>
          <p:cNvPr id="11" name="TextBox 10"/>
          <p:cNvSpPr txBox="1"/>
          <p:nvPr/>
        </p:nvSpPr>
        <p:spPr>
          <a:xfrm>
            <a:off x="1220790" y="5452272"/>
            <a:ext cx="7910274" cy="461665"/>
          </a:xfrm>
          <a:prstGeom prst="rect">
            <a:avLst/>
          </a:prstGeom>
          <a:noFill/>
        </p:spPr>
        <p:txBody>
          <a:bodyPr wrap="square" rtlCol="0">
            <a:spAutoFit/>
          </a:bodyPr>
          <a:lstStyle/>
          <a:p>
            <a:r>
              <a:rPr lang="en-US" sz="2400" dirty="0" smtClean="0"/>
              <a:t>What type of object does the red question mark represent?</a:t>
            </a:r>
            <a:endParaRPr lang="en-US" sz="2400" dirty="0" smtClean="0"/>
          </a:p>
        </p:txBody>
      </p:sp>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28" y="5410559"/>
            <a:ext cx="548086" cy="50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0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6023" y="530821"/>
            <a:ext cx="4731954" cy="584775"/>
          </a:xfrm>
          <a:prstGeom prst="rect">
            <a:avLst/>
          </a:prstGeom>
          <a:noFill/>
        </p:spPr>
        <p:txBody>
          <a:bodyPr wrap="square" rtlCol="0">
            <a:spAutoFit/>
          </a:bodyPr>
          <a:lstStyle/>
          <a:p>
            <a:pPr algn="ctr"/>
            <a:r>
              <a:rPr lang="en-US" sz="3200" dirty="0" smtClean="0"/>
              <a:t>It’s all bits – 0s and 1s</a:t>
            </a:r>
            <a:endParaRPr lang="en-US" sz="3200" dirty="0"/>
          </a:p>
        </p:txBody>
      </p:sp>
      <p:sp>
        <p:nvSpPr>
          <p:cNvPr id="13" name="TextBox 12"/>
          <p:cNvSpPr txBox="1"/>
          <p:nvPr/>
        </p:nvSpPr>
        <p:spPr>
          <a:xfrm>
            <a:off x="155378" y="5339564"/>
            <a:ext cx="9143999" cy="584775"/>
          </a:xfrm>
          <a:prstGeom prst="rect">
            <a:avLst/>
          </a:prstGeom>
          <a:noFill/>
        </p:spPr>
        <p:txBody>
          <a:bodyPr wrap="square" rtlCol="0">
            <a:spAutoFit/>
          </a:bodyPr>
          <a:lstStyle/>
          <a:p>
            <a:pPr algn="ctr"/>
            <a:r>
              <a:rPr lang="en-US" sz="3200" dirty="0" smtClean="0">
                <a:latin typeface="Courier New" pitchFamily="49" charset="0"/>
                <a:cs typeface="Courier New" pitchFamily="49" charset="0"/>
              </a:rPr>
              <a:t>101011001011010010101010101110101</a:t>
            </a:r>
            <a:endParaRPr lang="en-US" sz="3200" dirty="0">
              <a:latin typeface="Courier New" pitchFamily="49" charset="0"/>
              <a:cs typeface="Courier New" pitchFamily="49" charset="0"/>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71" y="2218750"/>
            <a:ext cx="1391438" cy="123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709" y="2179669"/>
            <a:ext cx="1847860" cy="13165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AudioButt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308" y="2091540"/>
            <a:ext cx="1492795" cy="14927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wpclipart.com/camera/movie_film_came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278" y="2148661"/>
            <a:ext cx="1638013" cy="137855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77694" y="3632637"/>
            <a:ext cx="1076192" cy="523220"/>
          </a:xfrm>
          <a:prstGeom prst="rect">
            <a:avLst/>
          </a:prstGeom>
          <a:noFill/>
        </p:spPr>
        <p:txBody>
          <a:bodyPr wrap="none" rtlCol="0">
            <a:spAutoFit/>
          </a:bodyPr>
          <a:lstStyle/>
          <a:p>
            <a:pPr algn="ctr"/>
            <a:r>
              <a:rPr lang="en-US" sz="2800" dirty="0" smtClean="0"/>
              <a:t>Image</a:t>
            </a:r>
            <a:endParaRPr lang="en-US" sz="2800" dirty="0"/>
          </a:p>
        </p:txBody>
      </p:sp>
      <p:sp>
        <p:nvSpPr>
          <p:cNvPr id="21" name="TextBox 20"/>
          <p:cNvSpPr txBox="1"/>
          <p:nvPr/>
        </p:nvSpPr>
        <p:spPr>
          <a:xfrm>
            <a:off x="7043833" y="3632637"/>
            <a:ext cx="1451616" cy="523220"/>
          </a:xfrm>
          <a:prstGeom prst="rect">
            <a:avLst/>
          </a:prstGeom>
          <a:noFill/>
        </p:spPr>
        <p:txBody>
          <a:bodyPr wrap="none" rtlCol="0">
            <a:spAutoFit/>
          </a:bodyPr>
          <a:lstStyle/>
          <a:p>
            <a:pPr algn="ctr"/>
            <a:r>
              <a:rPr lang="en-US" sz="2800" dirty="0"/>
              <a:t>Program</a:t>
            </a:r>
            <a:endParaRPr lang="en-US" sz="2800" dirty="0">
              <a:solidFill>
                <a:srgbClr val="FF0000"/>
              </a:solidFill>
            </a:endParaRPr>
          </a:p>
        </p:txBody>
      </p:sp>
      <p:sp>
        <p:nvSpPr>
          <p:cNvPr id="22" name="TextBox 21"/>
          <p:cNvSpPr txBox="1"/>
          <p:nvPr/>
        </p:nvSpPr>
        <p:spPr>
          <a:xfrm>
            <a:off x="3071663" y="3632637"/>
            <a:ext cx="1026243" cy="523220"/>
          </a:xfrm>
          <a:prstGeom prst="rect">
            <a:avLst/>
          </a:prstGeom>
          <a:noFill/>
        </p:spPr>
        <p:txBody>
          <a:bodyPr wrap="none" rtlCol="0">
            <a:spAutoFit/>
          </a:bodyPr>
          <a:lstStyle/>
          <a:p>
            <a:pPr algn="ctr"/>
            <a:r>
              <a:rPr lang="en-US" sz="2800" dirty="0"/>
              <a:t>V</a:t>
            </a:r>
            <a:r>
              <a:rPr lang="en-US" sz="2800" dirty="0" smtClean="0"/>
              <a:t>ideo</a:t>
            </a:r>
            <a:endParaRPr lang="en-US" sz="2800" dirty="0"/>
          </a:p>
        </p:txBody>
      </p:sp>
      <p:sp>
        <p:nvSpPr>
          <p:cNvPr id="23" name="TextBox 22"/>
          <p:cNvSpPr txBox="1"/>
          <p:nvPr/>
        </p:nvSpPr>
        <p:spPr>
          <a:xfrm>
            <a:off x="5153985" y="3632637"/>
            <a:ext cx="1042273" cy="523220"/>
          </a:xfrm>
          <a:prstGeom prst="rect">
            <a:avLst/>
          </a:prstGeom>
          <a:noFill/>
        </p:spPr>
        <p:txBody>
          <a:bodyPr wrap="none" rtlCol="0">
            <a:spAutoFit/>
          </a:bodyPr>
          <a:lstStyle/>
          <a:p>
            <a:pPr algn="ctr"/>
            <a:r>
              <a:rPr lang="en-US" sz="2800" dirty="0" smtClean="0"/>
              <a:t>Audio</a:t>
            </a:r>
            <a:endParaRPr lang="en-US" sz="2800" dirty="0"/>
          </a:p>
        </p:txBody>
      </p:sp>
    </p:spTree>
    <p:extLst>
      <p:ext uri="{BB962C8B-B14F-4D97-AF65-F5344CB8AC3E}">
        <p14:creationId xmlns:p14="http://schemas.microsoft.com/office/powerpoint/2010/main" val="342354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785" y="340821"/>
            <a:ext cx="51879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3265" y="483169"/>
            <a:ext cx="2793076" cy="1384995"/>
          </a:xfrm>
          <a:prstGeom prst="rect">
            <a:avLst/>
          </a:prstGeom>
          <a:noFill/>
        </p:spPr>
        <p:txBody>
          <a:bodyPr wrap="square" rtlCol="0">
            <a:spAutoFit/>
          </a:bodyPr>
          <a:lstStyle/>
          <a:p>
            <a:r>
              <a:rPr lang="en-US" sz="2800" dirty="0" smtClean="0"/>
              <a:t>The Web in the early 1990s: Text and images</a:t>
            </a:r>
          </a:p>
        </p:txBody>
      </p:sp>
      <p:sp>
        <p:nvSpPr>
          <p:cNvPr id="7" name="TextBox 6"/>
          <p:cNvSpPr txBox="1"/>
          <p:nvPr/>
        </p:nvSpPr>
        <p:spPr>
          <a:xfrm>
            <a:off x="1114178" y="6072964"/>
            <a:ext cx="6057553" cy="369332"/>
          </a:xfrm>
          <a:prstGeom prst="rect">
            <a:avLst/>
          </a:prstGeom>
          <a:noFill/>
        </p:spPr>
        <p:txBody>
          <a:bodyPr wrap="square" rtlCol="0">
            <a:spAutoFit/>
          </a:bodyPr>
          <a:lstStyle/>
          <a:p>
            <a:r>
              <a:rPr lang="en-US" dirty="0" smtClean="0"/>
              <a:t>Why no sound or video?  Which came next, sound or video?</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48" y="6018858"/>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4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2542" y="725402"/>
            <a:ext cx="4458914" cy="553998"/>
          </a:xfrm>
          <a:prstGeom prst="rect">
            <a:avLst/>
          </a:prstGeom>
          <a:noFill/>
        </p:spPr>
        <p:txBody>
          <a:bodyPr wrap="none" rtlCol="0">
            <a:spAutoFit/>
          </a:bodyPr>
          <a:lstStyle/>
          <a:p>
            <a:pPr algn="ctr"/>
            <a:r>
              <a:rPr lang="en-US" sz="3000" dirty="0" smtClean="0"/>
              <a:t>Simple Web page programs</a:t>
            </a:r>
            <a:endParaRPr lang="en-US" sz="3000" dirty="0"/>
          </a:p>
        </p:txBody>
      </p:sp>
      <p:sp>
        <p:nvSpPr>
          <p:cNvPr id="3" name="TextBox 2"/>
          <p:cNvSpPr txBox="1"/>
          <p:nvPr/>
        </p:nvSpPr>
        <p:spPr>
          <a:xfrm>
            <a:off x="406170" y="4595592"/>
            <a:ext cx="1975413" cy="400110"/>
          </a:xfrm>
          <a:prstGeom prst="rect">
            <a:avLst/>
          </a:prstGeom>
          <a:noFill/>
        </p:spPr>
        <p:txBody>
          <a:bodyPr wrap="none" rtlCol="0">
            <a:spAutoFit/>
          </a:bodyPr>
          <a:lstStyle/>
          <a:p>
            <a:pPr algn="ctr"/>
            <a:r>
              <a:rPr lang="en-US" sz="2000" dirty="0" smtClean="0">
                <a:hlinkClick r:id="rId3"/>
              </a:rPr>
              <a:t>Rollover example</a:t>
            </a:r>
            <a:endParaRPr lang="en-US" sz="2000" dirty="0"/>
          </a:p>
        </p:txBody>
      </p:sp>
      <p:sp>
        <p:nvSpPr>
          <p:cNvPr id="7" name="TextBox 6"/>
          <p:cNvSpPr txBox="1"/>
          <p:nvPr/>
        </p:nvSpPr>
        <p:spPr>
          <a:xfrm>
            <a:off x="3175461" y="1207714"/>
            <a:ext cx="2793076" cy="400110"/>
          </a:xfrm>
          <a:prstGeom prst="rect">
            <a:avLst/>
          </a:prstGeom>
          <a:noFill/>
        </p:spPr>
        <p:txBody>
          <a:bodyPr wrap="square" rtlCol="0">
            <a:spAutoFit/>
          </a:bodyPr>
          <a:lstStyle/>
          <a:p>
            <a:pPr algn="ctr"/>
            <a:r>
              <a:rPr lang="en-US" sz="2000" dirty="0" smtClean="0"/>
              <a:t>Late 1990s</a:t>
            </a:r>
          </a:p>
        </p:txBody>
      </p:sp>
      <p:sp>
        <p:nvSpPr>
          <p:cNvPr id="9" name="TextBox 8"/>
          <p:cNvSpPr txBox="1"/>
          <p:nvPr/>
        </p:nvSpPr>
        <p:spPr>
          <a:xfrm>
            <a:off x="0" y="5359043"/>
            <a:ext cx="9143999" cy="400110"/>
          </a:xfrm>
          <a:prstGeom prst="rect">
            <a:avLst/>
          </a:prstGeom>
          <a:noFill/>
        </p:spPr>
        <p:txBody>
          <a:bodyPr wrap="square" rtlCol="0">
            <a:spAutoFit/>
          </a:bodyPr>
          <a:lstStyle/>
          <a:p>
            <a:pPr algn="ctr"/>
            <a:r>
              <a:rPr lang="en-US" sz="2000" dirty="0" smtClean="0"/>
              <a:t>Program: If the cursor is over West button, display I</a:t>
            </a:r>
            <a:r>
              <a:rPr lang="en-US" sz="2000" i="1" dirty="0" smtClean="0"/>
              <a:t>mg2</a:t>
            </a:r>
            <a:r>
              <a:rPr lang="en-US" sz="2000" dirty="0" smtClean="0"/>
              <a:t> otherwise display </a:t>
            </a:r>
            <a:r>
              <a:rPr lang="en-US" sz="2000" i="1" dirty="0" smtClean="0"/>
              <a:t>Img1</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99" y="2056285"/>
            <a:ext cx="2988563" cy="249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om.csudh.edu/fac/lpress/471/hout/corollover/images/west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903" y="2837260"/>
            <a:ext cx="2368104" cy="601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m.csudh.edu/fac/lpress/471/hout/corollover/images/westof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903" y="2023130"/>
            <a:ext cx="2368104" cy="601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24260" y="2056285"/>
            <a:ext cx="704039" cy="400110"/>
          </a:xfrm>
          <a:prstGeom prst="rect">
            <a:avLst/>
          </a:prstGeom>
          <a:noFill/>
        </p:spPr>
        <p:txBody>
          <a:bodyPr wrap="none" rtlCol="0">
            <a:spAutoFit/>
          </a:bodyPr>
          <a:lstStyle/>
          <a:p>
            <a:r>
              <a:rPr lang="en-US" sz="2000" dirty="0" smtClean="0"/>
              <a:t>Img1</a:t>
            </a:r>
            <a:endParaRPr lang="en-US" sz="2000" dirty="0"/>
          </a:p>
        </p:txBody>
      </p:sp>
      <p:sp>
        <p:nvSpPr>
          <p:cNvPr id="6" name="Rectangle 5"/>
          <p:cNvSpPr/>
          <p:nvPr/>
        </p:nvSpPr>
        <p:spPr>
          <a:xfrm>
            <a:off x="5424260" y="2885927"/>
            <a:ext cx="704039" cy="400110"/>
          </a:xfrm>
          <a:prstGeom prst="rect">
            <a:avLst/>
          </a:prstGeom>
        </p:spPr>
        <p:txBody>
          <a:bodyPr wrap="none">
            <a:spAutoFit/>
          </a:bodyPr>
          <a:lstStyle/>
          <a:p>
            <a:r>
              <a:rPr lang="en-US" sz="2000" dirty="0" smtClean="0"/>
              <a:t>Img2</a:t>
            </a:r>
            <a:endParaRPr lang="en-US" sz="2000" dirty="0"/>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902" y="4582145"/>
            <a:ext cx="23431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70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21639</TotalTime>
  <Words>1427</Words>
  <Application>Microsoft Office PowerPoint</Application>
  <PresentationFormat>On-screen Show (4:3)</PresentationFormat>
  <Paragraphs>198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Times New Roman</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116</cp:revision>
  <dcterms:created xsi:type="dcterms:W3CDTF">2010-07-13T13:09:27Z</dcterms:created>
  <dcterms:modified xsi:type="dcterms:W3CDTF">2020-04-21T23:09:54Z</dcterms:modified>
</cp:coreProperties>
</file>