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75" r:id="rId3"/>
    <p:sldId id="285" r:id="rId4"/>
    <p:sldId id="283" r:id="rId5"/>
    <p:sldId id="293" r:id="rId6"/>
    <p:sldId id="279" r:id="rId7"/>
    <p:sldId id="282" r:id="rId8"/>
    <p:sldId id="290" r:id="rId9"/>
    <p:sldId id="291" r:id="rId10"/>
    <p:sldId id="288" r:id="rId11"/>
    <p:sldId id="289" r:id="rId12"/>
    <p:sldId id="287" r:id="rId13"/>
    <p:sldId id="273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567" autoAdjust="0"/>
  </p:normalViewPr>
  <p:slideViewPr>
    <p:cSldViewPr>
      <p:cViewPr varScale="1">
        <p:scale>
          <a:sx n="49" d="100"/>
          <a:sy n="49" d="100"/>
        </p:scale>
        <p:origin x="214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839F45-1B41-48F9-9524-5586CC441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70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This presentation</a:t>
            </a:r>
            <a:r>
              <a:rPr lang="en-US" sz="2000" baseline="0" dirty="0" smtClean="0">
                <a:latin typeface="+mn-lt"/>
              </a:rPr>
              <a:t> introduces list servers, the idea of a subscription service, and client-server applications in general.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We see that a list server is used by a community of common interest, one of the many notions envisioned by Internet pioneer JCR </a:t>
            </a:r>
            <a:r>
              <a:rPr lang="en-US" sz="2000" baseline="0" dirty="0" err="1" smtClean="0">
                <a:latin typeface="+mn-lt"/>
              </a:rPr>
              <a:t>Licklider</a:t>
            </a:r>
            <a:r>
              <a:rPr lang="en-US" sz="2000" baseline="0" dirty="0" smtClean="0">
                <a:latin typeface="+mn-lt"/>
              </a:rPr>
              <a:t>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We will also see the steps in subscribing to lists, sending messages, and unsubscribing.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Note that list servers are often called “</a:t>
            </a:r>
            <a:r>
              <a:rPr lang="en-US" sz="2000" baseline="0" dirty="0" err="1" smtClean="0">
                <a:latin typeface="+mn-lt"/>
              </a:rPr>
              <a:t>listservs</a:t>
            </a:r>
            <a:r>
              <a:rPr lang="en-US" sz="2000" baseline="0" dirty="0" smtClean="0">
                <a:latin typeface="+mn-lt"/>
              </a:rPr>
              <a:t>.”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Listserv was the name of the first list server program, and the system it was developed on limited file names to 8 characters.</a:t>
            </a:r>
          </a:p>
        </p:txBody>
      </p:sp>
    </p:spTree>
    <p:extLst>
      <p:ext uri="{BB962C8B-B14F-4D97-AF65-F5344CB8AC3E}">
        <p14:creationId xmlns:p14="http://schemas.microsoft.com/office/powerpoint/2010/main" val="1355723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kern="1200" dirty="0" smtClean="0">
                <a:solidFill>
                  <a:schemeClr val="tx1"/>
                </a:solidFill>
                <a:latin typeface="+mj-lt"/>
                <a:ea typeface="+mn-ea"/>
                <a:cs typeface="Arial" charset="0"/>
              </a:rPr>
              <a:t>Email</a:t>
            </a:r>
            <a:r>
              <a:rPr lang="en-US" sz="2000" kern="1200" baseline="0" dirty="0" smtClean="0">
                <a:solidFill>
                  <a:schemeClr val="tx1"/>
                </a:solidFill>
                <a:latin typeface="+mj-lt"/>
                <a:ea typeface="+mn-ea"/>
                <a:cs typeface="Arial" charset="0"/>
              </a:rPr>
              <a:t> list management is a common Internet application.</a:t>
            </a:r>
            <a:endParaRPr lang="en-US" sz="2000" kern="1200" dirty="0" smtClean="0">
              <a:solidFill>
                <a:schemeClr val="tx1"/>
              </a:solidFill>
              <a:latin typeface="+mj-lt"/>
              <a:ea typeface="+mn-ea"/>
              <a:cs typeface="Arial" charset="0"/>
            </a:endParaRPr>
          </a:p>
          <a:p>
            <a:endParaRPr lang="en-US" sz="2000" kern="1200" dirty="0" smtClean="0">
              <a:solidFill>
                <a:schemeClr val="tx1"/>
              </a:solidFill>
              <a:latin typeface="+mj-lt"/>
              <a:ea typeface="+mn-ea"/>
              <a:cs typeface="Arial" charset="0"/>
            </a:endParaRPr>
          </a:p>
          <a:p>
            <a:r>
              <a:rPr lang="en-US" sz="2000" kern="1200" dirty="0" smtClean="0">
                <a:solidFill>
                  <a:schemeClr val="tx1"/>
                </a:solidFill>
                <a:latin typeface="+mj-lt"/>
                <a:ea typeface="+mn-ea"/>
                <a:cs typeface="Arial" charset="0"/>
              </a:rPr>
              <a:t>We</a:t>
            </a:r>
            <a:r>
              <a:rPr lang="en-US" sz="2000" kern="1200" baseline="0" dirty="0" smtClean="0">
                <a:solidFill>
                  <a:schemeClr val="tx1"/>
                </a:solidFill>
                <a:latin typeface="+mj-lt"/>
                <a:ea typeface="+mn-ea"/>
                <a:cs typeface="Arial" charset="0"/>
              </a:rPr>
              <a:t>’ve described list servers, now let’s step back and talk about network applications.</a:t>
            </a:r>
          </a:p>
          <a:p>
            <a:endParaRPr lang="en-US" sz="2000" kern="1200" baseline="0" dirty="0" smtClean="0">
              <a:solidFill>
                <a:schemeClr val="tx1"/>
              </a:solidFill>
              <a:latin typeface="+mj-lt"/>
              <a:ea typeface="+mn-ea"/>
              <a:cs typeface="Arial" charset="0"/>
            </a:endParaRPr>
          </a:p>
          <a:p>
            <a:r>
              <a:rPr lang="en-US" sz="2000" baseline="0" dirty="0" smtClean="0">
                <a:latin typeface="+mj-lt"/>
              </a:rPr>
              <a:t>The </a:t>
            </a:r>
            <a:r>
              <a:rPr lang="en-US" sz="2000" baseline="0" dirty="0" smtClean="0">
                <a:latin typeface="+mj-lt"/>
              </a:rPr>
              <a:t>s</a:t>
            </a:r>
            <a:r>
              <a:rPr lang="en-US" sz="2000" dirty="0" smtClean="0">
                <a:latin typeface="+mj-lt"/>
              </a:rPr>
              <a:t>ubscribers </a:t>
            </a:r>
            <a:r>
              <a:rPr lang="en-US" sz="2000" dirty="0" smtClean="0">
                <a:latin typeface="+mj-lt"/>
              </a:rPr>
              <a:t>to a list form a community of common interest.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They</a:t>
            </a:r>
            <a:r>
              <a:rPr lang="en-US" sz="2000" baseline="0" dirty="0" smtClean="0">
                <a:latin typeface="+mj-lt"/>
              </a:rPr>
              <a:t> may be collaborators on a project at work, students in a class, or people with a common hobby, etc.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This sort of communication was foreseen by JCR </a:t>
            </a:r>
            <a:r>
              <a:rPr lang="en-US" sz="2000" baseline="0" dirty="0" err="1" smtClean="0">
                <a:latin typeface="+mj-lt"/>
              </a:rPr>
              <a:t>Licklider</a:t>
            </a:r>
            <a:r>
              <a:rPr lang="en-US" sz="2000" baseline="0" dirty="0" smtClean="0">
                <a:latin typeface="+mj-lt"/>
              </a:rPr>
              <a:t> and Robert Taylor in the 1960s.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err="1" smtClean="0">
                <a:latin typeface="+mj-lt"/>
              </a:rPr>
              <a:t>Licklider</a:t>
            </a:r>
            <a:r>
              <a:rPr lang="en-US" sz="2000" baseline="0" dirty="0" smtClean="0">
                <a:latin typeface="+mj-lt"/>
              </a:rPr>
              <a:t> was instrumental in the invention and development of the personal computer, the portable computer and the Internet.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Microsoft, Apple, Google, Facebook, … owe him large intellectual debt.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39F45-1B41-48F9-9524-5586CC441A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52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B0C04-5DFB-4FAC-A906-D767FCB4BF8E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We learned what a</a:t>
            </a:r>
            <a:r>
              <a:rPr lang="en-US" sz="2000" baseline="0" dirty="0" smtClean="0">
                <a:latin typeface="+mn-lt"/>
              </a:rPr>
              <a:t> list server is and talked about communities of common interest and the contribution of JCR </a:t>
            </a:r>
            <a:r>
              <a:rPr lang="en-US" sz="2000" baseline="0" dirty="0" err="1" smtClean="0">
                <a:latin typeface="+mn-lt"/>
              </a:rPr>
              <a:t>Licklider</a:t>
            </a:r>
            <a:r>
              <a:rPr lang="en-US" sz="2000" baseline="0" dirty="0" smtClean="0">
                <a:latin typeface="+mn-lt"/>
              </a:rPr>
              <a:t>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We saw that the list server is a computer programmed to offer a service – maintenance of email lists – to the network and we call the computers utilizing those services “clients.”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The term server refers both to the computer offering a service and the program it is running.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We also saw how to subscribe to a list, send messages and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unsubscribe.</a:t>
            </a:r>
          </a:p>
        </p:txBody>
      </p:sp>
    </p:spTree>
    <p:extLst>
      <p:ext uri="{BB962C8B-B14F-4D97-AF65-F5344CB8AC3E}">
        <p14:creationId xmlns:p14="http://schemas.microsoft.com/office/powerpoint/2010/main" val="3726912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39F45-1B41-48F9-9524-5586CC441A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0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86DCA-4A1C-4D6B-8DCC-44D2A64B4B00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5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The presentation concerns</a:t>
            </a:r>
            <a:r>
              <a:rPr lang="en-US" sz="2000" baseline="0" dirty="0" smtClean="0">
                <a:latin typeface="+mj-lt"/>
              </a:rPr>
              <a:t> an application, email lists, and shows how to subscribe to, post messages to, and unsubscribe from them.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We also introduce key concepts – client and server.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506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Email list servers have been around</a:t>
            </a:r>
            <a:r>
              <a:rPr lang="en-US" sz="2000" baseline="0" dirty="0" smtClean="0">
                <a:latin typeface="+mn-lt"/>
              </a:rPr>
              <a:t> since the earliest days of computer networks.</a:t>
            </a:r>
          </a:p>
          <a:p>
            <a:endParaRPr lang="en-US" sz="2000" baseline="0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LISTSERV, the first automated email list server was developed in 1986.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1200" baseline="0" dirty="0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List servers were in </a:t>
            </a:r>
            <a:r>
              <a:rPr lang="en-US" sz="2000" b="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common use well before the Web was invented,</a:t>
            </a:r>
            <a:r>
              <a:rPr lang="en-US" sz="20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and remain popular today.</a:t>
            </a:r>
            <a:endParaRPr lang="en-US" sz="2000" b="0" kern="1200" dirty="0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The Web was not proposed until 1989 and did not begin to spread until the early 1990s.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You’ve probably subscribed to </a:t>
            </a:r>
            <a:r>
              <a:rPr lang="en-US" sz="2000" dirty="0" smtClean="0">
                <a:latin typeface="+mn-lt"/>
              </a:rPr>
              <a:t>many email </a:t>
            </a:r>
            <a:r>
              <a:rPr lang="en-US" sz="2000" dirty="0" smtClean="0">
                <a:latin typeface="+mn-lt"/>
              </a:rPr>
              <a:t>lists.</a:t>
            </a:r>
            <a:endParaRPr lang="en-US" sz="2000" baseline="0" dirty="0" smtClean="0">
              <a:latin typeface="+mn-lt"/>
            </a:endParaRP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Even if you have, you may not have thought about the steps that are involved.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Let’s look at them.</a:t>
            </a:r>
          </a:p>
          <a:p>
            <a:endParaRPr lang="en-US" baseline="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39F45-1B41-48F9-9524-5586CC441A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15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B0C04-5DFB-4FAC-A906-D767FCB4BF8E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To subscribe to a</a:t>
            </a:r>
            <a:r>
              <a:rPr lang="en-US" sz="2000" baseline="0" dirty="0" smtClean="0">
                <a:latin typeface="+mj-lt"/>
              </a:rPr>
              <a:t> list, you send </a:t>
            </a:r>
            <a:r>
              <a:rPr lang="en-US" sz="2000" baseline="0" dirty="0" smtClean="0">
                <a:latin typeface="+mj-lt"/>
              </a:rPr>
              <a:t>a an email </a:t>
            </a:r>
            <a:r>
              <a:rPr lang="en-US" sz="2000" baseline="0" dirty="0" smtClean="0">
                <a:latin typeface="+mj-lt"/>
              </a:rPr>
              <a:t>message to the list server.  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The server administrator will supply the server address and tell you what, if anything, the message should say.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If your request is properly formatted, the server will add your email address to the list it has </a:t>
            </a:r>
            <a:r>
              <a:rPr lang="en-US" sz="2000" b="1" baseline="0" dirty="0" smtClean="0">
                <a:latin typeface="+mj-lt"/>
              </a:rPr>
              <a:t>stored</a:t>
            </a:r>
            <a:r>
              <a:rPr lang="en-US" sz="2000" baseline="0" dirty="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3262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86DCA-4A1C-4D6B-8DCC-44D2A64B4B00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>
                <a:latin typeface="+mn-lt"/>
              </a:rPr>
              <a:t>To combat spam (unsolicited junk email), you’ll receive an email asking you to confirm your subscription.  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You’ll do that either by replying to the email or clicking on a Web link.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The server will then send you a welcome message acknowledging your confirmation.</a:t>
            </a:r>
          </a:p>
        </p:txBody>
      </p:sp>
    </p:spTree>
    <p:extLst>
      <p:ext uri="{BB962C8B-B14F-4D97-AF65-F5344CB8AC3E}">
        <p14:creationId xmlns:p14="http://schemas.microsoft.com/office/powerpoint/2010/main" val="1705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B0C04-5DFB-4FAC-A906-D767FCB4BF8E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List</a:t>
            </a:r>
            <a:r>
              <a:rPr lang="en-US" sz="20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20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servers are very simple -- o</a:t>
            </a:r>
            <a:r>
              <a:rPr lang="en-US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nce</a:t>
            </a:r>
            <a:r>
              <a:rPr lang="en-US" sz="20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you’re subscribed, y</a:t>
            </a:r>
            <a:r>
              <a:rPr lang="en-US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ou</a:t>
            </a:r>
            <a:r>
              <a:rPr lang="en-US" sz="20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can send a message to every other subscriber by emailing it to the server.  </a:t>
            </a:r>
          </a:p>
          <a:p>
            <a:endParaRPr lang="en-US" sz="2000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US" sz="20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The server maintains a list of the email addresses of the subscribers and forwards the incoming message to each of them.</a:t>
            </a:r>
          </a:p>
        </p:txBody>
      </p:sp>
    </p:spTree>
    <p:extLst>
      <p:ext uri="{BB962C8B-B14F-4D97-AF65-F5344CB8AC3E}">
        <p14:creationId xmlns:p14="http://schemas.microsoft.com/office/powerpoint/2010/main" val="176602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B0C04-5DFB-4FAC-A906-D767FCB4BF8E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You</a:t>
            </a:r>
            <a:r>
              <a:rPr lang="en-US" sz="2000" baseline="0" dirty="0" smtClean="0">
                <a:latin typeface="+mj-lt"/>
              </a:rPr>
              <a:t> can leave a list by sending a message to the server.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List servers can process other commands like a request for a copy of the subscriber list, but those commands are mostly used by list administrators.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Most users only need the commands we have seen here.</a:t>
            </a:r>
          </a:p>
        </p:txBody>
      </p:sp>
    </p:spTree>
    <p:extLst>
      <p:ext uri="{BB962C8B-B14F-4D97-AF65-F5344CB8AC3E}">
        <p14:creationId xmlns:p14="http://schemas.microsoft.com/office/powerpoint/2010/main" val="2119138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BA58A7-9939-481D-97FB-338526FCBC9C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000" dirty="0" smtClean="0">
                <a:latin typeface="+mj-lt"/>
                <a:cs typeface="Arial" charset="0"/>
              </a:rPr>
              <a:t>We have</a:t>
            </a:r>
            <a:r>
              <a:rPr lang="en-US" sz="2000" baseline="0" dirty="0" smtClean="0">
                <a:latin typeface="+mj-lt"/>
                <a:cs typeface="Arial" charset="0"/>
              </a:rPr>
              <a:t> been referring to the computer that maintains the address list and broadcasts emails as a “server.”</a:t>
            </a:r>
          </a:p>
          <a:p>
            <a:pPr eaLnBrk="1" hangingPunct="1"/>
            <a:endParaRPr lang="en-US" sz="2000" baseline="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US" sz="2000" baseline="0" dirty="0" smtClean="0">
                <a:latin typeface="+mj-lt"/>
                <a:cs typeface="Arial" charset="0"/>
              </a:rPr>
              <a:t>The computer we use to send commands to the server is called a “client.”</a:t>
            </a:r>
          </a:p>
          <a:p>
            <a:pPr eaLnBrk="1" hangingPunct="1"/>
            <a:endParaRPr lang="en-US" sz="2000" baseline="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US" sz="2000" baseline="0" dirty="0" smtClean="0">
                <a:latin typeface="+mj-lt"/>
                <a:cs typeface="Arial" charset="0"/>
              </a:rPr>
              <a:t>In this case, the server is running a list management program -- list management is the service it offers to clients.</a:t>
            </a:r>
          </a:p>
          <a:p>
            <a:pPr eaLnBrk="1" hangingPunct="1"/>
            <a:endParaRPr lang="en-US" sz="2000" baseline="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US" sz="2000" baseline="0" dirty="0" smtClean="0">
                <a:latin typeface="+mj-lt"/>
                <a:cs typeface="Arial" charset="0"/>
              </a:rPr>
              <a:t>The client and server can communicate with each other because they are both connected to the Internet.</a:t>
            </a:r>
          </a:p>
          <a:p>
            <a:pPr eaLnBrk="1" hangingPunct="1"/>
            <a:endParaRPr lang="en-US" sz="2000" baseline="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US" sz="2000" baseline="0" dirty="0" smtClean="0">
                <a:latin typeface="+mj-lt"/>
                <a:cs typeface="Arial" charset="0"/>
              </a:rPr>
              <a:t>The Internet is usually represented by a cloud in diagrams, and it is often referred to as “the cloud.”</a:t>
            </a:r>
          </a:p>
          <a:p>
            <a:pPr eaLnBrk="1" hangingPunct="1"/>
            <a:endParaRPr lang="en-US" sz="2000" baseline="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US" sz="2000" baseline="0" dirty="0" smtClean="0">
                <a:latin typeface="+mj-lt"/>
                <a:cs typeface="Arial" charset="0"/>
              </a:rPr>
              <a:t>In this case, the client is running an email program and the server is running a list management program.</a:t>
            </a:r>
          </a:p>
        </p:txBody>
      </p:sp>
    </p:spTree>
    <p:extLst>
      <p:ext uri="{BB962C8B-B14F-4D97-AF65-F5344CB8AC3E}">
        <p14:creationId xmlns:p14="http://schemas.microsoft.com/office/powerpoint/2010/main" val="3770060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Note</a:t>
            </a:r>
            <a:r>
              <a:rPr lang="en-US" sz="2000" baseline="0" dirty="0" smtClean="0">
                <a:latin typeface="+mj-lt"/>
              </a:rPr>
              <a:t> that the word “server” is used for two separate, but related things.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The term server is used for a computer that is connected and is programmed to provide some service.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The term “server” is used both for that program and for the computer it is running on.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That computer is the list server, it is connected to the Internet and is running a list server program.</a:t>
            </a:r>
          </a:p>
          <a:p>
            <a:endParaRPr lang="en-US" sz="2000" baseline="0" dirty="0" smtClean="0">
              <a:latin typeface="+mj-lt"/>
            </a:endParaRPr>
          </a:p>
          <a:p>
            <a:endParaRPr lang="en-US" sz="2000" baseline="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8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EF009-243B-4F39-BE82-641D27835F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8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70421-F742-48A6-A32D-55D33C33A8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0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89D09-9B23-4E7B-BFEB-2E162821B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4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0E20-D29F-4E0C-8EE6-65E6FF724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8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1E260-CF7D-4CF8-B53F-5EF1F6F527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9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34FB-952C-4FF3-B80A-8D5833D9F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3C54A-7C13-4D62-B928-8FCCC20269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2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0CE4D-8884-4D7E-80A6-964913B58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9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6748B-308A-4620-BF76-8265D2437A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F6E5D-713F-410D-97DA-47C94CF5F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7E6B3-1278-4C85-9364-A6E0CDC318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31A731-8B12-41C7-AF7C-C1E4D6912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Top/Computers/Internet/E-mail/Mailing_Lists/Directorie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fo.cern.ch/" TargetMode="External"/><Relationship Id="rId5" Type="http://schemas.openxmlformats.org/officeDocument/2006/relationships/hyperlink" Target="http://www.lsoft.com/news/listserv25story.asp" TargetMode="External"/><Relationship Id="rId4" Type="http://schemas.openxmlformats.org/officeDocument/2006/relationships/hyperlink" Target="ftp://gatekeeper.research.compaq.com/pub/DEC/SRC/research-reports/SRC-061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1593" y="2149098"/>
            <a:ext cx="803070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kills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subscribe to a list server, send messages to a list and unsubscribe from a list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oncepts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email list, subscription, client, server, client-server information flow, community of common interest, JCR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Licklider’s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work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0753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98356" y="780756"/>
            <a:ext cx="371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List servers (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listservs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9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Communication and community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3279" y="1219200"/>
            <a:ext cx="70294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“In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 few years, men will be able to communicate more effectively through a machine than face to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face.”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“What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will on-line interactive communities be like? ... They will be communities not of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common location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but of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 common 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interest.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2300" y="5791200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Licklider</a:t>
            </a:r>
            <a:r>
              <a:rPr lang="en-US" dirty="0" smtClean="0"/>
              <a:t> and Taylor, 1968</a:t>
            </a:r>
            <a:endParaRPr lang="en-US" dirty="0"/>
          </a:p>
        </p:txBody>
      </p:sp>
      <p:pic>
        <p:nvPicPr>
          <p:cNvPr id="5" name="Picture 3" descr="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52800"/>
            <a:ext cx="1601269" cy="204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390" y="3352800"/>
            <a:ext cx="1581698" cy="20496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Summary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6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04" y="2159455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101905" y="1721199"/>
            <a:ext cx="863638" cy="1554391"/>
            <a:chOff x="4083991" y="1749967"/>
            <a:chExt cx="863638" cy="1554391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991" y="2161358"/>
              <a:ext cx="83343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093036" y="1749967"/>
              <a:ext cx="8545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Server</a:t>
              </a:r>
            </a:p>
          </p:txBody>
        </p:sp>
      </p:grpSp>
      <p:pic>
        <p:nvPicPr>
          <p:cNvPr id="6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05" y="46751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493" y="4667484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202" y="4668567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866" y="4668567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105" y="46751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501619" y="1721199"/>
            <a:ext cx="1667764" cy="2109865"/>
            <a:chOff x="6248400" y="1477870"/>
            <a:chExt cx="1667764" cy="2109865"/>
          </a:xfrm>
        </p:grpSpPr>
        <p:sp>
          <p:nvSpPr>
            <p:cNvPr id="3" name="TextBox 2"/>
            <p:cNvSpPr txBox="1"/>
            <p:nvPr/>
          </p:nvSpPr>
          <p:spPr>
            <a:xfrm>
              <a:off x="6248400" y="1477870"/>
              <a:ext cx="1667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Subscriber</a:t>
              </a:r>
              <a:r>
                <a:rPr lang="en-US" sz="2000" dirty="0" smtClean="0"/>
                <a:t> list</a:t>
              </a:r>
              <a:endParaRPr lang="en-US" sz="2000" dirty="0"/>
            </a:p>
          </p:txBody>
        </p:sp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1877980"/>
              <a:ext cx="1338069" cy="1709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105" y="46751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356502" y="483865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43518" y="2704089"/>
            <a:ext cx="1219200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196968" y="3380303"/>
            <a:ext cx="1915740" cy="12871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035105" y="3420403"/>
            <a:ext cx="1238098" cy="12547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025705" y="3467640"/>
            <a:ext cx="381374" cy="12197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559105" y="3467640"/>
            <a:ext cx="228600" cy="12197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877431" y="3380303"/>
            <a:ext cx="2196274" cy="13821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44574" y="3429660"/>
            <a:ext cx="957531" cy="1237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7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6900" y="1676400"/>
            <a:ext cx="5410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Catalogs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of list servers: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  <a:hlinkClick r:id="rId3"/>
              </a:rPr>
              <a:t>http://www.google.com/Top/Computers/Internet/E-mail/Mailing_Lists/Directories/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Influential 1968 article by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Licklider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and Taylor:</a:t>
            </a:r>
          </a:p>
          <a:p>
            <a:r>
              <a:rPr lang="en-US" sz="2000" i="1" dirty="0" smtClean="0">
                <a:latin typeface="Calibri" pitchFamily="34" charset="0"/>
                <a:cs typeface="Calibri" pitchFamily="34" charset="0"/>
                <a:hlinkClick r:id="rId4"/>
              </a:rPr>
              <a:t>The Computer as a Communication Device</a:t>
            </a:r>
            <a:endParaRPr lang="en-US" sz="2000" i="1" dirty="0" smtClean="0">
              <a:latin typeface="Calibri" pitchFamily="34" charset="0"/>
              <a:cs typeface="Calibri" pitchFamily="34" charset="0"/>
            </a:endParaRPr>
          </a:p>
          <a:p>
            <a:endParaRPr lang="en-US" sz="2000" i="1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Description of 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listserv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the first email list server.</a:t>
            </a:r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www.lsoft.com/news/listserv25story.asp</a:t>
            </a:r>
            <a:endParaRPr lang="en-US" sz="2000" dirty="0" smtClean="0"/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History of the World Wide Web:</a:t>
            </a:r>
          </a:p>
          <a:p>
            <a:r>
              <a:rPr lang="en-US" sz="2000" dirty="0">
                <a:hlinkClick r:id="rId6"/>
              </a:rPr>
              <a:t>http://info.cern.ch/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712" y="304800"/>
            <a:ext cx="1870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Resources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Self-study questions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81743" y="1447800"/>
            <a:ext cx="7848600" cy="4525963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Is an email list a stand alone application or a networked application?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Is an email list a collaborative application or a single-user application?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Is a list server a computer or a program?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Web surfing is a client-server application – explain what I mean by that.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Which lists do you subscribe to?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Do you post messages to the lists you subscribe to or are you a lurker?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How would you characterize the community of fellow subscribers – what is their common interest?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The assignment for this topic says you can send an email to the list by addressing it to &lt;list name&gt;@lists.csudh.edu.  What is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lists.csudh.edu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Is a list server a one-to-many communication medium?  (Explain)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What does Wikipedia say about the role of JCR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Licklider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in the development of the Internet, PC and laptop?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837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5137093" cy="4419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Internet concepts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Applications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Technology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Implications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Internet skills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Application development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Content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creation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 skills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1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8176" y="533400"/>
            <a:ext cx="6927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The first automated email list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server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progra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m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47289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722" y="5496580"/>
            <a:ext cx="83479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Calibri" pitchFamily="34" charset="0"/>
                <a:cs typeface="Calibri" pitchFamily="34" charset="0"/>
              </a:rPr>
              <a:t>Eric’s program provided an email management 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service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to Internet users.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8681"/>
            <a:ext cx="9144000" cy="1143000"/>
          </a:xfrm>
        </p:spPr>
        <p:txBody>
          <a:bodyPr/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ubscribe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6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43200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038601" y="2304944"/>
            <a:ext cx="863638" cy="1554391"/>
            <a:chOff x="4083991" y="1749967"/>
            <a:chExt cx="863638" cy="1554391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991" y="2161358"/>
              <a:ext cx="83343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093036" y="1749967"/>
              <a:ext cx="8545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Server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38315" y="2304944"/>
            <a:ext cx="1667764" cy="2109865"/>
            <a:chOff x="6248400" y="1477870"/>
            <a:chExt cx="1667764" cy="2109865"/>
          </a:xfrm>
        </p:grpSpPr>
        <p:sp>
          <p:nvSpPr>
            <p:cNvPr id="3" name="TextBox 2"/>
            <p:cNvSpPr txBox="1"/>
            <p:nvPr/>
          </p:nvSpPr>
          <p:spPr>
            <a:xfrm>
              <a:off x="6248400" y="1477870"/>
              <a:ext cx="1667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Subscriber</a:t>
              </a:r>
              <a:r>
                <a:rPr lang="en-US" sz="2000" dirty="0" smtClean="0"/>
                <a:t> list</a:t>
              </a:r>
              <a:endParaRPr lang="en-US" sz="2000" dirty="0"/>
            </a:p>
          </p:txBody>
        </p:sp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1877980"/>
              <a:ext cx="1338069" cy="1709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5" name="Straight Arrow Connector 14"/>
          <p:cNvCxnSpPr/>
          <p:nvPr/>
        </p:nvCxnSpPr>
        <p:spPr>
          <a:xfrm flipV="1">
            <a:off x="2580214" y="3287834"/>
            <a:ext cx="1219200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181600" y="3214281"/>
            <a:ext cx="1219200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-19929" y="6858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Request </a:t>
            </a:r>
            <a:r>
              <a:rPr lang="en-US" sz="2800" b="1" dirty="0" smtClean="0"/>
              <a:t>and acknowledge</a:t>
            </a:r>
            <a:endParaRPr lang="en-US" sz="2800" b="1" dirty="0"/>
          </a:p>
        </p:txBody>
      </p:sp>
      <p:pic>
        <p:nvPicPr>
          <p:cNvPr id="3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465" y="2038456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416866" y="1600200"/>
            <a:ext cx="863638" cy="1554391"/>
            <a:chOff x="4083991" y="1749967"/>
            <a:chExt cx="863638" cy="155439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991" y="2161358"/>
              <a:ext cx="83343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4093036" y="1749967"/>
              <a:ext cx="8545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Server</a:t>
              </a:r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V="1">
            <a:off x="3958479" y="2583090"/>
            <a:ext cx="1219200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465" y="4114800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5416866" y="3676544"/>
            <a:ext cx="863638" cy="1554391"/>
            <a:chOff x="4083991" y="1749967"/>
            <a:chExt cx="863638" cy="1554391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991" y="2161358"/>
              <a:ext cx="83343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4093036" y="1749967"/>
              <a:ext cx="8545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Server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H="1">
            <a:off x="3882202" y="4659434"/>
            <a:ext cx="1295478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447800" y="5654121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list server </a:t>
            </a:r>
            <a:r>
              <a:rPr lang="en-US" dirty="0"/>
              <a:t>on our campus is currently configured to add people to the list without their confirmation</a:t>
            </a:r>
            <a:r>
              <a:rPr lang="en-US" dirty="0" smtClean="0"/>
              <a:t>. Why is that a bad policy?</a:t>
            </a:r>
            <a:endParaRPr lang="en-US" dirty="0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53493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988024" y="1829260"/>
            <a:ext cx="124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Request to be added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7596" y="3838926"/>
            <a:ext cx="1500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Acknowledge-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2895" y="-113438"/>
            <a:ext cx="9144000" cy="1143000"/>
          </a:xfrm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Post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6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02255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101905" y="1263999"/>
            <a:ext cx="863638" cy="1554391"/>
            <a:chOff x="4083991" y="1749967"/>
            <a:chExt cx="863638" cy="1554391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991" y="2161358"/>
              <a:ext cx="83343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093036" y="1749967"/>
              <a:ext cx="8545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Server</a:t>
              </a:r>
            </a:p>
          </p:txBody>
        </p:sp>
      </p:grpSp>
      <p:pic>
        <p:nvPicPr>
          <p:cNvPr id="6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05" y="42179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493" y="4210284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202" y="4211367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866" y="4211367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105" y="42179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501619" y="1263999"/>
            <a:ext cx="1667764" cy="2109865"/>
            <a:chOff x="6248400" y="1477870"/>
            <a:chExt cx="1667764" cy="2109865"/>
          </a:xfrm>
        </p:grpSpPr>
        <p:sp>
          <p:nvSpPr>
            <p:cNvPr id="3" name="TextBox 2"/>
            <p:cNvSpPr txBox="1"/>
            <p:nvPr/>
          </p:nvSpPr>
          <p:spPr>
            <a:xfrm>
              <a:off x="6248400" y="1477870"/>
              <a:ext cx="1667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Subscriber</a:t>
              </a:r>
              <a:r>
                <a:rPr lang="en-US" sz="2000" dirty="0" smtClean="0"/>
                <a:t> list</a:t>
              </a:r>
              <a:endParaRPr lang="en-US" sz="2000" dirty="0"/>
            </a:p>
          </p:txBody>
        </p:sp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1877980"/>
              <a:ext cx="1338069" cy="1709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105" y="42179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356502" y="438145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15" name="Straight Arrow Connector 14"/>
          <p:cNvCxnSpPr>
            <a:stCxn id="5126" idx="3"/>
          </p:cNvCxnSpPr>
          <p:nvPr/>
        </p:nvCxnSpPr>
        <p:spPr>
          <a:xfrm>
            <a:off x="2122859" y="2246890"/>
            <a:ext cx="1739859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196968" y="2923103"/>
            <a:ext cx="1915740" cy="12871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035105" y="2963203"/>
            <a:ext cx="1238098" cy="12547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025705" y="3010440"/>
            <a:ext cx="381374" cy="12197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559105" y="3010440"/>
            <a:ext cx="228600" cy="12197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877431" y="2923103"/>
            <a:ext cx="2196274" cy="13821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44574" y="2972460"/>
            <a:ext cx="957531" cy="1237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372231" y="5873673"/>
            <a:ext cx="701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Where is the subscriber list stored?</a:t>
            </a:r>
            <a:endParaRPr lang="en-US" sz="2000" dirty="0"/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43" y="5831014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2345571" y="1517054"/>
            <a:ext cx="1616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Message to distribute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Unsubscribe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38601" y="2138663"/>
            <a:ext cx="863638" cy="1554391"/>
            <a:chOff x="4083991" y="1749967"/>
            <a:chExt cx="863638" cy="1554391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991" y="2161358"/>
              <a:ext cx="83343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093036" y="1749967"/>
              <a:ext cx="8545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Server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38315" y="2138663"/>
            <a:ext cx="1667764" cy="2109865"/>
            <a:chOff x="6248400" y="1477870"/>
            <a:chExt cx="1667764" cy="2109865"/>
          </a:xfrm>
        </p:grpSpPr>
        <p:sp>
          <p:nvSpPr>
            <p:cNvPr id="3" name="TextBox 2"/>
            <p:cNvSpPr txBox="1"/>
            <p:nvPr/>
          </p:nvSpPr>
          <p:spPr>
            <a:xfrm>
              <a:off x="6248400" y="1477870"/>
              <a:ext cx="1667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Subscriber</a:t>
              </a:r>
              <a:r>
                <a:rPr lang="en-US" sz="2000" dirty="0" smtClean="0"/>
                <a:t> list</a:t>
              </a:r>
              <a:endParaRPr lang="en-US" sz="2000" dirty="0"/>
            </a:p>
          </p:txBody>
        </p:sp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1877980"/>
              <a:ext cx="1338069" cy="1709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25" name="Straight Arrow Connector 24"/>
          <p:cNvCxnSpPr/>
          <p:nvPr/>
        </p:nvCxnSpPr>
        <p:spPr>
          <a:xfrm flipV="1">
            <a:off x="5181600" y="3048000"/>
            <a:ext cx="1219200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90716" y="3200400"/>
            <a:ext cx="1181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33600" y="3124200"/>
            <a:ext cx="1739859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345571" y="2394364"/>
            <a:ext cx="1616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Message to unsubscribe</a:t>
            </a:r>
            <a:endParaRPr lang="en-US" dirty="0"/>
          </a:p>
        </p:txBody>
      </p:sp>
      <p:pic>
        <p:nvPicPr>
          <p:cNvPr id="17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9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Client and server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3189288"/>
            <a:ext cx="11557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3128963"/>
            <a:ext cx="8334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1365250" y="389096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7156450" y="381476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1930400"/>
            <a:ext cx="4953000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49250" y="4370388"/>
            <a:ext cx="841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Client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940675" y="4271963"/>
            <a:ext cx="939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7724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98704"/>
            <a:ext cx="91440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“Server” and “Server”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531871" y="4459894"/>
            <a:ext cx="11174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Server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426" y="2511702"/>
            <a:ext cx="1884218" cy="12469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872" y="2021487"/>
            <a:ext cx="1624107" cy="222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320359" y="3987222"/>
            <a:ext cx="11174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192355" y="5754584"/>
            <a:ext cx="57287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Is a server hardware or software?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52" y="5715000"/>
            <a:ext cx="540831" cy="54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1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1279</Words>
  <Application>Microsoft Office PowerPoint</Application>
  <PresentationFormat>On-screen Show (4:3)</PresentationFormat>
  <Paragraphs>168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PowerPoint Presentation</vt:lpstr>
      <vt:lpstr>Where does this topic fit?</vt:lpstr>
      <vt:lpstr>PowerPoint Presentation</vt:lpstr>
      <vt:lpstr>Subscribe</vt:lpstr>
      <vt:lpstr>PowerPoint Presentation</vt:lpstr>
      <vt:lpstr>Post</vt:lpstr>
      <vt:lpstr>Unsubscribe</vt:lpstr>
      <vt:lpstr>Client and server</vt:lpstr>
      <vt:lpstr>PowerPoint Presentation</vt:lpstr>
      <vt:lpstr>Communication and community</vt:lpstr>
      <vt:lpstr>Summary</vt:lpstr>
      <vt:lpstr>PowerPoint Presentation</vt:lpstr>
      <vt:lpstr>PowerPoint Presentation</vt:lpstr>
    </vt:vector>
  </TitlesOfParts>
  <Company>CSUDH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 Press</dc:creator>
  <cp:lastModifiedBy>Larry Press</cp:lastModifiedBy>
  <cp:revision>61</cp:revision>
  <cp:lastPrinted>2010-08-18T15:54:43Z</cp:lastPrinted>
  <dcterms:created xsi:type="dcterms:W3CDTF">2010-01-25T20:33:19Z</dcterms:created>
  <dcterms:modified xsi:type="dcterms:W3CDTF">2019-09-09T23:46:19Z</dcterms:modified>
</cp:coreProperties>
</file>