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66" r:id="rId3"/>
    <p:sldId id="284" r:id="rId4"/>
    <p:sldId id="285" r:id="rId5"/>
    <p:sldId id="297" r:id="rId6"/>
    <p:sldId id="288" r:id="rId7"/>
    <p:sldId id="289" r:id="rId8"/>
    <p:sldId id="267" r:id="rId9"/>
    <p:sldId id="279" r:id="rId10"/>
    <p:sldId id="294" r:id="rId11"/>
    <p:sldId id="295" r:id="rId12"/>
    <p:sldId id="296" r:id="rId13"/>
    <p:sldId id="290" r:id="rId14"/>
    <p:sldId id="260" r:id="rId15"/>
    <p:sldId id="281"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03" autoAdjust="0"/>
  </p:normalViewPr>
  <p:slideViewPr>
    <p:cSldViewPr snapToGrid="0" snapToObjects="1">
      <p:cViewPr varScale="1">
        <p:scale>
          <a:sx n="61" d="100"/>
          <a:sy n="61" d="100"/>
        </p:scale>
        <p:origin x="223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7B8-C9E3-430F-AF36-0900B4878D36}" type="datetimeFigureOut">
              <a:rPr lang="en-US" smtClean="0"/>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71822-4C48-4054-802C-DE4A10B77D14}" type="slidenum">
              <a:rPr lang="en-US" smtClean="0"/>
              <a:t>‹#›</a:t>
            </a:fld>
            <a:endParaRPr lang="en-US"/>
          </a:p>
        </p:txBody>
      </p:sp>
    </p:spTree>
    <p:extLst>
      <p:ext uri="{BB962C8B-B14F-4D97-AF65-F5344CB8AC3E}">
        <p14:creationId xmlns:p14="http://schemas.microsoft.com/office/powerpoint/2010/main" val="114924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E69DF-27A5-4678-B20B-742DE78437FE}"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sz="2000" dirty="0" smtClean="0"/>
              <a:t>Because</a:t>
            </a:r>
            <a:r>
              <a:rPr lang="en-US" sz="2000" baseline="0" dirty="0" smtClean="0"/>
              <a:t> Web protocols are standardized, there are many competing client and server programs – some open source and others proprietary.</a:t>
            </a:r>
          </a:p>
          <a:p>
            <a:endParaRPr lang="en-US" sz="2000" baseline="0" dirty="0" smtClean="0"/>
          </a:p>
          <a:p>
            <a:r>
              <a:rPr lang="en-US" sz="2000" baseline="0" dirty="0" smtClean="0"/>
              <a:t>We will use them as examples in defining open source.</a:t>
            </a:r>
          </a:p>
          <a:p>
            <a:endParaRPr lang="en-US" sz="2000" baseline="0" dirty="0" smtClean="0"/>
          </a:p>
          <a:p>
            <a:r>
              <a:rPr lang="en-US" sz="2000" baseline="0" dirty="0" smtClean="0"/>
              <a:t>We will also cover open source licenses and copyright.</a:t>
            </a:r>
            <a:endParaRPr lang="en-US" sz="2000" dirty="0"/>
          </a:p>
        </p:txBody>
      </p:sp>
    </p:spTree>
    <p:extLst>
      <p:ext uri="{BB962C8B-B14F-4D97-AF65-F5344CB8AC3E}">
        <p14:creationId xmlns:p14="http://schemas.microsoft.com/office/powerpoint/2010/main" val="1147486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Open</a:t>
            </a:r>
            <a:r>
              <a:rPr lang="en-US" baseline="0" dirty="0" smtClean="0"/>
              <a:t> Source Initiative maintains nine different open source licenses.</a:t>
            </a:r>
          </a:p>
          <a:p>
            <a:endParaRPr lang="en-US" baseline="0" dirty="0" smtClean="0"/>
          </a:p>
          <a:p>
            <a:r>
              <a:rPr lang="en-US" baseline="0" dirty="0" smtClean="0"/>
              <a:t>Some allow totally unrestricted copying, others require users to contribute improvements back to the community, to refrain from commercial use, etc.</a:t>
            </a:r>
          </a:p>
          <a:p>
            <a:endParaRPr lang="en-US" baseline="0" dirty="0" smtClean="0"/>
          </a:p>
          <a:p>
            <a:r>
              <a:rPr lang="en-US" baseline="0" dirty="0" smtClean="0"/>
              <a:t>Similarly, Creative Commons allows one to create a copyright license for content.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presentation is under a Creative Commons license allowing non-commercial copying and modification as long as the source is cited.</a:t>
            </a:r>
          </a:p>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10</a:t>
            </a:fld>
            <a:endParaRPr lang="en-US"/>
          </a:p>
        </p:txBody>
      </p:sp>
    </p:spTree>
    <p:extLst>
      <p:ext uri="{BB962C8B-B14F-4D97-AF65-F5344CB8AC3E}">
        <p14:creationId xmlns:p14="http://schemas.microsoft.com/office/powerpoint/2010/main" val="226056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for example, if you downloaded this presentation from a Web site, it probably ran Apache server software.</a:t>
            </a:r>
          </a:p>
          <a:p>
            <a:endParaRPr lang="en-US" baseline="0" dirty="0" smtClean="0"/>
          </a:p>
          <a:p>
            <a:r>
              <a:rPr lang="en-US" baseline="0" dirty="0" smtClean="0"/>
              <a:t>Did you download it using the open source Chrome or Firefox Web clients?</a:t>
            </a:r>
          </a:p>
          <a:p>
            <a:endParaRPr lang="en-US" baseline="0" dirty="0" smtClean="0"/>
          </a:p>
          <a:p>
            <a:r>
              <a:rPr lang="en-US" baseline="0" dirty="0" smtClean="0"/>
              <a:t>The behind-the-scenes program that converted the server name in the URL to an IP address was almost certainly open source.</a:t>
            </a:r>
          </a:p>
          <a:p>
            <a:endParaRPr lang="en-US" baseline="0" dirty="0" smtClean="0"/>
          </a:p>
          <a:p>
            <a:r>
              <a:rPr lang="en-US" baseline="0" dirty="0" smtClean="0"/>
              <a:t>How about your Android phone?  Android is </a:t>
            </a:r>
            <a:r>
              <a:rPr lang="en-US" baseline="0" smtClean="0"/>
              <a:t>open source.</a:t>
            </a:r>
            <a:endParaRPr lang="en-US" baseline="0"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13</a:t>
            </a:fld>
            <a:endParaRPr lang="en-US"/>
          </a:p>
        </p:txBody>
      </p:sp>
    </p:spTree>
    <p:extLst>
      <p:ext uri="{BB962C8B-B14F-4D97-AF65-F5344CB8AC3E}">
        <p14:creationId xmlns:p14="http://schemas.microsoft.com/office/powerpoint/2010/main" val="41080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71822-4C48-4054-802C-DE4A10B77D14}" type="slidenum">
              <a:rPr lang="en-US" smtClean="0"/>
              <a:t>14</a:t>
            </a:fld>
            <a:endParaRPr lang="en-US"/>
          </a:p>
        </p:txBody>
      </p:sp>
    </p:spTree>
    <p:extLst>
      <p:ext uri="{BB962C8B-B14F-4D97-AF65-F5344CB8AC3E}">
        <p14:creationId xmlns:p14="http://schemas.microsoft.com/office/powerpoint/2010/main" val="132975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3BBF7-B01D-48A7-AB67-F57FA0558751}" type="slidenum">
              <a:rPr lang="en-US"/>
              <a:pPr/>
              <a:t>15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sz="2000" dirty="0" smtClean="0"/>
              <a:t>We’ve looked</a:t>
            </a:r>
            <a:r>
              <a:rPr lang="en-US" sz="2000" baseline="0" dirty="0" smtClean="0"/>
              <a:t> at the popular Web client and server programs and seen their market shares.</a:t>
            </a:r>
          </a:p>
          <a:p>
            <a:endParaRPr lang="en-US" sz="2000" baseline="0" dirty="0" smtClean="0"/>
          </a:p>
          <a:p>
            <a:r>
              <a:rPr lang="en-US" sz="2000" baseline="0" dirty="0" smtClean="0"/>
              <a:t>We also noted that some are open source and others proprietary.</a:t>
            </a:r>
            <a:endParaRPr lang="en-US" sz="2000" dirty="0"/>
          </a:p>
        </p:txBody>
      </p:sp>
    </p:spTree>
    <p:extLst>
      <p:ext uri="{BB962C8B-B14F-4D97-AF65-F5344CB8AC3E}">
        <p14:creationId xmlns:p14="http://schemas.microsoft.com/office/powerpoint/2010/main" val="160980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5AB18-93ED-4D2C-BB6A-AFE9154970A8}" type="slidenum">
              <a:rPr lang="en-US"/>
              <a:pPr/>
              <a:t>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sz="2000" dirty="0" smtClean="0"/>
              <a:t>This is a technology</a:t>
            </a:r>
            <a:r>
              <a:rPr lang="en-US" sz="2000" baseline="0" dirty="0" smtClean="0"/>
              <a:t> presentation.</a:t>
            </a:r>
            <a:endParaRPr lang="en-US" sz="2000" dirty="0"/>
          </a:p>
        </p:txBody>
      </p:sp>
    </p:spTree>
    <p:extLst>
      <p:ext uri="{BB962C8B-B14F-4D97-AF65-F5344CB8AC3E}">
        <p14:creationId xmlns:p14="http://schemas.microsoft.com/office/powerpoint/2010/main" val="373253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6D34-986A-47CB-B6F5-8722A8529470}" type="slidenum">
              <a:rPr lang="en-US"/>
              <a:pPr/>
              <a:t>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sz="2000" dirty="0" smtClean="0"/>
              <a:t>These are</a:t>
            </a:r>
            <a:r>
              <a:rPr lang="en-US" sz="2000" baseline="0" dirty="0" smtClean="0"/>
              <a:t> the logos of five popular Web clients.</a:t>
            </a:r>
          </a:p>
          <a:p>
            <a:endParaRPr lang="en-US" sz="2000" baseline="0" dirty="0" smtClean="0"/>
          </a:p>
          <a:p>
            <a:r>
              <a:rPr lang="en-US" sz="2000" baseline="0" dirty="0" smtClean="0"/>
              <a:t>Some are open source and some are primary – do you know which are which?</a:t>
            </a:r>
          </a:p>
        </p:txBody>
      </p:sp>
    </p:spTree>
    <p:extLst>
      <p:ext uri="{BB962C8B-B14F-4D97-AF65-F5344CB8AC3E}">
        <p14:creationId xmlns:p14="http://schemas.microsoft.com/office/powerpoint/2010/main" val="126750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6D34-986A-47CB-B6F5-8722A8529470}"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sz="2000" dirty="0" smtClean="0"/>
              <a:t>Here</a:t>
            </a:r>
            <a:r>
              <a:rPr lang="en-US" sz="2000" baseline="0" dirty="0" smtClean="0"/>
              <a:t> are the names of the programs and the names of the organizations that wrote them.</a:t>
            </a:r>
            <a:endParaRPr lang="en-US" sz="2000" dirty="0" smtClean="0"/>
          </a:p>
        </p:txBody>
      </p:sp>
    </p:spTree>
    <p:extLst>
      <p:ext uri="{BB962C8B-B14F-4D97-AF65-F5344CB8AC3E}">
        <p14:creationId xmlns:p14="http://schemas.microsoft.com/office/powerpoint/2010/main" val="271930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6D34-986A-47CB-B6F5-8722A8529470}" type="slidenum">
              <a:rPr lang="en-US"/>
              <a:pPr/>
              <a:t>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sz="2000" baseline="0" dirty="0" smtClean="0"/>
              <a:t>Various Web client and Web server programs are compatible because they all are written to conform to the Web standard protocol (the Hypertext Transfer Protocol, HTTP).</a:t>
            </a:r>
            <a:endParaRPr lang="en-US" sz="2000" baseline="0" dirty="0" smtClean="0"/>
          </a:p>
        </p:txBody>
      </p:sp>
    </p:spTree>
    <p:extLst>
      <p:ext uri="{BB962C8B-B14F-4D97-AF65-F5344CB8AC3E}">
        <p14:creationId xmlns:p14="http://schemas.microsoft.com/office/powerpoint/2010/main" val="51749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source software is free in two senses:  you can use it without paying and you are free to modify it.</a:t>
            </a:r>
          </a:p>
          <a:p>
            <a:endParaRPr lang="en-US" dirty="0" smtClean="0"/>
          </a:p>
          <a:p>
            <a:r>
              <a:rPr lang="en-US" dirty="0" smtClean="0"/>
              <a:t>As geeks say, it is “free as in free speech and as in free beer.”</a:t>
            </a:r>
          </a:p>
          <a:p>
            <a:endParaRPr lang="en-US" dirty="0" smtClean="0"/>
          </a:p>
          <a:p>
            <a:r>
              <a:rPr lang="en-US" dirty="0" smtClean="0"/>
              <a:t>There are different open source licenses, with different conditions.</a:t>
            </a:r>
          </a:p>
          <a:p>
            <a:endParaRPr lang="en-US" dirty="0" smtClean="0"/>
          </a:p>
          <a:p>
            <a:r>
              <a:rPr lang="en-US" dirty="0" smtClean="0"/>
              <a:t>For example, one might require that all programs that use the program must themselves be open source.</a:t>
            </a:r>
          </a:p>
          <a:p>
            <a:endParaRPr lang="en-US" dirty="0" smtClean="0"/>
          </a:p>
          <a:p>
            <a:r>
              <a:rPr lang="en-US" dirty="0" smtClean="0"/>
              <a:t>Other licenses may be unrestricted.</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DC71822-4C48-4054-802C-DE4A10B77D14}" type="slidenum">
              <a:rPr lang="en-US" smtClean="0"/>
              <a:t>6</a:t>
            </a:fld>
            <a:endParaRPr lang="en-US"/>
          </a:p>
        </p:txBody>
      </p:sp>
    </p:spTree>
    <p:extLst>
      <p:ext uri="{BB962C8B-B14F-4D97-AF65-F5344CB8AC3E}">
        <p14:creationId xmlns:p14="http://schemas.microsoft.com/office/powerpoint/2010/main" val="240525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F6D34-986A-47CB-B6F5-8722A8529470}"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sz="2000" dirty="0" smtClean="0"/>
          </a:p>
        </p:txBody>
      </p:sp>
    </p:spTree>
    <p:extLst>
      <p:ext uri="{BB962C8B-B14F-4D97-AF65-F5344CB8AC3E}">
        <p14:creationId xmlns:p14="http://schemas.microsoft.com/office/powerpoint/2010/main" val="400659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3BBF7-B01D-48A7-AB67-F57FA0558751}" type="slidenum">
              <a:rPr lang="en-US"/>
              <a:pPr/>
              <a:t>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sz="2000" dirty="0" smtClean="0"/>
              <a:t>The two most popular Web server programs are Microsoft Internet Information Server and Apache.</a:t>
            </a:r>
          </a:p>
          <a:p>
            <a:endParaRPr lang="en-US" sz="2000" dirty="0" smtClean="0"/>
          </a:p>
          <a:p>
            <a:r>
              <a:rPr lang="en-US" sz="2000" dirty="0" smtClean="0"/>
              <a:t>IIS is proprietary -- written and maintained by Microsoft employees and included at no extra cost in most versions of Windows.</a:t>
            </a:r>
          </a:p>
          <a:p>
            <a:endParaRPr lang="en-US" sz="2000" dirty="0" smtClean="0"/>
          </a:p>
          <a:p>
            <a:r>
              <a:rPr lang="en-US" sz="2000" dirty="0" smtClean="0"/>
              <a:t>Apache is written and maintained by a volunteer community.</a:t>
            </a:r>
          </a:p>
          <a:p>
            <a:endParaRPr lang="en-US" sz="2000" dirty="0" smtClean="0"/>
          </a:p>
          <a:p>
            <a:r>
              <a:rPr lang="en-US" sz="2000" dirty="0" smtClean="0"/>
              <a:t>(Some of the Apache contributors are employed by companies that pay them to work on Apache). </a:t>
            </a:r>
            <a:endParaRPr lang="en-US" sz="2000" dirty="0"/>
          </a:p>
        </p:txBody>
      </p:sp>
    </p:spTree>
    <p:extLst>
      <p:ext uri="{BB962C8B-B14F-4D97-AF65-F5344CB8AC3E}">
        <p14:creationId xmlns:p14="http://schemas.microsoft.com/office/powerpoint/2010/main" val="111193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 shown here, Apache</a:t>
            </a:r>
            <a:r>
              <a:rPr lang="en-US" sz="2000" baseline="0" dirty="0" smtClean="0"/>
              <a:t> has a significantly larger share than Microsoft Internet Information Server.</a:t>
            </a:r>
            <a:endParaRPr lang="en-US" sz="2000" dirty="0"/>
          </a:p>
        </p:txBody>
      </p:sp>
      <p:sp>
        <p:nvSpPr>
          <p:cNvPr id="4" name="Slide Number Placeholder 3"/>
          <p:cNvSpPr>
            <a:spLocks noGrp="1"/>
          </p:cNvSpPr>
          <p:nvPr>
            <p:ph type="sldNum" sz="quarter" idx="10"/>
          </p:nvPr>
        </p:nvSpPr>
        <p:spPr/>
        <p:txBody>
          <a:bodyPr/>
          <a:lstStyle/>
          <a:p>
            <a:fld id="{5DC71822-4C48-4054-802C-DE4A10B77D14}" type="slidenum">
              <a:rPr lang="en-US" smtClean="0"/>
              <a:t>9</a:t>
            </a:fld>
            <a:endParaRPr lang="en-US"/>
          </a:p>
        </p:txBody>
      </p:sp>
    </p:spTree>
    <p:extLst>
      <p:ext uri="{BB962C8B-B14F-4D97-AF65-F5344CB8AC3E}">
        <p14:creationId xmlns:p14="http://schemas.microsoft.com/office/powerpoint/2010/main" val="257614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7362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345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3236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C2E8-6208-4D0D-8105-A8D78B424E2F}"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8776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EC2E8-6208-4D0D-8105-A8D78B424E2F}"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535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C2E8-6208-4D0D-8105-A8D78B424E2F}"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208066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C2E8-6208-4D0D-8105-A8D78B424E2F}"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39019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C2E8-6208-4D0D-8105-A8D78B424E2F}"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77602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C2E8-6208-4D0D-8105-A8D78B424E2F}"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119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388737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EC2E8-6208-4D0D-8105-A8D78B424E2F}"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6DF5-5BCB-4BA9-95DA-1D2D507DBFE9}" type="slidenum">
              <a:rPr lang="en-US" smtClean="0"/>
              <a:t>‹#›</a:t>
            </a:fld>
            <a:endParaRPr lang="en-US"/>
          </a:p>
        </p:txBody>
      </p:sp>
    </p:spTree>
    <p:extLst>
      <p:ext uri="{BB962C8B-B14F-4D97-AF65-F5344CB8AC3E}">
        <p14:creationId xmlns:p14="http://schemas.microsoft.com/office/powerpoint/2010/main" val="1005663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C2E8-6208-4D0D-8105-A8D78B424E2F}" type="datetimeFigureOut">
              <a:rPr lang="en-US" smtClean="0"/>
              <a:t>10/20/2015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26DF5-5BCB-4BA9-95DA-1D2D507DBFE9}" type="slidenum">
              <a:rPr lang="en-US" smtClean="0"/>
              <a:t>‹#›</a:t>
            </a:fld>
            <a:endParaRPr lang="en-US"/>
          </a:p>
        </p:txBody>
      </p:sp>
    </p:spTree>
    <p:extLst>
      <p:ext uri="{BB962C8B-B14F-4D97-AF65-F5344CB8AC3E}">
        <p14:creationId xmlns:p14="http://schemas.microsoft.com/office/powerpoint/2010/main" val="179687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creativecommons.org/licenses/by-nc-sa/3.0/" TargetMode="External"/><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opensource.org/licenses" TargetMode="External"/><Relationship Id="rId5" Type="http://schemas.openxmlformats.org/officeDocument/2006/relationships/hyperlink" Target="http://creativecommons.org/choose/"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www.netmarketshare.com/" TargetMode="External"/><Relationship Id="rId2" Type="http://schemas.openxmlformats.org/officeDocument/2006/relationships/hyperlink" Target="http://en.wikipedia.org/wiki/Usage_share_of_web_browser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news.netcraft.com/archives/2014/05/07/may-2014-web-server-survey.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381000"/>
            <a:ext cx="9144000" cy="1470025"/>
          </a:xfrm>
        </p:spPr>
        <p:txBody>
          <a:bodyPr/>
          <a:lstStyle/>
          <a:p>
            <a:r>
              <a:rPr lang="en-US" sz="3600" dirty="0" smtClean="0"/>
              <a:t>Open source</a:t>
            </a:r>
            <a:endParaRPr lang="en-US" sz="3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19800"/>
            <a:ext cx="838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Rectangle 4"/>
          <p:cNvSpPr>
            <a:spLocks noChangeArrowheads="1"/>
          </p:cNvSpPr>
          <p:nvPr/>
        </p:nvSpPr>
        <p:spPr bwMode="auto">
          <a:xfrm>
            <a:off x="1676400" y="5943600"/>
            <a:ext cx="662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0"/>
              <a:t>This work is licensed under a Creative Commons Attribution-Noncommercial-Share Alike 3.0 License. </a:t>
            </a:r>
          </a:p>
        </p:txBody>
      </p:sp>
      <p:sp>
        <p:nvSpPr>
          <p:cNvPr id="5125" name="Rectangle 5"/>
          <p:cNvSpPr>
            <a:spLocks noChangeArrowheads="1"/>
          </p:cNvSpPr>
          <p:nvPr/>
        </p:nvSpPr>
        <p:spPr bwMode="auto">
          <a:xfrm>
            <a:off x="609600" y="2438400"/>
            <a:ext cx="8229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b="0" dirty="0">
                <a:solidFill>
                  <a:srgbClr val="FF0000"/>
                </a:solidFill>
              </a:rPr>
              <a:t>Skills</a:t>
            </a:r>
            <a:r>
              <a:rPr lang="en-US" sz="3200" b="0" dirty="0"/>
              <a:t>:  none</a:t>
            </a:r>
          </a:p>
          <a:p>
            <a:pPr>
              <a:spcBef>
                <a:spcPct val="20000"/>
              </a:spcBef>
            </a:pPr>
            <a:r>
              <a:rPr lang="en-US" sz="3200" b="0" dirty="0">
                <a:solidFill>
                  <a:srgbClr val="FF0000"/>
                </a:solidFill>
              </a:rPr>
              <a:t>IT concepts</a:t>
            </a:r>
            <a:r>
              <a:rPr lang="en-US" sz="3200" b="0" dirty="0"/>
              <a:t>:  open source, </a:t>
            </a:r>
            <a:r>
              <a:rPr lang="en-US" sz="3200" b="0" dirty="0" smtClean="0"/>
              <a:t>copyright, license, the impact of open source software and content</a:t>
            </a:r>
          </a:p>
          <a:p>
            <a:pPr>
              <a:spcBef>
                <a:spcPct val="20000"/>
              </a:spcBef>
            </a:pPr>
            <a:endParaRPr lang="en-US" sz="3200" b="0" dirty="0"/>
          </a:p>
        </p:txBody>
      </p:sp>
    </p:spTree>
    <p:extLst>
      <p:ext uri="{BB962C8B-B14F-4D97-AF65-F5344CB8AC3E}">
        <p14:creationId xmlns:p14="http://schemas.microsoft.com/office/powerpoint/2010/main" val="182607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43" y="136188"/>
            <a:ext cx="8229600" cy="1143000"/>
          </a:xfrm>
        </p:spPr>
        <p:txBody>
          <a:bodyPr>
            <a:normAutofit/>
          </a:bodyPr>
          <a:lstStyle/>
          <a:p>
            <a:r>
              <a:rPr lang="en-US" sz="3000" dirty="0" smtClean="0"/>
              <a:t>Open source/copyright licenses</a:t>
            </a:r>
            <a:endParaRPr lang="en-US" sz="3000" dirty="0"/>
          </a:p>
        </p:txBody>
      </p:sp>
      <p:sp>
        <p:nvSpPr>
          <p:cNvPr id="3" name="Rectangle 2"/>
          <p:cNvSpPr/>
          <p:nvPr/>
        </p:nvSpPr>
        <p:spPr>
          <a:xfrm>
            <a:off x="4671103" y="5207595"/>
            <a:ext cx="2391212" cy="369332"/>
          </a:xfrm>
          <a:prstGeom prst="rect">
            <a:avLst/>
          </a:prstGeom>
        </p:spPr>
        <p:txBody>
          <a:bodyPr wrap="square">
            <a:spAutoFit/>
          </a:bodyPr>
          <a:lstStyle/>
          <a:p>
            <a:r>
              <a:rPr lang="en-US" dirty="0" smtClean="0">
                <a:hlinkClick r:id="rId3"/>
              </a:rPr>
              <a:t>This presentation</a:t>
            </a:r>
            <a:endParaRPr lang="en-US" dirty="0"/>
          </a:p>
        </p:txBody>
      </p:sp>
      <p:pic>
        <p:nvPicPr>
          <p:cNvPr id="2052" name="Picture 4" descr="https://encrypted-tbn0.gstatic.com/images?q=tbn:ANd9GcRfEoOB39R1Ys63c8eZ5NxHV62DhAVeovi_DMV161TQETlMZS0D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673" y="3926457"/>
            <a:ext cx="1886798" cy="497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1103" y="3990623"/>
            <a:ext cx="2675348" cy="369332"/>
          </a:xfrm>
          <a:prstGeom prst="rect">
            <a:avLst/>
          </a:prstGeom>
          <a:noFill/>
        </p:spPr>
        <p:txBody>
          <a:bodyPr wrap="none" rtlCol="0">
            <a:spAutoFit/>
          </a:bodyPr>
          <a:lstStyle/>
          <a:p>
            <a:r>
              <a:rPr lang="en-US" dirty="0" smtClean="0">
                <a:hlinkClick r:id="rId5"/>
              </a:rPr>
              <a:t>Choose a copyright license</a:t>
            </a:r>
            <a:endParaRPr lang="en-US" dirty="0"/>
          </a:p>
        </p:txBody>
      </p:sp>
      <p:sp>
        <p:nvSpPr>
          <p:cNvPr id="5" name="TextBox 4"/>
          <p:cNvSpPr txBox="1"/>
          <p:nvPr/>
        </p:nvSpPr>
        <p:spPr>
          <a:xfrm>
            <a:off x="4671103" y="2257787"/>
            <a:ext cx="3038652" cy="369332"/>
          </a:xfrm>
          <a:prstGeom prst="rect">
            <a:avLst/>
          </a:prstGeom>
          <a:noFill/>
        </p:spPr>
        <p:txBody>
          <a:bodyPr wrap="none" rtlCol="0">
            <a:spAutoFit/>
          </a:bodyPr>
          <a:lstStyle/>
          <a:p>
            <a:r>
              <a:rPr lang="en-US" dirty="0">
                <a:hlinkClick r:id="rId6"/>
              </a:rPr>
              <a:t>O</a:t>
            </a:r>
            <a:r>
              <a:rPr lang="en-US" dirty="0" smtClean="0">
                <a:hlinkClick r:id="rId6"/>
              </a:rPr>
              <a:t>pen source software licenses</a:t>
            </a:r>
            <a:endParaRPr lang="en-US" dirty="0"/>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9063" y="1827636"/>
            <a:ext cx="1364018" cy="167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3124" y="5093799"/>
            <a:ext cx="1699321" cy="59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36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3000" dirty="0" smtClean="0"/>
              <a:t>Is open source a good idea?</a:t>
            </a:r>
            <a:endParaRPr lang="en-US" sz="3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717427"/>
            <a:ext cx="42862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42948" y="5558463"/>
            <a:ext cx="6008914" cy="400110"/>
          </a:xfrm>
          <a:prstGeom prst="rect">
            <a:avLst/>
          </a:prstGeom>
        </p:spPr>
        <p:txBody>
          <a:bodyPr wrap="square">
            <a:spAutoFit/>
          </a:bodyPr>
          <a:lstStyle/>
          <a:p>
            <a:r>
              <a:rPr lang="en-US" sz="2000" dirty="0" smtClean="0"/>
              <a:t>For society?  For content and software creators?</a:t>
            </a:r>
            <a:endParaRPr lang="en-US" sz="20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945" y="5487463"/>
            <a:ext cx="542111" cy="5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442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534" y="566670"/>
            <a:ext cx="5942235" cy="436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42948" y="5558463"/>
            <a:ext cx="6008914" cy="400110"/>
          </a:xfrm>
          <a:prstGeom prst="rect">
            <a:avLst/>
          </a:prstGeom>
        </p:spPr>
        <p:txBody>
          <a:bodyPr wrap="square">
            <a:spAutoFit/>
          </a:bodyPr>
          <a:lstStyle/>
          <a:p>
            <a:r>
              <a:rPr lang="en-US" sz="2000" dirty="0" smtClean="0"/>
              <a:t>Why would anyone contribute to Wikipedia?</a:t>
            </a:r>
            <a:endParaRPr lang="en-US" sz="20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945" y="5487463"/>
            <a:ext cx="542111" cy="5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017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1" y="2093430"/>
            <a:ext cx="6008914" cy="830997"/>
          </a:xfrm>
          <a:prstGeom prst="rect">
            <a:avLst/>
          </a:prstGeom>
        </p:spPr>
        <p:txBody>
          <a:bodyPr wrap="square">
            <a:spAutoFit/>
          </a:bodyPr>
          <a:lstStyle/>
          <a:p>
            <a:r>
              <a:rPr lang="en-US" sz="2400" dirty="0" smtClean="0"/>
              <a:t>Before we end this presentation, have </a:t>
            </a:r>
            <a:r>
              <a:rPr lang="en-US" sz="2400" dirty="0"/>
              <a:t>you used any open source software today?</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403" y="2237872"/>
            <a:ext cx="542111" cy="54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901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527" y="488318"/>
            <a:ext cx="3544946" cy="584775"/>
          </a:xfrm>
          <a:prstGeom prst="rect">
            <a:avLst/>
          </a:prstGeom>
          <a:noFill/>
        </p:spPr>
        <p:txBody>
          <a:bodyPr wrap="none" rtlCol="0">
            <a:spAutoFit/>
          </a:bodyPr>
          <a:lstStyle/>
          <a:p>
            <a:pPr algn="ctr"/>
            <a:r>
              <a:rPr lang="en-US" sz="3200" dirty="0" smtClean="0"/>
              <a:t>Self-study questions</a:t>
            </a:r>
            <a:endParaRPr lang="en-US" sz="3200" dirty="0"/>
          </a:p>
        </p:txBody>
      </p:sp>
      <p:sp>
        <p:nvSpPr>
          <p:cNvPr id="3" name="TextBox 2"/>
          <p:cNvSpPr txBox="1"/>
          <p:nvPr/>
        </p:nvSpPr>
        <p:spPr>
          <a:xfrm>
            <a:off x="914400" y="1538000"/>
            <a:ext cx="7315200" cy="3970318"/>
          </a:xfrm>
          <a:prstGeom prst="rect">
            <a:avLst/>
          </a:prstGeom>
          <a:noFill/>
        </p:spPr>
        <p:txBody>
          <a:bodyPr wrap="square" rtlCol="0">
            <a:spAutoFit/>
          </a:bodyPr>
          <a:lstStyle/>
          <a:p>
            <a:pPr marL="457200" indent="-457200">
              <a:buFont typeface="+mj-lt"/>
              <a:buAutoNum type="arabicPeriod"/>
            </a:pPr>
            <a:r>
              <a:rPr lang="en-US" dirty="0" smtClean="0"/>
              <a:t>Why do suppose Apache is more popular than IIS?</a:t>
            </a:r>
            <a:endParaRPr lang="en-US" dirty="0"/>
          </a:p>
          <a:p>
            <a:pPr marL="457200" indent="-457200">
              <a:buFont typeface="+mj-lt"/>
              <a:buAutoNum type="arabicPeriod"/>
            </a:pPr>
            <a:r>
              <a:rPr lang="en-US" dirty="0"/>
              <a:t>The HTTP protocol is standardized,  Explain how that leads to competition in Web client and server </a:t>
            </a:r>
            <a:r>
              <a:rPr lang="en-US" dirty="0" smtClean="0"/>
              <a:t>software</a:t>
            </a:r>
            <a:r>
              <a:rPr lang="en-US" dirty="0"/>
              <a:t>.</a:t>
            </a:r>
          </a:p>
          <a:p>
            <a:pPr marL="457200" indent="-457200">
              <a:buFont typeface="+mj-lt"/>
              <a:buAutoNum type="arabicPeriod"/>
            </a:pPr>
            <a:r>
              <a:rPr lang="en-US" dirty="0" smtClean="0"/>
              <a:t>We said open source software is open in two ways – can you explain them in your own words?</a:t>
            </a:r>
            <a:endParaRPr lang="en-US" dirty="0"/>
          </a:p>
          <a:p>
            <a:pPr marL="457200" indent="-457200">
              <a:buFont typeface="+mj-lt"/>
              <a:buAutoNum type="arabicPeriod"/>
            </a:pPr>
            <a:r>
              <a:rPr lang="en-US" dirty="0" smtClean="0"/>
              <a:t>Why is Linux such a big deal if it only has 1.1% of the desktop operating system market?</a:t>
            </a:r>
          </a:p>
          <a:p>
            <a:pPr marL="457200" indent="-457200">
              <a:buFont typeface="+mj-lt"/>
              <a:buAutoNum type="arabicPeriod"/>
            </a:pPr>
            <a:r>
              <a:rPr lang="en-US" dirty="0" smtClean="0"/>
              <a:t>Ethernet is the dominant protocol for wired communication between computers in local area networks, but IBM’s Token Ring protocol and products competed with Ethernet in the 1980s.  Why did Ethernet prevail?</a:t>
            </a:r>
          </a:p>
          <a:p>
            <a:pPr marL="457200" indent="-457200">
              <a:buFont typeface="+mj-lt"/>
              <a:buAutoNum type="arabicPeriod"/>
            </a:pPr>
            <a:r>
              <a:rPr lang="en-US" dirty="0" err="1" smtClean="0"/>
              <a:t>WiFi</a:t>
            </a:r>
            <a:r>
              <a:rPr lang="en-US" dirty="0" smtClean="0"/>
              <a:t> is the dominant protocol for wireless communication between computers in a LAN.  To what do you attribute its success?</a:t>
            </a:r>
          </a:p>
          <a:p>
            <a:pPr marL="457200" indent="-457200">
              <a:buFont typeface="+mj-lt"/>
              <a:buAutoNum type="arabicPeriod"/>
            </a:pPr>
            <a:r>
              <a:rPr lang="en-US" dirty="0" smtClean="0"/>
              <a:t>What motivates people to contribute to open source projects?</a:t>
            </a:r>
            <a:endParaRPr lang="en-US" dirty="0"/>
          </a:p>
        </p:txBody>
      </p:sp>
    </p:spTree>
    <p:extLst>
      <p:ext uri="{BB962C8B-B14F-4D97-AF65-F5344CB8AC3E}">
        <p14:creationId xmlns:p14="http://schemas.microsoft.com/office/powerpoint/2010/main" val="1711981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74638"/>
            <a:ext cx="9144000" cy="1143000"/>
          </a:xfrm>
        </p:spPr>
        <p:txBody>
          <a:bodyPr/>
          <a:lstStyle/>
          <a:p>
            <a:r>
              <a:rPr lang="en-US" sz="3600" dirty="0" smtClean="0"/>
              <a:t>Summary</a:t>
            </a:r>
            <a:endParaRPr lang="en-US" sz="3600" dirty="0"/>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3238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82875"/>
            <a:ext cx="28956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Text Box 5"/>
          <p:cNvSpPr txBox="1">
            <a:spLocks noChangeArrowheads="1"/>
          </p:cNvSpPr>
          <p:nvPr/>
        </p:nvSpPr>
        <p:spPr bwMode="auto">
          <a:xfrm>
            <a:off x="1143000" y="5105400"/>
            <a:ext cx="192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0"/>
              <a:t>Proprietary</a:t>
            </a:r>
          </a:p>
        </p:txBody>
      </p:sp>
      <p:sp>
        <p:nvSpPr>
          <p:cNvPr id="64518" name="Text Box 6"/>
          <p:cNvSpPr txBox="1">
            <a:spLocks noChangeArrowheads="1"/>
          </p:cNvSpPr>
          <p:nvPr/>
        </p:nvSpPr>
        <p:spPr bwMode="auto">
          <a:xfrm>
            <a:off x="5943600" y="4953000"/>
            <a:ext cx="222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0"/>
              <a:t>Open source</a:t>
            </a:r>
          </a:p>
        </p:txBody>
      </p:sp>
    </p:spTree>
    <p:extLst>
      <p:ext uri="{BB962C8B-B14F-4D97-AF65-F5344CB8AC3E}">
        <p14:creationId xmlns:p14="http://schemas.microsoft.com/office/powerpoint/2010/main" val="289899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6712" y="717593"/>
            <a:ext cx="1870577" cy="584775"/>
          </a:xfrm>
          <a:prstGeom prst="rect">
            <a:avLst/>
          </a:prstGeom>
          <a:noFill/>
        </p:spPr>
        <p:txBody>
          <a:bodyPr wrap="none" rtlCol="0">
            <a:spAutoFit/>
          </a:bodyPr>
          <a:lstStyle/>
          <a:p>
            <a:pPr algn="ctr"/>
            <a:r>
              <a:rPr lang="en-US" sz="3200" dirty="0" smtClean="0"/>
              <a:t>Resources</a:t>
            </a:r>
            <a:endParaRPr lang="en-US" sz="3200" dirty="0"/>
          </a:p>
        </p:txBody>
      </p:sp>
      <p:sp>
        <p:nvSpPr>
          <p:cNvPr id="3" name="Rectangle 2"/>
          <p:cNvSpPr/>
          <p:nvPr/>
        </p:nvSpPr>
        <p:spPr>
          <a:xfrm>
            <a:off x="2204581" y="1886903"/>
            <a:ext cx="4734839" cy="3046988"/>
          </a:xfrm>
          <a:prstGeom prst="rect">
            <a:avLst/>
          </a:prstGeom>
        </p:spPr>
        <p:txBody>
          <a:bodyPr wrap="square">
            <a:spAutoFit/>
          </a:bodyPr>
          <a:lstStyle/>
          <a:p>
            <a:endParaRPr lang="en-US" sz="2400" dirty="0">
              <a:hlinkClick r:id="rId2"/>
            </a:endParaRPr>
          </a:p>
          <a:p>
            <a:r>
              <a:rPr lang="en-US" sz="2400" dirty="0" smtClean="0"/>
              <a:t>Web server market shares:</a:t>
            </a:r>
            <a:endParaRPr lang="en-US" sz="2400" dirty="0" smtClean="0">
              <a:hlinkClick r:id="rId2"/>
            </a:endParaRPr>
          </a:p>
          <a:p>
            <a:r>
              <a:rPr lang="en-US" sz="2400" dirty="0" smtClean="0">
                <a:hlinkClick r:id="rId2"/>
              </a:rPr>
              <a:t>http://www.netcraft.com</a:t>
            </a:r>
          </a:p>
          <a:p>
            <a:endParaRPr lang="en-US" sz="2400" dirty="0">
              <a:hlinkClick r:id="rId2"/>
            </a:endParaRPr>
          </a:p>
          <a:p>
            <a:r>
              <a:rPr lang="en-US" sz="2400" dirty="0" smtClean="0"/>
              <a:t>Web client and other market shares:</a:t>
            </a:r>
            <a:endParaRPr lang="en-US" sz="2400" dirty="0"/>
          </a:p>
          <a:p>
            <a:r>
              <a:rPr lang="en-US" sz="2400" dirty="0">
                <a:hlinkClick r:id="rId3"/>
              </a:rPr>
              <a:t>http://www.netmarketshare.com/</a:t>
            </a:r>
            <a:endParaRPr lang="en-US" sz="2400" dirty="0"/>
          </a:p>
          <a:p>
            <a:endParaRPr lang="en-US" sz="2400" dirty="0"/>
          </a:p>
          <a:p>
            <a:endParaRPr lang="en-US" sz="2400" dirty="0"/>
          </a:p>
        </p:txBody>
      </p:sp>
    </p:spTree>
    <p:extLst>
      <p:ext uri="{BB962C8B-B14F-4D97-AF65-F5344CB8AC3E}">
        <p14:creationId xmlns:p14="http://schemas.microsoft.com/office/powerpoint/2010/main" val="171198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228600"/>
            <a:ext cx="8229600" cy="715963"/>
          </a:xfrm>
        </p:spPr>
        <p:txBody>
          <a:bodyPr/>
          <a:lstStyle/>
          <a:p>
            <a:r>
              <a:rPr lang="en-US" sz="3600"/>
              <a:t>Where does this topic fit?</a:t>
            </a:r>
          </a:p>
        </p:txBody>
      </p:sp>
      <p:sp>
        <p:nvSpPr>
          <p:cNvPr id="7171" name="Rectangle 3"/>
          <p:cNvSpPr>
            <a:spLocks noGrp="1" noChangeArrowheads="1"/>
          </p:cNvSpPr>
          <p:nvPr>
            <p:ph type="body" idx="1"/>
          </p:nvPr>
        </p:nvSpPr>
        <p:spPr>
          <a:xfrm>
            <a:off x="2286000" y="1371600"/>
            <a:ext cx="5638800" cy="4876800"/>
          </a:xfrm>
        </p:spPr>
        <p:txBody>
          <a:bodyPr/>
          <a:lstStyle/>
          <a:p>
            <a:r>
              <a:rPr lang="en-US" sz="2800"/>
              <a:t>Internet concepts</a:t>
            </a:r>
          </a:p>
          <a:p>
            <a:pPr lvl="1"/>
            <a:r>
              <a:rPr lang="en-US"/>
              <a:t>Applications</a:t>
            </a:r>
          </a:p>
          <a:p>
            <a:pPr lvl="1"/>
            <a:r>
              <a:rPr lang="en-US">
                <a:solidFill>
                  <a:srgbClr val="FF0000"/>
                </a:solidFill>
              </a:rPr>
              <a:t>Technology</a:t>
            </a:r>
          </a:p>
          <a:p>
            <a:pPr lvl="1"/>
            <a:r>
              <a:rPr lang="en-US"/>
              <a:t>Implications</a:t>
            </a:r>
            <a:endParaRPr lang="en-US" sz="3200"/>
          </a:p>
          <a:p>
            <a:r>
              <a:rPr lang="en-US" sz="2800"/>
              <a:t>Internet skills</a:t>
            </a:r>
          </a:p>
          <a:p>
            <a:pPr lvl="1"/>
            <a:r>
              <a:rPr lang="en-US"/>
              <a:t>Application development</a:t>
            </a:r>
          </a:p>
          <a:p>
            <a:pPr lvl="1"/>
            <a:r>
              <a:rPr lang="en-US"/>
              <a:t>Content creation</a:t>
            </a:r>
          </a:p>
        </p:txBody>
      </p:sp>
    </p:spTree>
    <p:extLst>
      <p:ext uri="{BB962C8B-B14F-4D97-AF65-F5344CB8AC3E}">
        <p14:creationId xmlns:p14="http://schemas.microsoft.com/office/powerpoint/2010/main" val="55523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3619500"/>
            <a:ext cx="146685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668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133600"/>
            <a:ext cx="1806575"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6576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descr="http://art-lib.com/wp-content/uploads/opera-logo-brows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1209675"/>
            <a:ext cx="1676400" cy="14097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p:cNvSpPr>
            <a:spLocks noGrp="1" noChangeArrowheads="1"/>
          </p:cNvSpPr>
          <p:nvPr>
            <p:ph type="title"/>
          </p:nvPr>
        </p:nvSpPr>
        <p:spPr>
          <a:xfrm>
            <a:off x="0" y="0"/>
            <a:ext cx="9144000" cy="1143000"/>
          </a:xfrm>
        </p:spPr>
        <p:txBody>
          <a:bodyPr>
            <a:normAutofit/>
          </a:bodyPr>
          <a:lstStyle/>
          <a:p>
            <a:r>
              <a:rPr lang="en-US" sz="3000" dirty="0" smtClean="0"/>
              <a:t>Popular Web client programs</a:t>
            </a:r>
            <a:endParaRPr lang="en-US" sz="3000" dirty="0"/>
          </a:p>
        </p:txBody>
      </p:sp>
      <p:sp>
        <p:nvSpPr>
          <p:cNvPr id="18" name="Rectangle 17"/>
          <p:cNvSpPr/>
          <p:nvPr/>
        </p:nvSpPr>
        <p:spPr>
          <a:xfrm>
            <a:off x="1718728" y="5679818"/>
            <a:ext cx="5415497" cy="707886"/>
          </a:xfrm>
          <a:prstGeom prst="rect">
            <a:avLst/>
          </a:prstGeom>
        </p:spPr>
        <p:txBody>
          <a:bodyPr wrap="square">
            <a:spAutoFit/>
          </a:bodyPr>
          <a:lstStyle/>
          <a:p>
            <a:r>
              <a:rPr lang="en-US" sz="2000" dirty="0" smtClean="0"/>
              <a:t>Can you name the one that goes with each logo? The company that wrote the program?</a:t>
            </a:r>
            <a:endParaRPr lang="en-US" sz="2000" dirty="0"/>
          </a:p>
        </p:txBody>
      </p:sp>
      <p:pic>
        <p:nvPicPr>
          <p:cNvPr id="19"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2684" y="5814690"/>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84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normAutofit/>
          </a:bodyPr>
          <a:lstStyle/>
          <a:p>
            <a:r>
              <a:rPr lang="en-US" sz="3000" dirty="0" smtClean="0"/>
              <a:t>Popular Web </a:t>
            </a:r>
            <a:r>
              <a:rPr lang="en-US" sz="3000" dirty="0"/>
              <a:t>client programs</a:t>
            </a:r>
          </a:p>
        </p:txBody>
      </p:sp>
      <p:pic>
        <p:nvPicPr>
          <p:cNvPr id="563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3619500"/>
            <a:ext cx="146685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668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133600"/>
            <a:ext cx="1806575"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6576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descr="http://art-lib.com/wp-content/uploads/opera-logo-brows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1209675"/>
            <a:ext cx="1676400" cy="1409700"/>
          </a:xfrm>
          <a:prstGeom prst="rect">
            <a:avLst/>
          </a:prstGeom>
          <a:noFill/>
          <a:extLst>
            <a:ext uri="{909E8E84-426E-40DD-AFC4-6F175D3DCCD1}">
              <a14:hiddenFill xmlns:a14="http://schemas.microsoft.com/office/drawing/2010/main">
                <a:solidFill>
                  <a:srgbClr val="FFFFFF"/>
                </a:solidFill>
              </a14:hiddenFill>
            </a:ext>
          </a:extLst>
        </p:spPr>
      </p:pic>
      <p:sp>
        <p:nvSpPr>
          <p:cNvPr id="56328" name="Text Box 8"/>
          <p:cNvSpPr txBox="1">
            <a:spLocks noChangeArrowheads="1"/>
          </p:cNvSpPr>
          <p:nvPr/>
        </p:nvSpPr>
        <p:spPr bwMode="auto">
          <a:xfrm>
            <a:off x="1104900" y="2628900"/>
            <a:ext cx="187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a:t>Opera, Opera Software</a:t>
            </a:r>
          </a:p>
        </p:txBody>
      </p:sp>
      <p:sp>
        <p:nvSpPr>
          <p:cNvPr id="56330" name="Text Box 10"/>
          <p:cNvSpPr txBox="1">
            <a:spLocks noChangeArrowheads="1"/>
          </p:cNvSpPr>
          <p:nvPr/>
        </p:nvSpPr>
        <p:spPr bwMode="auto">
          <a:xfrm>
            <a:off x="1485900" y="5006521"/>
            <a:ext cx="1225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a:t>Chrome, Google</a:t>
            </a:r>
          </a:p>
        </p:txBody>
      </p:sp>
      <p:sp>
        <p:nvSpPr>
          <p:cNvPr id="56331" name="Text Box 11"/>
          <p:cNvSpPr txBox="1">
            <a:spLocks noChangeArrowheads="1"/>
          </p:cNvSpPr>
          <p:nvPr/>
        </p:nvSpPr>
        <p:spPr bwMode="auto">
          <a:xfrm>
            <a:off x="4168775" y="3940175"/>
            <a:ext cx="1130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a:t>Safari, Apple</a:t>
            </a:r>
          </a:p>
        </p:txBody>
      </p:sp>
      <p:sp>
        <p:nvSpPr>
          <p:cNvPr id="56332" name="Text Box 12"/>
          <p:cNvSpPr txBox="1">
            <a:spLocks noChangeArrowheads="1"/>
          </p:cNvSpPr>
          <p:nvPr/>
        </p:nvSpPr>
        <p:spPr bwMode="auto">
          <a:xfrm>
            <a:off x="6248400" y="5045075"/>
            <a:ext cx="1933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a:t>Firefox, Mozilla Foundation</a:t>
            </a:r>
          </a:p>
        </p:txBody>
      </p:sp>
      <p:sp>
        <p:nvSpPr>
          <p:cNvPr id="56333" name="Text Box 13"/>
          <p:cNvSpPr txBox="1">
            <a:spLocks noChangeArrowheads="1"/>
          </p:cNvSpPr>
          <p:nvPr/>
        </p:nvSpPr>
        <p:spPr bwMode="auto">
          <a:xfrm>
            <a:off x="6057900" y="25527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a:t>Internet Explorer, Microsoft</a:t>
            </a:r>
          </a:p>
        </p:txBody>
      </p:sp>
      <p:sp>
        <p:nvSpPr>
          <p:cNvPr id="56335" name="Text Box 15"/>
          <p:cNvSpPr txBox="1">
            <a:spLocks noChangeArrowheads="1"/>
          </p:cNvSpPr>
          <p:nvPr/>
        </p:nvSpPr>
        <p:spPr bwMode="auto">
          <a:xfrm>
            <a:off x="1295400" y="6041572"/>
            <a:ext cx="733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0" dirty="0"/>
              <a:t>Web </a:t>
            </a:r>
            <a:r>
              <a:rPr lang="en-US" sz="2400" b="0" i="1" dirty="0"/>
              <a:t>client</a:t>
            </a:r>
            <a:r>
              <a:rPr lang="en-US" sz="2400" b="0" dirty="0"/>
              <a:t> and Web </a:t>
            </a:r>
            <a:r>
              <a:rPr lang="en-US" sz="2400" b="0" i="1" dirty="0"/>
              <a:t>browser</a:t>
            </a:r>
            <a:r>
              <a:rPr lang="en-US" sz="2400" b="0" dirty="0"/>
              <a:t> are synonyms.</a:t>
            </a:r>
          </a:p>
        </p:txBody>
      </p:sp>
    </p:spTree>
    <p:extLst>
      <p:ext uri="{BB962C8B-B14F-4D97-AF65-F5344CB8AC3E}">
        <p14:creationId xmlns:p14="http://schemas.microsoft.com/office/powerpoint/2010/main" val="135086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3619500"/>
            <a:ext cx="146685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668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133600"/>
            <a:ext cx="1806575"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65760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descr="http://art-lib.com/wp-content/uploads/opera-logo-brows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1209675"/>
            <a:ext cx="1676400" cy="14097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p:cNvSpPr>
            <a:spLocks noGrp="1" noChangeArrowheads="1"/>
          </p:cNvSpPr>
          <p:nvPr>
            <p:ph type="title"/>
          </p:nvPr>
        </p:nvSpPr>
        <p:spPr>
          <a:xfrm>
            <a:off x="0" y="0"/>
            <a:ext cx="9144000" cy="1143000"/>
          </a:xfrm>
        </p:spPr>
        <p:txBody>
          <a:bodyPr>
            <a:normAutofit/>
          </a:bodyPr>
          <a:lstStyle/>
          <a:p>
            <a:r>
              <a:rPr lang="en-US" sz="3000" dirty="0" smtClean="0"/>
              <a:t>Popular Web client programs</a:t>
            </a:r>
            <a:endParaRPr lang="en-US" sz="3000" dirty="0"/>
          </a:p>
        </p:txBody>
      </p:sp>
      <p:sp>
        <p:nvSpPr>
          <p:cNvPr id="18" name="Rectangle 17"/>
          <p:cNvSpPr/>
          <p:nvPr/>
        </p:nvSpPr>
        <p:spPr>
          <a:xfrm>
            <a:off x="1718728" y="5708789"/>
            <a:ext cx="6378010" cy="707886"/>
          </a:xfrm>
          <a:prstGeom prst="rect">
            <a:avLst/>
          </a:prstGeom>
        </p:spPr>
        <p:txBody>
          <a:bodyPr wrap="square">
            <a:spAutoFit/>
          </a:bodyPr>
          <a:lstStyle/>
          <a:p>
            <a:r>
              <a:rPr lang="en-US" sz="2000" dirty="0" smtClean="0"/>
              <a:t>How is it possible that any one of these Web clients works with any of the millions of Web servers on the Internet?</a:t>
            </a:r>
            <a:endParaRPr lang="en-US" sz="2000" dirty="0"/>
          </a:p>
        </p:txBody>
      </p:sp>
      <p:pic>
        <p:nvPicPr>
          <p:cNvPr id="19"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2684" y="5814690"/>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05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normAutofit/>
          </a:bodyPr>
          <a:lstStyle/>
          <a:p>
            <a:r>
              <a:rPr lang="en-US" sz="3000" dirty="0" smtClean="0"/>
              <a:t>Open source </a:t>
            </a:r>
            <a:r>
              <a:rPr lang="en-US" sz="3000" dirty="0" smtClean="0"/>
              <a:t>software – free in two ways</a:t>
            </a:r>
            <a:endParaRPr lang="en-US" sz="3000" dirty="0"/>
          </a:p>
        </p:txBody>
      </p:sp>
      <p:pic>
        <p:nvPicPr>
          <p:cNvPr id="1028" name="Picture 4" descr="http://zealofthelord.files.wordpress.com/2013/01/freedom-of-speech.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289" y="1997449"/>
            <a:ext cx="2627941" cy="20022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raftbeerconnect.com/about/wp-content/uploads/2013/03/Free-Beer-e13638184946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382" y="1801641"/>
            <a:ext cx="2840709" cy="2393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60489" y="4969306"/>
            <a:ext cx="6823022" cy="400110"/>
          </a:xfrm>
          <a:prstGeom prst="rect">
            <a:avLst/>
          </a:prstGeom>
          <a:noFill/>
        </p:spPr>
        <p:txBody>
          <a:bodyPr wrap="none" rtlCol="0">
            <a:spAutoFit/>
          </a:bodyPr>
          <a:lstStyle/>
          <a:p>
            <a:pPr algn="ctr"/>
            <a:r>
              <a:rPr lang="en-US" sz="2000" dirty="0" smtClean="0"/>
              <a:t>Geeks say it is free as in “free speech” and free as in “free beer.”</a:t>
            </a:r>
            <a:endParaRPr lang="en-US" sz="2000" dirty="0"/>
          </a:p>
        </p:txBody>
      </p:sp>
      <p:sp>
        <p:nvSpPr>
          <p:cNvPr id="7" name="Rectangle 6"/>
          <p:cNvSpPr/>
          <p:nvPr/>
        </p:nvSpPr>
        <p:spPr>
          <a:xfrm>
            <a:off x="1010695" y="6011637"/>
            <a:ext cx="5415497" cy="400110"/>
          </a:xfrm>
          <a:prstGeom prst="rect">
            <a:avLst/>
          </a:prstGeom>
        </p:spPr>
        <p:txBody>
          <a:bodyPr wrap="square">
            <a:spAutoFit/>
          </a:bodyPr>
          <a:lstStyle/>
          <a:p>
            <a:r>
              <a:rPr lang="en-US" sz="2000" dirty="0" smtClean="0"/>
              <a:t>Which Web clients are open source?</a:t>
            </a:r>
            <a:endParaRPr lang="en-US" sz="2000" dirty="0"/>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501" y="5988309"/>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869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normAutofit/>
          </a:bodyPr>
          <a:lstStyle/>
          <a:p>
            <a:r>
              <a:rPr lang="en-US" sz="3000" dirty="0"/>
              <a:t>Web client programs</a:t>
            </a:r>
          </a:p>
        </p:txBody>
      </p:sp>
      <p:pic>
        <p:nvPicPr>
          <p:cNvPr id="563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900" y="3867150"/>
            <a:ext cx="1466850"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1445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381250"/>
            <a:ext cx="1806575"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905250"/>
            <a:ext cx="14668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7" name="Picture 7" descr="http://art-lib.com/wp-content/uploads/opera-logo-brows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1457325"/>
            <a:ext cx="1676400" cy="1409700"/>
          </a:xfrm>
          <a:prstGeom prst="rect">
            <a:avLst/>
          </a:prstGeom>
          <a:noFill/>
          <a:extLst>
            <a:ext uri="{909E8E84-426E-40DD-AFC4-6F175D3DCCD1}">
              <a14:hiddenFill xmlns:a14="http://schemas.microsoft.com/office/drawing/2010/main">
                <a:solidFill>
                  <a:srgbClr val="FFFFFF"/>
                </a:solidFill>
              </a14:hiddenFill>
            </a:ext>
          </a:extLst>
        </p:spPr>
      </p:pic>
      <p:sp>
        <p:nvSpPr>
          <p:cNvPr id="56328" name="Text Box 8"/>
          <p:cNvSpPr txBox="1">
            <a:spLocks noChangeArrowheads="1"/>
          </p:cNvSpPr>
          <p:nvPr/>
        </p:nvSpPr>
        <p:spPr bwMode="auto">
          <a:xfrm>
            <a:off x="1104900" y="2876550"/>
            <a:ext cx="187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smtClean="0"/>
              <a:t>Proprietary</a:t>
            </a:r>
            <a:r>
              <a:rPr lang="en-US" sz="2000" b="0" dirty="0" smtClean="0"/>
              <a:t>, </a:t>
            </a:r>
            <a:r>
              <a:rPr lang="en-US" sz="2000" b="0" dirty="0"/>
              <a:t>Opera Software</a:t>
            </a:r>
          </a:p>
        </p:txBody>
      </p:sp>
      <p:sp>
        <p:nvSpPr>
          <p:cNvPr id="56330" name="Text Box 10"/>
          <p:cNvSpPr txBox="1">
            <a:spLocks noChangeArrowheads="1"/>
          </p:cNvSpPr>
          <p:nvPr/>
        </p:nvSpPr>
        <p:spPr bwMode="auto">
          <a:xfrm>
            <a:off x="1260474" y="5517242"/>
            <a:ext cx="15589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0" dirty="0" smtClean="0"/>
              <a:t>Open source</a:t>
            </a:r>
            <a:endParaRPr lang="en-US" sz="2000" b="0" dirty="0"/>
          </a:p>
        </p:txBody>
      </p:sp>
      <p:sp>
        <p:nvSpPr>
          <p:cNvPr id="56331" name="Text Box 11"/>
          <p:cNvSpPr txBox="1">
            <a:spLocks noChangeArrowheads="1"/>
          </p:cNvSpPr>
          <p:nvPr/>
        </p:nvSpPr>
        <p:spPr bwMode="auto">
          <a:xfrm>
            <a:off x="3888580" y="4206944"/>
            <a:ext cx="14970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0" dirty="0" smtClean="0"/>
              <a:t>Proprietary, Apple</a:t>
            </a:r>
            <a:endParaRPr lang="en-US" sz="2000" b="0" dirty="0"/>
          </a:p>
        </p:txBody>
      </p:sp>
      <p:sp>
        <p:nvSpPr>
          <p:cNvPr id="56333" name="Text Box 13"/>
          <p:cNvSpPr txBox="1">
            <a:spLocks noChangeArrowheads="1"/>
          </p:cNvSpPr>
          <p:nvPr/>
        </p:nvSpPr>
        <p:spPr bwMode="auto">
          <a:xfrm>
            <a:off x="6467474" y="2800350"/>
            <a:ext cx="14954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0" dirty="0" smtClean="0"/>
              <a:t>Proprietary, </a:t>
            </a:r>
            <a:r>
              <a:rPr lang="en-US" sz="2000" b="0" dirty="0"/>
              <a:t>Microsoft</a:t>
            </a:r>
          </a:p>
        </p:txBody>
      </p:sp>
      <p:sp>
        <p:nvSpPr>
          <p:cNvPr id="14" name="Text Box 10"/>
          <p:cNvSpPr txBox="1">
            <a:spLocks noChangeArrowheads="1"/>
          </p:cNvSpPr>
          <p:nvPr/>
        </p:nvSpPr>
        <p:spPr bwMode="auto">
          <a:xfrm>
            <a:off x="6392862" y="5517242"/>
            <a:ext cx="15589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b="0" dirty="0" smtClean="0"/>
              <a:t>Open source</a:t>
            </a:r>
            <a:endParaRPr lang="en-US" sz="2000" b="0" dirty="0"/>
          </a:p>
        </p:txBody>
      </p:sp>
    </p:spTree>
    <p:extLst>
      <p:ext uri="{BB962C8B-B14F-4D97-AF65-F5344CB8AC3E}">
        <p14:creationId xmlns:p14="http://schemas.microsoft.com/office/powerpoint/2010/main" val="401594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274638"/>
            <a:ext cx="9144000" cy="1143000"/>
          </a:xfrm>
        </p:spPr>
        <p:txBody>
          <a:bodyPr>
            <a:normAutofit/>
          </a:bodyPr>
          <a:lstStyle/>
          <a:p>
            <a:r>
              <a:rPr lang="en-US" sz="3000" dirty="0"/>
              <a:t>The most popular Web server programs</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76151"/>
            <a:ext cx="3238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72939"/>
            <a:ext cx="28956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7" name="Text Box 5"/>
          <p:cNvSpPr txBox="1">
            <a:spLocks noChangeArrowheads="1"/>
          </p:cNvSpPr>
          <p:nvPr/>
        </p:nvSpPr>
        <p:spPr bwMode="auto">
          <a:xfrm>
            <a:off x="1336394" y="4387398"/>
            <a:ext cx="1594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0" dirty="0"/>
              <a:t>Proprietary</a:t>
            </a:r>
          </a:p>
        </p:txBody>
      </p:sp>
      <p:sp>
        <p:nvSpPr>
          <p:cNvPr id="64518" name="Text Box 6"/>
          <p:cNvSpPr txBox="1">
            <a:spLocks noChangeArrowheads="1"/>
          </p:cNvSpPr>
          <p:nvPr/>
        </p:nvSpPr>
        <p:spPr bwMode="auto">
          <a:xfrm>
            <a:off x="5945146" y="4387396"/>
            <a:ext cx="17655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0" dirty="0"/>
              <a:t>Open source</a:t>
            </a:r>
          </a:p>
        </p:txBody>
      </p:sp>
      <p:sp>
        <p:nvSpPr>
          <p:cNvPr id="2" name="Rectangle 1"/>
          <p:cNvSpPr/>
          <p:nvPr/>
        </p:nvSpPr>
        <p:spPr>
          <a:xfrm>
            <a:off x="1144546" y="5679818"/>
            <a:ext cx="3619452" cy="369332"/>
          </a:xfrm>
          <a:prstGeom prst="rect">
            <a:avLst/>
          </a:prstGeom>
        </p:spPr>
        <p:txBody>
          <a:bodyPr wrap="none">
            <a:spAutoFit/>
          </a:bodyPr>
          <a:lstStyle/>
          <a:p>
            <a:r>
              <a:rPr lang="en-US" dirty="0"/>
              <a:t>Which do you think is most popular?</a:t>
            </a:r>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502" y="5652765"/>
            <a:ext cx="423438" cy="42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67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058416" y="6248400"/>
            <a:ext cx="1759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dirty="0"/>
              <a:t>Source:  </a:t>
            </a:r>
            <a:r>
              <a:rPr lang="en-US" b="0" dirty="0" err="1">
                <a:hlinkClick r:id="rId3"/>
              </a:rPr>
              <a:t>Netcraft</a:t>
            </a:r>
            <a:endParaRPr lang="en-US" b="0" dirty="0"/>
          </a:p>
        </p:txBody>
      </p:sp>
      <p:sp>
        <p:nvSpPr>
          <p:cNvPr id="2" name="Rectangle 1"/>
          <p:cNvSpPr/>
          <p:nvPr/>
        </p:nvSpPr>
        <p:spPr>
          <a:xfrm>
            <a:off x="981049" y="5377543"/>
            <a:ext cx="7181902" cy="400110"/>
          </a:xfrm>
          <a:prstGeom prst="rect">
            <a:avLst/>
          </a:prstGeom>
        </p:spPr>
        <p:txBody>
          <a:bodyPr wrap="none">
            <a:spAutoFit/>
          </a:bodyPr>
          <a:lstStyle/>
          <a:p>
            <a:pPr algn="ctr"/>
            <a:r>
              <a:rPr lang="en-US" sz="2000" dirty="0" smtClean="0"/>
              <a:t>Note that there are many other, less popular Web server programs.</a:t>
            </a:r>
            <a:endParaRPr lang="en-US" sz="20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528" y="1011522"/>
            <a:ext cx="6928944" cy="344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272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888</Words>
  <Application>Microsoft Office PowerPoint</Application>
  <PresentationFormat>On-screen Show (4:3)</PresentationFormat>
  <Paragraphs>122</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Open source</vt:lpstr>
      <vt:lpstr>Where does this topic fit?</vt:lpstr>
      <vt:lpstr>Popular Web client programs</vt:lpstr>
      <vt:lpstr>Popular Web client programs</vt:lpstr>
      <vt:lpstr>Popular Web client programs</vt:lpstr>
      <vt:lpstr>Open source software – free in two ways</vt:lpstr>
      <vt:lpstr>Web client programs</vt:lpstr>
      <vt:lpstr>The most popular Web server programs</vt:lpstr>
      <vt:lpstr>PowerPoint Presentation</vt:lpstr>
      <vt:lpstr>Open source/copyright licenses</vt:lpstr>
      <vt:lpstr>Is open source a good idea?</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Larry</dc:creator>
  <cp:lastModifiedBy>Larry Press</cp:lastModifiedBy>
  <cp:revision>56</cp:revision>
  <dcterms:created xsi:type="dcterms:W3CDTF">2010-07-13T13:09:27Z</dcterms:created>
  <dcterms:modified xsi:type="dcterms:W3CDTF">2015-10-21T00:53:31Z</dcterms:modified>
</cp:coreProperties>
</file>