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64" r:id="rId3"/>
    <p:sldId id="268" r:id="rId4"/>
    <p:sldId id="309" r:id="rId5"/>
    <p:sldId id="304" r:id="rId6"/>
    <p:sldId id="269" r:id="rId7"/>
    <p:sldId id="308" r:id="rId8"/>
    <p:sldId id="271" r:id="rId9"/>
    <p:sldId id="270" r:id="rId10"/>
    <p:sldId id="289" r:id="rId11"/>
    <p:sldId id="290" r:id="rId12"/>
    <p:sldId id="298" r:id="rId13"/>
    <p:sldId id="274" r:id="rId14"/>
    <p:sldId id="292" r:id="rId15"/>
    <p:sldId id="276" r:id="rId16"/>
    <p:sldId id="294" r:id="rId17"/>
    <p:sldId id="296" r:id="rId18"/>
    <p:sldId id="303" r:id="rId19"/>
    <p:sldId id="302" r:id="rId20"/>
    <p:sldId id="300" r:id="rId21"/>
    <p:sldId id="301" r:id="rId22"/>
    <p:sldId id="30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ry Press" initials="LP" lastIdx="1" clrIdx="0">
    <p:extLst>
      <p:ext uri="{19B8F6BF-5375-455C-9EA6-DF929625EA0E}">
        <p15:presenceInfo xmlns:p15="http://schemas.microsoft.com/office/powerpoint/2012/main" userId="0ada1fc7287252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547A29-763D-4B4F-BF23-6A61AA46F280}" v="5" dt="2020-04-06T22:06:32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5739" autoAdjust="0"/>
  </p:normalViewPr>
  <p:slideViewPr>
    <p:cSldViewPr snapToGrid="0">
      <p:cViewPr varScale="1">
        <p:scale>
          <a:sx n="76" d="100"/>
          <a:sy n="76" d="100"/>
        </p:scale>
        <p:origin x="1596" y="64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ry Press" userId="0ada1fc728725202" providerId="LiveId" clId="{7A1E68A0-63F5-488B-8343-D309C8A0B2A1}"/>
    <pc:docChg chg="undo custSel modSld">
      <pc:chgData name="Larry Press" userId="0ada1fc728725202" providerId="LiveId" clId="{7A1E68A0-63F5-488B-8343-D309C8A0B2A1}" dt="2020-04-05T06:10:09.213" v="48"/>
      <pc:docMkLst>
        <pc:docMk/>
      </pc:docMkLst>
      <pc:sldChg chg="addSp delSp modSp mod addCm delCm">
        <pc:chgData name="Larry Press" userId="0ada1fc728725202" providerId="LiveId" clId="{7A1E68A0-63F5-488B-8343-D309C8A0B2A1}" dt="2020-04-05T06:10:09.213" v="48"/>
        <pc:sldMkLst>
          <pc:docMk/>
          <pc:sldMk cId="3110318826" sldId="300"/>
        </pc:sldMkLst>
        <pc:spChg chg="add del mod">
          <ac:chgData name="Larry Press" userId="0ada1fc728725202" providerId="LiveId" clId="{7A1E68A0-63F5-488B-8343-D309C8A0B2A1}" dt="2020-04-05T06:10:09.213" v="48"/>
          <ac:spMkLst>
            <pc:docMk/>
            <pc:sldMk cId="3110318826" sldId="300"/>
            <ac:spMk id="2" creationId="{CC1EFDD3-B300-4257-B9E8-62ACBF9E6D69}"/>
          </ac:spMkLst>
        </pc:spChg>
        <pc:spChg chg="mod">
          <ac:chgData name="Larry Press" userId="0ada1fc728725202" providerId="LiveId" clId="{7A1E68A0-63F5-488B-8343-D309C8A0B2A1}" dt="2020-04-05T06:10:07.943" v="45" actId="20577"/>
          <ac:spMkLst>
            <pc:docMk/>
            <pc:sldMk cId="3110318826" sldId="300"/>
            <ac:spMk id="5123" creationId="{00000000-0000-0000-0000-000000000000}"/>
          </ac:spMkLst>
        </pc:spChg>
      </pc:sldChg>
    </pc:docChg>
  </pc:docChgLst>
  <pc:docChgLst>
    <pc:chgData name="Larry Press" userId="0ada1fc728725202" providerId="LiveId" clId="{E1547A29-763D-4B4F-BF23-6A61AA46F280}"/>
    <pc:docChg chg="undo custSel addSld delSld modSld sldOrd">
      <pc:chgData name="Larry Press" userId="0ada1fc728725202" providerId="LiveId" clId="{E1547A29-763D-4B4F-BF23-6A61AA46F280}" dt="2020-04-06T22:05:51.961" v="367" actId="113"/>
      <pc:docMkLst>
        <pc:docMk/>
      </pc:docMkLst>
      <pc:sldChg chg="modNotesTx">
        <pc:chgData name="Larry Press" userId="0ada1fc728725202" providerId="LiveId" clId="{E1547A29-763D-4B4F-BF23-6A61AA46F280}" dt="2020-04-06T22:03:46.949" v="340" actId="20577"/>
        <pc:sldMkLst>
          <pc:docMk/>
          <pc:sldMk cId="403761634" sldId="268"/>
        </pc:sldMkLst>
      </pc:sldChg>
      <pc:sldChg chg="del">
        <pc:chgData name="Larry Press" userId="0ada1fc728725202" providerId="LiveId" clId="{E1547A29-763D-4B4F-BF23-6A61AA46F280}" dt="2020-04-06T21:44:03.263" v="0" actId="2696"/>
        <pc:sldMkLst>
          <pc:docMk/>
          <pc:sldMk cId="3503374266" sldId="282"/>
        </pc:sldMkLst>
      </pc:sldChg>
      <pc:sldChg chg="del">
        <pc:chgData name="Larry Press" userId="0ada1fc728725202" providerId="LiveId" clId="{E1547A29-763D-4B4F-BF23-6A61AA46F280}" dt="2020-04-06T21:44:03.263" v="0" actId="2696"/>
        <pc:sldMkLst>
          <pc:docMk/>
          <pc:sldMk cId="1029390386" sldId="283"/>
        </pc:sldMkLst>
      </pc:sldChg>
      <pc:sldChg chg="del">
        <pc:chgData name="Larry Press" userId="0ada1fc728725202" providerId="LiveId" clId="{E1547A29-763D-4B4F-BF23-6A61AA46F280}" dt="2020-04-06T21:44:03.263" v="0" actId="2696"/>
        <pc:sldMkLst>
          <pc:docMk/>
          <pc:sldMk cId="1610434513" sldId="284"/>
        </pc:sldMkLst>
      </pc:sldChg>
      <pc:sldChg chg="modSp mod">
        <pc:chgData name="Larry Press" userId="0ada1fc728725202" providerId="LiveId" clId="{E1547A29-763D-4B4F-BF23-6A61AA46F280}" dt="2020-04-06T21:57:22.585" v="23" actId="20577"/>
        <pc:sldMkLst>
          <pc:docMk/>
          <pc:sldMk cId="4229916488" sldId="304"/>
        </pc:sldMkLst>
        <pc:spChg chg="mod">
          <ac:chgData name="Larry Press" userId="0ada1fc728725202" providerId="LiveId" clId="{E1547A29-763D-4B4F-BF23-6A61AA46F280}" dt="2020-04-06T21:57:22.585" v="23" actId="20577"/>
          <ac:spMkLst>
            <pc:docMk/>
            <pc:sldMk cId="4229916488" sldId="304"/>
            <ac:spMk id="8" creationId="{00000000-0000-0000-0000-000000000000}"/>
          </ac:spMkLst>
        </pc:spChg>
      </pc:sldChg>
      <pc:sldChg chg="addSp modSp add mod ord">
        <pc:chgData name="Larry Press" userId="0ada1fc728725202" providerId="LiveId" clId="{E1547A29-763D-4B4F-BF23-6A61AA46F280}" dt="2020-04-06T22:05:51.961" v="367" actId="113"/>
        <pc:sldMkLst>
          <pc:docMk/>
          <pc:sldMk cId="370830753" sldId="309"/>
        </pc:sldMkLst>
        <pc:spChg chg="add mod">
          <ac:chgData name="Larry Press" userId="0ada1fc728725202" providerId="LiveId" clId="{E1547A29-763D-4B4F-BF23-6A61AA46F280}" dt="2020-04-06T22:05:51.961" v="367" actId="113"/>
          <ac:spMkLst>
            <pc:docMk/>
            <pc:sldMk cId="370830753" sldId="309"/>
            <ac:spMk id="3" creationId="{C60F2D99-0268-4F18-9071-25D6454D227C}"/>
          </ac:spMkLst>
        </pc:spChg>
        <pc:picChg chg="add mod">
          <ac:chgData name="Larry Press" userId="0ada1fc728725202" providerId="LiveId" clId="{E1547A29-763D-4B4F-BF23-6A61AA46F280}" dt="2020-04-06T22:02:06.080" v="318" actId="14100"/>
          <ac:picMkLst>
            <pc:docMk/>
            <pc:sldMk cId="370830753" sldId="309"/>
            <ac:picMk id="2" creationId="{0867DA7F-52EF-46BE-9B19-E8E6012FDCC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AA7B8-C9E3-430F-AF36-0900B4878D3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71822-4C48-4054-802C-DE4A10B7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4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0EB78-57B6-4F01-8CDA-2C3212E30F40}" type="slidenum">
              <a:rPr lang="en-US"/>
              <a:pPr/>
              <a:t>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This presentation is an overview of the</a:t>
            </a:r>
            <a:r>
              <a:rPr lang="en-US" sz="2000" baseline="0" dirty="0"/>
              <a:t> operations and user interface of Paint.net.</a:t>
            </a:r>
          </a:p>
          <a:p>
            <a:endParaRPr lang="en-US" sz="2000" baseline="0" dirty="0"/>
          </a:p>
          <a:p>
            <a:r>
              <a:rPr lang="en-US" sz="2000" baseline="0" dirty="0"/>
              <a:t>I would advise you to review this presentation both before and after working with the program.</a:t>
            </a:r>
          </a:p>
          <a:p>
            <a:endParaRPr lang="en-US" sz="2000" baseline="0" dirty="0"/>
          </a:p>
          <a:p>
            <a:r>
              <a:rPr lang="en-US" sz="2000" baseline="0" dirty="0"/>
              <a:t>It will help you get started at first and consolidate your experience afterward.</a:t>
            </a:r>
            <a:endParaRPr lang="en-US" sz="20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latin typeface="+mj-lt"/>
                <a:cs typeface="Times New Roman" pitchFamily="18" charset="0"/>
              </a:rPr>
              <a:t>The Paint.net command menu is similar to that of other Windows</a:t>
            </a:r>
            <a:r>
              <a:rPr lang="en-US" sz="2000" baseline="0" dirty="0">
                <a:latin typeface="+mj-lt"/>
                <a:cs typeface="Times New Roman" pitchFamily="18" charset="0"/>
              </a:rPr>
              <a:t> programs.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For example, the typical File commands are the leftmost on the menu.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Let’s look at examples of the various sub-menus.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83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Here we see the</a:t>
            </a:r>
            <a:r>
              <a:rPr lang="en-US" sz="2000" baseline="0" dirty="0"/>
              <a:t> operations available under the Image menu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As you see we can resize the image or the “canvas” it is on or rotate it.</a:t>
            </a:r>
          </a:p>
          <a:p>
            <a:endParaRPr lang="en-US" sz="2000" dirty="0"/>
          </a:p>
          <a:p>
            <a:r>
              <a:rPr lang="en-US" sz="2000" dirty="0"/>
              <a:t>In this example,</a:t>
            </a:r>
            <a:r>
              <a:rPr lang="en-US" sz="2000" baseline="0" dirty="0"/>
              <a:t> I rotated the image 90 degrees counter-clockwise.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5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63A07B-3743-4373-945E-1BF79031FBD0}" type="slidenum">
              <a:rPr lang="en-US"/>
              <a:pPr/>
              <a:t>12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+mj-lt"/>
                <a:cs typeface="Times New Roman" pitchFamily="18" charset="0"/>
              </a:rPr>
              <a:t>Resizing</a:t>
            </a:r>
            <a:r>
              <a:rPr lang="en-US" sz="2000" baseline="0" dirty="0">
                <a:latin typeface="+mj-lt"/>
                <a:cs typeface="Times New Roman" pitchFamily="18" charset="0"/>
              </a:rPr>
              <a:t> is a common operation under the image menu.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>
              <a:latin typeface="+mj-lt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+mj-lt"/>
                <a:cs typeface="Times New Roman" pitchFamily="18" charset="0"/>
              </a:rPr>
              <a:t>You can resize images by a given percent or by setting the width or height</a:t>
            </a:r>
            <a:r>
              <a:rPr lang="en-US" sz="2000" baseline="0" dirty="0">
                <a:latin typeface="+mj-lt"/>
                <a:cs typeface="Times New Roman" pitchFamily="18" charset="0"/>
              </a:rPr>
              <a:t> to an exact value.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>
              <a:latin typeface="+mj-lt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>
                <a:latin typeface="+mj-lt"/>
                <a:cs typeface="Times New Roman" pitchFamily="18" charset="0"/>
              </a:rPr>
              <a:t>If you change the width or height without fixing the aspect ratio, the result will be distorted, as shown here.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>
              <a:latin typeface="+mj-lt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>
                <a:latin typeface="+mj-lt"/>
                <a:cs typeface="Times New Roman" pitchFamily="18" charset="0"/>
              </a:rPr>
              <a:t>You will usually want to keep the aspect ratio fixed.</a:t>
            </a: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4CAA76-A2EE-436C-98BE-2984D46FDAD0}" type="slidenum">
              <a:rPr lang="en-US"/>
              <a:pPr/>
              <a:t>13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latin typeface="+mj-lt"/>
                <a:cs typeface="Times New Roman" pitchFamily="18" charset="0"/>
              </a:rPr>
              <a:t>Using the view commands, you</a:t>
            </a:r>
            <a:r>
              <a:rPr lang="en-US" sz="2000" baseline="0" dirty="0">
                <a:latin typeface="+mj-lt"/>
                <a:cs typeface="Times New Roman" pitchFamily="18" charset="0"/>
              </a:rPr>
              <a:t> can zoom in and out and modify the way the image is displayed.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Changing zooming in or out does not alter the image, it just changes what you see when you are working on it.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latin typeface="+mj-lt"/>
                <a:cs typeface="Times New Roman" pitchFamily="18" charset="0"/>
              </a:rPr>
              <a:t>The adjustments commands allow you to alter the colors,</a:t>
            </a:r>
            <a:r>
              <a:rPr lang="en-US" sz="2000" baseline="0" dirty="0">
                <a:latin typeface="+mj-lt"/>
                <a:cs typeface="Times New Roman" pitchFamily="18" charset="0"/>
              </a:rPr>
              <a:t> contrast, and brightness of an image.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There is a corresponding dialog box to alter the degree of each operation.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Here we see the brightness/contrast dialog box with two sliders.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94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4960E2-5FBC-4C5B-A72B-68FE341FF91C}" type="slidenum">
              <a:rPr lang="en-US"/>
              <a:pPr/>
              <a:t>15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latin typeface="+mj-lt"/>
                <a:cs typeface="Times New Roman" pitchFamily="18" charset="0"/>
              </a:rPr>
              <a:t>As shown here, you</a:t>
            </a:r>
            <a:r>
              <a:rPr lang="en-US" sz="2000" baseline="0" dirty="0">
                <a:latin typeface="+mj-lt"/>
                <a:cs typeface="Times New Roman" pitchFamily="18" charset="0"/>
              </a:rPr>
              <a:t> get immediate feedback on the image adjustment when you move the sliders or other settings.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>
                <a:latin typeface="+mj-lt"/>
                <a:cs typeface="Times New Roman" pitchFamily="18" charset="0"/>
              </a:rPr>
              <a:t>In the early days of image processing, one often had to wait overnight to see the results of changes like these.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Immediate feedback makes image processing quick and practical for many applications.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Next, let’s look at an example from the Effects menu.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latin typeface="+mj-lt"/>
                <a:cs typeface="Times New Roman" pitchFamily="18" charset="0"/>
              </a:rPr>
              <a:t>Paint.net</a:t>
            </a:r>
            <a:r>
              <a:rPr lang="en-US" sz="2000" baseline="0" dirty="0">
                <a:latin typeface="+mj-lt"/>
                <a:cs typeface="Times New Roman" pitchFamily="18" charset="0"/>
              </a:rPr>
              <a:t> includes a couple dozen special effect filters.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Like the adjustment operations, the effects have dialog boxes to control the strength of the effect.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Here we see the Ink Sketch effect applied to an image.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As with adjustments, the feedback is immediate.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Perhaps the most commonly used effect is sharpening an image (</a:t>
            </a:r>
            <a:r>
              <a:rPr lang="en-US" sz="2000" i="1" baseline="0" dirty="0">
                <a:latin typeface="+mj-lt"/>
                <a:cs typeface="Times New Roman" pitchFamily="18" charset="0"/>
              </a:rPr>
              <a:t>effects&gt;photo&gt;sharpen</a:t>
            </a:r>
            <a:r>
              <a:rPr lang="en-US" sz="2000" baseline="0" dirty="0">
                <a:latin typeface="+mj-lt"/>
                <a:cs typeface="Times New Roman" pitchFamily="18" charset="0"/>
              </a:rPr>
              <a:t>).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You should experiment with it and the others.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79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latin typeface="+mj-lt"/>
                <a:cs typeface="Times New Roman" pitchFamily="18" charset="0"/>
              </a:rPr>
              <a:t>Image</a:t>
            </a:r>
            <a:r>
              <a:rPr lang="en-US" sz="2000" baseline="0" dirty="0">
                <a:latin typeface="+mj-lt"/>
                <a:cs typeface="Times New Roman" pitchFamily="18" charset="0"/>
              </a:rPr>
              <a:t> processing programs allow you to build an image by placing layers on top of each other.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In this example, the photo of Lucas is on the </a:t>
            </a:r>
            <a:r>
              <a:rPr lang="en-US" sz="2000" i="1" baseline="0" dirty="0">
                <a:latin typeface="+mj-lt"/>
                <a:cs typeface="Times New Roman" pitchFamily="18" charset="0"/>
              </a:rPr>
              <a:t>Background</a:t>
            </a:r>
            <a:r>
              <a:rPr lang="en-US" sz="2000" baseline="0" dirty="0">
                <a:latin typeface="+mj-lt"/>
                <a:cs typeface="Times New Roman" pitchFamily="18" charset="0"/>
              </a:rPr>
              <a:t> layer.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I created a second layer on top of that, and called it </a:t>
            </a:r>
            <a:r>
              <a:rPr lang="en-US" sz="2000" i="1" baseline="0" dirty="0">
                <a:latin typeface="+mj-lt"/>
                <a:cs typeface="Times New Roman" pitchFamily="18" charset="0"/>
              </a:rPr>
              <a:t>Name</a:t>
            </a:r>
            <a:r>
              <a:rPr lang="en-US" sz="2000" baseline="0" dirty="0">
                <a:latin typeface="+mj-lt"/>
                <a:cs typeface="Times New Roman" pitchFamily="18" charset="0"/>
              </a:rPr>
              <a:t>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I then typed the word </a:t>
            </a:r>
            <a:r>
              <a:rPr lang="en-US" sz="2000" i="1" baseline="0" dirty="0">
                <a:latin typeface="+mj-lt"/>
                <a:cs typeface="Times New Roman" pitchFamily="18" charset="0"/>
              </a:rPr>
              <a:t>Lucas</a:t>
            </a:r>
            <a:r>
              <a:rPr lang="en-US" sz="2000" baseline="0" dirty="0">
                <a:latin typeface="+mj-lt"/>
                <a:cs typeface="Times New Roman" pitchFamily="18" charset="0"/>
              </a:rPr>
              <a:t> on that layer using the Text tool. 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The checkerboard pattern on the Name layer indicates transparency.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The </a:t>
            </a:r>
            <a:r>
              <a:rPr lang="en-US" sz="2000" i="1" baseline="0" dirty="0">
                <a:latin typeface="+mj-lt"/>
                <a:cs typeface="Times New Roman" pitchFamily="18" charset="0"/>
              </a:rPr>
              <a:t>background</a:t>
            </a:r>
            <a:r>
              <a:rPr lang="en-US" sz="2000" baseline="0" dirty="0">
                <a:latin typeface="+mj-lt"/>
                <a:cs typeface="Times New Roman" pitchFamily="18" charset="0"/>
              </a:rPr>
              <a:t> layer is visible wherever the upper layer is transparent.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Only the word </a:t>
            </a:r>
            <a:r>
              <a:rPr lang="en-US" sz="2000" i="1" baseline="0" dirty="0">
                <a:latin typeface="+mj-lt"/>
                <a:cs typeface="Times New Roman" pitchFamily="18" charset="0"/>
              </a:rPr>
              <a:t>Lucas</a:t>
            </a:r>
            <a:r>
              <a:rPr lang="en-US" sz="2000" baseline="0" dirty="0">
                <a:latin typeface="+mj-lt"/>
                <a:cs typeface="Times New Roman" pitchFamily="18" charset="0"/>
              </a:rPr>
              <a:t> is opaque.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I was able to experiment with the position of the text by dragging the position of the top layer using the Move Selected Pixels tool.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The layer commands allow us to create new layers and change their properties, including the level of opacity.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When you are finished adjusting the layers, you can give the </a:t>
            </a:r>
            <a:r>
              <a:rPr lang="en-US" sz="2000" i="1" baseline="0" dirty="0">
                <a:latin typeface="+mj-lt"/>
                <a:cs typeface="Times New Roman" pitchFamily="18" charset="0"/>
              </a:rPr>
              <a:t>flatten</a:t>
            </a:r>
            <a:r>
              <a:rPr lang="en-US" sz="2000" baseline="0" dirty="0">
                <a:latin typeface="+mj-lt"/>
                <a:cs typeface="Times New Roman" pitchFamily="18" charset="0"/>
              </a:rPr>
              <a:t> command 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(</a:t>
            </a:r>
            <a:r>
              <a:rPr lang="en-US" sz="2000" i="1" kern="1200" baseline="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image&gt;flatten</a:t>
            </a:r>
            <a:r>
              <a: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)</a:t>
            </a:r>
            <a:r>
              <a:rPr lang="en-US" sz="2000" baseline="0" dirty="0">
                <a:latin typeface="+mj-lt"/>
                <a:cs typeface="Times New Roman" pitchFamily="18" charset="0"/>
              </a:rPr>
              <a:t>, to combine them into a one-layer image.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51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latin typeface="+mj-lt"/>
                <a:cs typeface="Times New Roman" pitchFamily="18" charset="0"/>
              </a:rPr>
              <a:t>Finally,</a:t>
            </a:r>
            <a:r>
              <a:rPr lang="en-US" sz="2000" baseline="0" dirty="0">
                <a:latin typeface="+mj-lt"/>
                <a:cs typeface="Times New Roman" pitchFamily="18" charset="0"/>
              </a:rPr>
              <a:t> let’s mention the Color window.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In this example, the current Primary color is black and the current secondary color is white.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New objects you draw will have the primary color, in this case black.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dirty="0">
                <a:latin typeface="+mj-lt"/>
                <a:cs typeface="Times New Roman" pitchFamily="18" charset="0"/>
              </a:rPr>
              <a:t>Y</a:t>
            </a:r>
            <a:r>
              <a:rPr lang="en-US" sz="2000" baseline="0" dirty="0">
                <a:latin typeface="+mj-lt"/>
                <a:cs typeface="Times New Roman" pitchFamily="18" charset="0"/>
              </a:rPr>
              <a:t>ou can change the primary and secondary colors by selecting from the color wheel on the right or the palette at the bottom.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You can also pick the color of any pixel in your image using the Color Picker tool.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You can quickly switch the primary and secondary colors by clicking on the curved arrow next to them.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There are millions of unique colors, and we will see how to define them in another topic module.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17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CBF74-7F43-4282-978C-6E9CC80CFF04}" type="slidenum">
              <a:rPr lang="en-US"/>
              <a:pPr/>
              <a:t>19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latin typeface="+mj-lt"/>
                <a:cs typeface="Times New Roman" pitchFamily="18" charset="0"/>
              </a:rPr>
              <a:t>We have</a:t>
            </a:r>
            <a:r>
              <a:rPr lang="en-US" sz="2000" baseline="0" dirty="0">
                <a:latin typeface="+mj-lt"/>
                <a:cs typeface="Times New Roman" pitchFamily="18" charset="0"/>
              </a:rPr>
              <a:t> gone over examples illustrating the tools, tool settings and status lines, and the menu commands available in Paint.net.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We also looked at the history, layers and color windows.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We saw that it is easy to undo any  change, making it quick and easy to play around with the program and learn by experimenting.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Paint.net is a typical image processing program, so time you spend learning to use it will apply to any other one.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That being said, there are many commands and options we did not cover in this presentation.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As with a full-featured word processor, you must experiment with them yourself to learn the full capability of the program.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23F76-B5F8-4188-8194-CA8DA8F5EDB8}" type="slidenum">
              <a:rPr lang="en-US"/>
              <a:pPr/>
              <a:t>2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The</a:t>
            </a:r>
            <a:r>
              <a:rPr lang="en-US" sz="2000" baseline="0" dirty="0"/>
              <a:t> presentation deals with image content creation.</a:t>
            </a:r>
            <a:endParaRPr lang="en-US" sz="20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77970-64F3-4074-8BED-90F4FCD6F303}" type="slidenum">
              <a:rPr lang="en-US"/>
              <a:pPr/>
              <a:t>20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CBF74-7F43-4282-978C-6E9CC80CFF04}" type="slidenum">
              <a:rPr lang="en-US"/>
              <a:pPr/>
              <a:t>3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latin typeface="+mj-lt"/>
                <a:cs typeface="Times New Roman" pitchFamily="18" charset="0"/>
              </a:rPr>
              <a:t>This is an overview of the Paint.net screen layout.</a:t>
            </a:r>
          </a:p>
          <a:p>
            <a:endParaRPr lang="en-US" sz="2000" dirty="0">
              <a:latin typeface="+mj-lt"/>
              <a:cs typeface="Times New Roman" pitchFamily="18" charset="0"/>
            </a:endParaRPr>
          </a:p>
          <a:p>
            <a:r>
              <a:rPr lang="en-US" sz="2000" dirty="0">
                <a:latin typeface="+mj-lt"/>
                <a:cs typeface="Times New Roman" pitchFamily="18" charset="0"/>
              </a:rPr>
              <a:t>The command menus, tool</a:t>
            </a:r>
            <a:r>
              <a:rPr lang="en-US" sz="2000" baseline="0" dirty="0">
                <a:latin typeface="+mj-lt"/>
                <a:cs typeface="Times New Roman" pitchFamily="18" charset="0"/>
              </a:rPr>
              <a:t> settings, status line, open image dock and current image are in fixed locations.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Editing windows like the Tools window shown here can be selectively hidden and, when visible, moved to any point on the screen the user finds convenient.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The next slide shows the other editing windows.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In addition</a:t>
            </a:r>
            <a:r>
              <a:rPr lang="en-US" sz="1200" baseline="0" dirty="0"/>
              <a:t> to the fixed areas mentioned in the previous slide, t</a:t>
            </a:r>
            <a:r>
              <a:rPr lang="en-US" sz="1200" dirty="0"/>
              <a:t>he Paint.net user interface has four</a:t>
            </a:r>
            <a:r>
              <a:rPr lang="en-US" sz="1200" baseline="0" dirty="0"/>
              <a:t> windows that can be moved to any spot on the screen or temporarily hidden.</a:t>
            </a:r>
          </a:p>
          <a:p>
            <a:endParaRPr lang="en-US" sz="1200" baseline="0" dirty="0"/>
          </a:p>
          <a:p>
            <a:r>
              <a:rPr lang="en-US" sz="1200" baseline="0" dirty="0"/>
              <a:t>They are the Color, History, Tools and Layers windows.</a:t>
            </a:r>
          </a:p>
          <a:p>
            <a:endParaRPr lang="en-US" sz="1200" baseline="0" dirty="0"/>
          </a:p>
          <a:p>
            <a:r>
              <a:rPr lang="en-US" sz="1200" baseline="0" dirty="0"/>
              <a:t>We will review each of these as well as some of the commands on menu at the top of the screen.</a:t>
            </a:r>
          </a:p>
          <a:p>
            <a:endParaRPr lang="en-US" sz="1200" baseline="0" dirty="0"/>
          </a:p>
          <a:p>
            <a:r>
              <a:rPr lang="en-US" sz="1200" baseline="0" dirty="0"/>
              <a:t>Let’s begin with the Tool window.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84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05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B8AB1-640F-4D08-9BBD-B5A31EB3ED8F}" type="slidenum">
              <a:rPr lang="en-US"/>
              <a:pPr/>
              <a:t>6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latin typeface="+mj-lt"/>
                <a:cs typeface="Times New Roman" pitchFamily="18" charset="0"/>
              </a:rPr>
              <a:t>Paint.net has 22 tools.</a:t>
            </a:r>
          </a:p>
          <a:p>
            <a:endParaRPr lang="en-US" sz="2000" dirty="0">
              <a:latin typeface="+mj-lt"/>
              <a:cs typeface="Times New Roman" pitchFamily="18" charset="0"/>
            </a:endParaRPr>
          </a:p>
          <a:p>
            <a:r>
              <a:rPr lang="en-US" sz="2000" dirty="0">
                <a:latin typeface="+mj-lt"/>
                <a:cs typeface="Times New Roman" pitchFamily="18" charset="0"/>
              </a:rPr>
              <a:t>Here we</a:t>
            </a:r>
            <a:r>
              <a:rPr lang="en-US" sz="2000" baseline="0" dirty="0">
                <a:latin typeface="+mj-lt"/>
                <a:cs typeface="Times New Roman" pitchFamily="18" charset="0"/>
              </a:rPr>
              <a:t> see</a:t>
            </a:r>
            <a:r>
              <a:rPr lang="en-US" sz="2000" dirty="0">
                <a:latin typeface="+mj-lt"/>
                <a:cs typeface="Times New Roman" pitchFamily="18" charset="0"/>
              </a:rPr>
              <a:t> the functions</a:t>
            </a:r>
            <a:r>
              <a:rPr lang="en-US" sz="2000" baseline="0" dirty="0">
                <a:latin typeface="+mj-lt"/>
                <a:cs typeface="Times New Roman" pitchFamily="18" charset="0"/>
              </a:rPr>
              <a:t> of four of the them.  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You can see the functions of each by moving the mouse over it.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When you select a tool, two important things happen.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The settings choices for that tool appear at the top of the screen, just below the command menus.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Changing those settings will alter the way the tool works.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Selecting a tool also changes the tool-specific status line at the bottom of the screen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The status line will give you help and feedback as you use the tool.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Let’s look at the settings and status lines for one tool, the rectangular selection tool.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The tool settings are just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 under the program commands at the top of the screen.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There are 19 tools and each tool has its own settings.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The tool settings are different for each tool.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Here we see the three settings for the rectangular selection tool.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Clicking on the dropdown arrows reveals the tool setting options.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You can experiment with each to how it effects the rectangular selection tool.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97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C8E104-2B3C-4F34-9C65-3AFE1D66005E}" type="slidenum">
              <a:rPr lang="en-US"/>
              <a:pPr/>
              <a:t>8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The status line, which is located at the bottom of the screen, also changes for each tool.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Let’s take the rectangular selection tool as an example.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When you first select a tool, the status line displays a description of the tool and a help hint.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When you use the tool, the status line switches, to show the changing width and height of the selection as you drag the cursor.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You should watch the status line as you work.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Becoming familiar with the various tools and operations will require experimentation and play.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As you do image processing assignments or tasks, be sure to explore the settings and status information for each tool you use.</a:t>
            </a: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8C706D-4227-4278-B25F-C6033A92BCDD}" type="slidenum">
              <a:rPr lang="en-US"/>
              <a:pPr/>
              <a:t>9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latin typeface="+mj-lt"/>
                <a:cs typeface="Times New Roman" pitchFamily="18" charset="0"/>
              </a:rPr>
              <a:t>Feel free to experiment because</a:t>
            </a:r>
            <a:r>
              <a:rPr lang="en-US" sz="2000" baseline="0" dirty="0">
                <a:latin typeface="+mj-lt"/>
                <a:cs typeface="Times New Roman" pitchFamily="18" charset="0"/>
              </a:rPr>
              <a:t> anything you do can be undone.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dirty="0">
                <a:latin typeface="+mj-lt"/>
                <a:cs typeface="Times New Roman" pitchFamily="18" charset="0"/>
              </a:rPr>
              <a:t>The</a:t>
            </a:r>
            <a:r>
              <a:rPr lang="en-US" sz="2000" baseline="0" dirty="0">
                <a:latin typeface="+mj-lt"/>
                <a:cs typeface="Times New Roman" pitchFamily="18" charset="0"/>
              </a:rPr>
              <a:t> history window shows every operation you have performed on your image.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If you make a mistake, you can go back to any earlier point by clicking on the operation.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You can also undo the last operation by typing ctrl-z.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And you can redo an operation by typing Ctrl-y.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You can quickly compare an image before and after an operation by alternating between Ctrl-z and Ctrl-y.</a:t>
            </a:r>
          </a:p>
          <a:p>
            <a:endParaRPr lang="en-US" sz="2000" baseline="0" dirty="0">
              <a:latin typeface="+mj-lt"/>
              <a:cs typeface="Times New Roman" pitchFamily="18" charset="0"/>
            </a:endParaRPr>
          </a:p>
          <a:p>
            <a:r>
              <a:rPr lang="en-US" sz="2000" baseline="0" dirty="0">
                <a:latin typeface="+mj-lt"/>
                <a:cs typeface="Times New Roman" pitchFamily="18" charset="0"/>
              </a:rPr>
              <a:t>Now that we have seen the Paint.net tools, let’s take a look at the command menus.</a:t>
            </a:r>
          </a:p>
          <a:p>
            <a:endParaRPr lang="en-US" sz="20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2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9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6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5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6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9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2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7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6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EC2E8-6208-4D0D-8105-A8D78B424E2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pdn.com/downloads/pdn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getpaint.net/doc/latest/WebLinks.html" TargetMode="External"/><Relationship Id="rId4" Type="http://schemas.openxmlformats.org/officeDocument/2006/relationships/hyperlink" Target="http://www.getpaint.net/doc/latest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838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71593" y="2149098"/>
            <a:ext cx="803070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Skills</a:t>
            </a:r>
            <a:r>
              <a:rPr lang="en-US" sz="2800" dirty="0"/>
              <a:t>: navigate the Paint.net user interface, and use the toolbox, tool settings and status lines, command menus, use the history, layer and color windows</a:t>
            </a: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Concepts</a:t>
            </a:r>
            <a:r>
              <a:rPr lang="en-US" sz="2800" dirty="0"/>
              <a:t>: layer, pixel, image processing operation</a:t>
            </a:r>
          </a:p>
          <a:p>
            <a:pPr>
              <a:spcBef>
                <a:spcPct val="20000"/>
              </a:spcBef>
            </a:pPr>
            <a:endParaRPr lang="en-US" sz="2800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676400" y="5943600"/>
            <a:ext cx="6629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dirty="0"/>
              <a:t>This work is licensed under a Creative Commons Attribution-Noncommercial-Share Alike 3.0 License.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16693" y="780756"/>
            <a:ext cx="2710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Using Paint.net</a:t>
            </a:r>
          </a:p>
        </p:txBody>
      </p:sp>
    </p:spTree>
    <p:extLst>
      <p:ext uri="{BB962C8B-B14F-4D97-AF65-F5344CB8AC3E}">
        <p14:creationId xmlns:p14="http://schemas.microsoft.com/office/powerpoint/2010/main" val="1382769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20" y="2744347"/>
            <a:ext cx="7583161" cy="86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57337" y="1017767"/>
            <a:ext cx="3629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command menu</a:t>
            </a:r>
          </a:p>
        </p:txBody>
      </p:sp>
    </p:spTree>
    <p:extLst>
      <p:ext uri="{BB962C8B-B14F-4D97-AF65-F5344CB8AC3E}">
        <p14:creationId xmlns:p14="http://schemas.microsoft.com/office/powerpoint/2010/main" val="2191468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1945" y="329704"/>
            <a:ext cx="2980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Image menu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635" y="1144988"/>
            <a:ext cx="4926730" cy="221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869" y="3939462"/>
            <a:ext cx="2393664" cy="255458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50" y="3939462"/>
            <a:ext cx="2567992" cy="240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063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1941" y="181583"/>
            <a:ext cx="8229600" cy="715963"/>
          </a:xfrm>
        </p:spPr>
        <p:txBody>
          <a:bodyPr>
            <a:normAutofit/>
          </a:bodyPr>
          <a:lstStyle/>
          <a:p>
            <a:r>
              <a:rPr lang="en-US" sz="3200" dirty="0"/>
              <a:t>Aspect ratio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27" y="1635920"/>
            <a:ext cx="2963618" cy="372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191125" y="2894032"/>
            <a:ext cx="62163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484" y="3518388"/>
            <a:ext cx="1315663" cy="2506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796" y="1635921"/>
            <a:ext cx="2303350" cy="14841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20" y="3518388"/>
            <a:ext cx="2349283" cy="250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19" y="1635922"/>
            <a:ext cx="1391144" cy="148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186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3124"/>
            <a:ext cx="8229600" cy="838200"/>
          </a:xfrm>
        </p:spPr>
        <p:txBody>
          <a:bodyPr/>
          <a:lstStyle/>
          <a:p>
            <a:r>
              <a:rPr lang="en-US" sz="3200" dirty="0"/>
              <a:t>The View menu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27" y="1277285"/>
            <a:ext cx="6702287" cy="455795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52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Adjustments menu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47" y="1527418"/>
            <a:ext cx="4822787" cy="205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866" y="4305925"/>
            <a:ext cx="33432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988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Immediate feedback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77" y="1808792"/>
            <a:ext cx="33432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711" y="1813334"/>
            <a:ext cx="1539770" cy="164328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3106477" y="2189792"/>
            <a:ext cx="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78" y="4384147"/>
            <a:ext cx="33432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711" y="4384147"/>
            <a:ext cx="1539770" cy="164328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039679" y="4688948"/>
            <a:ext cx="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07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09" y="7003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The Effects menu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8" y="1654058"/>
            <a:ext cx="3829987" cy="142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8" y="3604666"/>
            <a:ext cx="2126442" cy="227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447" y="1628769"/>
            <a:ext cx="2953590" cy="144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447" y="3604666"/>
            <a:ext cx="2126442" cy="227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202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The Layers Window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395" y="3868025"/>
            <a:ext cx="2971636" cy="184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82" y="3880670"/>
            <a:ext cx="2971637" cy="18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82" y="1262154"/>
            <a:ext cx="4480079" cy="197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73580" y="6159600"/>
            <a:ext cx="81968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/>
              <a:t>(If you do not see the Layers window, give the </a:t>
            </a:r>
            <a:r>
              <a:rPr lang="en-US" i="1" dirty="0"/>
              <a:t>Windows &gt; Layer </a:t>
            </a:r>
            <a:r>
              <a:rPr lang="en-US" dirty="0"/>
              <a:t>command).</a:t>
            </a: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06" y="1262154"/>
            <a:ext cx="16478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624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The Color window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25" y="1653865"/>
            <a:ext cx="3419951" cy="38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73580" y="6077407"/>
            <a:ext cx="81968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/>
              <a:t>(If you do not see the Colors window, give the </a:t>
            </a:r>
            <a:r>
              <a:rPr lang="en-US" i="1" dirty="0"/>
              <a:t>Windows &gt; Color </a:t>
            </a:r>
            <a:r>
              <a:rPr lang="en-US" dirty="0"/>
              <a:t>command).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19218" y="2763748"/>
            <a:ext cx="534256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302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73257"/>
            <a:ext cx="638175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9816"/>
            <a:ext cx="8229600" cy="56356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Summary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546894" y="5633802"/>
            <a:ext cx="13716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546894" y="2499609"/>
            <a:ext cx="13716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2223294" y="3490209"/>
            <a:ext cx="9906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7252494" y="1356609"/>
            <a:ext cx="0" cy="6858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6109494" y="3566409"/>
            <a:ext cx="11430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763042" y="1356609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Open images</a:t>
            </a: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7862094" y="1356609"/>
            <a:ext cx="0" cy="6858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033294" y="3634779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Current image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147094" y="3566409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Tools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46894" y="5166609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Status line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46894" y="1791853"/>
            <a:ext cx="1238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Command</a:t>
            </a:r>
          </a:p>
          <a:p>
            <a:r>
              <a:rPr lang="en-US" dirty="0"/>
              <a:t>menus</a:t>
            </a: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546894" y="2885472"/>
            <a:ext cx="13716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95420" y="2934291"/>
            <a:ext cx="13538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Tool settings</a:t>
            </a:r>
          </a:p>
        </p:txBody>
      </p:sp>
    </p:spTree>
    <p:extLst>
      <p:ext uri="{BB962C8B-B14F-4D97-AF65-F5344CB8AC3E}">
        <p14:creationId xmlns:p14="http://schemas.microsoft.com/office/powerpoint/2010/main" val="177355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9837"/>
            <a:ext cx="9144000" cy="715963"/>
          </a:xfrm>
        </p:spPr>
        <p:txBody>
          <a:bodyPr>
            <a:noAutofit/>
          </a:bodyPr>
          <a:lstStyle/>
          <a:p>
            <a:r>
              <a:rPr lang="en-US" sz="3200" dirty="0"/>
              <a:t>Where does this topic fit?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2383" y="1763150"/>
            <a:ext cx="4719234" cy="4876800"/>
          </a:xfrm>
        </p:spPr>
        <p:txBody>
          <a:bodyPr>
            <a:normAutofit/>
          </a:bodyPr>
          <a:lstStyle/>
          <a:p>
            <a:r>
              <a:rPr lang="en-US" sz="2800" dirty="0"/>
              <a:t>Internet concepts</a:t>
            </a:r>
          </a:p>
          <a:p>
            <a:pPr lvl="1"/>
            <a:r>
              <a:rPr lang="en-US" dirty="0"/>
              <a:t>Applications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Implications</a:t>
            </a:r>
          </a:p>
          <a:p>
            <a:r>
              <a:rPr lang="en-US" sz="2800" dirty="0"/>
              <a:t>Internet skills</a:t>
            </a:r>
          </a:p>
          <a:p>
            <a:pPr lvl="1"/>
            <a:r>
              <a:rPr lang="en-US" dirty="0"/>
              <a:t>Application development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Content creation (image)</a:t>
            </a:r>
          </a:p>
          <a:p>
            <a:pPr lvl="1"/>
            <a:r>
              <a:rPr lang="en-US" dirty="0"/>
              <a:t>User skills</a:t>
            </a:r>
          </a:p>
        </p:txBody>
      </p:sp>
    </p:spTree>
    <p:extLst>
      <p:ext uri="{BB962C8B-B14F-4D97-AF65-F5344CB8AC3E}">
        <p14:creationId xmlns:p14="http://schemas.microsoft.com/office/powerpoint/2010/main" val="2812978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24915"/>
            <a:ext cx="7772400" cy="1470025"/>
          </a:xfrm>
        </p:spPr>
        <p:txBody>
          <a:bodyPr/>
          <a:lstStyle/>
          <a:p>
            <a:r>
              <a:rPr lang="en-US" sz="3200" dirty="0"/>
              <a:t>Resources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1023" y="2242333"/>
            <a:ext cx="5881955" cy="3602881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</a:rPr>
              <a:t>Paint.net (don’t click on the ad):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hlinkClick r:id="rId3"/>
              </a:rPr>
              <a:t>http://www.dotpdn.com/downloads/pdn.html</a:t>
            </a:r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Tutorials:</a:t>
            </a:r>
          </a:p>
          <a:p>
            <a:pPr algn="l"/>
            <a:r>
              <a:rPr lang="en-US" sz="2000" dirty="0">
                <a:hlinkClick r:id="rId4"/>
              </a:rPr>
              <a:t>http://www.getpaint.net/doc/latest/</a:t>
            </a:r>
            <a:endParaRPr lang="en-US" sz="2000" dirty="0"/>
          </a:p>
          <a:p>
            <a:pPr algn="l"/>
            <a:endParaRPr lang="en-US" sz="2000" dirty="0"/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Download, forums, blog and email contact:</a:t>
            </a:r>
          </a:p>
          <a:p>
            <a:pPr algn="l"/>
            <a:r>
              <a:rPr lang="en-US" sz="2000" dirty="0">
                <a:hlinkClick r:id="rId5"/>
              </a:rPr>
              <a:t>http://www.getpaint.net/doc/latest/WebLinks.html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18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9528" y="795986"/>
            <a:ext cx="3544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Self-study questions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5529" y="2163081"/>
            <a:ext cx="72929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We saw four top-level command menus.  Do you recall what they were?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If the Layer window is not on the screen, how can you make it visible?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is the icon associated with the Color Picker tool in the toolbox?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Where is the Sharpen image command in the menu system?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happens if you move the contrast slider up to 100?  Down to 0?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happens if you move the brightness slider up to 100?  Down to 0?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does the edit&gt;fill selection command do?  (Try an experiment rather than looking in the help documentation).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Repeat number 7 for other commands that you are curious about.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22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141393"/>
            <a:ext cx="64579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4904" y="613064"/>
            <a:ext cx="5494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What are the areas marked </a:t>
            </a:r>
            <a:r>
              <a:rPr lang="en-US" sz="2000" b="1" dirty="0"/>
              <a:t>A</a:t>
            </a:r>
            <a:r>
              <a:rPr lang="en-US" sz="2000" dirty="0"/>
              <a:t> and </a:t>
            </a:r>
            <a:r>
              <a:rPr lang="en-US" sz="2000" b="1" dirty="0"/>
              <a:t>B</a:t>
            </a:r>
            <a:r>
              <a:rPr lang="en-US" sz="2000" dirty="0"/>
              <a:t> used for?</a:t>
            </a:r>
          </a:p>
        </p:txBody>
      </p:sp>
    </p:spTree>
    <p:extLst>
      <p:ext uri="{BB962C8B-B14F-4D97-AF65-F5344CB8AC3E}">
        <p14:creationId xmlns:p14="http://schemas.microsoft.com/office/powerpoint/2010/main" val="1725289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73257"/>
            <a:ext cx="638175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9816"/>
            <a:ext cx="8229600" cy="56356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Paint.net screen layout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546894" y="5633802"/>
            <a:ext cx="13716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546894" y="2499609"/>
            <a:ext cx="13716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2223294" y="3490209"/>
            <a:ext cx="9906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7252494" y="1356609"/>
            <a:ext cx="0" cy="6858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6109494" y="3566409"/>
            <a:ext cx="11430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763042" y="1356609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Open images</a:t>
            </a: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7862094" y="1356609"/>
            <a:ext cx="0" cy="6858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033294" y="3634779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Current image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147094" y="3566409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Tools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46894" y="5166609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Status line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46894" y="1791853"/>
            <a:ext cx="1238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Command</a:t>
            </a:r>
          </a:p>
          <a:p>
            <a:r>
              <a:rPr lang="en-US" dirty="0"/>
              <a:t>menus</a:t>
            </a: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546894" y="2885472"/>
            <a:ext cx="13716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95420" y="2934291"/>
            <a:ext cx="13538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Tool settings</a:t>
            </a:r>
          </a:p>
        </p:txBody>
      </p:sp>
    </p:spTree>
    <p:extLst>
      <p:ext uri="{BB962C8B-B14F-4D97-AF65-F5344CB8AC3E}">
        <p14:creationId xmlns:p14="http://schemas.microsoft.com/office/powerpoint/2010/main" val="403761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67DA7F-52EF-46BE-9B19-E8E6012FD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962" y="741205"/>
            <a:ext cx="5218571" cy="46294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0F2D99-0268-4F18-9071-25D6454D227C}"/>
              </a:ext>
            </a:extLst>
          </p:cNvPr>
          <p:cNvSpPr txBox="1"/>
          <p:nvPr/>
        </p:nvSpPr>
        <p:spPr>
          <a:xfrm>
            <a:off x="186253" y="1089671"/>
            <a:ext cx="25280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Four editing windows</a:t>
            </a:r>
          </a:p>
          <a:p>
            <a:endParaRPr lang="en-US" sz="2200" dirty="0"/>
          </a:p>
          <a:p>
            <a:r>
              <a:rPr lang="en-US" sz="2200" dirty="0"/>
              <a:t>You can move and temporarily hide the editing windows.</a:t>
            </a:r>
          </a:p>
        </p:txBody>
      </p:sp>
    </p:spTree>
    <p:extLst>
      <p:ext uri="{BB962C8B-B14F-4D97-AF65-F5344CB8AC3E}">
        <p14:creationId xmlns:p14="http://schemas.microsoft.com/office/powerpoint/2010/main" val="370830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42" y="2392126"/>
            <a:ext cx="1919060" cy="281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2" y="2392126"/>
            <a:ext cx="2178062" cy="242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315" y="2392126"/>
            <a:ext cx="7715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392126"/>
            <a:ext cx="16478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85716" y="729343"/>
            <a:ext cx="3772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Four editing windows</a:t>
            </a:r>
          </a:p>
        </p:txBody>
      </p:sp>
    </p:spTree>
    <p:extLst>
      <p:ext uri="{BB962C8B-B14F-4D97-AF65-F5344CB8AC3E}">
        <p14:creationId xmlns:p14="http://schemas.microsoft.com/office/powerpoint/2010/main" val="4229916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5416"/>
            <a:ext cx="8229600" cy="715963"/>
          </a:xfrm>
        </p:spPr>
        <p:txBody>
          <a:bodyPr>
            <a:normAutofit/>
          </a:bodyPr>
          <a:lstStyle/>
          <a:p>
            <a:r>
              <a:rPr lang="en-US" sz="3200" dirty="0"/>
              <a:t>The Tools window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63842"/>
            <a:ext cx="7715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4343400" y="1921042"/>
            <a:ext cx="381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59042" y="1722604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 dirty="0"/>
              <a:t>Select a rectangular area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311442" y="438960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 dirty="0"/>
              <a:t>Add text to the image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463842" y="4694404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 dirty="0"/>
              <a:t>Draw a rectangle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4343400" y="4588042"/>
            <a:ext cx="381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4343400" y="4892842"/>
            <a:ext cx="381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934387" y="6156325"/>
            <a:ext cx="72752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/>
              <a:t>(If you do not see the tool window, give the </a:t>
            </a:r>
            <a:r>
              <a:rPr lang="en-US" i="1" dirty="0"/>
              <a:t>Windows &gt; Tools </a:t>
            </a:r>
            <a:r>
              <a:rPr lang="en-US" dirty="0"/>
              <a:t>command).</a:t>
            </a: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H="1">
            <a:off x="5675318" y="1887943"/>
            <a:ext cx="440410" cy="1420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183695" y="1684134"/>
            <a:ext cx="26387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/>
              <a:t>Move selected pixels</a:t>
            </a:r>
          </a:p>
        </p:txBody>
      </p:sp>
    </p:spTree>
    <p:extLst>
      <p:ext uri="{BB962C8B-B14F-4D97-AF65-F5344CB8AC3E}">
        <p14:creationId xmlns:p14="http://schemas.microsoft.com/office/powerpoint/2010/main" val="1693802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15" y="1970526"/>
            <a:ext cx="696134" cy="384705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075" y="1970526"/>
            <a:ext cx="6774143" cy="57524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40932" y="624722"/>
            <a:ext cx="7751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Rectangular Selection tool settings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755900" y="2768600"/>
            <a:ext cx="0" cy="76835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591300" y="2768600"/>
            <a:ext cx="0" cy="76835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8045450" y="2768600"/>
            <a:ext cx="0" cy="76835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422650" y="2927350"/>
            <a:ext cx="2406650" cy="25400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616450" y="3225800"/>
            <a:ext cx="0" cy="76835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69572" y="4074636"/>
            <a:ext cx="1112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5</a:t>
            </a:r>
          </a:p>
          <a:p>
            <a:pPr algn="ctr"/>
            <a:r>
              <a:rPr lang="en-US" sz="2400" dirty="0"/>
              <a:t>choices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34897" y="3540719"/>
            <a:ext cx="1112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  <a:p>
            <a:pPr algn="ctr"/>
            <a:r>
              <a:rPr lang="en-US" sz="2400" dirty="0"/>
              <a:t>choices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89047" y="3540719"/>
            <a:ext cx="1112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  <a:p>
            <a:pPr algn="ctr"/>
            <a:r>
              <a:rPr lang="en-US" sz="2400" dirty="0"/>
              <a:t>choices</a:t>
            </a:r>
          </a:p>
        </p:txBody>
      </p:sp>
    </p:spTree>
    <p:extLst>
      <p:ext uri="{BB962C8B-B14F-4D97-AF65-F5344CB8AC3E}">
        <p14:creationId xmlns:p14="http://schemas.microsoft.com/office/powerpoint/2010/main" val="3555957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1596"/>
            <a:ext cx="9144000" cy="563562"/>
          </a:xfrm>
        </p:spPr>
        <p:txBody>
          <a:bodyPr>
            <a:noAutofit/>
          </a:bodyPr>
          <a:lstStyle/>
          <a:p>
            <a:r>
              <a:rPr lang="en-US" sz="3200" dirty="0"/>
              <a:t>Rectangular Selection tool status line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77657" y="1702067"/>
            <a:ext cx="365328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/>
              <a:t>Tool description with a help hint: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37024" y="4288367"/>
            <a:ext cx="72222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/>
              <a:t>Cursor location and size of selection area after you begin to use it: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72" y="2329069"/>
            <a:ext cx="8253243" cy="47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57" y="4883573"/>
            <a:ext cx="7063088" cy="45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017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4" y="1336704"/>
            <a:ext cx="27495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0" y="3048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/>
              <a:t>The History window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73579" y="5974934"/>
            <a:ext cx="81968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/>
              <a:t>(If you do not see the History window, give the </a:t>
            </a:r>
            <a:r>
              <a:rPr lang="en-US" i="1" dirty="0"/>
              <a:t>Windows &gt; History </a:t>
            </a:r>
            <a:r>
              <a:rPr lang="en-US" dirty="0"/>
              <a:t>command).</a:t>
            </a:r>
          </a:p>
        </p:txBody>
      </p:sp>
    </p:spTree>
    <p:extLst>
      <p:ext uri="{BB962C8B-B14F-4D97-AF65-F5344CB8AC3E}">
        <p14:creationId xmlns:p14="http://schemas.microsoft.com/office/powerpoint/2010/main" val="2012544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16953</TotalTime>
  <Words>1911</Words>
  <Application>Microsoft Office PowerPoint</Application>
  <PresentationFormat>On-screen Show (4:3)</PresentationFormat>
  <Paragraphs>261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Where does this topic fit?</vt:lpstr>
      <vt:lpstr>Paint.net screen layout</vt:lpstr>
      <vt:lpstr>PowerPoint Presentation</vt:lpstr>
      <vt:lpstr>PowerPoint Presentation</vt:lpstr>
      <vt:lpstr>The Tools window</vt:lpstr>
      <vt:lpstr>PowerPoint Presentation</vt:lpstr>
      <vt:lpstr>Rectangular Selection tool status line</vt:lpstr>
      <vt:lpstr>PowerPoint Presentation</vt:lpstr>
      <vt:lpstr>PowerPoint Presentation</vt:lpstr>
      <vt:lpstr>PowerPoint Presentation</vt:lpstr>
      <vt:lpstr>Aspect ratio</vt:lpstr>
      <vt:lpstr>The View menu</vt:lpstr>
      <vt:lpstr>The Adjustments menu</vt:lpstr>
      <vt:lpstr>Immediate feedback</vt:lpstr>
      <vt:lpstr>The Effects menu</vt:lpstr>
      <vt:lpstr>The Layers Window</vt:lpstr>
      <vt:lpstr>The Color window</vt:lpstr>
      <vt:lpstr>Summary</vt:lpstr>
      <vt:lpstr>Resources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</dc:title>
  <dc:creator>Larry</dc:creator>
  <cp:lastModifiedBy>Larry Press</cp:lastModifiedBy>
  <cp:revision>78</cp:revision>
  <dcterms:created xsi:type="dcterms:W3CDTF">2010-07-13T13:09:27Z</dcterms:created>
  <dcterms:modified xsi:type="dcterms:W3CDTF">2020-04-06T22:06:42Z</dcterms:modified>
</cp:coreProperties>
</file>