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8" r:id="rId2"/>
    <p:sldId id="264" r:id="rId3"/>
    <p:sldId id="298" r:id="rId4"/>
    <p:sldId id="299" r:id="rId5"/>
    <p:sldId id="296" r:id="rId6"/>
    <p:sldId id="297" r:id="rId7"/>
    <p:sldId id="259" r:id="rId8"/>
    <p:sldId id="260" r:id="rId9"/>
    <p:sldId id="279" r:id="rId10"/>
    <p:sldId id="267" r:id="rId11"/>
    <p:sldId id="269" r:id="rId12"/>
    <p:sldId id="278" r:id="rId13"/>
    <p:sldId id="270" r:id="rId14"/>
    <p:sldId id="277" r:id="rId15"/>
    <p:sldId id="266" r:id="rId16"/>
    <p:sldId id="289"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77" autoAdjust="0"/>
  </p:normalViewPr>
  <p:slideViewPr>
    <p:cSldViewPr snapToGrid="0" snapToObjects="1">
      <p:cViewPr varScale="1">
        <p:scale>
          <a:sx n="53" d="100"/>
          <a:sy n="53" d="100"/>
        </p:scale>
        <p:origin x="202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t>We will see how to create and post to a blog using Blogger.</a:t>
            </a:r>
          </a:p>
          <a:p>
            <a:endParaRPr lang="en-US" sz="2000" dirty="0" smtClean="0"/>
          </a:p>
          <a:p>
            <a:r>
              <a:rPr lang="en-US" sz="2000" baseline="0" dirty="0" smtClean="0"/>
              <a:t>We will see examples of changing the behavior and appearance of the blog using the settings, layout, and template menus.</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What we learn about Blogger</a:t>
            </a:r>
            <a:r>
              <a:rPr lang="en-US" sz="2000" baseline="0" dirty="0" smtClean="0"/>
              <a:t> will transfer easily to other blogging services</a:t>
            </a:r>
            <a:r>
              <a:rPr lang="en-US" sz="2000" dirty="0" smtClean="0"/>
              <a:t>.</a:t>
            </a:r>
            <a:endParaRPr lang="en-US" sz="2000" baseline="0" dirty="0" smtClean="0"/>
          </a:p>
          <a:p>
            <a:endParaRPr lang="en-US" sz="2000" baseline="0" dirty="0" smtClean="0"/>
          </a:p>
        </p:txBody>
      </p:sp>
    </p:spTree>
    <p:extLst>
      <p:ext uri="{BB962C8B-B14F-4D97-AF65-F5344CB8AC3E}">
        <p14:creationId xmlns:p14="http://schemas.microsoft.com/office/powerpoint/2010/main" val="94139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After</a:t>
            </a:r>
            <a:r>
              <a:rPr lang="en-US" sz="2000" baseline="0" dirty="0" smtClean="0"/>
              <a:t> the post is published, it appears in blog’s list of posts.</a:t>
            </a:r>
          </a:p>
          <a:p>
            <a:endParaRPr lang="en-US" sz="2000" baseline="0" dirty="0" smtClean="0"/>
          </a:p>
          <a:p>
            <a:r>
              <a:rPr lang="en-US" sz="2000" baseline="0" dirty="0" smtClean="0"/>
              <a:t>There is only one shown here, because I have only posted one entry on this blog.</a:t>
            </a:r>
          </a:p>
          <a:p>
            <a:endParaRPr lang="en-US" sz="2000"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314259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want to edit, view or</a:t>
            </a:r>
            <a:r>
              <a:rPr lang="en-US" sz="2000" baseline="0" dirty="0" smtClean="0"/>
              <a:t> delete a post, simply hover the cursor near it to bring up this menu.</a:t>
            </a:r>
          </a:p>
          <a:p>
            <a:endParaRPr lang="en-US" sz="2000" baseline="0" dirty="0" smtClean="0"/>
          </a:p>
          <a:p>
            <a:r>
              <a:rPr lang="en-US" sz="2000" baseline="0" dirty="0" smtClean="0"/>
              <a:t>Several menus are listed on the left of the screen.</a:t>
            </a:r>
          </a:p>
          <a:p>
            <a:endParaRPr lang="en-US" sz="2000" baseline="0" dirty="0" smtClean="0"/>
          </a:p>
          <a:p>
            <a:r>
              <a:rPr lang="en-US" sz="2000" baseline="0" dirty="0" smtClean="0"/>
              <a:t>They are useful for finding information about your blog or for changing its behavior and appearance.</a:t>
            </a:r>
          </a:p>
          <a:p>
            <a:endParaRPr lang="en-US" sz="2000" baseline="0" dirty="0" smtClean="0"/>
          </a:p>
          <a:p>
            <a:r>
              <a:rPr lang="en-US" sz="2000" baseline="0" dirty="0" smtClean="0"/>
              <a:t>Let’s quickly look at a couple of them.</a:t>
            </a:r>
          </a:p>
          <a:p>
            <a:endParaRPr lang="en-US" sz="2000" baseline="0" dirty="0" smtClean="0"/>
          </a:p>
          <a:p>
            <a:r>
              <a:rPr lang="en-US" sz="2000" baseline="0" dirty="0" smtClean="0"/>
              <a:t>(You will have to spend time on your own exploring the options we do not look at on this quick “tour”).</a:t>
            </a:r>
          </a:p>
        </p:txBody>
      </p:sp>
      <p:sp>
        <p:nvSpPr>
          <p:cNvPr id="4" name="Slide Number Placeholder 3"/>
          <p:cNvSpPr>
            <a:spLocks noGrp="1"/>
          </p:cNvSpPr>
          <p:nvPr>
            <p:ph type="sldNum" sz="quarter" idx="10"/>
          </p:nvPr>
        </p:nvSpPr>
        <p:spPr/>
        <p:txBody>
          <a:bodyPr/>
          <a:lstStyle/>
          <a:p>
            <a:fld id="{5DC71822-4C48-4054-802C-DE4A10B77D14}" type="slidenum">
              <a:rPr lang="en-US" smtClean="0"/>
              <a:t>11</a:t>
            </a:fld>
            <a:endParaRPr lang="en-US"/>
          </a:p>
        </p:txBody>
      </p:sp>
    </p:spTree>
    <p:extLst>
      <p:ext uri="{BB962C8B-B14F-4D97-AF65-F5344CB8AC3E}">
        <p14:creationId xmlns:p14="http://schemas.microsoft.com/office/powerpoint/2010/main" val="92593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Many options are available if you</a:t>
            </a:r>
            <a:r>
              <a:rPr lang="en-US" sz="2000" baseline="0" dirty="0" smtClean="0"/>
              <a:t> click on </a:t>
            </a:r>
            <a:r>
              <a:rPr lang="en-US" sz="2000" i="1" baseline="0" dirty="0" smtClean="0"/>
              <a:t>settings</a:t>
            </a:r>
            <a:r>
              <a:rPr lang="en-US" sz="2000" baseline="0" dirty="0" smtClean="0"/>
              <a:t>.</a:t>
            </a:r>
          </a:p>
          <a:p>
            <a:endParaRPr lang="en-US" sz="2000" baseline="0" dirty="0" smtClean="0"/>
          </a:p>
          <a:p>
            <a:r>
              <a:rPr lang="en-US" sz="2000" baseline="0" dirty="0" smtClean="0"/>
              <a:t>You can add a description to your blog, specify how comments are to be handled, change its URL, and so forth.</a:t>
            </a:r>
          </a:p>
          <a:p>
            <a:endParaRPr lang="en-US" sz="2000" baseline="0" dirty="0" smtClean="0"/>
          </a:p>
          <a:p>
            <a:r>
              <a:rPr lang="en-US" sz="2000" baseline="0" dirty="0" smtClean="0"/>
              <a:t>You should explore the other on your own.</a:t>
            </a:r>
          </a:p>
          <a:p>
            <a:endParaRPr lang="en-US" sz="2000" baseline="0" dirty="0" smtClean="0"/>
          </a:p>
          <a:p>
            <a:r>
              <a:rPr lang="en-US" sz="2000" baseline="0" dirty="0" smtClean="0"/>
              <a:t>Do not be afraid to play, to experiment, because you can undo any change you make.</a:t>
            </a:r>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357029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click </a:t>
            </a:r>
            <a:r>
              <a:rPr lang="en-US" sz="2000" i="1" dirty="0" smtClean="0"/>
              <a:t>template</a:t>
            </a:r>
            <a:r>
              <a:rPr lang="en-US" sz="2000" dirty="0" smtClean="0"/>
              <a:t>, you can select</a:t>
            </a:r>
            <a:r>
              <a:rPr lang="en-US" sz="2000" baseline="0" dirty="0" smtClean="0"/>
              <a:t> another template.</a:t>
            </a:r>
          </a:p>
          <a:p>
            <a:endParaRPr lang="en-US" sz="2000" baseline="0" dirty="0" smtClean="0"/>
          </a:p>
          <a:p>
            <a:r>
              <a:rPr lang="en-US" sz="2000" baseline="0" dirty="0" smtClean="0"/>
              <a:t>This will change the overall appearance of </a:t>
            </a:r>
            <a:r>
              <a:rPr lang="en-US" sz="2000" baseline="0" dirty="0" smtClean="0"/>
              <a:t>your blog, but not the content.</a:t>
            </a:r>
          </a:p>
          <a:p>
            <a:endParaRPr lang="en-US" sz="2000" baseline="0" dirty="0" smtClean="0"/>
          </a:p>
          <a:p>
            <a:r>
              <a:rPr lang="en-US" sz="2000" baseline="0" dirty="0" smtClean="0"/>
              <a:t>Note that there is not a mobile-friendly view for this template.</a:t>
            </a:r>
            <a:endParaRPr lang="en-US" sz="2000" baseline="0" dirty="0" smtClean="0"/>
          </a:p>
          <a:p>
            <a:endParaRPr lang="en-US" sz="2000" baseline="0" dirty="0" smtClean="0"/>
          </a:p>
          <a:p>
            <a:r>
              <a:rPr lang="en-US" sz="2000" baseline="0" dirty="0" smtClean="0"/>
              <a:t>As with the other settings, you can undo anything you do.</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2861797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You can also add, remove and edit user</a:t>
            </a:r>
            <a:r>
              <a:rPr lang="en-US" sz="2000" baseline="0" dirty="0" smtClean="0"/>
              <a:t> interface objects </a:t>
            </a:r>
            <a:r>
              <a:rPr lang="en-US" sz="2000" dirty="0" smtClean="0"/>
              <a:t>using the layout screen.</a:t>
            </a:r>
          </a:p>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These removable, customizable objects are called </a:t>
            </a:r>
            <a:r>
              <a:rPr lang="en-US" sz="2000" i="1" baseline="0" dirty="0" smtClean="0"/>
              <a:t>gadgets </a:t>
            </a:r>
            <a:r>
              <a:rPr lang="en-US" sz="2000" i="0" baseline="0" dirty="0" smtClean="0"/>
              <a:t>in Blogger.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i="0" baseline="0" dirty="0" smtClean="0"/>
              <a:t>They are also commonly called </a:t>
            </a:r>
            <a:r>
              <a:rPr lang="en-US" sz="2000" i="1" baseline="0" dirty="0" smtClean="0"/>
              <a:t>widgets</a:t>
            </a:r>
            <a:r>
              <a:rPr lang="en-US" sz="2000" baseline="0" dirty="0" smtClean="0"/>
              <a:t>.</a:t>
            </a:r>
          </a:p>
          <a:p>
            <a:endParaRPr lang="en-US" sz="200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271272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saw that it is easy to create and modify blogs using Blogger.</a:t>
            </a:r>
          </a:p>
          <a:p>
            <a:endParaRPr lang="en-US" sz="2000" baseline="0" dirty="0" smtClean="0"/>
          </a:p>
          <a:p>
            <a:r>
              <a:rPr lang="en-US" sz="2000" baseline="0" dirty="0" smtClean="0"/>
              <a:t>Creating a complex Web site like that would have taken many man months when a few years ago.</a:t>
            </a:r>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405197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26D67-2CBA-4EED-B84C-13D720AE92D0}" type="slidenum">
              <a:rPr lang="en-US" smtClean="0"/>
              <a:t>16</a:t>
            </a:fld>
            <a:endParaRPr lang="en-US"/>
          </a:p>
        </p:txBody>
      </p:sp>
    </p:spTree>
    <p:extLst>
      <p:ext uri="{BB962C8B-B14F-4D97-AF65-F5344CB8AC3E}">
        <p14:creationId xmlns:p14="http://schemas.microsoft.com/office/powerpoint/2010/main" val="368843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We are learning</a:t>
            </a:r>
            <a:r>
              <a:rPr lang="en-US" sz="2000" baseline="0" dirty="0" smtClean="0"/>
              <a:t> to develop blogs.</a:t>
            </a:r>
            <a:endParaRPr lang="en-US" sz="2000" dirty="0"/>
          </a:p>
        </p:txBody>
      </p:sp>
    </p:spTree>
    <p:extLst>
      <p:ext uri="{BB962C8B-B14F-4D97-AF65-F5344CB8AC3E}">
        <p14:creationId xmlns:p14="http://schemas.microsoft.com/office/powerpoint/2010/main" val="27601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We will create blog using the Blogger.com service. There are alternatives to Blogger.com, but we will use it because it is simple and is owned by Google, so it will probably be around for a long time.</a:t>
            </a:r>
          </a:p>
          <a:p>
            <a:endParaRPr lang="en-US" sz="1200" baseline="0" dirty="0" smtClean="0"/>
          </a:p>
          <a:p>
            <a:r>
              <a:rPr lang="en-US" sz="1200" baseline="0" dirty="0" smtClean="0"/>
              <a:t>When you create a new blog, you will asked to provide specify three things:</a:t>
            </a:r>
          </a:p>
          <a:p>
            <a:endParaRPr lang="en-US" sz="1200" baseline="0" dirty="0" smtClean="0"/>
          </a:p>
          <a:p>
            <a:r>
              <a:rPr lang="en-US" sz="1200" baseline="0" dirty="0" smtClean="0"/>
              <a:t>The blog’s title (1), its URL (2) and its template style (3).</a:t>
            </a:r>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205943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Once your blog is created, you can further modify it’s appearance -- its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318804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left side of the “dashboard” of a new blog before there have been any posts.</a:t>
            </a:r>
          </a:p>
          <a:p>
            <a:endParaRPr lang="en-US" baseline="0" dirty="0" smtClean="0"/>
          </a:p>
          <a:p>
            <a:r>
              <a:rPr lang="en-US" baseline="0" dirty="0" smtClean="0"/>
              <a:t>There will be a new entry for each post you write.</a:t>
            </a:r>
          </a:p>
          <a:p>
            <a:endParaRPr lang="en-US" baseline="0" dirty="0" smtClean="0"/>
          </a:p>
          <a:p>
            <a:r>
              <a:rPr lang="en-US" baseline="0" dirty="0" smtClean="0"/>
              <a:t>The options on the left have to do with traffic statistics, ad revenue, comment moderation, the theme and layout of the blog and various settings.</a:t>
            </a:r>
          </a:p>
          <a:p>
            <a:endParaRPr lang="en-US" baseline="0" dirty="0" smtClean="0"/>
          </a:p>
          <a:p>
            <a:r>
              <a:rPr lang="en-US" baseline="0" dirty="0" smtClean="0"/>
              <a:t>For example, you can click on </a:t>
            </a:r>
            <a:r>
              <a:rPr lang="en-US" i="1" baseline="0" dirty="0" smtClean="0"/>
              <a:t>Layout</a:t>
            </a:r>
            <a:r>
              <a:rPr lang="en-US" baseline="0" dirty="0" smtClean="0"/>
              <a:t> to choose a basic layout – two column, three column, etc.</a:t>
            </a:r>
          </a:p>
          <a:p>
            <a:endParaRPr lang="en-US" baseline="0" dirty="0" smtClean="0"/>
          </a:p>
          <a:p>
            <a:r>
              <a:rPr lang="en-US" baseline="0" dirty="0" smtClean="0"/>
              <a:t>Once you have picked a layout, you can customize it -- for example change the color scheme –or add or delete widgets - by clicking on </a:t>
            </a:r>
            <a:r>
              <a:rPr lang="en-US" i="1" baseline="0" dirty="0" smtClean="0"/>
              <a:t>Theme</a:t>
            </a:r>
            <a:r>
              <a:rPr lang="en-US" baseline="0" dirty="0" smtClean="0"/>
              <a:t>.</a:t>
            </a:r>
          </a:p>
          <a:p>
            <a:endParaRPr lang="en-US" baseline="0" dirty="0" smtClean="0"/>
          </a:p>
          <a:p>
            <a:r>
              <a:rPr lang="en-US" baseline="0" dirty="0" smtClean="0"/>
              <a:t>When you are ready to post something, click on </a:t>
            </a:r>
            <a:r>
              <a:rPr lang="en-US" i="1" baseline="0" dirty="0" smtClean="0"/>
              <a:t>New post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88050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dashboard from my blog on the Internet in Cuba. I’ve written several hundred posts over time – this list only shows the most recent five posts, one of which is still an unpublished draft.</a:t>
            </a:r>
          </a:p>
          <a:p>
            <a:endParaRPr lang="en-US" baseline="0" dirty="0" smtClean="0"/>
          </a:p>
          <a:p>
            <a:r>
              <a:rPr lang="en-US" baseline="0" dirty="0" smtClean="0"/>
              <a:t>When I rolled the cursor over the </a:t>
            </a:r>
            <a:r>
              <a:rPr lang="en-US" baseline="0" dirty="0" err="1" smtClean="0"/>
              <a:t>SpaceX</a:t>
            </a:r>
            <a:r>
              <a:rPr lang="en-US" baseline="0" dirty="0" smtClean="0"/>
              <a:t> post, four options appeared – I can edit it, view it (if it has been published), share it on Google Plus or delete it.</a:t>
            </a:r>
          </a:p>
          <a:p>
            <a:endParaRPr lang="en-US" baseline="0" dirty="0" smtClean="0"/>
          </a:p>
          <a:p>
            <a:r>
              <a:rPr lang="en-US" baseline="0" dirty="0" smtClean="0"/>
              <a:t>I’ve also assigned tags to the posts. For example, I assigned the tags </a:t>
            </a:r>
            <a:r>
              <a:rPr lang="en-US" i="1" baseline="0" dirty="0" smtClean="0"/>
              <a:t>CITF, Trump, </a:t>
            </a:r>
            <a:r>
              <a:rPr lang="en-US" i="1" baseline="0" dirty="0" err="1" smtClean="0"/>
              <a:t>Trumpcuba</a:t>
            </a:r>
            <a:r>
              <a:rPr lang="en-US" i="1" baseline="0" dirty="0" smtClean="0"/>
              <a:t> </a:t>
            </a:r>
            <a:r>
              <a:rPr lang="en-US" i="0" baseline="0" dirty="0" smtClean="0"/>
              <a:t>and</a:t>
            </a:r>
            <a:r>
              <a:rPr lang="en-US" i="1" baseline="0" dirty="0" smtClean="0"/>
              <a:t> US Policy </a:t>
            </a:r>
            <a:r>
              <a:rPr lang="en-US" baseline="0" dirty="0" smtClean="0"/>
              <a:t>to the post on the Cuban Internet task force.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32341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Clicking on</a:t>
            </a:r>
            <a:r>
              <a:rPr lang="en-US" sz="2000" baseline="0" dirty="0" smtClean="0"/>
              <a:t> new post brings up this simple word processor.</a:t>
            </a:r>
          </a:p>
          <a:p>
            <a:endParaRPr lang="en-US" sz="2000" baseline="0" dirty="0" smtClean="0"/>
          </a:p>
          <a:p>
            <a:r>
              <a:rPr lang="en-US" sz="2000" baseline="0" dirty="0" smtClean="0"/>
              <a:t>It has familiar commands across the top and a document area below that.</a:t>
            </a:r>
          </a:p>
          <a:p>
            <a:endParaRPr lang="en-US" sz="2000" baseline="0" dirty="0" smtClean="0"/>
          </a:p>
          <a:p>
            <a:r>
              <a:rPr lang="en-US" sz="2000" baseline="0" dirty="0" smtClean="0"/>
              <a:t>You are ready to type your post.</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85185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While</a:t>
            </a:r>
            <a:r>
              <a:rPr lang="en-US" sz="2000" baseline="0" dirty="0" smtClean="0"/>
              <a:t> composing your post, you can preview it or close the window and go back to your dashboard.</a:t>
            </a:r>
          </a:p>
          <a:p>
            <a:endParaRPr lang="en-US" sz="2000" baseline="0" dirty="0" smtClean="0"/>
          </a:p>
          <a:p>
            <a:r>
              <a:rPr lang="en-US" sz="2000" baseline="0" dirty="0" smtClean="0"/>
              <a:t>You can also save it and continue editing.</a:t>
            </a:r>
          </a:p>
          <a:p>
            <a:endParaRPr lang="en-US" sz="2000" baseline="0" dirty="0" smtClean="0"/>
          </a:p>
          <a:p>
            <a:r>
              <a:rPr lang="en-US" sz="2000" baseline="0" dirty="0" smtClean="0"/>
              <a:t>You can also add labels (often called tags).</a:t>
            </a:r>
          </a:p>
          <a:p>
            <a:endParaRPr lang="en-US" sz="2000" baseline="0" dirty="0" smtClean="0"/>
          </a:p>
          <a:p>
            <a:r>
              <a:rPr lang="en-US" sz="2000" baseline="0" dirty="0" smtClean="0"/>
              <a:t>The labels are key words, which can be used to search for and retrieve posts.</a:t>
            </a:r>
          </a:p>
          <a:p>
            <a:endParaRPr lang="en-US" sz="2000" baseline="0" dirty="0" smtClean="0"/>
          </a:p>
          <a:p>
            <a:r>
              <a:rPr lang="en-US" sz="2000" baseline="0" dirty="0" smtClean="0"/>
              <a:t>When it is complete, publish your post.</a:t>
            </a:r>
          </a:p>
          <a:p>
            <a:endParaRPr lang="en-US" sz="2000" baseline="0" dirty="0" smtClean="0"/>
          </a:p>
          <a:p>
            <a:r>
              <a:rPr lang="en-US" sz="2000" baseline="0" dirty="0" smtClean="0"/>
              <a:t>Note that you can still make changes after it has been published.</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363547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we see the published post on the</a:t>
            </a:r>
            <a:r>
              <a:rPr lang="en-US" sz="2000" baseline="0" dirty="0" smtClean="0"/>
              <a:t> blog.</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 blog URL is </a:t>
            </a:r>
            <a:r>
              <a:rPr lang="en-US" sz="2000" dirty="0" smtClean="0"/>
              <a:t>http://firstblogdemo.blogspot.com/</a:t>
            </a:r>
          </a:p>
          <a:p>
            <a:endParaRPr lang="en-US" sz="2000" dirty="0" smtClean="0"/>
          </a:p>
          <a:p>
            <a:r>
              <a:rPr lang="en-US" sz="2000" dirty="0" smtClean="0"/>
              <a:t>The title of the blog is “Larry Press” and the title of the first post is “IT literacy definition.”</a:t>
            </a:r>
          </a:p>
          <a:p>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106029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google.com/blogger/answer/1623800?hl=en&amp;ref_topic=3339243" TargetMode="External"/><Relationship Id="rId2" Type="http://schemas.openxmlformats.org/officeDocument/2006/relationships/hyperlink" Target="https://support.google.com/blogger/answer/1623800?visit_id=1-636129560591000687-3482916776&amp;p=getstarted&amp;hl=en&amp;rd=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upport.google.com/blogger/answer/1623800?hl=en&amp;ref_topic=33392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create, modify and post to a blog</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wire-frame diagram, independence of content and appearance, gadget or widget, Blogger menu structure </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3382005" y="780756"/>
            <a:ext cx="2380011" cy="584775"/>
          </a:xfrm>
          <a:prstGeom prst="rect">
            <a:avLst/>
          </a:prstGeom>
          <a:noFill/>
        </p:spPr>
        <p:txBody>
          <a:bodyPr wrap="none" rtlCol="0">
            <a:spAutoFit/>
          </a:bodyPr>
          <a:lstStyle/>
          <a:p>
            <a:pPr algn="ctr"/>
            <a:r>
              <a:rPr lang="en-US" sz="3200" dirty="0" smtClean="0"/>
              <a:t>Create a blog</a:t>
            </a:r>
            <a:endParaRPr lang="en-US" sz="3200" dirty="0"/>
          </a:p>
        </p:txBody>
      </p:sp>
    </p:spTree>
    <p:extLst>
      <p:ext uri="{BB962C8B-B14F-4D97-AF65-F5344CB8AC3E}">
        <p14:creationId xmlns:p14="http://schemas.microsoft.com/office/powerpoint/2010/main" val="2393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41450"/>
            <a:ext cx="7207250" cy="39751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20" y="2860903"/>
            <a:ext cx="1483859" cy="21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70927" y="336542"/>
            <a:ext cx="4202177" cy="584775"/>
          </a:xfrm>
          <a:prstGeom prst="rect">
            <a:avLst/>
          </a:prstGeom>
        </p:spPr>
        <p:txBody>
          <a:bodyPr wrap="none">
            <a:spAutoFit/>
          </a:bodyPr>
          <a:lstStyle/>
          <a:p>
            <a:pPr algn="ctr"/>
            <a:r>
              <a:rPr lang="en-US" sz="3200" dirty="0" smtClean="0"/>
              <a:t>List of posts on this blog</a:t>
            </a:r>
            <a:endParaRPr lang="en-US" sz="3200" dirty="0"/>
          </a:p>
        </p:txBody>
      </p:sp>
    </p:spTree>
    <p:extLst>
      <p:ext uri="{BB962C8B-B14F-4D97-AF65-F5344CB8AC3E}">
        <p14:creationId xmlns:p14="http://schemas.microsoft.com/office/powerpoint/2010/main" val="111423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41450"/>
            <a:ext cx="7207250" cy="39751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853" y="2718738"/>
            <a:ext cx="2699647" cy="97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8834" y="336542"/>
            <a:ext cx="4506362" cy="584775"/>
          </a:xfrm>
          <a:prstGeom prst="rect">
            <a:avLst/>
          </a:prstGeom>
        </p:spPr>
        <p:txBody>
          <a:bodyPr wrap="none">
            <a:spAutoFit/>
          </a:bodyPr>
          <a:lstStyle/>
          <a:p>
            <a:pPr algn="ctr"/>
            <a:r>
              <a:rPr lang="en-US" sz="3200" dirty="0" smtClean="0"/>
              <a:t>Edit, view or delete a post</a:t>
            </a:r>
            <a:endParaRPr lang="en-US" sz="3200" dirty="0"/>
          </a:p>
        </p:txBody>
      </p:sp>
    </p:spTree>
    <p:extLst>
      <p:ext uri="{BB962C8B-B14F-4D97-AF65-F5344CB8AC3E}">
        <p14:creationId xmlns:p14="http://schemas.microsoft.com/office/powerpoint/2010/main" val="1114234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549400"/>
            <a:ext cx="7016750" cy="339927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868693" y="4499975"/>
            <a:ext cx="389863" cy="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420894" y="336542"/>
            <a:ext cx="2302233" cy="584775"/>
          </a:xfrm>
          <a:prstGeom prst="rect">
            <a:avLst/>
          </a:prstGeom>
        </p:spPr>
        <p:txBody>
          <a:bodyPr wrap="none">
            <a:spAutoFit/>
          </a:bodyPr>
          <a:lstStyle/>
          <a:p>
            <a:pPr algn="ctr"/>
            <a:r>
              <a:rPr lang="en-US" sz="3200" dirty="0" smtClean="0"/>
              <a:t>Blog settings</a:t>
            </a:r>
            <a:endParaRPr lang="en-US" sz="3200" dirty="0"/>
          </a:p>
        </p:txBody>
      </p:sp>
    </p:spTree>
    <p:extLst>
      <p:ext uri="{BB962C8B-B14F-4D97-AF65-F5344CB8AC3E}">
        <p14:creationId xmlns:p14="http://schemas.microsoft.com/office/powerpoint/2010/main" val="2266360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489075"/>
            <a:ext cx="7016750" cy="38798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56138" y="3638329"/>
            <a:ext cx="389863" cy="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15802" y="336542"/>
            <a:ext cx="2512419" cy="584775"/>
          </a:xfrm>
          <a:prstGeom prst="rect">
            <a:avLst/>
          </a:prstGeom>
        </p:spPr>
        <p:txBody>
          <a:bodyPr wrap="none">
            <a:spAutoFit/>
          </a:bodyPr>
          <a:lstStyle/>
          <a:p>
            <a:pPr algn="ctr"/>
            <a:r>
              <a:rPr lang="en-US" sz="3200" dirty="0" smtClean="0"/>
              <a:t>Blog template</a:t>
            </a:r>
            <a:endParaRPr lang="en-US" sz="3200" dirty="0"/>
          </a:p>
        </p:txBody>
      </p:sp>
    </p:spTree>
    <p:extLst>
      <p:ext uri="{BB962C8B-B14F-4D97-AF65-F5344CB8AC3E}">
        <p14:creationId xmlns:p14="http://schemas.microsoft.com/office/powerpoint/2010/main" val="111423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485" y="1274481"/>
            <a:ext cx="6549030" cy="485133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907622" y="3339814"/>
            <a:ext cx="389863" cy="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22447" y="336542"/>
            <a:ext cx="1299137" cy="584775"/>
          </a:xfrm>
          <a:prstGeom prst="rect">
            <a:avLst/>
          </a:prstGeom>
        </p:spPr>
        <p:txBody>
          <a:bodyPr wrap="none">
            <a:spAutoFit/>
          </a:bodyPr>
          <a:lstStyle/>
          <a:p>
            <a:pPr algn="ctr"/>
            <a:r>
              <a:rPr lang="en-US" sz="3200" dirty="0" smtClean="0"/>
              <a:t>Layout</a:t>
            </a:r>
            <a:endParaRPr lang="en-US" sz="3200" dirty="0"/>
          </a:p>
        </p:txBody>
      </p:sp>
    </p:spTree>
    <p:extLst>
      <p:ext uri="{BB962C8B-B14F-4D97-AF65-F5344CB8AC3E}">
        <p14:creationId xmlns:p14="http://schemas.microsoft.com/office/powerpoint/2010/main" val="261186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385" y="384165"/>
            <a:ext cx="1775230" cy="584775"/>
          </a:xfrm>
          <a:prstGeom prst="rect">
            <a:avLst/>
          </a:prstGeom>
          <a:noFill/>
        </p:spPr>
        <p:txBody>
          <a:bodyPr wrap="none" rtlCol="0">
            <a:spAutoFit/>
          </a:bodyPr>
          <a:lstStyle/>
          <a:p>
            <a:pPr algn="ctr"/>
            <a:r>
              <a:rPr lang="en-US" sz="3200" dirty="0" smtClean="0"/>
              <a:t>Summary</a:t>
            </a:r>
            <a:endParaRPr lang="en-US" sz="3200" dirty="0"/>
          </a:p>
        </p:txBody>
      </p:sp>
      <p:pic>
        <p:nvPicPr>
          <p:cNvPr id="4" name="Picture 3"/>
          <p:cNvPicPr>
            <a:picLocks noChangeAspect="1"/>
          </p:cNvPicPr>
          <p:nvPr/>
        </p:nvPicPr>
        <p:blipFill>
          <a:blip r:embed="rId3"/>
          <a:stretch>
            <a:fillRect/>
          </a:stretch>
        </p:blipFill>
        <p:spPr>
          <a:xfrm>
            <a:off x="2479742" y="1658470"/>
            <a:ext cx="4705949" cy="4119713"/>
          </a:xfrm>
          <a:prstGeom prst="rect">
            <a:avLst/>
          </a:prstGeom>
          <a:ln w="15875">
            <a:solidFill>
              <a:schemeClr val="tx1">
                <a:lumMod val="65000"/>
                <a:lumOff val="35000"/>
              </a:schemeClr>
            </a:solidFill>
          </a:ln>
        </p:spPr>
      </p:pic>
    </p:spTree>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558" y="889142"/>
            <a:ext cx="3512885" cy="584775"/>
          </a:xfrm>
          <a:prstGeom prst="rect">
            <a:avLst/>
          </a:prstGeom>
          <a:noFill/>
        </p:spPr>
        <p:txBody>
          <a:bodyPr wrap="none" rtlCol="0">
            <a:spAutoFit/>
          </a:bodyPr>
          <a:lstStyle/>
          <a:p>
            <a:r>
              <a:rPr lang="en-US" sz="3200" dirty="0" smtClean="0"/>
              <a:t>Self-study questions</a:t>
            </a:r>
            <a:endParaRPr lang="en-US" sz="3200" dirty="0"/>
          </a:p>
        </p:txBody>
      </p:sp>
      <p:sp>
        <p:nvSpPr>
          <p:cNvPr id="3" name="TextBox 2"/>
          <p:cNvSpPr txBox="1"/>
          <p:nvPr/>
        </p:nvSpPr>
        <p:spPr>
          <a:xfrm>
            <a:off x="660951" y="2005367"/>
            <a:ext cx="7822099" cy="2585323"/>
          </a:xfrm>
          <a:prstGeom prst="rect">
            <a:avLst/>
          </a:prstGeom>
          <a:noFill/>
        </p:spPr>
        <p:txBody>
          <a:bodyPr wrap="square" rtlCol="0">
            <a:spAutoFit/>
          </a:bodyPr>
          <a:lstStyle/>
          <a:p>
            <a:pPr marL="342900" indent="-342900">
              <a:buFont typeface="+mj-lt"/>
              <a:buAutoNum type="arabicPeriod"/>
            </a:pPr>
            <a:r>
              <a:rPr lang="en-US" dirty="0" smtClean="0"/>
              <a:t>What </a:t>
            </a:r>
            <a:r>
              <a:rPr lang="en-US" dirty="0"/>
              <a:t>is the </a:t>
            </a:r>
            <a:r>
              <a:rPr lang="en-US" dirty="0" smtClean="0"/>
              <a:t>URL (Web address) </a:t>
            </a:r>
            <a:r>
              <a:rPr lang="en-US" dirty="0"/>
              <a:t>of a blog once you have created it – where do readers go to see it</a:t>
            </a:r>
            <a:r>
              <a:rPr lang="en-US" dirty="0" smtClean="0"/>
              <a:t>?</a:t>
            </a:r>
          </a:p>
          <a:p>
            <a:pPr marL="342900" indent="-342900">
              <a:buFont typeface="+mj-lt"/>
              <a:buAutoNum type="arabicPeriod"/>
            </a:pPr>
            <a:r>
              <a:rPr lang="en-US" dirty="0" smtClean="0"/>
              <a:t>If </a:t>
            </a:r>
            <a:r>
              <a:rPr lang="en-US" dirty="0"/>
              <a:t>your readers complain of reading difficulty, how would you increase the font size in your Blogger posts?</a:t>
            </a:r>
          </a:p>
          <a:p>
            <a:pPr marL="342900" indent="-342900">
              <a:buFont typeface="+mj-lt"/>
              <a:buAutoNum type="arabicPeriod"/>
            </a:pPr>
            <a:r>
              <a:rPr lang="en-US" dirty="0"/>
              <a:t>How would you change your blog from a two column to a three column layout</a:t>
            </a:r>
            <a:r>
              <a:rPr lang="en-US" dirty="0" smtClean="0"/>
              <a:t>?</a:t>
            </a:r>
            <a:endParaRPr lang="en-US" dirty="0"/>
          </a:p>
          <a:p>
            <a:pPr marL="342900" indent="-342900">
              <a:buFont typeface="+mj-lt"/>
              <a:buAutoNum type="arabicPeriod"/>
            </a:pPr>
            <a:r>
              <a:rPr lang="en-US" dirty="0" smtClean="0"/>
              <a:t>Does </a:t>
            </a:r>
            <a:r>
              <a:rPr lang="en-US" dirty="0"/>
              <a:t>changing the appearance of a blog change its content</a:t>
            </a:r>
            <a:r>
              <a:rPr lang="en-US" dirty="0" smtClean="0"/>
              <a:t>?</a:t>
            </a:r>
          </a:p>
          <a:p>
            <a:pPr marL="342900" indent="-342900">
              <a:buFont typeface="+mj-lt"/>
              <a:buAutoNum type="arabicPeriod"/>
            </a:pPr>
            <a:r>
              <a:rPr lang="en-US" dirty="0" smtClean="0"/>
              <a:t>What are dynamic views in Blogger blogs?</a:t>
            </a:r>
            <a:endParaRPr lang="en-US" dirty="0"/>
          </a:p>
          <a:p>
            <a:endParaRPr lang="en-US" dirty="0" smtClean="0"/>
          </a:p>
        </p:txBody>
      </p:sp>
    </p:spTree>
    <p:extLst>
      <p:ext uri="{BB962C8B-B14F-4D97-AF65-F5344CB8AC3E}">
        <p14:creationId xmlns:p14="http://schemas.microsoft.com/office/powerpoint/2010/main" val="2415733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875655"/>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4" name="Rectangle 3"/>
          <p:cNvSpPr/>
          <p:nvPr/>
        </p:nvSpPr>
        <p:spPr>
          <a:xfrm>
            <a:off x="2460812" y="2498607"/>
            <a:ext cx="4222377" cy="954107"/>
          </a:xfrm>
          <a:prstGeom prst="rect">
            <a:avLst/>
          </a:prstGeom>
        </p:spPr>
        <p:txBody>
          <a:bodyPr wrap="square">
            <a:spAutoFit/>
          </a:bodyPr>
          <a:lstStyle/>
          <a:p>
            <a:pPr marL="457200" indent="-457200">
              <a:buFont typeface="Arial" panose="020B0604020202020204" pitchFamily="34" charset="0"/>
              <a:buChar char="•"/>
            </a:pPr>
            <a:r>
              <a:rPr lang="en-US" sz="2800" dirty="0" smtClean="0">
                <a:hlinkClick r:id="rId2"/>
              </a:rPr>
              <a:t>Blogger support</a:t>
            </a:r>
            <a:endParaRPr lang="en-US" sz="2800" dirty="0" smtClean="0"/>
          </a:p>
          <a:p>
            <a:pPr marL="457200" indent="-457200">
              <a:buFont typeface="Arial" panose="020B0604020202020204" pitchFamily="34" charset="0"/>
              <a:buChar char="•"/>
            </a:pPr>
            <a:r>
              <a:rPr lang="en-US" sz="2800" dirty="0">
                <a:hlinkClick r:id="rId3"/>
              </a:rPr>
              <a:t>Get started with </a:t>
            </a:r>
            <a:r>
              <a:rPr lang="en-US" sz="2800" dirty="0" smtClean="0">
                <a:hlinkClick r:id="rId3"/>
              </a:rPr>
              <a:t>Blogger</a:t>
            </a:r>
            <a:endParaRPr lang="en-US" sz="2800" dirty="0"/>
          </a:p>
        </p:txBody>
      </p:sp>
    </p:spTree>
    <p:extLst>
      <p:ext uri="{BB962C8B-B14F-4D97-AF65-F5344CB8AC3E}">
        <p14:creationId xmlns:p14="http://schemas.microsoft.com/office/powerpoint/2010/main" val="24138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t>Technology</a:t>
            </a:r>
            <a:endParaRPr lang="en-US" dirty="0"/>
          </a:p>
          <a:p>
            <a:pPr lvl="1"/>
            <a:r>
              <a:rPr lang="en-US" dirty="0"/>
              <a:t>Implications</a:t>
            </a:r>
          </a:p>
          <a:p>
            <a:r>
              <a:rPr lang="en-US" sz="2800" dirty="0"/>
              <a:t>Internet skills</a:t>
            </a:r>
          </a:p>
          <a:p>
            <a:pPr lvl="1"/>
            <a:r>
              <a:rPr lang="en-US" dirty="0">
                <a:solidFill>
                  <a:srgbClr val="FF0000"/>
                </a:solidFill>
              </a:rPr>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96247" y="1201270"/>
            <a:ext cx="4705949" cy="4119713"/>
          </a:xfrm>
          <a:prstGeom prst="rect">
            <a:avLst/>
          </a:prstGeom>
          <a:ln w="15875">
            <a:solidFill>
              <a:schemeClr val="tx1">
                <a:lumMod val="65000"/>
                <a:lumOff val="35000"/>
              </a:schemeClr>
            </a:solidFill>
          </a:ln>
        </p:spPr>
      </p:pic>
      <p:sp>
        <p:nvSpPr>
          <p:cNvPr id="4" name="Rectangle 3"/>
          <p:cNvSpPr/>
          <p:nvPr/>
        </p:nvSpPr>
        <p:spPr>
          <a:xfrm>
            <a:off x="262554" y="2030019"/>
            <a:ext cx="3112718" cy="2462213"/>
          </a:xfrm>
          <a:prstGeom prst="rect">
            <a:avLst/>
          </a:prstGeom>
        </p:spPr>
        <p:txBody>
          <a:bodyPr wrap="square">
            <a:spAutoFit/>
          </a:bodyPr>
          <a:lstStyle/>
          <a:p>
            <a:r>
              <a:rPr lang="en-US" sz="2200" dirty="0"/>
              <a:t>Go to blogger.com and log in using your </a:t>
            </a:r>
            <a:r>
              <a:rPr lang="en-US" sz="2200" dirty="0" smtClean="0"/>
              <a:t>personal </a:t>
            </a:r>
            <a:r>
              <a:rPr lang="en-US" sz="2200" dirty="0"/>
              <a:t>Google account.</a:t>
            </a:r>
          </a:p>
          <a:p>
            <a:endParaRPr lang="en-US" sz="2200" dirty="0"/>
          </a:p>
          <a:p>
            <a:r>
              <a:rPr lang="en-US" sz="2200" dirty="0" smtClean="0"/>
              <a:t>Click on Create a new blog and fill in three-question form.</a:t>
            </a:r>
            <a:endParaRPr lang="en-US" sz="2200" dirty="0"/>
          </a:p>
        </p:txBody>
      </p:sp>
      <p:sp>
        <p:nvSpPr>
          <p:cNvPr id="5" name="TextBox 4"/>
          <p:cNvSpPr txBox="1"/>
          <p:nvPr/>
        </p:nvSpPr>
        <p:spPr>
          <a:xfrm>
            <a:off x="301042" y="1219428"/>
            <a:ext cx="2947047" cy="523220"/>
          </a:xfrm>
          <a:prstGeom prst="rect">
            <a:avLst/>
          </a:prstGeom>
          <a:noFill/>
        </p:spPr>
        <p:txBody>
          <a:bodyPr wrap="square" rtlCol="0">
            <a:spAutoFit/>
          </a:bodyPr>
          <a:lstStyle/>
          <a:p>
            <a:r>
              <a:rPr lang="en-US" sz="2800" b="1" dirty="0" smtClean="0"/>
              <a:t>Create a blog</a:t>
            </a:r>
            <a:endParaRPr lang="en-US" sz="2800" b="1" dirty="0"/>
          </a:p>
        </p:txBody>
      </p:sp>
      <p:sp>
        <p:nvSpPr>
          <p:cNvPr id="6" name="Rectangle 5"/>
          <p:cNvSpPr/>
          <p:nvPr/>
        </p:nvSpPr>
        <p:spPr>
          <a:xfrm>
            <a:off x="262554" y="4747581"/>
            <a:ext cx="3189693" cy="430887"/>
          </a:xfrm>
          <a:prstGeom prst="rect">
            <a:avLst/>
          </a:prstGeom>
        </p:spPr>
        <p:txBody>
          <a:bodyPr wrap="square">
            <a:spAutoFit/>
          </a:bodyPr>
          <a:lstStyle/>
          <a:p>
            <a:r>
              <a:rPr lang="en-US" sz="2200" dirty="0" smtClean="0">
                <a:hlinkClick r:id="rId4"/>
              </a:rPr>
              <a:t>Google blog creation help</a:t>
            </a:r>
            <a:endParaRPr lang="en-US" sz="2200" dirty="0"/>
          </a:p>
        </p:txBody>
      </p:sp>
      <p:sp>
        <p:nvSpPr>
          <p:cNvPr id="7" name="TextBox 6"/>
          <p:cNvSpPr txBox="1"/>
          <p:nvPr/>
        </p:nvSpPr>
        <p:spPr>
          <a:xfrm>
            <a:off x="5944143" y="1463341"/>
            <a:ext cx="331092" cy="449361"/>
          </a:xfrm>
          <a:prstGeom prst="rect">
            <a:avLst/>
          </a:prstGeom>
          <a:noFill/>
        </p:spPr>
        <p:txBody>
          <a:bodyPr wrap="none" rtlCol="0">
            <a:spAutoFit/>
          </a:bodyPr>
          <a:lstStyle/>
          <a:p>
            <a:pPr algn="ctr"/>
            <a:r>
              <a:rPr lang="en-US" sz="2400" b="1" dirty="0" smtClean="0">
                <a:solidFill>
                  <a:srgbClr val="FF0000"/>
                </a:solidFill>
              </a:rPr>
              <a:t>1</a:t>
            </a:r>
          </a:p>
        </p:txBody>
      </p:sp>
      <p:sp>
        <p:nvSpPr>
          <p:cNvPr id="8" name="TextBox 7"/>
          <p:cNvSpPr txBox="1"/>
          <p:nvPr/>
        </p:nvSpPr>
        <p:spPr>
          <a:xfrm>
            <a:off x="6446439" y="4157222"/>
            <a:ext cx="331092" cy="449361"/>
          </a:xfrm>
          <a:prstGeom prst="rect">
            <a:avLst/>
          </a:prstGeom>
          <a:noFill/>
        </p:spPr>
        <p:txBody>
          <a:bodyPr wrap="none" rtlCol="0">
            <a:spAutoFit/>
          </a:bodyPr>
          <a:lstStyle/>
          <a:p>
            <a:pPr algn="ctr"/>
            <a:r>
              <a:rPr lang="en-US" sz="2400" b="1" dirty="0" smtClean="0">
                <a:solidFill>
                  <a:srgbClr val="FF0000"/>
                </a:solidFill>
              </a:rPr>
              <a:t>3</a:t>
            </a:r>
          </a:p>
        </p:txBody>
      </p:sp>
      <p:sp>
        <p:nvSpPr>
          <p:cNvPr id="9" name="TextBox 8"/>
          <p:cNvSpPr txBox="1"/>
          <p:nvPr/>
        </p:nvSpPr>
        <p:spPr>
          <a:xfrm>
            <a:off x="6383675" y="1829648"/>
            <a:ext cx="331092" cy="449361"/>
          </a:xfrm>
          <a:prstGeom prst="rect">
            <a:avLst/>
          </a:prstGeom>
          <a:noFill/>
        </p:spPr>
        <p:txBody>
          <a:bodyPr wrap="none" rtlCol="0">
            <a:spAutoFit/>
          </a:bodyPr>
          <a:lstStyle/>
          <a:p>
            <a:pPr algn="ctr"/>
            <a:r>
              <a:rPr lang="en-US" sz="2400" b="1" dirty="0" smtClean="0">
                <a:solidFill>
                  <a:srgbClr val="FF0000"/>
                </a:solidFill>
              </a:rPr>
              <a:t>2</a:t>
            </a:r>
          </a:p>
        </p:txBody>
      </p:sp>
      <p:cxnSp>
        <p:nvCxnSpPr>
          <p:cNvPr id="10" name="Straight Arrow Connector 9"/>
          <p:cNvCxnSpPr/>
          <p:nvPr/>
        </p:nvCxnSpPr>
        <p:spPr>
          <a:xfrm>
            <a:off x="6908226" y="5142472"/>
            <a:ext cx="640885"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9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79537" y="693066"/>
            <a:ext cx="5165556" cy="1404325"/>
          </a:xfrm>
          <a:prstGeom prst="rect">
            <a:avLst/>
          </a:prstGeom>
        </p:spPr>
      </p:pic>
      <p:pic>
        <p:nvPicPr>
          <p:cNvPr id="5" name="Picture 4"/>
          <p:cNvPicPr>
            <a:picLocks noChangeAspect="1"/>
          </p:cNvPicPr>
          <p:nvPr/>
        </p:nvPicPr>
        <p:blipFill>
          <a:blip r:embed="rId4"/>
          <a:stretch>
            <a:fillRect/>
          </a:stretch>
        </p:blipFill>
        <p:spPr>
          <a:xfrm>
            <a:off x="813771" y="947940"/>
            <a:ext cx="1438174" cy="4962120"/>
          </a:xfrm>
          <a:prstGeom prst="rect">
            <a:avLst/>
          </a:prstGeom>
        </p:spPr>
      </p:pic>
      <p:sp>
        <p:nvSpPr>
          <p:cNvPr id="6" name="TextBox 5"/>
          <p:cNvSpPr txBox="1"/>
          <p:nvPr/>
        </p:nvSpPr>
        <p:spPr>
          <a:xfrm>
            <a:off x="5219882" y="2997662"/>
            <a:ext cx="1463479" cy="1384995"/>
          </a:xfrm>
          <a:prstGeom prst="rect">
            <a:avLst/>
          </a:prstGeom>
          <a:noFill/>
        </p:spPr>
        <p:txBody>
          <a:bodyPr wrap="square" rtlCol="0">
            <a:spAutoFit/>
          </a:bodyPr>
          <a:lstStyle/>
          <a:p>
            <a:pPr algn="ctr"/>
            <a:r>
              <a:rPr lang="en-US" sz="2800" b="1" dirty="0" smtClean="0"/>
              <a:t>Modify the theme</a:t>
            </a:r>
            <a:endParaRPr lang="en-US" sz="2800" b="1" dirty="0"/>
          </a:p>
        </p:txBody>
      </p:sp>
      <p:sp>
        <p:nvSpPr>
          <p:cNvPr id="7" name="TextBox 6"/>
          <p:cNvSpPr txBox="1"/>
          <p:nvPr/>
        </p:nvSpPr>
        <p:spPr>
          <a:xfrm>
            <a:off x="3898163" y="5002602"/>
            <a:ext cx="3034855" cy="769441"/>
          </a:xfrm>
          <a:prstGeom prst="rect">
            <a:avLst/>
          </a:prstGeom>
          <a:noFill/>
        </p:spPr>
        <p:txBody>
          <a:bodyPr wrap="square" rtlCol="0">
            <a:spAutoFit/>
          </a:bodyPr>
          <a:lstStyle/>
          <a:p>
            <a:r>
              <a:rPr lang="en-US" sz="2200" dirty="0" smtClean="0"/>
              <a:t>Play around with theme settings for five minutes.</a:t>
            </a:r>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537" y="5131058"/>
            <a:ext cx="512530" cy="5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66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7048" y="920885"/>
            <a:ext cx="4458020" cy="4981323"/>
          </a:xfrm>
          <a:prstGeom prst="rect">
            <a:avLst/>
          </a:prstGeom>
          <a:ln w="12700">
            <a:solidFill>
              <a:schemeClr val="accent1"/>
            </a:solidFill>
          </a:ln>
        </p:spPr>
      </p:pic>
      <p:sp>
        <p:nvSpPr>
          <p:cNvPr id="3" name="TextBox 2"/>
          <p:cNvSpPr txBox="1"/>
          <p:nvPr/>
        </p:nvSpPr>
        <p:spPr>
          <a:xfrm>
            <a:off x="351148" y="1101358"/>
            <a:ext cx="2947047" cy="954107"/>
          </a:xfrm>
          <a:prstGeom prst="rect">
            <a:avLst/>
          </a:prstGeom>
          <a:noFill/>
        </p:spPr>
        <p:txBody>
          <a:bodyPr wrap="square" rtlCol="0">
            <a:spAutoFit/>
          </a:bodyPr>
          <a:lstStyle/>
          <a:p>
            <a:r>
              <a:rPr lang="en-US" sz="2800" dirty="0" smtClean="0"/>
              <a:t>Initial dashboard with no posts</a:t>
            </a:r>
            <a:endParaRPr lang="en-US" sz="2800" dirty="0"/>
          </a:p>
        </p:txBody>
      </p:sp>
      <p:sp>
        <p:nvSpPr>
          <p:cNvPr id="4" name="TextBox 3"/>
          <p:cNvSpPr txBox="1"/>
          <p:nvPr/>
        </p:nvSpPr>
        <p:spPr>
          <a:xfrm>
            <a:off x="1054178" y="4935414"/>
            <a:ext cx="2560894" cy="769441"/>
          </a:xfrm>
          <a:prstGeom prst="rect">
            <a:avLst/>
          </a:prstGeom>
          <a:noFill/>
        </p:spPr>
        <p:txBody>
          <a:bodyPr wrap="square" rtlCol="0">
            <a:spAutoFit/>
          </a:bodyPr>
          <a:lstStyle/>
          <a:p>
            <a:r>
              <a:rPr lang="en-US" sz="2200" dirty="0" smtClean="0"/>
              <a:t>Explore the options on the left.</a:t>
            </a: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48" y="5124157"/>
            <a:ext cx="512530" cy="5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4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251" y="2008940"/>
            <a:ext cx="8755498" cy="3632600"/>
          </a:xfrm>
          <a:prstGeom prst="rect">
            <a:avLst/>
          </a:prstGeom>
          <a:ln>
            <a:solidFill>
              <a:schemeClr val="tx2"/>
            </a:solidFill>
          </a:ln>
        </p:spPr>
      </p:pic>
      <p:cxnSp>
        <p:nvCxnSpPr>
          <p:cNvPr id="4" name="Straight Arrow Connector 3"/>
          <p:cNvCxnSpPr/>
          <p:nvPr/>
        </p:nvCxnSpPr>
        <p:spPr>
          <a:xfrm flipH="1">
            <a:off x="4135448" y="4555285"/>
            <a:ext cx="743318"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94778" y="798314"/>
            <a:ext cx="3354444" cy="523220"/>
          </a:xfrm>
          <a:prstGeom prst="rect">
            <a:avLst/>
          </a:prstGeom>
        </p:spPr>
        <p:txBody>
          <a:bodyPr wrap="none">
            <a:spAutoFit/>
          </a:bodyPr>
          <a:lstStyle/>
          <a:p>
            <a:r>
              <a:rPr lang="en-US" sz="2800" dirty="0" smtClean="0"/>
              <a:t>Dashboard with posts</a:t>
            </a:r>
            <a:endParaRPr lang="en-US" sz="2800" dirty="0"/>
          </a:p>
        </p:txBody>
      </p:sp>
    </p:spTree>
    <p:extLst>
      <p:ext uri="{BB962C8B-B14F-4D97-AF65-F5344CB8AC3E}">
        <p14:creationId xmlns:p14="http://schemas.microsoft.com/office/powerpoint/2010/main" val="306649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0915" y="423949"/>
            <a:ext cx="3982180" cy="584775"/>
          </a:xfrm>
          <a:prstGeom prst="rect">
            <a:avLst/>
          </a:prstGeom>
          <a:noFill/>
        </p:spPr>
        <p:txBody>
          <a:bodyPr wrap="none" rtlCol="0">
            <a:spAutoFit/>
          </a:bodyPr>
          <a:lstStyle/>
          <a:p>
            <a:pPr algn="ctr"/>
            <a:r>
              <a:rPr lang="en-US" sz="3200" dirty="0" smtClean="0"/>
              <a:t>Simple word processor</a:t>
            </a:r>
            <a:endParaRPr lang="en-US" sz="32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59" y="1703294"/>
            <a:ext cx="7905082" cy="299253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9459" y="2142067"/>
            <a:ext cx="7905082"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59" y="1703294"/>
            <a:ext cx="7905082" cy="299253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48441" y="423949"/>
            <a:ext cx="5247142" cy="584775"/>
          </a:xfrm>
          <a:prstGeom prst="rect">
            <a:avLst/>
          </a:prstGeom>
          <a:noFill/>
        </p:spPr>
        <p:txBody>
          <a:bodyPr wrap="none" rtlCol="0">
            <a:spAutoFit/>
          </a:bodyPr>
          <a:lstStyle/>
          <a:p>
            <a:pPr algn="ctr"/>
            <a:r>
              <a:rPr lang="en-US" sz="3200" dirty="0" smtClean="0"/>
              <a:t>Compose and publish the post</a:t>
            </a:r>
            <a:endParaRPr lang="en-US" sz="3200" dirty="0"/>
          </a:p>
        </p:txBody>
      </p:sp>
      <p:cxnSp>
        <p:nvCxnSpPr>
          <p:cNvPr id="5" name="Straight Arrow Connector 4"/>
          <p:cNvCxnSpPr/>
          <p:nvPr/>
        </p:nvCxnSpPr>
        <p:spPr>
          <a:xfrm>
            <a:off x="8297975" y="1152364"/>
            <a:ext cx="0" cy="45839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71241" y="1160235"/>
            <a:ext cx="0" cy="45839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33242" y="1152364"/>
            <a:ext cx="0" cy="45839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62975" y="1160235"/>
            <a:ext cx="0" cy="45839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727816" y="3133055"/>
            <a:ext cx="531366" cy="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430" y="336542"/>
            <a:ext cx="6177140" cy="584775"/>
          </a:xfrm>
          <a:prstGeom prst="rect">
            <a:avLst/>
          </a:prstGeom>
        </p:spPr>
        <p:txBody>
          <a:bodyPr wrap="none">
            <a:spAutoFit/>
          </a:bodyPr>
          <a:lstStyle/>
          <a:p>
            <a:pPr algn="ctr"/>
            <a:r>
              <a:rPr lang="en-US" sz="3200" dirty="0"/>
              <a:t>http://firstblogdemo.blogspot.com/</a:t>
            </a:r>
          </a:p>
        </p:txBody>
      </p:sp>
      <p:pic>
        <p:nvPicPr>
          <p:cNvPr id="3" name="Picture 2"/>
          <p:cNvPicPr>
            <a:picLocks noChangeAspect="1"/>
          </p:cNvPicPr>
          <p:nvPr/>
        </p:nvPicPr>
        <p:blipFill>
          <a:blip r:embed="rId3"/>
          <a:stretch>
            <a:fillRect/>
          </a:stretch>
        </p:blipFill>
        <p:spPr>
          <a:xfrm>
            <a:off x="1114216" y="1766791"/>
            <a:ext cx="6546354" cy="3524960"/>
          </a:xfrm>
          <a:prstGeom prst="rect">
            <a:avLst/>
          </a:prstGeom>
        </p:spPr>
      </p:pic>
    </p:spTree>
    <p:extLst>
      <p:ext uri="{BB962C8B-B14F-4D97-AF65-F5344CB8AC3E}">
        <p14:creationId xmlns:p14="http://schemas.microsoft.com/office/powerpoint/2010/main" val="3484664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3707</TotalTime>
  <Words>1096</Words>
  <Application>Microsoft Office PowerPoint</Application>
  <PresentationFormat>On-screen Show (4:3)</PresentationFormat>
  <Paragraphs>144</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80</cp:revision>
  <dcterms:created xsi:type="dcterms:W3CDTF">2010-07-13T13:09:27Z</dcterms:created>
  <dcterms:modified xsi:type="dcterms:W3CDTF">2020-03-11T18:09:56Z</dcterms:modified>
</cp:coreProperties>
</file>