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60" r:id="rId4"/>
    <p:sldId id="259" r:id="rId5"/>
    <p:sldId id="261" r:id="rId6"/>
    <p:sldId id="262" r:id="rId7"/>
    <p:sldId id="263" r:id="rId8"/>
    <p:sldId id="264" r:id="rId9"/>
    <p:sldId id="265" r:id="rId10"/>
    <p:sldId id="309" r:id="rId11"/>
    <p:sldId id="310" r:id="rId12"/>
    <p:sldId id="305" r:id="rId13"/>
    <p:sldId id="298" r:id="rId14"/>
    <p:sldId id="311" r:id="rId15"/>
    <p:sldId id="301" r:id="rId16"/>
    <p:sldId id="293" r:id="rId17"/>
    <p:sldId id="29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216" autoAdjust="0"/>
  </p:normalViewPr>
  <p:slideViewPr>
    <p:cSldViewPr snapToGrid="0">
      <p:cViewPr varScale="1">
        <p:scale>
          <a:sx n="68" d="100"/>
          <a:sy n="68" d="100"/>
        </p:scale>
        <p:origin x="987" y="40"/>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BD1436-4F46-4876-A75C-6E588AACAECF}" type="datetimeFigureOut">
              <a:rPr lang="en-US" smtClean="0"/>
              <a:t>9/10/2018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CF694-CA2A-48C6-B7C7-AADE1DA0940B}" type="slidenum">
              <a:rPr lang="en-US" smtClean="0"/>
              <a:t>‹#›</a:t>
            </a:fld>
            <a:endParaRPr lang="en-US"/>
          </a:p>
        </p:txBody>
      </p:sp>
    </p:spTree>
    <p:extLst>
      <p:ext uri="{BB962C8B-B14F-4D97-AF65-F5344CB8AC3E}">
        <p14:creationId xmlns:p14="http://schemas.microsoft.com/office/powerpoint/2010/main" val="84302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C8C8314-A473-47EE-B5B6-4E8711A80EBF}" type="slidenum">
              <a:rPr lang="en-US"/>
              <a:pPr eaLnBrk="1" hangingPunct="1"/>
              <a:t>1</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sz="2000" dirty="0" smtClean="0"/>
              <a:t>PowerPoint is often dismissed</a:t>
            </a:r>
            <a:r>
              <a:rPr lang="en-US" sz="2000" baseline="0" dirty="0" smtClean="0"/>
              <a:t> and criticized, but I find it to be a powerful teaching tool.</a:t>
            </a:r>
          </a:p>
          <a:p>
            <a:pPr eaLnBrk="1" hangingPunct="1"/>
            <a:endParaRPr lang="en-US" sz="2000" baseline="0" dirty="0" smtClean="0"/>
          </a:p>
          <a:p>
            <a:pPr eaLnBrk="1" hangingPunct="1"/>
            <a:r>
              <a:rPr lang="en-US" sz="2000" dirty="0" smtClean="0"/>
              <a:t>We will see examples from effective presentations by Steve Jobs and examples of slides</a:t>
            </a:r>
            <a:r>
              <a:rPr lang="en-US" sz="2000" baseline="0" dirty="0" smtClean="0"/>
              <a:t> that ask questions.</a:t>
            </a:r>
          </a:p>
          <a:p>
            <a:pPr eaLnBrk="1" hangingPunct="1"/>
            <a:endParaRPr lang="en-US" sz="2000" baseline="0" dirty="0" smtClean="0"/>
          </a:p>
          <a:p>
            <a:pPr eaLnBrk="1" hangingPunct="1"/>
            <a:r>
              <a:rPr lang="en-US" sz="2000" baseline="0" dirty="0" smtClean="0"/>
              <a:t>While I like this style for teaching undergraduate class, it may not be appropriate for other audiences or material.</a:t>
            </a:r>
            <a:endParaRPr lang="en-US" sz="2000" dirty="0" smtClean="0"/>
          </a:p>
        </p:txBody>
      </p:sp>
    </p:spTree>
    <p:extLst>
      <p:ext uri="{BB962C8B-B14F-4D97-AF65-F5344CB8AC3E}">
        <p14:creationId xmlns:p14="http://schemas.microsoft.com/office/powerpoint/2010/main" val="1758471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Slides with questions also involve the viewer.</a:t>
            </a:r>
          </a:p>
          <a:p>
            <a:endParaRPr lang="en-US" sz="2000" dirty="0" smtClean="0"/>
          </a:p>
          <a:p>
            <a:r>
              <a:rPr lang="en-US" sz="2000" dirty="0" smtClean="0"/>
              <a:t>This example might have been taken from a talk on comic books.</a:t>
            </a:r>
          </a:p>
          <a:p>
            <a:endParaRPr lang="en-US" sz="2000" dirty="0" smtClean="0"/>
          </a:p>
          <a:p>
            <a:r>
              <a:rPr lang="en-US" sz="2000" dirty="0" smtClean="0"/>
              <a:t>Stop and ask the audience which images they can identify.</a:t>
            </a:r>
          </a:p>
          <a:p>
            <a:endParaRPr lang="en-US" sz="2000" dirty="0" smtClean="0"/>
          </a:p>
          <a:p>
            <a:r>
              <a:rPr lang="en-US" sz="2000" dirty="0" smtClean="0"/>
              <a:t>The next slide will identify them.</a:t>
            </a:r>
          </a:p>
        </p:txBody>
      </p:sp>
      <p:sp>
        <p:nvSpPr>
          <p:cNvPr id="4" name="Slide Number Placeholder 3"/>
          <p:cNvSpPr>
            <a:spLocks noGrp="1"/>
          </p:cNvSpPr>
          <p:nvPr>
            <p:ph type="sldNum" sz="quarter" idx="10"/>
          </p:nvPr>
        </p:nvSpPr>
        <p:spPr/>
        <p:txBody>
          <a:bodyPr/>
          <a:lstStyle/>
          <a:p>
            <a:fld id="{D74CF694-CA2A-48C6-B7C7-AADE1DA0940B}" type="slidenum">
              <a:rPr lang="en-US" smtClean="0"/>
              <a:t>10</a:t>
            </a:fld>
            <a:endParaRPr lang="en-US"/>
          </a:p>
        </p:txBody>
      </p:sp>
    </p:spTree>
    <p:extLst>
      <p:ext uri="{BB962C8B-B14F-4D97-AF65-F5344CB8AC3E}">
        <p14:creationId xmlns:p14="http://schemas.microsoft.com/office/powerpoint/2010/main" val="3574634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This slide reveals the identities</a:t>
            </a:r>
            <a:r>
              <a:rPr lang="en-US" sz="2000" baseline="0" dirty="0" smtClean="0"/>
              <a:t> of the characters.</a:t>
            </a:r>
          </a:p>
          <a:p>
            <a:endParaRPr lang="en-US" sz="2000" baseline="0" dirty="0" smtClean="0"/>
          </a:p>
          <a:p>
            <a:r>
              <a:rPr lang="en-US" sz="2000" baseline="0" dirty="0" smtClean="0"/>
              <a:t>Some are easy to identify, some not.</a:t>
            </a:r>
          </a:p>
          <a:p>
            <a:endParaRPr lang="en-US" sz="2000" baseline="0" dirty="0" smtClean="0"/>
          </a:p>
          <a:p>
            <a:r>
              <a:rPr lang="en-US" sz="2000" baseline="0" dirty="0" smtClean="0"/>
              <a:t>Different people have different experience – perhaps no one in the audience can identify all of the figures, but collectively the audience knows them all.</a:t>
            </a:r>
            <a:endParaRPr lang="en-US" sz="2000" dirty="0" smtClean="0"/>
          </a:p>
          <a:p>
            <a:endParaRPr lang="en-US" sz="2000" baseline="0" dirty="0" smtClean="0"/>
          </a:p>
          <a:p>
            <a:r>
              <a:rPr lang="en-US" sz="2000" dirty="0" smtClean="0"/>
              <a:t>Collaboration</a:t>
            </a:r>
            <a:r>
              <a:rPr lang="en-US" sz="2000" baseline="0" dirty="0" smtClean="0"/>
              <a:t> pays.</a:t>
            </a:r>
            <a:endParaRPr lang="en-US" sz="2000" dirty="0"/>
          </a:p>
        </p:txBody>
      </p:sp>
      <p:sp>
        <p:nvSpPr>
          <p:cNvPr id="4" name="Slide Number Placeholder 3"/>
          <p:cNvSpPr>
            <a:spLocks noGrp="1"/>
          </p:cNvSpPr>
          <p:nvPr>
            <p:ph type="sldNum" sz="quarter" idx="10"/>
          </p:nvPr>
        </p:nvSpPr>
        <p:spPr/>
        <p:txBody>
          <a:bodyPr/>
          <a:lstStyle/>
          <a:p>
            <a:fld id="{D74CF694-CA2A-48C6-B7C7-AADE1DA0940B}" type="slidenum">
              <a:rPr lang="en-US" smtClean="0"/>
              <a:t>11</a:t>
            </a:fld>
            <a:endParaRPr lang="en-US"/>
          </a:p>
        </p:txBody>
      </p:sp>
    </p:spTree>
    <p:extLst>
      <p:ext uri="{BB962C8B-B14F-4D97-AF65-F5344CB8AC3E}">
        <p14:creationId xmlns:p14="http://schemas.microsoft.com/office/powerpoint/2010/main" val="3574634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Open ended and self-diagnostic questions are more interesting.</a:t>
            </a:r>
          </a:p>
          <a:p>
            <a:endParaRPr lang="en-US" sz="2000" baseline="0" dirty="0" smtClean="0"/>
          </a:p>
          <a:p>
            <a:r>
              <a:rPr lang="en-US" sz="2000" baseline="0" dirty="0" smtClean="0"/>
              <a:t>(Self-diagnostic questions are not – </a:t>
            </a:r>
            <a:r>
              <a:rPr lang="en-US" sz="2000" i="1" baseline="0" dirty="0" smtClean="0"/>
              <a:t>do you understand x</a:t>
            </a:r>
            <a:r>
              <a:rPr lang="en-US" sz="2000" baseline="0" dirty="0" smtClean="0"/>
              <a:t>, but questions to which the answer should be clear if the student understands </a:t>
            </a:r>
            <a:r>
              <a:rPr lang="en-US" sz="2000" i="1" baseline="0" dirty="0" smtClean="0"/>
              <a:t>x</a:t>
            </a:r>
            <a:r>
              <a:rPr lang="en-US" sz="2000" baseline="0" dirty="0" smtClean="0"/>
              <a:t>).</a:t>
            </a:r>
          </a:p>
          <a:p>
            <a:endParaRPr lang="en-US" sz="2000" baseline="0" dirty="0" smtClean="0"/>
          </a:p>
          <a:p>
            <a:r>
              <a:rPr lang="en-US" sz="2000" baseline="0" dirty="0" smtClean="0"/>
              <a:t>I pause and ask questions during presentations, usually telling the students to kick the topic around with the people next to them.</a:t>
            </a:r>
          </a:p>
          <a:p>
            <a:endParaRPr lang="en-US" sz="2000" baseline="0" dirty="0" smtClean="0"/>
          </a:p>
          <a:p>
            <a:r>
              <a:rPr lang="en-US" sz="2000" baseline="0" dirty="0" smtClean="0"/>
              <a:t>I encourage students who are studying a presentation on their own to pause and try to answer the question before continuing.</a:t>
            </a:r>
          </a:p>
          <a:p>
            <a:endParaRPr lang="en-US" sz="2000" baseline="0" dirty="0" smtClean="0"/>
          </a:p>
          <a:p>
            <a:r>
              <a:rPr lang="en-US" sz="2000" baseline="0" dirty="0" smtClean="0"/>
              <a:t>Unlike the multiple choice question, these do not have pat answers – the point of the slide will be clarified by the speaker and in the notes that accompany it.</a:t>
            </a:r>
          </a:p>
          <a:p>
            <a:endParaRPr lang="en-US" sz="2000" baseline="0" dirty="0" smtClean="0"/>
          </a:p>
          <a:p>
            <a:r>
              <a:rPr lang="en-US" sz="2000" baseline="0" dirty="0" smtClean="0"/>
              <a:t>This slide is saying that when writing something, never submit a first draft – it’s part of a presentation on writing for the Internet.</a:t>
            </a:r>
          </a:p>
        </p:txBody>
      </p:sp>
      <p:sp>
        <p:nvSpPr>
          <p:cNvPr id="4" name="Slide Number Placeholder 3"/>
          <p:cNvSpPr>
            <a:spLocks noGrp="1"/>
          </p:cNvSpPr>
          <p:nvPr>
            <p:ph type="sldNum" sz="quarter" idx="10"/>
          </p:nvPr>
        </p:nvSpPr>
        <p:spPr/>
        <p:txBody>
          <a:bodyPr/>
          <a:lstStyle/>
          <a:p>
            <a:fld id="{A85CADDB-4353-486A-B5F9-9EEFE5B37BF9}" type="slidenum">
              <a:rPr lang="en-US" smtClean="0"/>
              <a:t>12</a:t>
            </a:fld>
            <a:endParaRPr lang="en-US" dirty="0"/>
          </a:p>
        </p:txBody>
      </p:sp>
    </p:spTree>
    <p:extLst>
      <p:ext uri="{BB962C8B-B14F-4D97-AF65-F5344CB8AC3E}">
        <p14:creationId xmlns:p14="http://schemas.microsoft.com/office/powerpoint/2010/main" val="946345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 have</a:t>
            </a:r>
            <a:r>
              <a:rPr lang="en-US" sz="2000" baseline="0" dirty="0" smtClean="0"/>
              <a:t> been emphasizing  presentation images, but each of my slides also has text notes.</a:t>
            </a:r>
          </a:p>
          <a:p>
            <a:endParaRPr lang="en-US" sz="2000" baseline="0" dirty="0" smtClean="0"/>
          </a:p>
          <a:p>
            <a:r>
              <a:rPr lang="en-US" sz="2000" baseline="0" dirty="0" smtClean="0"/>
              <a:t>The notes can expand on the point the slide is making and link to supplementary material and sources.</a:t>
            </a:r>
          </a:p>
          <a:p>
            <a:endParaRPr lang="en-US" sz="2000" baseline="0" dirty="0" smtClean="0"/>
          </a:p>
          <a:p>
            <a:r>
              <a:rPr lang="en-US" sz="2000" baseline="0" dirty="0" smtClean="0"/>
              <a:t>One can also answer questions and raise further questions in the notes.</a:t>
            </a:r>
          </a:p>
          <a:p>
            <a:endParaRPr lang="en-US" sz="2000" baseline="0" dirty="0" smtClean="0"/>
          </a:p>
          <a:p>
            <a:r>
              <a:rPr lang="en-US" sz="2000" baseline="0" dirty="0" smtClean="0"/>
              <a:t>If you plan to record the presentation, the notes can serve as a script.</a:t>
            </a:r>
          </a:p>
          <a:p>
            <a:endParaRPr lang="en-US" sz="2000" baseline="0" dirty="0" smtClean="0"/>
          </a:p>
          <a:p>
            <a:r>
              <a:rPr lang="en-US" sz="2000" baseline="0" dirty="0" smtClean="0"/>
              <a:t>Students can study from a presentation transcript that includes the image and the slide notes.</a:t>
            </a:r>
          </a:p>
          <a:p>
            <a:endParaRPr lang="en-US" sz="2000" baseline="0" dirty="0" smtClean="0"/>
          </a:p>
        </p:txBody>
      </p:sp>
      <p:sp>
        <p:nvSpPr>
          <p:cNvPr id="4" name="Slide Number Placeholder 3"/>
          <p:cNvSpPr>
            <a:spLocks noGrp="1"/>
          </p:cNvSpPr>
          <p:nvPr>
            <p:ph type="sldNum" sz="quarter" idx="10"/>
          </p:nvPr>
        </p:nvSpPr>
        <p:spPr/>
        <p:txBody>
          <a:bodyPr/>
          <a:lstStyle/>
          <a:p>
            <a:fld id="{D74CF694-CA2A-48C6-B7C7-AADE1DA0940B}" type="slidenum">
              <a:rPr lang="en-US" smtClean="0"/>
              <a:t>13</a:t>
            </a:fld>
            <a:endParaRPr lang="en-US" dirty="0"/>
          </a:p>
        </p:txBody>
      </p:sp>
    </p:spTree>
    <p:extLst>
      <p:ext uri="{BB962C8B-B14F-4D97-AF65-F5344CB8AC3E}">
        <p14:creationId xmlns:p14="http://schemas.microsoft.com/office/powerpoint/2010/main" val="1152642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outlines</a:t>
            </a:r>
            <a:r>
              <a:rPr lang="en-US" baseline="0" dirty="0" smtClean="0"/>
              <a:t> my PowerPoint style.</a:t>
            </a:r>
          </a:p>
          <a:p>
            <a:endParaRPr lang="en-US" baseline="0" dirty="0" smtClean="0"/>
          </a:p>
          <a:p>
            <a:r>
              <a:rPr lang="en-US" baseline="0" dirty="0" smtClean="0"/>
              <a:t>Regardless of what you think of my PowerPoint style, you should develop your own.</a:t>
            </a:r>
            <a:endParaRPr lang="en-US" dirty="0"/>
          </a:p>
        </p:txBody>
      </p:sp>
      <p:sp>
        <p:nvSpPr>
          <p:cNvPr id="4" name="Slide Number Placeholder 3"/>
          <p:cNvSpPr>
            <a:spLocks noGrp="1"/>
          </p:cNvSpPr>
          <p:nvPr>
            <p:ph type="sldNum" sz="quarter" idx="10"/>
          </p:nvPr>
        </p:nvSpPr>
        <p:spPr/>
        <p:txBody>
          <a:bodyPr/>
          <a:lstStyle/>
          <a:p>
            <a:fld id="{D74CF694-CA2A-48C6-B7C7-AADE1DA0940B}" type="slidenum">
              <a:rPr lang="en-US" smtClean="0"/>
              <a:t>14</a:t>
            </a:fld>
            <a:endParaRPr lang="en-US"/>
          </a:p>
        </p:txBody>
      </p:sp>
    </p:spTree>
    <p:extLst>
      <p:ext uri="{BB962C8B-B14F-4D97-AF65-F5344CB8AC3E}">
        <p14:creationId xmlns:p14="http://schemas.microsoft.com/office/powerpoint/2010/main" val="1472544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I tend to keep my slides simple, using images to minimize the number of words and help with memory – the idea is to have the viewer think while you talk, not read.</a:t>
            </a:r>
          </a:p>
          <a:p>
            <a:endParaRPr lang="en-US" sz="2000" baseline="0" dirty="0" smtClean="0"/>
          </a:p>
          <a:p>
            <a:r>
              <a:rPr lang="en-US" sz="2000" baseline="0" dirty="0" smtClean="0"/>
              <a:t>Students use the presentations for study, so I write notes with each slide.</a:t>
            </a:r>
          </a:p>
          <a:p>
            <a:endParaRPr lang="en-US" sz="2000" baseline="0" dirty="0" smtClean="0"/>
          </a:p>
          <a:p>
            <a:r>
              <a:rPr lang="en-US" sz="2000" baseline="0" dirty="0" smtClean="0"/>
              <a:t>We saw examples from simple presentations by Steve Jobs and examples of slides which ask questions.</a:t>
            </a:r>
          </a:p>
          <a:p>
            <a:endParaRPr lang="en-US" sz="2000" baseline="0" dirty="0" smtClean="0"/>
          </a:p>
          <a:p>
            <a:r>
              <a:rPr lang="en-US" sz="2000" baseline="0" dirty="0" smtClean="0"/>
              <a:t>I’ve been talking about my teaching presentation style – some others would disagree.</a:t>
            </a:r>
          </a:p>
        </p:txBody>
      </p:sp>
      <p:sp>
        <p:nvSpPr>
          <p:cNvPr id="4" name="Slide Number Placeholder 3"/>
          <p:cNvSpPr>
            <a:spLocks noGrp="1"/>
          </p:cNvSpPr>
          <p:nvPr>
            <p:ph type="sldNum" sz="quarter" idx="10"/>
          </p:nvPr>
        </p:nvSpPr>
        <p:spPr/>
        <p:txBody>
          <a:bodyPr/>
          <a:lstStyle/>
          <a:p>
            <a:fld id="{D74CF694-CA2A-48C6-B7C7-AADE1DA0940B}" type="slidenum">
              <a:rPr lang="en-US" smtClean="0"/>
              <a:t>15</a:t>
            </a:fld>
            <a:endParaRPr lang="en-US" dirty="0"/>
          </a:p>
        </p:txBody>
      </p:sp>
    </p:spTree>
    <p:extLst>
      <p:ext uri="{BB962C8B-B14F-4D97-AF65-F5344CB8AC3E}">
        <p14:creationId xmlns:p14="http://schemas.microsoft.com/office/powerpoint/2010/main" val="297877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F2BE789-AABC-4510-949B-E98AA2682E31}" type="slidenum">
              <a:rPr lang="en-US"/>
              <a:pPr eaLnBrk="1" hangingPunct="1"/>
              <a:t>2</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sz="2000" dirty="0" smtClean="0"/>
              <a:t>This presentation is on content</a:t>
            </a:r>
            <a:r>
              <a:rPr lang="en-US" sz="2000" baseline="0" dirty="0" smtClean="0"/>
              <a:t> creation using PowerPoint.</a:t>
            </a:r>
            <a:endParaRPr lang="en-US" sz="2000" dirty="0" smtClean="0"/>
          </a:p>
        </p:txBody>
      </p:sp>
    </p:spTree>
    <p:extLst>
      <p:ext uri="{BB962C8B-B14F-4D97-AF65-F5344CB8AC3E}">
        <p14:creationId xmlns:p14="http://schemas.microsoft.com/office/powerpoint/2010/main" val="216685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162927-1F85-49EA-AB05-A1E4C6241D37}" type="slidenum">
              <a:rPr lang="en-US"/>
              <a:pPr eaLnBrk="1" hangingPunct="1"/>
              <a:t>3</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sz="2000" baseline="0" dirty="0" smtClean="0">
                <a:latin typeface="+mn-lt"/>
              </a:rPr>
              <a:t>I try to keep my PowerPoint slides simple, using images more than words.</a:t>
            </a:r>
          </a:p>
          <a:p>
            <a:pPr eaLnBrk="1" hangingPunct="1"/>
            <a:endParaRPr lang="en-US" sz="2000" baseline="0" dirty="0" smtClean="0">
              <a:latin typeface="+mn-lt"/>
            </a:endParaRPr>
          </a:p>
          <a:p>
            <a:pPr eaLnBrk="1" hangingPunct="1"/>
            <a:r>
              <a:rPr lang="en-US" sz="2000" baseline="0" dirty="0" smtClean="0">
                <a:latin typeface="+mn-lt"/>
              </a:rPr>
              <a:t>During the actual presentation, each slide is typically on the screen for a minute or so, giving the student time to construct its meaning.</a:t>
            </a:r>
          </a:p>
        </p:txBody>
      </p:sp>
    </p:spTree>
    <p:extLst>
      <p:ext uri="{BB962C8B-B14F-4D97-AF65-F5344CB8AC3E}">
        <p14:creationId xmlns:p14="http://schemas.microsoft.com/office/powerpoint/2010/main" val="161681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000" dirty="0" smtClean="0">
                <a:latin typeface="+mn-lt"/>
              </a:rPr>
              <a:t>People</a:t>
            </a:r>
            <a:r>
              <a:rPr lang="en-US" sz="2000" baseline="0" dirty="0" smtClean="0">
                <a:latin typeface="+mn-lt"/>
              </a:rPr>
              <a:t> make jokes about boring PowerPoint presentations.</a:t>
            </a:r>
          </a:p>
          <a:p>
            <a:pPr eaLnBrk="1" hangingPunct="1"/>
            <a:endParaRPr lang="en-US" sz="2000" baseline="0" dirty="0" smtClean="0">
              <a:latin typeface="+mn-lt"/>
            </a:endParaRPr>
          </a:p>
          <a:p>
            <a:pPr eaLnBrk="1" hangingPunct="1"/>
            <a:r>
              <a:rPr lang="en-US" sz="2000" baseline="0" dirty="0" smtClean="0">
                <a:latin typeface="+mn-lt"/>
              </a:rPr>
              <a:t>But that is because presenters make common mistakes.</a:t>
            </a:r>
          </a:p>
          <a:p>
            <a:pPr eaLnBrk="1" hangingPunct="1"/>
            <a:endParaRPr lang="en-US" sz="2000" baseline="0" dirty="0" smtClean="0">
              <a:latin typeface="+mn-lt"/>
            </a:endParaRPr>
          </a:p>
          <a:p>
            <a:pPr eaLnBrk="1" hangingPunct="1"/>
            <a:r>
              <a:rPr lang="en-US" sz="2000" baseline="0" dirty="0" smtClean="0">
                <a:latin typeface="+mn-lt"/>
              </a:rPr>
              <a:t>They rely too much on bullet points to present overly complex outlines.</a:t>
            </a:r>
          </a:p>
          <a:p>
            <a:pPr eaLnBrk="1" hangingPunct="1"/>
            <a:endParaRPr lang="en-US" sz="2000" baseline="0" dirty="0" smtClean="0">
              <a:latin typeface="+mn-lt"/>
            </a:endParaRPr>
          </a:p>
          <a:p>
            <a:pPr eaLnBrk="1" hangingPunct="1"/>
            <a:r>
              <a:rPr lang="en-US" sz="2000" baseline="0" dirty="0" smtClean="0">
                <a:latin typeface="+mn-lt"/>
              </a:rPr>
              <a:t>They use too much text, which distracts the audience because they read it instead of listening to the presentation or, better yet, asking themselves how the image on the screen illustrates the point being made.</a:t>
            </a:r>
          </a:p>
          <a:p>
            <a:pPr eaLnBrk="1" hangingPunct="1"/>
            <a:endParaRPr lang="en-US" sz="20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latin typeface="+mn-lt"/>
              </a:rPr>
              <a:t>I bet it is even difficult for you to stop reading this Latin nonsense.</a:t>
            </a:r>
          </a:p>
          <a:p>
            <a:pPr eaLnBrk="1" hangingPunct="1"/>
            <a:endParaRPr lang="en-US" sz="2000" baseline="0" dirty="0" smtClean="0">
              <a:latin typeface="+mn-lt"/>
            </a:endParaRPr>
          </a:p>
          <a:p>
            <a:pPr eaLnBrk="1" hangingPunct="1"/>
            <a:r>
              <a:rPr lang="en-US" sz="2000" baseline="0" dirty="0" smtClean="0">
                <a:latin typeface="+mn-lt"/>
              </a:rPr>
              <a:t>(It is much easier to converse with someone while you are drawing than while you are writing something – words and images use different parts of the brain).</a:t>
            </a:r>
          </a:p>
          <a:p>
            <a:pPr eaLnBrk="1" hangingPunct="1"/>
            <a:endParaRPr lang="en-US" sz="2000" baseline="0" dirty="0" smtClean="0">
              <a:latin typeface="+mn-lt"/>
            </a:endParaRPr>
          </a:p>
          <a:p>
            <a:pPr eaLnBrk="1" hangingPunct="1"/>
            <a:r>
              <a:rPr lang="en-US" sz="2000" baseline="0" dirty="0" smtClean="0">
                <a:latin typeface="+mn-lt"/>
              </a:rPr>
              <a:t>They try to cram too much onto overly complex slides.</a:t>
            </a:r>
          </a:p>
          <a:p>
            <a:pPr eaLnBrk="1" hangingPunct="1"/>
            <a:endParaRPr lang="en-US" sz="2000" baseline="0" dirty="0" smtClean="0">
              <a:latin typeface="+mn-lt"/>
            </a:endParaRPr>
          </a:p>
          <a:p>
            <a:pPr eaLnBrk="1" hangingPunct="1"/>
            <a:r>
              <a:rPr lang="en-US" sz="2000" baseline="0" dirty="0" smtClean="0">
                <a:latin typeface="+mn-lt"/>
              </a:rPr>
              <a:t>Don’t make these mistakes.</a:t>
            </a:r>
          </a:p>
          <a:p>
            <a:pPr eaLnBrk="1" hangingPunct="1"/>
            <a:endParaRPr lang="en-US" sz="2000" baseline="0" dirty="0" smtClean="0">
              <a:latin typeface="+mn-lt"/>
            </a:endParaRPr>
          </a:p>
          <a:p>
            <a:pPr eaLnBrk="1" hangingPunct="1"/>
            <a:r>
              <a:rPr lang="en-US" sz="2000" baseline="0" dirty="0" smtClean="0">
                <a:latin typeface="+mn-lt"/>
              </a:rPr>
              <a:t>Contrast this with the style of Steve Jobs of Apple, a master of the simple slide.</a:t>
            </a:r>
          </a:p>
          <a:p>
            <a:pPr eaLnBrk="1" hangingPunct="1"/>
            <a:endParaRPr lang="en-US" sz="2000" baseline="0" dirty="0" smtClean="0">
              <a:latin typeface="+mn-lt"/>
            </a:endParaRPr>
          </a:p>
          <a:p>
            <a:pPr eaLnBrk="1" hangingPunct="1"/>
            <a:r>
              <a:rPr lang="en-US" sz="2000" baseline="0" dirty="0" smtClean="0">
                <a:latin typeface="+mn-lt"/>
              </a:rPr>
              <a:t>Let’s look at a few examples. </a:t>
            </a:r>
          </a:p>
          <a:p>
            <a:pPr eaLnBrk="1" hangingPunct="1"/>
            <a:endParaRPr lang="en-US" sz="2000" baseline="0" dirty="0" smtClean="0">
              <a:latin typeface="+mn-lt"/>
            </a:endParaRPr>
          </a:p>
        </p:txBody>
      </p:sp>
      <p:sp>
        <p:nvSpPr>
          <p:cNvPr id="4" name="Slide Number Placeholder 3"/>
          <p:cNvSpPr>
            <a:spLocks noGrp="1"/>
          </p:cNvSpPr>
          <p:nvPr>
            <p:ph type="sldNum" sz="quarter" idx="10"/>
          </p:nvPr>
        </p:nvSpPr>
        <p:spPr/>
        <p:txBody>
          <a:bodyPr/>
          <a:lstStyle/>
          <a:p>
            <a:fld id="{5DC71822-4C48-4054-802C-DE4A10B77D14}" type="slidenum">
              <a:rPr lang="en-US" smtClean="0"/>
              <a:t>4</a:t>
            </a:fld>
            <a:endParaRPr lang="en-US"/>
          </a:p>
        </p:txBody>
      </p:sp>
    </p:spTree>
    <p:extLst>
      <p:ext uri="{BB962C8B-B14F-4D97-AF65-F5344CB8AC3E}">
        <p14:creationId xmlns:p14="http://schemas.microsoft.com/office/powerpoint/2010/main" val="96445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BF73AB-E9AC-430B-A273-1C9F9B1D112B}" type="slidenum">
              <a:rPr lang="en-US"/>
              <a:pPr eaLnBrk="1" hangingPunct="1"/>
              <a:t>5</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sz="2000" dirty="0" smtClean="0">
                <a:latin typeface="+mj-lt"/>
              </a:rPr>
              <a:t>Steve</a:t>
            </a:r>
            <a:r>
              <a:rPr lang="en-US" sz="2000" baseline="0" dirty="0" smtClean="0">
                <a:latin typeface="+mj-lt"/>
              </a:rPr>
              <a:t> J</a:t>
            </a:r>
            <a:r>
              <a:rPr lang="en-US" sz="2000" dirty="0" smtClean="0">
                <a:latin typeface="+mj-lt"/>
              </a:rPr>
              <a:t>obs</a:t>
            </a:r>
            <a:r>
              <a:rPr lang="en-US" sz="2000" baseline="0" dirty="0" smtClean="0">
                <a:latin typeface="+mj-lt"/>
              </a:rPr>
              <a:t> of Apple had a simple, effective presentation style.</a:t>
            </a:r>
          </a:p>
          <a:p>
            <a:pPr eaLnBrk="1" hangingPunct="1"/>
            <a:endParaRPr lang="en-US" sz="2000" baseline="0" dirty="0" smtClean="0">
              <a:latin typeface="+mj-lt"/>
            </a:endParaRPr>
          </a:p>
          <a:p>
            <a:pPr eaLnBrk="1" hangingPunct="1"/>
            <a:r>
              <a:rPr lang="en-US" sz="2000" baseline="0" dirty="0" smtClean="0">
                <a:latin typeface="+mj-lt"/>
              </a:rPr>
              <a:t>Here we see him introducing the iPad in front of a single image.</a:t>
            </a:r>
          </a:p>
          <a:p>
            <a:pPr eaLnBrk="1" hangingPunct="1"/>
            <a:endParaRPr lang="en-US" sz="2000" baseline="0" dirty="0" smtClean="0">
              <a:latin typeface="+mj-lt"/>
            </a:endParaRPr>
          </a:p>
          <a:p>
            <a:pPr eaLnBrk="1" hangingPunct="1"/>
            <a:r>
              <a:rPr lang="en-US" sz="2000" baseline="0" dirty="0" smtClean="0">
                <a:latin typeface="+mj-lt"/>
              </a:rPr>
              <a:t>He could have used a list of features or applications, but he felt that speaking in front of this image was more effective.</a:t>
            </a:r>
          </a:p>
          <a:p>
            <a:pPr eaLnBrk="1" hangingPunct="1"/>
            <a:endParaRPr lang="en-US" sz="2000" baseline="0" dirty="0" smtClean="0">
              <a:latin typeface="+mj-lt"/>
            </a:endParaRPr>
          </a:p>
          <a:p>
            <a:pPr eaLnBrk="1" hangingPunct="1"/>
            <a:r>
              <a:rPr lang="en-US" sz="2000" baseline="0" dirty="0" smtClean="0">
                <a:latin typeface="+mj-lt"/>
              </a:rPr>
              <a:t>Interested listeners could follow up on details later.</a:t>
            </a:r>
          </a:p>
          <a:p>
            <a:pPr eaLnBrk="1" hangingPunct="1"/>
            <a:endParaRPr lang="en-US" sz="2000" baseline="0" dirty="0" smtClean="0">
              <a:latin typeface="+mj-lt"/>
            </a:endParaRPr>
          </a:p>
          <a:p>
            <a:pPr eaLnBrk="1" hangingPunct="1"/>
            <a:r>
              <a:rPr lang="en-US" sz="2000" baseline="0" dirty="0" smtClean="0">
                <a:latin typeface="+mj-lt"/>
              </a:rPr>
              <a:t>Furthermore, he spoke for some time in front of the image.</a:t>
            </a:r>
          </a:p>
          <a:p>
            <a:pPr eaLnBrk="1" hangingPunct="1"/>
            <a:endParaRPr lang="en-US" sz="2000" baseline="0" dirty="0" smtClean="0">
              <a:latin typeface="+mj-lt"/>
            </a:endParaRPr>
          </a:p>
          <a:p>
            <a:pPr eaLnBrk="1" hangingPunct="1"/>
            <a:r>
              <a:rPr lang="en-US" sz="2000" baseline="0" dirty="0" smtClean="0">
                <a:latin typeface="+mj-lt"/>
              </a:rPr>
              <a:t>That gave the audience time to absorb and remember it.</a:t>
            </a:r>
          </a:p>
          <a:p>
            <a:pPr eaLnBrk="1" hangingPunct="1"/>
            <a:endParaRPr lang="en-US" sz="2000" baseline="0" dirty="0" smtClean="0">
              <a:latin typeface="+mj-lt"/>
            </a:endParaRPr>
          </a:p>
          <a:p>
            <a:pPr eaLnBrk="1" hangingPunct="1"/>
            <a:r>
              <a:rPr lang="en-US" sz="2000" kern="1200" baseline="0" dirty="0" smtClean="0">
                <a:solidFill>
                  <a:schemeClr val="tx1"/>
                </a:solidFill>
                <a:latin typeface="+mn-lt"/>
                <a:ea typeface="+mn-ea"/>
                <a:cs typeface="+mn-cs"/>
              </a:rPr>
              <a:t>They were not reading, but listening.</a:t>
            </a:r>
          </a:p>
          <a:p>
            <a:pPr eaLnBrk="1" hangingPunct="1"/>
            <a:endParaRPr lang="en-US" sz="2000" kern="1200" baseline="0" dirty="0" smtClean="0">
              <a:solidFill>
                <a:schemeClr val="tx1"/>
              </a:solidFill>
              <a:latin typeface="+mn-lt"/>
              <a:ea typeface="+mn-ea"/>
              <a:cs typeface="+mn-cs"/>
            </a:endParaRPr>
          </a:p>
          <a:p>
            <a:pPr eaLnBrk="1" hangingPunct="1"/>
            <a:r>
              <a:rPr lang="en-US" sz="2000" kern="1200" baseline="0" dirty="0" smtClean="0">
                <a:solidFill>
                  <a:schemeClr val="tx1"/>
                </a:solidFill>
                <a:latin typeface="+mn-lt"/>
                <a:ea typeface="+mn-ea"/>
                <a:cs typeface="+mn-cs"/>
              </a:rPr>
              <a:t>They were actively interpreting the image – asking what point is making and how does it relate to what the speaker is saying?</a:t>
            </a:r>
          </a:p>
          <a:p>
            <a:pPr eaLnBrk="1" hangingPunct="1"/>
            <a:endParaRPr lang="en-US" sz="2000" kern="1200" baseline="0" dirty="0" smtClean="0">
              <a:solidFill>
                <a:schemeClr val="tx1"/>
              </a:solidFill>
              <a:latin typeface="+mn-lt"/>
              <a:ea typeface="+mn-ea"/>
              <a:cs typeface="+mn-cs"/>
            </a:endParaRPr>
          </a:p>
          <a:p>
            <a:pPr eaLnBrk="1" hangingPunct="1"/>
            <a:r>
              <a:rPr lang="en-US" sz="2000" i="1" kern="1200" baseline="0" dirty="0" smtClean="0">
                <a:solidFill>
                  <a:schemeClr val="tx1"/>
                </a:solidFill>
                <a:latin typeface="+mn-lt"/>
                <a:ea typeface="+mn-ea"/>
                <a:cs typeface="+mn-cs"/>
              </a:rPr>
              <a:t>Good slides raise questions.</a:t>
            </a:r>
          </a:p>
          <a:p>
            <a:pPr eaLnBrk="1" hangingPunct="1"/>
            <a:endParaRPr lang="en-US" sz="2000" kern="1200" baseline="0" dirty="0" smtClean="0">
              <a:solidFill>
                <a:schemeClr val="tx1"/>
              </a:solidFill>
              <a:latin typeface="+mn-lt"/>
              <a:ea typeface="+mn-ea"/>
              <a:cs typeface="+mn-cs"/>
            </a:endParaRPr>
          </a:p>
          <a:p>
            <a:pPr eaLnBrk="1" hangingPunct="1"/>
            <a:endParaRPr lang="en-US" sz="2000" dirty="0" smtClean="0">
              <a:latin typeface="+mj-lt"/>
            </a:endParaRPr>
          </a:p>
        </p:txBody>
      </p:sp>
    </p:spTree>
    <p:extLst>
      <p:ext uri="{BB962C8B-B14F-4D97-AF65-F5344CB8AC3E}">
        <p14:creationId xmlns:p14="http://schemas.microsoft.com/office/powerpoint/2010/main" val="414337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FB5219E-D476-4E41-A8CD-3FCA225AE0C4}" type="slidenum">
              <a:rPr lang="en-US"/>
              <a:pPr eaLnBrk="1" hangingPunct="1"/>
              <a:t>6</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sz="2000" dirty="0" smtClean="0">
                <a:latin typeface="+mj-lt"/>
              </a:rPr>
              <a:t>Here Jobs presents a single fact – the iPod</a:t>
            </a:r>
            <a:r>
              <a:rPr lang="en-US" sz="2000" baseline="0" dirty="0" smtClean="0">
                <a:latin typeface="+mj-lt"/>
              </a:rPr>
              <a:t> market share of the .mp3 player market.</a:t>
            </a:r>
          </a:p>
          <a:p>
            <a:pPr eaLnBrk="1" hangingPunct="1"/>
            <a:endParaRPr lang="en-US" sz="2000" baseline="0" dirty="0" smtClean="0">
              <a:latin typeface="+mj-lt"/>
            </a:endParaRPr>
          </a:p>
          <a:p>
            <a:pPr eaLnBrk="1" hangingPunct="1"/>
            <a:r>
              <a:rPr lang="en-US" sz="2000" baseline="0" dirty="0" smtClean="0">
                <a:latin typeface="+mj-lt"/>
              </a:rPr>
              <a:t>He uses the slide as a backdrop while he states some detail.</a:t>
            </a:r>
          </a:p>
          <a:p>
            <a:pPr eaLnBrk="1" hangingPunct="1"/>
            <a:endParaRPr lang="en-US" sz="2000" baseline="0" dirty="0" smtClean="0">
              <a:latin typeface="+mj-lt"/>
            </a:endParaRPr>
          </a:p>
          <a:p>
            <a:pPr eaLnBrk="1" hangingPunct="1"/>
            <a:r>
              <a:rPr lang="en-US" sz="2000" baseline="0" dirty="0" smtClean="0">
                <a:latin typeface="+mj-lt"/>
              </a:rPr>
              <a:t>Again, the interested observer will delve further after the talk, but it is clear what Jobs is addressing while this slide is on the screen.</a:t>
            </a:r>
          </a:p>
        </p:txBody>
      </p:sp>
    </p:spTree>
    <p:extLst>
      <p:ext uri="{BB962C8B-B14F-4D97-AF65-F5344CB8AC3E}">
        <p14:creationId xmlns:p14="http://schemas.microsoft.com/office/powerpoint/2010/main" val="297849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492B20-D931-48E6-9D2A-9F54F42BD7B5}" type="slidenum">
              <a:rPr lang="en-US"/>
              <a:pPr eaLnBrk="1" hangingPunct="1"/>
              <a:t>7</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sz="2000" dirty="0" smtClean="0">
                <a:latin typeface="+mj-lt"/>
              </a:rPr>
              <a:t>Like</a:t>
            </a:r>
            <a:r>
              <a:rPr lang="en-US" sz="2000" baseline="0" dirty="0" smtClean="0">
                <a:latin typeface="+mj-lt"/>
              </a:rPr>
              <a:t> the previous slide, </a:t>
            </a:r>
            <a:r>
              <a:rPr lang="en-US" sz="2000" dirty="0" smtClean="0">
                <a:latin typeface="+mj-lt"/>
              </a:rPr>
              <a:t>Jo</a:t>
            </a:r>
            <a:r>
              <a:rPr lang="en-US" sz="2000" baseline="0" dirty="0" smtClean="0">
                <a:latin typeface="+mj-lt"/>
              </a:rPr>
              <a:t>bs is using a single image with a caption to make the key point.</a:t>
            </a:r>
          </a:p>
          <a:p>
            <a:pPr eaLnBrk="1" hangingPunct="1"/>
            <a:endParaRPr lang="en-US" sz="2000" baseline="0" dirty="0" smtClean="0">
              <a:latin typeface="+mj-lt"/>
            </a:endParaRPr>
          </a:p>
          <a:p>
            <a:pPr eaLnBrk="1" hangingPunct="1"/>
            <a:r>
              <a:rPr lang="en-US" sz="2000" baseline="0" dirty="0" smtClean="0">
                <a:latin typeface="+mj-lt"/>
              </a:rPr>
              <a:t>He elaborated while speaking in front of the slide, but the slide makes the </a:t>
            </a:r>
            <a:r>
              <a:rPr lang="en-US" sz="2000" baseline="0" dirty="0" err="1" smtClean="0">
                <a:latin typeface="+mj-lt"/>
              </a:rPr>
              <a:t>Macbook</a:t>
            </a:r>
            <a:r>
              <a:rPr lang="en-US" sz="2000" baseline="0" dirty="0" smtClean="0">
                <a:latin typeface="+mj-lt"/>
              </a:rPr>
              <a:t> Air design goal clear and memorable.</a:t>
            </a:r>
          </a:p>
        </p:txBody>
      </p:sp>
    </p:spTree>
    <p:extLst>
      <p:ext uri="{BB962C8B-B14F-4D97-AF65-F5344CB8AC3E}">
        <p14:creationId xmlns:p14="http://schemas.microsoft.com/office/powerpoint/2010/main" val="2358726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F9B656E-47C9-4430-9224-659A8E51CE49}" type="slidenum">
              <a:rPr lang="en-US"/>
              <a:pPr eaLnBrk="1" hangingPunct="1"/>
              <a:t>8</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z="2000" dirty="0" smtClean="0"/>
              <a:t>In</a:t>
            </a:r>
            <a:r>
              <a:rPr lang="en-US" sz="2000" baseline="0" dirty="0" smtClean="0"/>
              <a:t> speaking of his health, Jobs is using words as quasi-images.</a:t>
            </a:r>
          </a:p>
          <a:p>
            <a:pPr eaLnBrk="1" hangingPunct="1"/>
            <a:endParaRPr lang="en-US" sz="2000" baseline="0" dirty="0" smtClean="0"/>
          </a:p>
          <a:p>
            <a:pPr eaLnBrk="1" hangingPunct="1"/>
            <a:r>
              <a:rPr lang="en-US" sz="2000" baseline="0" dirty="0" smtClean="0"/>
              <a:t>He was ill at the time and this slide was to reassure the audience that he was still actively engaged in running the company.</a:t>
            </a:r>
          </a:p>
          <a:p>
            <a:pPr eaLnBrk="1" hangingPunct="1"/>
            <a:endParaRPr lang="en-US" sz="2000" baseline="0" dirty="0" smtClean="0"/>
          </a:p>
          <a:p>
            <a:pPr eaLnBrk="1" hangingPunct="1"/>
            <a:r>
              <a:rPr lang="en-US" sz="2000" baseline="0" dirty="0" smtClean="0"/>
              <a:t>A list of health-related bullet points or a quote form a doctor would not have been as effective.</a:t>
            </a:r>
          </a:p>
          <a:p>
            <a:pPr eaLnBrk="1" hangingPunct="1"/>
            <a:endParaRPr lang="en-US" sz="2000" baseline="0" dirty="0" smtClean="0"/>
          </a:p>
          <a:p>
            <a:pPr eaLnBrk="1" hangingPunct="1"/>
            <a:r>
              <a:rPr lang="en-US" sz="2000" baseline="0" dirty="0" smtClean="0"/>
              <a:t>Again, he can go into some detail verbally, and a transcript of the talk can be made available to those who wish to study it.</a:t>
            </a:r>
            <a:endParaRPr lang="en-US" sz="2000" dirty="0" smtClean="0"/>
          </a:p>
        </p:txBody>
      </p:sp>
    </p:spTree>
    <p:extLst>
      <p:ext uri="{BB962C8B-B14F-4D97-AF65-F5344CB8AC3E}">
        <p14:creationId xmlns:p14="http://schemas.microsoft.com/office/powerpoint/2010/main" val="334178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B3595B-E821-4A04-9960-281F8F40CC04}" type="slidenum">
              <a:rPr lang="en-US" smtClean="0"/>
              <a:pPr eaLnBrk="1" hangingPunct="1"/>
              <a:t>9</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pPr eaLnBrk="1" hangingPunct="1"/>
            <a:r>
              <a:rPr lang="en-US" sz="2000" dirty="0" smtClean="0">
                <a:latin typeface="+mj-lt"/>
              </a:rPr>
              <a:t>Here Jobs has disguised a </a:t>
            </a:r>
            <a:r>
              <a:rPr lang="en-US" sz="2000" baseline="0" dirty="0" smtClean="0">
                <a:latin typeface="+mj-lt"/>
              </a:rPr>
              <a:t>bullet list as a series of images.</a:t>
            </a:r>
          </a:p>
          <a:p>
            <a:pPr eaLnBrk="1" hangingPunct="1"/>
            <a:endParaRPr lang="en-US" sz="2000" baseline="0" dirty="0" smtClean="0">
              <a:latin typeface="+mj-lt"/>
            </a:endParaRPr>
          </a:p>
          <a:p>
            <a:pPr eaLnBrk="1" hangingPunct="1"/>
            <a:r>
              <a:rPr lang="en-US" sz="2000" baseline="0" dirty="0" smtClean="0">
                <a:latin typeface="+mj-lt"/>
              </a:rPr>
              <a:t>Note that the bullet points are not used to outline the entire presentations – he is focusing on five Macintosh programs.</a:t>
            </a:r>
          </a:p>
          <a:p>
            <a:pPr eaLnBrk="1" hangingPunct="1"/>
            <a:endParaRPr lang="en-US" sz="2000" baseline="0" dirty="0" smtClean="0">
              <a:latin typeface="+mj-lt"/>
            </a:endParaRPr>
          </a:p>
          <a:p>
            <a:pPr eaLnBrk="1" hangingPunct="1"/>
            <a:r>
              <a:rPr lang="en-US" sz="2000" baseline="0" dirty="0" smtClean="0">
                <a:latin typeface="+mj-lt"/>
              </a:rPr>
              <a:t>He will speak for some time in front of this slide, giving the audience time remember which programs were introduced.</a:t>
            </a:r>
          </a:p>
        </p:txBody>
      </p:sp>
    </p:spTree>
    <p:extLst>
      <p:ext uri="{BB962C8B-B14F-4D97-AF65-F5344CB8AC3E}">
        <p14:creationId xmlns:p14="http://schemas.microsoft.com/office/powerpoint/2010/main" val="423514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D76A1C-A622-4E90-8E92-7FF27B450D95}"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2992094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76A1C-A622-4E90-8E92-7FF27B450D95}"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70591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76A1C-A622-4E90-8E92-7FF27B450D95}"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399143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76A1C-A622-4E90-8E92-7FF27B450D95}"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47537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D76A1C-A622-4E90-8E92-7FF27B450D95}"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278121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D76A1C-A622-4E90-8E92-7FF27B450D95}"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276169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D76A1C-A622-4E90-8E92-7FF27B450D95}" type="datetimeFigureOut">
              <a:rPr lang="en-US" smtClean="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265034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D76A1C-A622-4E90-8E92-7FF27B450D95}" type="datetimeFigureOut">
              <a:rPr lang="en-US" smtClean="0"/>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150416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76A1C-A622-4E90-8E92-7FF27B450D95}" type="datetimeFigureOut">
              <a:rPr lang="en-US" smtClean="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204775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76A1C-A622-4E90-8E92-7FF27B450D95}"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2330149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76A1C-A622-4E90-8E92-7FF27B450D95}"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B13F0-474E-4B83-82AD-6C1CFBAD86B5}" type="slidenum">
              <a:rPr lang="en-US" smtClean="0"/>
              <a:t>‹#›</a:t>
            </a:fld>
            <a:endParaRPr lang="en-US"/>
          </a:p>
        </p:txBody>
      </p:sp>
    </p:spTree>
    <p:extLst>
      <p:ext uri="{BB962C8B-B14F-4D97-AF65-F5344CB8AC3E}">
        <p14:creationId xmlns:p14="http://schemas.microsoft.com/office/powerpoint/2010/main" val="210952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76A1C-A622-4E90-8E92-7FF27B450D95}" type="datetimeFigureOut">
              <a:rPr lang="en-US" smtClean="0"/>
              <a:t>9/10/2018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B13F0-474E-4B83-82AD-6C1CFBAD86B5}" type="slidenum">
              <a:rPr lang="en-US" smtClean="0"/>
              <a:t>‹#›</a:t>
            </a:fld>
            <a:endParaRPr lang="en-US"/>
          </a:p>
        </p:txBody>
      </p:sp>
    </p:spTree>
    <p:extLst>
      <p:ext uri="{BB962C8B-B14F-4D97-AF65-F5344CB8AC3E}">
        <p14:creationId xmlns:p14="http://schemas.microsoft.com/office/powerpoint/2010/main" val="3570092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2.gif"/><Relationship Id="rId12"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hyperlink" Target="http://www.nysun.com/arts/out-for-justice/67866/" TargetMode="External"/><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gif"/><Relationship Id="rId12"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hyperlink" Target="http://www.nysun.com/arts/out-for-justice/67866/" TargetMode="External"/><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Charles_Joseph_Minard"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k-zMRPZpvcw"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381000"/>
            <a:ext cx="8839200" cy="1470025"/>
          </a:xfrm>
        </p:spPr>
        <p:txBody>
          <a:bodyPr/>
          <a:lstStyle/>
          <a:p>
            <a:pPr eaLnBrk="1" hangingPunct="1"/>
            <a:r>
              <a:rPr lang="en-US" sz="3200" dirty="0" smtClean="0">
                <a:latin typeface="Calibri" pitchFamily="34" charset="0"/>
                <a:cs typeface="Calibri" pitchFamily="34" charset="0"/>
              </a:rPr>
              <a:t>PowerPoint is OK – my PowerPoint style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198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Rectangle 4"/>
          <p:cNvSpPr>
            <a:spLocks noChangeArrowheads="1"/>
          </p:cNvSpPr>
          <p:nvPr/>
        </p:nvSpPr>
        <p:spPr bwMode="auto">
          <a:xfrm>
            <a:off x="1676400" y="5943600"/>
            <a:ext cx="662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
        <p:nvSpPr>
          <p:cNvPr id="2053" name="Rectangle 5"/>
          <p:cNvSpPr>
            <a:spLocks noChangeArrowheads="1"/>
          </p:cNvSpPr>
          <p:nvPr/>
        </p:nvSpPr>
        <p:spPr bwMode="auto">
          <a:xfrm>
            <a:off x="609600" y="2438400"/>
            <a:ext cx="8229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smtClean="0">
                <a:solidFill>
                  <a:srgbClr val="FF0000"/>
                </a:solidFill>
                <a:latin typeface="Calibri" pitchFamily="34" charset="0"/>
                <a:cs typeface="Calibri" pitchFamily="34" charset="0"/>
              </a:rPr>
              <a:t>Skills</a:t>
            </a:r>
            <a:r>
              <a:rPr lang="en-US" sz="2800" dirty="0" smtClean="0">
                <a:latin typeface="Calibri" pitchFamily="34" charset="0"/>
                <a:cs typeface="Calibri" pitchFamily="34" charset="0"/>
              </a:rPr>
              <a:t>: Making presentations with  simple, graphical slides, slides which ask questions and explanatory text and links with each slide</a:t>
            </a:r>
          </a:p>
          <a:p>
            <a:pPr>
              <a:spcBef>
                <a:spcPct val="20000"/>
              </a:spcBef>
            </a:pPr>
            <a:r>
              <a:rPr lang="en-US" sz="2800" dirty="0" smtClean="0">
                <a:solidFill>
                  <a:srgbClr val="FF0000"/>
                </a:solidFill>
                <a:latin typeface="Calibri" pitchFamily="34" charset="0"/>
                <a:cs typeface="Calibri" pitchFamily="34" charset="0"/>
              </a:rPr>
              <a:t>Concepts</a:t>
            </a:r>
            <a:r>
              <a:rPr lang="en-US" sz="2800" dirty="0" smtClean="0">
                <a:latin typeface="Calibri" pitchFamily="34" charset="0"/>
                <a:cs typeface="Calibri" pitchFamily="34" charset="0"/>
              </a:rPr>
              <a:t>: Bad PowerPoint presentations are boring, but good ones are effective, good slides raise questions</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2315297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472" y="2317531"/>
            <a:ext cx="1650009" cy="179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411" y="3944243"/>
            <a:ext cx="1630563" cy="219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5901" y="1792562"/>
            <a:ext cx="1889346" cy="2002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524" y="4086755"/>
            <a:ext cx="1097046" cy="2000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8"/>
          <p:cNvSpPr>
            <a:spLocks noChangeArrowheads="1"/>
          </p:cNvSpPr>
          <p:nvPr/>
        </p:nvSpPr>
        <p:spPr bwMode="auto">
          <a:xfrm>
            <a:off x="4517479" y="-231168"/>
            <a:ext cx="654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4"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8" name="Picture 14" descr="http://images4.wikia.nocookie.net/__cb20120615230532/villains/images/b/bc/Yosemite_Sam.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912" y="-580"/>
            <a:ext cx="2183075" cy="1815071"/>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1322" y="-34192"/>
            <a:ext cx="2029784" cy="1425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descr="http://images4.wikia.nocookie.net/__cb20130402000011/poohadventures/images/d/db/Little_Lulu.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2443" y="4213767"/>
            <a:ext cx="1068719" cy="212416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7567" y="2197058"/>
            <a:ext cx="1275003" cy="1343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www.nysun.com/pics/3811.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80921" y="183578"/>
            <a:ext cx="1527265" cy="21905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4770" y="6219565"/>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863125" y="6263094"/>
            <a:ext cx="5868466" cy="369332"/>
          </a:xfrm>
          <a:prstGeom prst="rect">
            <a:avLst/>
          </a:prstGeom>
          <a:noFill/>
        </p:spPr>
        <p:txBody>
          <a:bodyPr wrap="none" rtlCol="0">
            <a:spAutoFit/>
          </a:bodyPr>
          <a:lstStyle/>
          <a:p>
            <a:r>
              <a:rPr lang="en-US" dirty="0" smtClean="0"/>
              <a:t>Slides can ask questions -- can you identify these characters?</a:t>
            </a:r>
            <a:endParaRPr lang="en-US" dirty="0"/>
          </a:p>
        </p:txBody>
      </p:sp>
    </p:spTree>
    <p:extLst>
      <p:ext uri="{BB962C8B-B14F-4D97-AF65-F5344CB8AC3E}">
        <p14:creationId xmlns:p14="http://schemas.microsoft.com/office/powerpoint/2010/main" val="2925830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472" y="2317531"/>
            <a:ext cx="1650009" cy="179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411" y="3944243"/>
            <a:ext cx="1630563" cy="219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5901" y="1792562"/>
            <a:ext cx="1889346" cy="2002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524" y="4086755"/>
            <a:ext cx="1097046" cy="2000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8"/>
          <p:cNvSpPr>
            <a:spLocks noChangeArrowheads="1"/>
          </p:cNvSpPr>
          <p:nvPr/>
        </p:nvSpPr>
        <p:spPr bwMode="auto">
          <a:xfrm>
            <a:off x="4517479" y="-231168"/>
            <a:ext cx="654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4"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8" name="Picture 14" descr="http://images4.wikia.nocookie.net/__cb20120615230532/villains/images/b/bc/Yosemite_Sam.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912" y="-580"/>
            <a:ext cx="2183075" cy="1815071"/>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1322" y="-34192"/>
            <a:ext cx="2029784" cy="1425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descr="http://images4.wikia.nocookie.net/__cb20130402000011/poohadventures/images/d/db/Little_Lulu.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2443" y="4213767"/>
            <a:ext cx="1068719" cy="212416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7567" y="2197058"/>
            <a:ext cx="1275003" cy="1343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16143" y="1763417"/>
            <a:ext cx="1516184" cy="369332"/>
          </a:xfrm>
          <a:prstGeom prst="rect">
            <a:avLst/>
          </a:prstGeom>
          <a:noFill/>
        </p:spPr>
        <p:txBody>
          <a:bodyPr wrap="none" rtlCol="0">
            <a:spAutoFit/>
          </a:bodyPr>
          <a:lstStyle/>
          <a:p>
            <a:pPr algn="ctr"/>
            <a:r>
              <a:rPr lang="en-US" b="1" dirty="0" smtClean="0"/>
              <a:t>Yosemite Sam</a:t>
            </a:r>
            <a:endParaRPr lang="en-US" b="1" dirty="0"/>
          </a:p>
        </p:txBody>
      </p:sp>
      <p:sp>
        <p:nvSpPr>
          <p:cNvPr id="14" name="TextBox 13"/>
          <p:cNvSpPr txBox="1"/>
          <p:nvPr/>
        </p:nvSpPr>
        <p:spPr>
          <a:xfrm>
            <a:off x="7421783" y="3878862"/>
            <a:ext cx="1399743" cy="369332"/>
          </a:xfrm>
          <a:prstGeom prst="rect">
            <a:avLst/>
          </a:prstGeom>
          <a:noFill/>
        </p:spPr>
        <p:txBody>
          <a:bodyPr wrap="none" rtlCol="0">
            <a:spAutoFit/>
          </a:bodyPr>
          <a:lstStyle/>
          <a:p>
            <a:pPr algn="ctr"/>
            <a:r>
              <a:rPr lang="en-US" b="1" dirty="0" smtClean="0"/>
              <a:t>Donald Duck</a:t>
            </a:r>
            <a:endParaRPr lang="en-US" b="1" dirty="0"/>
          </a:p>
        </p:txBody>
      </p:sp>
      <p:sp>
        <p:nvSpPr>
          <p:cNvPr id="15" name="TextBox 14"/>
          <p:cNvSpPr txBox="1"/>
          <p:nvPr/>
        </p:nvSpPr>
        <p:spPr>
          <a:xfrm>
            <a:off x="3803373" y="1352290"/>
            <a:ext cx="2045688" cy="369332"/>
          </a:xfrm>
          <a:prstGeom prst="rect">
            <a:avLst/>
          </a:prstGeom>
          <a:noFill/>
        </p:spPr>
        <p:txBody>
          <a:bodyPr wrap="none" rtlCol="0">
            <a:spAutoFit/>
          </a:bodyPr>
          <a:lstStyle/>
          <a:p>
            <a:pPr algn="ctr"/>
            <a:r>
              <a:rPr lang="en-US" b="1" dirty="0" err="1" smtClean="0"/>
              <a:t>Jughead</a:t>
            </a:r>
            <a:r>
              <a:rPr lang="en-US" b="1" dirty="0" smtClean="0"/>
              <a:t> and Archie</a:t>
            </a:r>
            <a:endParaRPr lang="en-US" b="1" dirty="0"/>
          </a:p>
        </p:txBody>
      </p:sp>
      <p:sp>
        <p:nvSpPr>
          <p:cNvPr id="17" name="TextBox 16"/>
          <p:cNvSpPr txBox="1"/>
          <p:nvPr/>
        </p:nvSpPr>
        <p:spPr>
          <a:xfrm>
            <a:off x="4399874" y="3460543"/>
            <a:ext cx="1162499" cy="369332"/>
          </a:xfrm>
          <a:prstGeom prst="rect">
            <a:avLst/>
          </a:prstGeom>
          <a:noFill/>
        </p:spPr>
        <p:txBody>
          <a:bodyPr wrap="none" rtlCol="0">
            <a:spAutoFit/>
          </a:bodyPr>
          <a:lstStyle/>
          <a:p>
            <a:pPr algn="ctr"/>
            <a:r>
              <a:rPr lang="en-US" b="1" dirty="0" smtClean="0"/>
              <a:t>Superman</a:t>
            </a:r>
            <a:endParaRPr lang="en-US" b="1" dirty="0"/>
          </a:p>
        </p:txBody>
      </p:sp>
      <p:sp>
        <p:nvSpPr>
          <p:cNvPr id="18" name="TextBox 17"/>
          <p:cNvSpPr txBox="1"/>
          <p:nvPr/>
        </p:nvSpPr>
        <p:spPr>
          <a:xfrm>
            <a:off x="1034583" y="6098318"/>
            <a:ext cx="1080745" cy="369332"/>
          </a:xfrm>
          <a:prstGeom prst="rect">
            <a:avLst/>
          </a:prstGeom>
          <a:noFill/>
        </p:spPr>
        <p:txBody>
          <a:bodyPr wrap="none" rtlCol="0">
            <a:spAutoFit/>
          </a:bodyPr>
          <a:lstStyle/>
          <a:p>
            <a:pPr algn="ctr"/>
            <a:r>
              <a:rPr lang="en-US" b="1" dirty="0" smtClean="0"/>
              <a:t>The Flash</a:t>
            </a:r>
            <a:endParaRPr lang="en-US" b="1" dirty="0"/>
          </a:p>
        </p:txBody>
      </p:sp>
      <p:sp>
        <p:nvSpPr>
          <p:cNvPr id="19" name="TextBox 18"/>
          <p:cNvSpPr txBox="1"/>
          <p:nvPr/>
        </p:nvSpPr>
        <p:spPr>
          <a:xfrm>
            <a:off x="748343" y="3571159"/>
            <a:ext cx="1143968" cy="369332"/>
          </a:xfrm>
          <a:prstGeom prst="rect">
            <a:avLst/>
          </a:prstGeom>
          <a:noFill/>
        </p:spPr>
        <p:txBody>
          <a:bodyPr wrap="none" rtlCol="0">
            <a:spAutoFit/>
          </a:bodyPr>
          <a:lstStyle/>
          <a:p>
            <a:pPr algn="ctr"/>
            <a:r>
              <a:rPr lang="en-US" b="1" dirty="0" smtClean="0"/>
              <a:t>Dick Tracy</a:t>
            </a:r>
            <a:endParaRPr lang="en-US" b="1" dirty="0"/>
          </a:p>
        </p:txBody>
      </p:sp>
      <p:sp>
        <p:nvSpPr>
          <p:cNvPr id="20" name="TextBox 19"/>
          <p:cNvSpPr txBox="1"/>
          <p:nvPr/>
        </p:nvSpPr>
        <p:spPr>
          <a:xfrm>
            <a:off x="4179195" y="6176437"/>
            <a:ext cx="1291379" cy="369332"/>
          </a:xfrm>
          <a:prstGeom prst="rect">
            <a:avLst/>
          </a:prstGeom>
          <a:noFill/>
        </p:spPr>
        <p:txBody>
          <a:bodyPr wrap="none" rtlCol="0">
            <a:spAutoFit/>
          </a:bodyPr>
          <a:lstStyle/>
          <a:p>
            <a:pPr algn="ctr"/>
            <a:r>
              <a:rPr lang="en-US" b="1" dirty="0" smtClean="0"/>
              <a:t>Plastic Man</a:t>
            </a:r>
            <a:endParaRPr lang="en-US" b="1" dirty="0"/>
          </a:p>
        </p:txBody>
      </p:sp>
      <p:sp>
        <p:nvSpPr>
          <p:cNvPr id="21" name="TextBox 20"/>
          <p:cNvSpPr txBox="1"/>
          <p:nvPr/>
        </p:nvSpPr>
        <p:spPr>
          <a:xfrm>
            <a:off x="7784037" y="5797806"/>
            <a:ext cx="1121334" cy="369332"/>
          </a:xfrm>
          <a:prstGeom prst="rect">
            <a:avLst/>
          </a:prstGeom>
          <a:noFill/>
        </p:spPr>
        <p:txBody>
          <a:bodyPr wrap="none" rtlCol="0">
            <a:spAutoFit/>
          </a:bodyPr>
          <a:lstStyle/>
          <a:p>
            <a:pPr algn="ctr"/>
            <a:r>
              <a:rPr lang="en-US" b="1" dirty="0" smtClean="0"/>
              <a:t>Little Lulu</a:t>
            </a:r>
            <a:endParaRPr lang="en-US" b="1" dirty="0"/>
          </a:p>
        </p:txBody>
      </p:sp>
      <p:pic>
        <p:nvPicPr>
          <p:cNvPr id="1031" name="Picture 7" descr="http://www.nysun.com/pics/3811.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80921" y="183578"/>
            <a:ext cx="1527265" cy="21905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330606" y="1863331"/>
            <a:ext cx="1755160" cy="369332"/>
          </a:xfrm>
          <a:prstGeom prst="rect">
            <a:avLst/>
          </a:prstGeom>
          <a:noFill/>
        </p:spPr>
        <p:txBody>
          <a:bodyPr wrap="none" rtlCol="0">
            <a:spAutoFit/>
          </a:bodyPr>
          <a:lstStyle/>
          <a:p>
            <a:pPr algn="ctr"/>
            <a:r>
              <a:rPr lang="en-US" b="1" dirty="0" smtClean="0"/>
              <a:t>Wonder Woman</a:t>
            </a:r>
            <a:endParaRPr lang="en-US" b="1" dirty="0"/>
          </a:p>
        </p:txBody>
      </p:sp>
    </p:spTree>
    <p:extLst>
      <p:ext uri="{BB962C8B-B14F-4D97-AF65-F5344CB8AC3E}">
        <p14:creationId xmlns:p14="http://schemas.microsoft.com/office/powerpoint/2010/main" val="3416211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8293" y="468241"/>
            <a:ext cx="3667414" cy="523220"/>
          </a:xfrm>
          <a:prstGeom prst="rect">
            <a:avLst/>
          </a:prstGeom>
          <a:noFill/>
        </p:spPr>
        <p:txBody>
          <a:bodyPr wrap="none" rtlCol="0">
            <a:spAutoFit/>
          </a:bodyPr>
          <a:lstStyle/>
          <a:p>
            <a:pPr algn="ctr"/>
            <a:r>
              <a:rPr lang="en-US" sz="2800" dirty="0" smtClean="0"/>
              <a:t>Slides can ask questions</a:t>
            </a:r>
            <a:endParaRPr lang="en-US" sz="2800" dirty="0"/>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002" y="5815482"/>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31357" y="5859011"/>
            <a:ext cx="6088142" cy="369332"/>
          </a:xfrm>
          <a:prstGeom prst="rect">
            <a:avLst/>
          </a:prstGeom>
          <a:noFill/>
        </p:spPr>
        <p:txBody>
          <a:bodyPr wrap="none" rtlCol="0">
            <a:spAutoFit/>
          </a:bodyPr>
          <a:lstStyle/>
          <a:p>
            <a:r>
              <a:rPr lang="en-US" dirty="0" smtClean="0"/>
              <a:t>What point is this slide from a presentation on writing making?</a:t>
            </a:r>
            <a:endParaRPr lang="en-US" dirty="0"/>
          </a:p>
        </p:txBody>
      </p:sp>
      <p:grpSp>
        <p:nvGrpSpPr>
          <p:cNvPr id="6" name="Group 5"/>
          <p:cNvGrpSpPr/>
          <p:nvPr/>
        </p:nvGrpSpPr>
        <p:grpSpPr>
          <a:xfrm>
            <a:off x="2840317" y="1575563"/>
            <a:ext cx="3463365" cy="3463365"/>
            <a:chOff x="2630152" y="1340341"/>
            <a:chExt cx="4296145" cy="4296145"/>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152" y="1340341"/>
              <a:ext cx="4296145" cy="429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609958" y="2400333"/>
              <a:ext cx="2336532" cy="2176161"/>
            </a:xfrm>
            <a:prstGeom prst="rect">
              <a:avLst/>
            </a:prstGeom>
            <a:noFill/>
          </p:spPr>
          <p:txBody>
            <a:bodyPr wrap="square" rtlCol="0">
              <a:spAutoFit/>
            </a:bodyPr>
            <a:lstStyle/>
            <a:p>
              <a:pPr algn="ctr"/>
              <a:r>
                <a:rPr lang="en-US" sz="5400" dirty="0" smtClean="0"/>
                <a:t>First</a:t>
              </a:r>
            </a:p>
            <a:p>
              <a:pPr algn="ctr"/>
              <a:r>
                <a:rPr lang="en-US" sz="5400" dirty="0" smtClean="0"/>
                <a:t>Drafts</a:t>
              </a:r>
              <a:endParaRPr lang="en-US" sz="5400" dirty="0"/>
            </a:p>
          </p:txBody>
        </p:sp>
      </p:grpSp>
    </p:spTree>
    <p:extLst>
      <p:ext uri="{BB962C8B-B14F-4D97-AF65-F5344CB8AC3E}">
        <p14:creationId xmlns:p14="http://schemas.microsoft.com/office/powerpoint/2010/main" val="3094042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abm-enterprises.net/william-shakespeare-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372" y="1624213"/>
            <a:ext cx="4223656" cy="42342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49763" y="504043"/>
            <a:ext cx="5644494" cy="584775"/>
          </a:xfrm>
          <a:prstGeom prst="rect">
            <a:avLst/>
          </a:prstGeom>
          <a:noFill/>
        </p:spPr>
        <p:txBody>
          <a:bodyPr wrap="none" rtlCol="0">
            <a:spAutoFit/>
          </a:bodyPr>
          <a:lstStyle/>
          <a:p>
            <a:pPr algn="ctr"/>
            <a:r>
              <a:rPr lang="en-US" sz="3200" dirty="0" smtClean="0"/>
              <a:t>The written notes are important.</a:t>
            </a:r>
            <a:endParaRPr lang="en-US" sz="3200" dirty="0"/>
          </a:p>
        </p:txBody>
      </p:sp>
    </p:spTree>
    <p:extLst>
      <p:ext uri="{BB962C8B-B14F-4D97-AF65-F5344CB8AC3E}">
        <p14:creationId xmlns:p14="http://schemas.microsoft.com/office/powerpoint/2010/main" val="2224501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2204" y="1089764"/>
            <a:ext cx="5519593" cy="523220"/>
          </a:xfrm>
          <a:prstGeom prst="rect">
            <a:avLst/>
          </a:prstGeom>
          <a:noFill/>
        </p:spPr>
        <p:txBody>
          <a:bodyPr wrap="square" rtlCol="0">
            <a:spAutoFit/>
          </a:bodyPr>
          <a:lstStyle/>
          <a:p>
            <a:pPr algn="ctr"/>
            <a:r>
              <a:rPr lang="en-US" sz="2800" dirty="0" smtClean="0"/>
              <a:t>That’s my style – what is yours?</a:t>
            </a:r>
            <a:endParaRPr lang="en-US" sz="2800" dirty="0"/>
          </a:p>
        </p:txBody>
      </p:sp>
      <p:sp>
        <p:nvSpPr>
          <p:cNvPr id="3" name="AutoShape 2" descr="Image result for question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question ma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3686175" y="2875114"/>
            <a:ext cx="1771650" cy="1771650"/>
          </a:xfrm>
          <a:prstGeom prst="rect">
            <a:avLst/>
          </a:prstGeom>
        </p:spPr>
      </p:pic>
    </p:spTree>
    <p:extLst>
      <p:ext uri="{BB962C8B-B14F-4D97-AF65-F5344CB8AC3E}">
        <p14:creationId xmlns:p14="http://schemas.microsoft.com/office/powerpoint/2010/main" val="190765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1753" y="1945758"/>
            <a:ext cx="4900495" cy="369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50520" y="486363"/>
            <a:ext cx="1775231" cy="584775"/>
          </a:xfrm>
          <a:prstGeom prst="rect">
            <a:avLst/>
          </a:prstGeom>
          <a:noFill/>
        </p:spPr>
        <p:txBody>
          <a:bodyPr wrap="none" rtlCol="0">
            <a:spAutoFit/>
          </a:bodyPr>
          <a:lstStyle/>
          <a:p>
            <a:pPr algn="ctr"/>
            <a:r>
              <a:rPr lang="en-US" sz="3200" dirty="0" smtClean="0">
                <a:latin typeface="Calibri" pitchFamily="34" charset="0"/>
                <a:cs typeface="Calibri" pitchFamily="34" charset="0"/>
              </a:rPr>
              <a:t>Summary</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3244910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9528" y="402395"/>
            <a:ext cx="3544945" cy="584775"/>
          </a:xfrm>
          <a:prstGeom prst="rect">
            <a:avLst/>
          </a:prstGeom>
          <a:noFill/>
        </p:spPr>
        <p:txBody>
          <a:bodyPr wrap="none" rtlCol="0">
            <a:spAutoFit/>
          </a:bodyPr>
          <a:lstStyle/>
          <a:p>
            <a:pPr algn="ctr"/>
            <a:r>
              <a:rPr lang="en-US" sz="3200" dirty="0" smtClean="0">
                <a:latin typeface="Calibri" pitchFamily="34" charset="0"/>
                <a:cs typeface="Calibri" pitchFamily="34" charset="0"/>
              </a:rPr>
              <a:t>Self-study questions</a:t>
            </a:r>
            <a:endParaRPr lang="en-US" sz="3200" dirty="0">
              <a:latin typeface="Calibri" pitchFamily="34" charset="0"/>
              <a:cs typeface="Calibri" pitchFamily="34" charset="0"/>
            </a:endParaRPr>
          </a:p>
        </p:txBody>
      </p:sp>
      <p:sp>
        <p:nvSpPr>
          <p:cNvPr id="2" name="TextBox 1"/>
          <p:cNvSpPr txBox="1"/>
          <p:nvPr/>
        </p:nvSpPr>
        <p:spPr>
          <a:xfrm>
            <a:off x="766006" y="1893854"/>
            <a:ext cx="7709959" cy="3970318"/>
          </a:xfrm>
          <a:prstGeom prst="rect">
            <a:avLst/>
          </a:prstGeom>
          <a:noFill/>
        </p:spPr>
        <p:txBody>
          <a:bodyPr wrap="square" rtlCol="0">
            <a:spAutoFit/>
          </a:bodyPr>
          <a:lstStyle/>
          <a:p>
            <a:pPr marL="457200" indent="-457200">
              <a:buFont typeface="+mj-lt"/>
              <a:buAutoNum type="arabicPeriod"/>
            </a:pPr>
            <a:r>
              <a:rPr lang="en-US" dirty="0" smtClean="0"/>
              <a:t>Watch a Steve Jobs presentation on YouTube and pick what you consider to be the best slide in the talk.  Explain why you like it.</a:t>
            </a:r>
          </a:p>
          <a:p>
            <a:pPr marL="457200" indent="-457200">
              <a:buFont typeface="+mj-lt"/>
              <a:buAutoNum type="arabicPeriod"/>
            </a:pPr>
            <a:r>
              <a:rPr lang="en-US" dirty="0" smtClean="0"/>
              <a:t>Create a multiple-choice question slide on a topic you know a lot about.</a:t>
            </a:r>
          </a:p>
          <a:p>
            <a:pPr marL="457200" indent="-457200">
              <a:buFont typeface="+mj-lt"/>
              <a:buAutoNum type="arabicPeriod"/>
            </a:pPr>
            <a:r>
              <a:rPr lang="en-US" dirty="0" smtClean="0"/>
              <a:t>You are to give a talk on what you like about CSUDH.  Prepare a slide on    the one thing you like best.</a:t>
            </a:r>
          </a:p>
          <a:p>
            <a:pPr marL="457200" indent="-457200">
              <a:buFont typeface="+mj-lt"/>
              <a:buAutoNum type="arabicPeriod"/>
            </a:pPr>
            <a:r>
              <a:rPr lang="en-US" dirty="0" smtClean="0"/>
              <a:t> We have stressed simple images, but complex images may also be useful.  Consider Menards map of Napoleon's march: </a:t>
            </a:r>
            <a:r>
              <a:rPr lang="en-US" dirty="0" smtClean="0">
                <a:hlinkClick r:id="rId2"/>
              </a:rPr>
              <a:t>http://en.wikipedia.org/wiki/Charles_Joseph_Minard</a:t>
            </a:r>
            <a:r>
              <a:rPr lang="en-US" dirty="0" smtClean="0"/>
              <a:t>.  Where would you use that image?  Would it be an appropriate slide in a PowerPoint presentation? </a:t>
            </a:r>
          </a:p>
          <a:p>
            <a:pPr marL="457200" indent="-457200">
              <a:buFont typeface="+mj-lt"/>
              <a:buAutoNum type="arabicPeriod"/>
            </a:pPr>
            <a:r>
              <a:rPr lang="en-US" dirty="0" smtClean="0"/>
              <a:t>Find a Web site that teaches presentation style and compare it to this presentation.</a:t>
            </a:r>
          </a:p>
          <a:p>
            <a:pPr marL="457200" indent="-457200">
              <a:buFont typeface="+mj-lt"/>
              <a:buAutoNum type="arabicPeriod"/>
            </a:pPr>
            <a:r>
              <a:rPr lang="en-US" dirty="0" smtClean="0"/>
              <a:t>Compare my presentation style with that of Mary Meeker: http</a:t>
            </a:r>
            <a:r>
              <a:rPr lang="en-US" dirty="0"/>
              <a:t>://www.kpcb.com/internet-trends</a:t>
            </a:r>
            <a:endParaRPr lang="en-US" dirty="0" smtClean="0"/>
          </a:p>
        </p:txBody>
      </p:sp>
    </p:spTree>
    <p:extLst>
      <p:ext uri="{BB962C8B-B14F-4D97-AF65-F5344CB8AC3E}">
        <p14:creationId xmlns:p14="http://schemas.microsoft.com/office/powerpoint/2010/main" val="3255142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6342" y="2321145"/>
            <a:ext cx="5671316" cy="2246769"/>
          </a:xfrm>
          <a:prstGeom prst="rect">
            <a:avLst/>
          </a:prstGeom>
        </p:spPr>
        <p:txBody>
          <a:bodyPr wrap="square">
            <a:spAutoFit/>
          </a:bodyPr>
          <a:lstStyle/>
          <a:p>
            <a:r>
              <a:rPr lang="en-US" sz="2000" dirty="0"/>
              <a:t>Highlights and tips from Steve Jobs’ presentations:</a:t>
            </a:r>
            <a:endParaRPr lang="en-US" sz="2000" dirty="0">
              <a:hlinkClick r:id=""/>
            </a:endParaRPr>
          </a:p>
          <a:p>
            <a:r>
              <a:rPr lang="en-US" sz="2000" dirty="0">
                <a:hlinkClick r:id=""/>
              </a:rPr>
              <a:t>http</a:t>
            </a:r>
            <a:r>
              <a:rPr lang="en-US" sz="2000" dirty="0">
                <a:hlinkClick r:id="rId2"/>
              </a:rPr>
              <a:t>://www.youtube.com/watch?v=k-zMRPZpvcw</a:t>
            </a:r>
            <a:endParaRPr lang="en-US" sz="2000" dirty="0"/>
          </a:p>
          <a:p>
            <a:endParaRPr lang="en-US" sz="2000" dirty="0"/>
          </a:p>
          <a:p>
            <a:r>
              <a:rPr lang="en-US" sz="2000" dirty="0"/>
              <a:t>For more Steve Jobs presentations, Google:</a:t>
            </a:r>
          </a:p>
          <a:p>
            <a:r>
              <a:rPr lang="en-US" sz="2000" dirty="0"/>
              <a:t>“</a:t>
            </a:r>
            <a:r>
              <a:rPr lang="en-US" sz="2000" dirty="0" err="1"/>
              <a:t>youtube</a:t>
            </a:r>
            <a:r>
              <a:rPr lang="en-US" sz="2000" dirty="0"/>
              <a:t> </a:t>
            </a:r>
            <a:r>
              <a:rPr lang="en-US" sz="2000" dirty="0" err="1"/>
              <a:t>steve</a:t>
            </a:r>
            <a:r>
              <a:rPr lang="en-US" sz="2000" dirty="0"/>
              <a:t> jobs presentations”</a:t>
            </a:r>
          </a:p>
          <a:p>
            <a:endParaRPr lang="en-US" sz="2000" dirty="0" smtClean="0"/>
          </a:p>
          <a:p>
            <a:endParaRPr lang="en-US" sz="2000" dirty="0" smtClean="0"/>
          </a:p>
        </p:txBody>
      </p:sp>
      <p:sp>
        <p:nvSpPr>
          <p:cNvPr id="3" name="TextBox 2"/>
          <p:cNvSpPr txBox="1"/>
          <p:nvPr/>
        </p:nvSpPr>
        <p:spPr>
          <a:xfrm>
            <a:off x="3636712" y="645089"/>
            <a:ext cx="1870577" cy="584775"/>
          </a:xfrm>
          <a:prstGeom prst="rect">
            <a:avLst/>
          </a:prstGeom>
          <a:noFill/>
        </p:spPr>
        <p:txBody>
          <a:bodyPr wrap="none" rtlCol="0">
            <a:spAutoFit/>
          </a:bodyPr>
          <a:lstStyle/>
          <a:p>
            <a:pPr algn="ctr"/>
            <a:r>
              <a:rPr lang="en-US" sz="3200" dirty="0" smtClean="0">
                <a:latin typeface="Calibri" pitchFamily="34" charset="0"/>
                <a:cs typeface="Calibri" pitchFamily="34" charset="0"/>
              </a:rPr>
              <a:t>Resources</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3206716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381000"/>
            <a:ext cx="8229600" cy="715963"/>
          </a:xfrm>
        </p:spPr>
        <p:txBody>
          <a:bodyPr/>
          <a:lstStyle/>
          <a:p>
            <a:pPr eaLnBrk="1" hangingPunct="1"/>
            <a:r>
              <a:rPr lang="en-US" sz="3200" dirty="0" smtClean="0">
                <a:latin typeface="Calibri" pitchFamily="34" charset="0"/>
                <a:cs typeface="Calibri" pitchFamily="34" charset="0"/>
              </a:rPr>
              <a:t>Where does this topic fit in our class outline?</a:t>
            </a:r>
          </a:p>
        </p:txBody>
      </p:sp>
      <p:sp>
        <p:nvSpPr>
          <p:cNvPr id="3075" name="Rectangle 3"/>
          <p:cNvSpPr>
            <a:spLocks noGrp="1" noChangeArrowheads="1"/>
          </p:cNvSpPr>
          <p:nvPr>
            <p:ph type="body" idx="1"/>
          </p:nvPr>
        </p:nvSpPr>
        <p:spPr>
          <a:xfrm>
            <a:off x="2286000" y="1524000"/>
            <a:ext cx="5638800" cy="4876800"/>
          </a:xfrm>
        </p:spPr>
        <p:txBody>
          <a:bodyPr/>
          <a:lstStyle/>
          <a:p>
            <a:pPr eaLnBrk="1" hangingPunct="1"/>
            <a:r>
              <a:rPr lang="en-US" sz="2800" dirty="0" smtClean="0">
                <a:latin typeface="Calibri" pitchFamily="34" charset="0"/>
                <a:cs typeface="Calibri" pitchFamily="34" charset="0"/>
              </a:rPr>
              <a:t>Internet concepts</a:t>
            </a:r>
          </a:p>
          <a:p>
            <a:pPr lvl="1" eaLnBrk="1" hangingPunct="1"/>
            <a:r>
              <a:rPr lang="en-US" dirty="0" smtClean="0">
                <a:latin typeface="Calibri" pitchFamily="34" charset="0"/>
                <a:cs typeface="Calibri" pitchFamily="34" charset="0"/>
              </a:rPr>
              <a:t>Applications</a:t>
            </a:r>
          </a:p>
          <a:p>
            <a:pPr lvl="1" eaLnBrk="1" hangingPunct="1"/>
            <a:r>
              <a:rPr lang="en-US" dirty="0" smtClean="0">
                <a:latin typeface="Calibri" pitchFamily="34" charset="0"/>
                <a:cs typeface="Calibri" pitchFamily="34" charset="0"/>
              </a:rPr>
              <a:t>Technology</a:t>
            </a:r>
          </a:p>
          <a:p>
            <a:pPr lvl="1" eaLnBrk="1" hangingPunct="1"/>
            <a:r>
              <a:rPr lang="en-US" dirty="0" smtClean="0">
                <a:latin typeface="Calibri" pitchFamily="34" charset="0"/>
                <a:cs typeface="Calibri" pitchFamily="34" charset="0"/>
              </a:rPr>
              <a:t>Implications for</a:t>
            </a:r>
            <a:endParaRPr lang="en-US" sz="2800" dirty="0" smtClean="0">
              <a:latin typeface="Calibri" pitchFamily="34" charset="0"/>
              <a:cs typeface="Calibri" pitchFamily="34" charset="0"/>
            </a:endParaRPr>
          </a:p>
          <a:p>
            <a:pPr eaLnBrk="1" hangingPunct="1"/>
            <a:r>
              <a:rPr lang="en-US" sz="2800" dirty="0" smtClean="0">
                <a:latin typeface="Calibri" pitchFamily="34" charset="0"/>
                <a:cs typeface="Calibri" pitchFamily="34" charset="0"/>
              </a:rPr>
              <a:t>Internet skills</a:t>
            </a:r>
          </a:p>
          <a:p>
            <a:pPr lvl="1" eaLnBrk="1" hangingPunct="1"/>
            <a:r>
              <a:rPr lang="en-US" dirty="0" smtClean="0">
                <a:latin typeface="Calibri" pitchFamily="34" charset="0"/>
                <a:cs typeface="Calibri" pitchFamily="34" charset="0"/>
              </a:rPr>
              <a:t>Application development</a:t>
            </a:r>
          </a:p>
          <a:p>
            <a:pPr lvl="1" eaLnBrk="1" hangingPunct="1"/>
            <a:r>
              <a:rPr lang="en-US" dirty="0" smtClean="0">
                <a:solidFill>
                  <a:srgbClr val="FF0000"/>
                </a:solidFill>
                <a:latin typeface="Calibri" pitchFamily="34" charset="0"/>
                <a:cs typeface="Calibri" pitchFamily="34" charset="0"/>
              </a:rPr>
              <a:t>Content creation</a:t>
            </a:r>
          </a:p>
          <a:p>
            <a:pPr lvl="1" eaLnBrk="1" hangingPunct="1"/>
            <a:r>
              <a:rPr lang="en-US" dirty="0" smtClean="0">
                <a:latin typeface="Calibri" pitchFamily="34" charset="0"/>
                <a:cs typeface="Calibri" pitchFamily="34" charset="0"/>
              </a:rPr>
              <a:t>User skills</a:t>
            </a:r>
          </a:p>
        </p:txBody>
      </p:sp>
    </p:spTree>
    <p:extLst>
      <p:ext uri="{BB962C8B-B14F-4D97-AF65-F5344CB8AC3E}">
        <p14:creationId xmlns:p14="http://schemas.microsoft.com/office/powerpoint/2010/main" val="326110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96532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smtClean="0">
                <a:latin typeface="Calibri" pitchFamily="34" charset="0"/>
                <a:cs typeface="Calibri" pitchFamily="34" charset="0"/>
              </a:rPr>
              <a:t>Keep it simple</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628042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341" y="1338859"/>
            <a:ext cx="4256177" cy="4524315"/>
          </a:xfrm>
          <a:prstGeom prst="rect">
            <a:avLst/>
          </a:prstGeom>
        </p:spPr>
        <p:txBody>
          <a:bodyPr wrap="square">
            <a:spAutoFit/>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quis</a:t>
            </a:r>
            <a:r>
              <a:rPr lang="en-US" dirty="0"/>
              <a:t> </a:t>
            </a:r>
            <a:r>
              <a:rPr lang="en-US" dirty="0" err="1"/>
              <a:t>nibh</a:t>
            </a:r>
            <a:r>
              <a:rPr lang="en-US" dirty="0"/>
              <a:t> </a:t>
            </a:r>
            <a:r>
              <a:rPr lang="en-US" dirty="0" err="1"/>
              <a:t>quis</a:t>
            </a:r>
            <a:r>
              <a:rPr lang="en-US" dirty="0"/>
              <a:t> dolor </a:t>
            </a:r>
            <a:r>
              <a:rPr lang="en-US" dirty="0" err="1"/>
              <a:t>molestie</a:t>
            </a:r>
            <a:r>
              <a:rPr lang="en-US" dirty="0"/>
              <a:t> </a:t>
            </a:r>
            <a:r>
              <a:rPr lang="en-US" dirty="0" err="1"/>
              <a:t>mollis</a:t>
            </a:r>
            <a:r>
              <a:rPr lang="en-US" dirty="0"/>
              <a:t>. </a:t>
            </a:r>
            <a:r>
              <a:rPr lang="en-US" dirty="0" err="1"/>
              <a:t>Sed</a:t>
            </a:r>
            <a:r>
              <a:rPr lang="en-US" dirty="0"/>
              <a:t> </a:t>
            </a:r>
            <a:r>
              <a:rPr lang="en-US" dirty="0" err="1"/>
              <a:t>quis</a:t>
            </a:r>
            <a:r>
              <a:rPr lang="en-US" dirty="0"/>
              <a:t> </a:t>
            </a:r>
            <a:r>
              <a:rPr lang="en-US" dirty="0" err="1"/>
              <a:t>risus</a:t>
            </a:r>
            <a:r>
              <a:rPr lang="en-US" dirty="0"/>
              <a:t> a lacus </a:t>
            </a:r>
            <a:r>
              <a:rPr lang="en-US" dirty="0" err="1"/>
              <a:t>vestibulum</a:t>
            </a:r>
            <a:r>
              <a:rPr lang="en-US" dirty="0"/>
              <a:t> </a:t>
            </a:r>
            <a:r>
              <a:rPr lang="en-US" dirty="0" err="1"/>
              <a:t>molestie</a:t>
            </a:r>
            <a:r>
              <a:rPr lang="en-US" dirty="0"/>
              <a:t>. </a:t>
            </a:r>
            <a:r>
              <a:rPr lang="en-US" dirty="0" err="1"/>
              <a:t>Donec</a:t>
            </a:r>
            <a:r>
              <a:rPr lang="en-US" dirty="0"/>
              <a:t> </a:t>
            </a:r>
            <a:r>
              <a:rPr lang="en-US" dirty="0" err="1"/>
              <a:t>velit</a:t>
            </a:r>
            <a:r>
              <a:rPr lang="en-US" dirty="0"/>
              <a:t> ante, </a:t>
            </a:r>
            <a:r>
              <a:rPr lang="en-US" dirty="0" err="1"/>
              <a:t>feugiat</a:t>
            </a:r>
            <a:r>
              <a:rPr lang="en-US" dirty="0"/>
              <a:t> sit </a:t>
            </a:r>
            <a:r>
              <a:rPr lang="en-US" dirty="0" err="1"/>
              <a:t>amet</a:t>
            </a:r>
            <a:r>
              <a:rPr lang="en-US" dirty="0"/>
              <a:t> dictum </a:t>
            </a:r>
            <a:r>
              <a:rPr lang="en-US" dirty="0" err="1"/>
              <a:t>sed</a:t>
            </a:r>
            <a:r>
              <a:rPr lang="en-US" dirty="0"/>
              <a:t>, </a:t>
            </a:r>
            <a:r>
              <a:rPr lang="en-US" dirty="0" err="1"/>
              <a:t>ullamcorper</a:t>
            </a:r>
            <a:r>
              <a:rPr lang="en-US" dirty="0"/>
              <a:t> vitae mi. </a:t>
            </a:r>
            <a:r>
              <a:rPr lang="en-US" dirty="0" err="1"/>
              <a:t>Cras</a:t>
            </a:r>
            <a:r>
              <a:rPr lang="en-US" dirty="0"/>
              <a:t> </a:t>
            </a:r>
            <a:r>
              <a:rPr lang="en-US" dirty="0" err="1"/>
              <a:t>odio</a:t>
            </a:r>
            <a:r>
              <a:rPr lang="en-US" dirty="0"/>
              <a:t> </a:t>
            </a:r>
            <a:r>
              <a:rPr lang="en-US" dirty="0" err="1"/>
              <a:t>libero</a:t>
            </a:r>
            <a:r>
              <a:rPr lang="en-US" dirty="0"/>
              <a:t>, </a:t>
            </a:r>
            <a:r>
              <a:rPr lang="en-US" dirty="0" err="1"/>
              <a:t>malesuada</a:t>
            </a:r>
            <a:r>
              <a:rPr lang="en-US" dirty="0"/>
              <a:t> ac </a:t>
            </a:r>
            <a:r>
              <a:rPr lang="en-US" dirty="0" err="1"/>
              <a:t>bibendum</a:t>
            </a:r>
            <a:r>
              <a:rPr lang="en-US" dirty="0"/>
              <a:t> non, </a:t>
            </a:r>
            <a:r>
              <a:rPr lang="en-US" dirty="0" err="1"/>
              <a:t>pellentesque</a:t>
            </a:r>
            <a:r>
              <a:rPr lang="en-US" dirty="0"/>
              <a:t> vitae </a:t>
            </a:r>
            <a:r>
              <a:rPr lang="en-US" dirty="0" err="1"/>
              <a:t>elit</a:t>
            </a:r>
            <a:r>
              <a:rPr lang="en-US" dirty="0"/>
              <a:t>. </a:t>
            </a:r>
            <a:r>
              <a:rPr lang="en-US" dirty="0" err="1"/>
              <a:t>Aenean</a:t>
            </a:r>
            <a:r>
              <a:rPr lang="en-US" dirty="0"/>
              <a:t> </a:t>
            </a:r>
            <a:r>
              <a:rPr lang="en-US" dirty="0" err="1"/>
              <a:t>sed</a:t>
            </a:r>
            <a:r>
              <a:rPr lang="en-US" dirty="0"/>
              <a:t> mi </a:t>
            </a:r>
            <a:r>
              <a:rPr lang="en-US" dirty="0" err="1"/>
              <a:t>sed</a:t>
            </a:r>
            <a:r>
              <a:rPr lang="en-US" dirty="0"/>
              <a:t> </a:t>
            </a:r>
            <a:r>
              <a:rPr lang="en-US" dirty="0" err="1"/>
              <a:t>lorem</a:t>
            </a:r>
            <a:r>
              <a:rPr lang="en-US" dirty="0"/>
              <a:t> </a:t>
            </a:r>
            <a:r>
              <a:rPr lang="en-US" dirty="0" err="1"/>
              <a:t>malesuada</a:t>
            </a:r>
            <a:r>
              <a:rPr lang="en-US" dirty="0"/>
              <a:t> </a:t>
            </a:r>
            <a:r>
              <a:rPr lang="en-US" dirty="0" err="1"/>
              <a:t>faucibus</a:t>
            </a:r>
            <a:r>
              <a:rPr lang="en-US" dirty="0"/>
              <a:t> </a:t>
            </a:r>
            <a:r>
              <a:rPr lang="en-US" dirty="0" err="1"/>
              <a:t>eget</a:t>
            </a:r>
            <a:r>
              <a:rPr lang="en-US" dirty="0"/>
              <a:t> sit </a:t>
            </a:r>
            <a:r>
              <a:rPr lang="en-US" dirty="0" err="1"/>
              <a:t>amet</a:t>
            </a:r>
            <a:r>
              <a:rPr lang="en-US" dirty="0"/>
              <a:t> </a:t>
            </a:r>
            <a:r>
              <a:rPr lang="en-US" dirty="0" err="1"/>
              <a:t>neque</a:t>
            </a:r>
            <a:r>
              <a:rPr lang="en-US" dirty="0"/>
              <a:t>. </a:t>
            </a:r>
            <a:endParaRPr lang="en-US" dirty="0" smtClean="0"/>
          </a:p>
          <a:p>
            <a:endParaRPr lang="en-US" dirty="0"/>
          </a:p>
          <a:p>
            <a:r>
              <a:rPr lang="en-US" dirty="0" smtClean="0"/>
              <a:t>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Ut</a:t>
            </a:r>
            <a:r>
              <a:rPr lang="en-US" dirty="0"/>
              <a:t> id </a:t>
            </a:r>
            <a:r>
              <a:rPr lang="en-US" dirty="0" err="1"/>
              <a:t>blandit</a:t>
            </a:r>
            <a:r>
              <a:rPr lang="en-US" dirty="0"/>
              <a:t> </a:t>
            </a:r>
            <a:r>
              <a:rPr lang="en-US" dirty="0" err="1"/>
              <a:t>massa</a:t>
            </a:r>
            <a:r>
              <a:rPr lang="en-US" dirty="0"/>
              <a:t>. </a:t>
            </a:r>
            <a:r>
              <a:rPr lang="en-US" dirty="0" err="1"/>
              <a:t>Pellentesque</a:t>
            </a:r>
            <a:r>
              <a:rPr lang="en-US" dirty="0"/>
              <a:t> </a:t>
            </a:r>
            <a:r>
              <a:rPr lang="en-US" dirty="0" err="1"/>
              <a:t>consectetur</a:t>
            </a:r>
            <a:r>
              <a:rPr lang="en-US" dirty="0"/>
              <a:t> </a:t>
            </a:r>
            <a:r>
              <a:rPr lang="en-US" dirty="0" err="1"/>
              <a:t>tristique</a:t>
            </a:r>
            <a:r>
              <a:rPr lang="en-US" dirty="0"/>
              <a:t> </a:t>
            </a:r>
            <a:r>
              <a:rPr lang="en-US" dirty="0" err="1"/>
              <a:t>ultrices</a:t>
            </a:r>
            <a:r>
              <a:rPr lang="en-US" dirty="0"/>
              <a:t>. </a:t>
            </a:r>
            <a:r>
              <a:rPr lang="en-US" dirty="0" err="1"/>
              <a:t>Donec</a:t>
            </a:r>
            <a:r>
              <a:rPr lang="en-US" dirty="0"/>
              <a:t> vitae </a:t>
            </a:r>
            <a:r>
              <a:rPr lang="en-US" dirty="0" err="1"/>
              <a:t>nisl</a:t>
            </a:r>
            <a:r>
              <a:rPr lang="en-US" dirty="0"/>
              <a:t> quam, et </a:t>
            </a:r>
            <a:r>
              <a:rPr lang="en-US" dirty="0" err="1"/>
              <a:t>varius</a:t>
            </a:r>
            <a:r>
              <a:rPr lang="en-US" dirty="0"/>
              <a:t> </a:t>
            </a:r>
            <a:r>
              <a:rPr lang="en-US" dirty="0" err="1"/>
              <a:t>mauris</a:t>
            </a:r>
            <a:r>
              <a:rPr lang="en-US" dirty="0"/>
              <a:t>. </a:t>
            </a:r>
            <a:r>
              <a:rPr lang="en-US" dirty="0" err="1"/>
              <a:t>Vivamus</a:t>
            </a:r>
            <a:r>
              <a:rPr lang="en-US" dirty="0"/>
              <a:t> </a:t>
            </a:r>
            <a:r>
              <a:rPr lang="en-US" dirty="0" err="1"/>
              <a:t>mollis</a:t>
            </a:r>
            <a:r>
              <a:rPr lang="en-US" dirty="0"/>
              <a:t>, </a:t>
            </a:r>
            <a:r>
              <a:rPr lang="en-US" dirty="0" err="1"/>
              <a:t>arcu</a:t>
            </a:r>
            <a:r>
              <a:rPr lang="en-US" dirty="0"/>
              <a:t> </a:t>
            </a:r>
            <a:r>
              <a:rPr lang="en-US" dirty="0" err="1"/>
              <a:t>eget</a:t>
            </a:r>
            <a:r>
              <a:rPr lang="en-US" dirty="0"/>
              <a:t> </a:t>
            </a:r>
            <a:r>
              <a:rPr lang="en-US" dirty="0" err="1"/>
              <a:t>sagittis</a:t>
            </a:r>
            <a:r>
              <a:rPr lang="en-US" dirty="0"/>
              <a:t> </a:t>
            </a:r>
            <a:r>
              <a:rPr lang="en-US" dirty="0" err="1"/>
              <a:t>pharetra</a:t>
            </a:r>
            <a:r>
              <a:rPr lang="en-US" dirty="0"/>
              <a:t>, </a:t>
            </a:r>
            <a:r>
              <a:rPr lang="en-US" dirty="0" err="1"/>
              <a:t>odio</a:t>
            </a:r>
            <a:r>
              <a:rPr lang="en-US" dirty="0"/>
              <a:t> </a:t>
            </a:r>
            <a:r>
              <a:rPr lang="en-US" dirty="0" err="1"/>
              <a:t>felis</a:t>
            </a:r>
            <a:r>
              <a:rPr lang="en-US" dirty="0"/>
              <a:t> </a:t>
            </a:r>
            <a:r>
              <a:rPr lang="en-US" dirty="0" err="1"/>
              <a:t>vestibulum</a:t>
            </a:r>
            <a:r>
              <a:rPr lang="en-US" dirty="0"/>
              <a:t> lacus, in </a:t>
            </a:r>
            <a:r>
              <a:rPr lang="en-US" dirty="0" err="1"/>
              <a:t>hendrerit</a:t>
            </a:r>
            <a:r>
              <a:rPr lang="en-US" dirty="0"/>
              <a:t> </a:t>
            </a:r>
            <a:r>
              <a:rPr lang="en-US" dirty="0" err="1"/>
              <a:t>orci</a:t>
            </a:r>
            <a:r>
              <a:rPr lang="en-US" dirty="0"/>
              <a:t> lacus vitae ligula</a:t>
            </a:r>
            <a:r>
              <a:rPr lang="en-US" dirty="0" smtClean="0"/>
              <a:t>.</a:t>
            </a:r>
            <a:r>
              <a:rPr lang="en-US" dirty="0"/>
              <a:t> </a:t>
            </a:r>
          </a:p>
        </p:txBody>
      </p:sp>
      <p:sp>
        <p:nvSpPr>
          <p:cNvPr id="4" name="Rectangle 3"/>
          <p:cNvSpPr/>
          <p:nvPr/>
        </p:nvSpPr>
        <p:spPr>
          <a:xfrm>
            <a:off x="5581440" y="506966"/>
            <a:ext cx="3212715" cy="5355312"/>
          </a:xfrm>
          <a:prstGeom prst="rect">
            <a:avLst/>
          </a:prstGeom>
        </p:spPr>
        <p:txBody>
          <a:bodyPr wrap="square">
            <a:spAutoFit/>
          </a:bodyPr>
          <a:lstStyle/>
          <a:p>
            <a:pPr marL="400050" indent="-400050">
              <a:buFont typeface="+mj-lt"/>
              <a:buAutoNum type="romanUcPeriod"/>
            </a:pPr>
            <a:r>
              <a:rPr lang="en-US" dirty="0" err="1"/>
              <a:t>Fusce</a:t>
            </a:r>
            <a:r>
              <a:rPr lang="en-US" dirty="0"/>
              <a:t> </a:t>
            </a:r>
            <a:r>
              <a:rPr lang="en-US" dirty="0" err="1" smtClean="0"/>
              <a:t>ullamcorper</a:t>
            </a:r>
            <a:endParaRPr lang="en-US" dirty="0" smtClean="0"/>
          </a:p>
          <a:p>
            <a:pPr marL="857250" lvl="1" indent="-400050">
              <a:buFont typeface="+mj-lt"/>
              <a:buAutoNum type="arabicPeriod"/>
            </a:pPr>
            <a:r>
              <a:rPr lang="en-US" dirty="0" err="1" smtClean="0"/>
              <a:t>Lorem</a:t>
            </a:r>
            <a:endParaRPr lang="en-US" dirty="0" smtClean="0"/>
          </a:p>
          <a:p>
            <a:pPr marL="857250" lvl="1" indent="-400050">
              <a:buFont typeface="+mj-lt"/>
              <a:buAutoNum type="arabicPeriod"/>
            </a:pPr>
            <a:r>
              <a:rPr lang="en-US" dirty="0" err="1"/>
              <a:t>A</a:t>
            </a:r>
            <a:r>
              <a:rPr lang="en-US" dirty="0" err="1" smtClean="0"/>
              <a:t>ugue</a:t>
            </a:r>
            <a:r>
              <a:rPr lang="en-US" dirty="0" smtClean="0"/>
              <a:t> </a:t>
            </a:r>
            <a:r>
              <a:rPr lang="en-US" dirty="0" err="1"/>
              <a:t>viverra</a:t>
            </a:r>
            <a:r>
              <a:rPr lang="en-US" dirty="0"/>
              <a:t> </a:t>
            </a:r>
            <a:r>
              <a:rPr lang="en-US" dirty="0" err="1" smtClean="0"/>
              <a:t>mollis</a:t>
            </a:r>
            <a:endParaRPr lang="en-US" dirty="0" smtClean="0"/>
          </a:p>
          <a:p>
            <a:pPr marL="857250" lvl="1" indent="-400050">
              <a:buFont typeface="+mj-lt"/>
              <a:buAutoNum type="arabicPeriod"/>
            </a:pPr>
            <a:r>
              <a:rPr lang="en-US" dirty="0" err="1" smtClean="0"/>
              <a:t>Quisque</a:t>
            </a:r>
            <a:r>
              <a:rPr lang="en-US" dirty="0" smtClean="0"/>
              <a:t> </a:t>
            </a:r>
            <a:r>
              <a:rPr lang="en-US" dirty="0" err="1" smtClean="0"/>
              <a:t>tristique</a:t>
            </a:r>
            <a:endParaRPr lang="en-US" dirty="0" smtClean="0"/>
          </a:p>
          <a:p>
            <a:pPr marL="400050" indent="-400050">
              <a:buFont typeface="+mj-lt"/>
              <a:buAutoNum type="romanUcPeriod"/>
            </a:pPr>
            <a:r>
              <a:rPr lang="en-US" dirty="0" err="1" smtClean="0"/>
              <a:t>dapibus</a:t>
            </a:r>
            <a:r>
              <a:rPr lang="en-US" dirty="0" smtClean="0"/>
              <a:t> dui, </a:t>
            </a:r>
            <a:r>
              <a:rPr lang="en-US" dirty="0" err="1" smtClean="0"/>
              <a:t>sed</a:t>
            </a:r>
            <a:r>
              <a:rPr lang="en-US" dirty="0" smtClean="0"/>
              <a:t> </a:t>
            </a:r>
            <a:r>
              <a:rPr lang="en-US" dirty="0" err="1" smtClean="0"/>
              <a:t>mollis</a:t>
            </a:r>
            <a:endParaRPr lang="en-US" dirty="0" smtClean="0"/>
          </a:p>
          <a:p>
            <a:pPr marL="857250" lvl="1" indent="-400050">
              <a:buFont typeface="+mj-lt"/>
              <a:buAutoNum type="arabicPeriod"/>
            </a:pPr>
            <a:r>
              <a:rPr lang="en-US" dirty="0" err="1"/>
              <a:t>T</a:t>
            </a:r>
            <a:r>
              <a:rPr lang="en-US" dirty="0" err="1" smtClean="0"/>
              <a:t>urpis</a:t>
            </a:r>
            <a:endParaRPr lang="en-US" dirty="0" smtClean="0"/>
          </a:p>
          <a:p>
            <a:pPr marL="857250" lvl="1" indent="-400050">
              <a:buFont typeface="+mj-lt"/>
              <a:buAutoNum type="arabicPeriod"/>
            </a:pPr>
            <a:r>
              <a:rPr lang="en-US" dirty="0" smtClean="0"/>
              <a:t>Tempus</a:t>
            </a:r>
          </a:p>
          <a:p>
            <a:pPr marL="857250" lvl="1" indent="-400050">
              <a:buFont typeface="+mj-lt"/>
              <a:buAutoNum type="arabicPeriod"/>
            </a:pPr>
            <a:r>
              <a:rPr lang="en-US" dirty="0" err="1" smtClean="0"/>
              <a:t>Mauris</a:t>
            </a:r>
            <a:r>
              <a:rPr lang="en-US" dirty="0" smtClean="0"/>
              <a:t> </a:t>
            </a:r>
            <a:r>
              <a:rPr lang="en-US" dirty="0" err="1" smtClean="0"/>
              <a:t>lacinia</a:t>
            </a:r>
            <a:endParaRPr lang="en-US" dirty="0" smtClean="0"/>
          </a:p>
          <a:p>
            <a:pPr marL="857250" lvl="1" indent="-400050">
              <a:buFont typeface="+mj-lt"/>
              <a:buAutoNum type="arabicPeriod"/>
            </a:pPr>
            <a:r>
              <a:rPr lang="en-US" dirty="0" err="1" smtClean="0"/>
              <a:t>Ultricies</a:t>
            </a:r>
            <a:r>
              <a:rPr lang="en-US" dirty="0" smtClean="0"/>
              <a:t> </a:t>
            </a:r>
            <a:r>
              <a:rPr lang="en-US" dirty="0" err="1" smtClean="0"/>
              <a:t>mauris</a:t>
            </a:r>
            <a:endParaRPr lang="en-US" dirty="0" smtClean="0"/>
          </a:p>
          <a:p>
            <a:pPr marL="400050" indent="-400050">
              <a:buFont typeface="+mj-lt"/>
              <a:buAutoNum type="romanUcPeriod"/>
            </a:pPr>
            <a:r>
              <a:rPr lang="en-US" dirty="0" err="1" smtClean="0"/>
              <a:t>varius</a:t>
            </a:r>
            <a:r>
              <a:rPr lang="en-US" dirty="0" smtClean="0"/>
              <a:t> </a:t>
            </a:r>
            <a:r>
              <a:rPr lang="en-US" dirty="0" err="1"/>
              <a:t>nibh</a:t>
            </a:r>
            <a:r>
              <a:rPr lang="en-US" dirty="0"/>
              <a:t> </a:t>
            </a:r>
            <a:r>
              <a:rPr lang="en-US" dirty="0" err="1"/>
              <a:t>lobortis</a:t>
            </a:r>
            <a:r>
              <a:rPr lang="en-US" dirty="0"/>
              <a:t> </a:t>
            </a:r>
            <a:r>
              <a:rPr lang="en-US" dirty="0" smtClean="0"/>
              <a:t>et</a:t>
            </a:r>
          </a:p>
          <a:p>
            <a:pPr marL="800100" lvl="1" indent="-342900">
              <a:buFont typeface="+mj-lt"/>
              <a:buAutoNum type="arabicPeriod"/>
            </a:pPr>
            <a:r>
              <a:rPr lang="en-US" dirty="0" err="1" smtClean="0"/>
              <a:t>Euismod</a:t>
            </a:r>
            <a:endParaRPr lang="en-US" dirty="0" smtClean="0"/>
          </a:p>
          <a:p>
            <a:pPr marL="800100" lvl="1" indent="-342900">
              <a:buFont typeface="+mj-lt"/>
              <a:buAutoNum type="arabicPeriod"/>
            </a:pPr>
            <a:r>
              <a:rPr lang="en-US" dirty="0" err="1" smtClean="0"/>
              <a:t>Condimentum</a:t>
            </a:r>
            <a:r>
              <a:rPr lang="en-US" dirty="0" smtClean="0"/>
              <a:t> </a:t>
            </a:r>
            <a:r>
              <a:rPr lang="en-US" dirty="0"/>
              <a:t>id </a:t>
            </a:r>
            <a:r>
              <a:rPr lang="en-US" dirty="0" err="1"/>
              <a:t>id</a:t>
            </a:r>
            <a:r>
              <a:rPr lang="en-US" dirty="0"/>
              <a:t> </a:t>
            </a:r>
            <a:r>
              <a:rPr lang="en-US" dirty="0" err="1" smtClean="0"/>
              <a:t>est</a:t>
            </a:r>
            <a:endParaRPr lang="en-US" dirty="0"/>
          </a:p>
          <a:p>
            <a:pPr marL="800100" lvl="1" indent="-342900">
              <a:buFont typeface="+mj-lt"/>
              <a:buAutoNum type="arabicPeriod"/>
            </a:pPr>
            <a:r>
              <a:rPr lang="en-US" dirty="0" err="1" smtClean="0"/>
              <a:t>Sed</a:t>
            </a:r>
            <a:r>
              <a:rPr lang="en-US" dirty="0" smtClean="0"/>
              <a:t> </a:t>
            </a:r>
            <a:r>
              <a:rPr lang="en-US" dirty="0"/>
              <a:t>sit </a:t>
            </a:r>
            <a:r>
              <a:rPr lang="en-US" dirty="0" err="1"/>
              <a:t>amet</a:t>
            </a:r>
            <a:r>
              <a:rPr lang="en-US" dirty="0"/>
              <a:t> ligula </a:t>
            </a:r>
            <a:endParaRPr lang="en-US" dirty="0" smtClean="0"/>
          </a:p>
          <a:p>
            <a:pPr marL="400050" indent="-400050">
              <a:buFont typeface="+mj-lt"/>
              <a:buAutoNum type="romanUcPeriod"/>
            </a:pPr>
            <a:r>
              <a:rPr lang="en-US" dirty="0" smtClean="0"/>
              <a:t>vitae </a:t>
            </a:r>
            <a:r>
              <a:rPr lang="en-US" dirty="0" err="1"/>
              <a:t>est</a:t>
            </a:r>
            <a:r>
              <a:rPr lang="en-US" dirty="0"/>
              <a:t> </a:t>
            </a:r>
            <a:r>
              <a:rPr lang="en-US" dirty="0" err="1" smtClean="0"/>
              <a:t>pulvinar</a:t>
            </a:r>
            <a:endParaRPr lang="en-US" dirty="0" smtClean="0"/>
          </a:p>
          <a:p>
            <a:pPr marL="800100" lvl="1" indent="-342900">
              <a:buFont typeface="+mj-lt"/>
              <a:buAutoNum type="arabicPeriod"/>
            </a:pPr>
            <a:r>
              <a:rPr lang="en-US" dirty="0" err="1" smtClean="0"/>
              <a:t>Suspendisse</a:t>
            </a:r>
            <a:r>
              <a:rPr lang="en-US" dirty="0" smtClean="0"/>
              <a:t> </a:t>
            </a:r>
            <a:r>
              <a:rPr lang="en-US" dirty="0"/>
              <a:t>at </a:t>
            </a:r>
            <a:r>
              <a:rPr lang="en-US" dirty="0" smtClean="0"/>
              <a:t>nisi</a:t>
            </a:r>
          </a:p>
          <a:p>
            <a:pPr marL="800100" lvl="1" indent="-342900">
              <a:buFont typeface="+mj-lt"/>
              <a:buAutoNum type="arabicPeriod"/>
            </a:pPr>
            <a:r>
              <a:rPr lang="en-US" dirty="0" err="1" smtClean="0"/>
              <a:t>Nullam</a:t>
            </a:r>
            <a:r>
              <a:rPr lang="en-US" dirty="0" smtClean="0"/>
              <a:t> </a:t>
            </a:r>
            <a:r>
              <a:rPr lang="en-US" dirty="0" err="1"/>
              <a:t>lobortis</a:t>
            </a:r>
            <a:r>
              <a:rPr lang="en-US" dirty="0"/>
              <a:t> </a:t>
            </a:r>
            <a:r>
              <a:rPr lang="en-US" dirty="0" err="1" smtClean="0"/>
              <a:t>arcu</a:t>
            </a:r>
            <a:endParaRPr lang="en-US" dirty="0" smtClean="0"/>
          </a:p>
          <a:p>
            <a:pPr marL="800100" lvl="1" indent="-342900">
              <a:buFont typeface="+mj-lt"/>
              <a:buAutoNum type="arabicPeriod"/>
            </a:pPr>
            <a:r>
              <a:rPr lang="en-US" dirty="0" smtClean="0"/>
              <a:t>A </a:t>
            </a:r>
            <a:r>
              <a:rPr lang="en-US" dirty="0"/>
              <a:t>magna </a:t>
            </a:r>
            <a:r>
              <a:rPr lang="en-US" dirty="0" err="1" smtClean="0"/>
              <a:t>consequat</a:t>
            </a:r>
            <a:endParaRPr lang="en-US" dirty="0" smtClean="0"/>
          </a:p>
          <a:p>
            <a:pPr marL="800100" lvl="1" indent="-342900">
              <a:buFont typeface="+mj-lt"/>
              <a:buAutoNum type="arabicPeriod"/>
            </a:pPr>
            <a:r>
              <a:rPr lang="en-US" dirty="0" err="1" smtClean="0"/>
              <a:t>Suspendisse</a:t>
            </a:r>
            <a:r>
              <a:rPr lang="en-US" dirty="0" smtClean="0"/>
              <a:t> </a:t>
            </a:r>
            <a:r>
              <a:rPr lang="en-US" dirty="0" err="1" smtClean="0"/>
              <a:t>ornare</a:t>
            </a:r>
            <a:endParaRPr lang="en-US" dirty="0" smtClean="0"/>
          </a:p>
          <a:p>
            <a:pPr marL="800100" lvl="1" indent="-342900">
              <a:buFont typeface="+mj-lt"/>
              <a:buAutoNum type="arabicPeriod"/>
            </a:pPr>
            <a:r>
              <a:rPr lang="en-US" dirty="0" smtClean="0"/>
              <a:t>Ante </a:t>
            </a:r>
            <a:r>
              <a:rPr lang="en-US" dirty="0"/>
              <a:t>id </a:t>
            </a:r>
            <a:r>
              <a:rPr lang="en-US" dirty="0" err="1"/>
              <a:t>erat</a:t>
            </a:r>
            <a:r>
              <a:rPr lang="en-US" dirty="0"/>
              <a:t> </a:t>
            </a:r>
            <a:r>
              <a:rPr lang="en-US" dirty="0" err="1" smtClean="0"/>
              <a:t>tempor</a:t>
            </a:r>
            <a:endParaRPr lang="en-US" dirty="0" smtClean="0"/>
          </a:p>
        </p:txBody>
      </p:sp>
      <p:sp>
        <p:nvSpPr>
          <p:cNvPr id="5" name="TextBox 4"/>
          <p:cNvSpPr txBox="1"/>
          <p:nvPr/>
        </p:nvSpPr>
        <p:spPr>
          <a:xfrm>
            <a:off x="613341" y="401057"/>
            <a:ext cx="2339102" cy="584775"/>
          </a:xfrm>
          <a:prstGeom prst="rect">
            <a:avLst/>
          </a:prstGeom>
          <a:noFill/>
        </p:spPr>
        <p:txBody>
          <a:bodyPr wrap="none" rtlCol="0">
            <a:spAutoFit/>
          </a:bodyPr>
          <a:lstStyle/>
          <a:p>
            <a:r>
              <a:rPr lang="en-US" sz="3200" dirty="0" smtClean="0">
                <a:solidFill>
                  <a:srgbClr val="FF0000"/>
                </a:solidFill>
              </a:rPr>
              <a:t>Don’t do this</a:t>
            </a:r>
            <a:endParaRPr lang="en-US" sz="3200" dirty="0">
              <a:solidFill>
                <a:srgbClr val="FF0000"/>
              </a:solidFill>
            </a:endParaRPr>
          </a:p>
        </p:txBody>
      </p:sp>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341" y="6069055"/>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51696" y="6112584"/>
            <a:ext cx="4780476" cy="369332"/>
          </a:xfrm>
          <a:prstGeom prst="rect">
            <a:avLst/>
          </a:prstGeom>
          <a:noFill/>
        </p:spPr>
        <p:txBody>
          <a:bodyPr wrap="none" rtlCol="0">
            <a:spAutoFit/>
          </a:bodyPr>
          <a:lstStyle/>
          <a:p>
            <a:r>
              <a:rPr lang="en-US" dirty="0" smtClean="0"/>
              <a:t>Do you find yourself trying to read this </a:t>
            </a:r>
            <a:r>
              <a:rPr lang="en-US" dirty="0"/>
              <a:t>L</a:t>
            </a:r>
            <a:r>
              <a:rPr lang="en-US" dirty="0" smtClean="0"/>
              <a:t>atin text?</a:t>
            </a:r>
            <a:endParaRPr lang="en-US" dirty="0"/>
          </a:p>
        </p:txBody>
      </p:sp>
    </p:spTree>
    <p:extLst>
      <p:ext uri="{BB962C8B-B14F-4D97-AF65-F5344CB8AC3E}">
        <p14:creationId xmlns:p14="http://schemas.microsoft.com/office/powerpoint/2010/main" val="1152459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385" y="1226936"/>
            <a:ext cx="6503230" cy="489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20385" y="286265"/>
            <a:ext cx="1754263" cy="523220"/>
          </a:xfrm>
          <a:prstGeom prst="rect">
            <a:avLst/>
          </a:prstGeom>
          <a:noFill/>
        </p:spPr>
        <p:txBody>
          <a:bodyPr wrap="none" rtlCol="0">
            <a:spAutoFit/>
          </a:bodyPr>
          <a:lstStyle/>
          <a:p>
            <a:r>
              <a:rPr lang="en-US" sz="2800" dirty="0" smtClean="0">
                <a:latin typeface="Calibri" pitchFamily="34" charset="0"/>
                <a:cs typeface="Calibri" pitchFamily="34" charset="0"/>
              </a:rPr>
              <a:t>One image</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436531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645163"/>
            <a:ext cx="7446962"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3"/>
          <p:cNvSpPr txBox="1">
            <a:spLocks noChangeArrowheads="1"/>
          </p:cNvSpPr>
          <p:nvPr/>
        </p:nvSpPr>
        <p:spPr bwMode="auto">
          <a:xfrm>
            <a:off x="827088" y="547984"/>
            <a:ext cx="14167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latin typeface="Calibri" pitchFamily="34" charset="0"/>
                <a:cs typeface="Calibri" pitchFamily="34" charset="0"/>
              </a:rPr>
              <a:t>One fact</a:t>
            </a:r>
          </a:p>
        </p:txBody>
      </p:sp>
    </p:spTree>
    <p:extLst>
      <p:ext uri="{BB962C8B-B14F-4D97-AF65-F5344CB8AC3E}">
        <p14:creationId xmlns:p14="http://schemas.microsoft.com/office/powerpoint/2010/main" val="2240465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50" y="1522413"/>
            <a:ext cx="7010400" cy="408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ext Box 3"/>
          <p:cNvSpPr txBox="1">
            <a:spLocks noChangeArrowheads="1"/>
          </p:cNvSpPr>
          <p:nvPr/>
        </p:nvSpPr>
        <p:spPr bwMode="auto">
          <a:xfrm>
            <a:off x="1098550" y="492377"/>
            <a:ext cx="14911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latin typeface="Calibri" pitchFamily="34" charset="0"/>
                <a:cs typeface="Calibri" pitchFamily="34" charset="0"/>
              </a:rPr>
              <a:t>One idea</a:t>
            </a:r>
          </a:p>
        </p:txBody>
      </p:sp>
    </p:spTree>
    <p:extLst>
      <p:ext uri="{BB962C8B-B14F-4D97-AF65-F5344CB8AC3E}">
        <p14:creationId xmlns:p14="http://schemas.microsoft.com/office/powerpoint/2010/main" val="4229466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1452563"/>
            <a:ext cx="7083425"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ext Box 3"/>
          <p:cNvSpPr txBox="1">
            <a:spLocks noChangeArrowheads="1"/>
          </p:cNvSpPr>
          <p:nvPr/>
        </p:nvSpPr>
        <p:spPr bwMode="auto">
          <a:xfrm>
            <a:off x="890588" y="415925"/>
            <a:ext cx="24876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latin typeface="Calibri" pitchFamily="34" charset="0"/>
                <a:cs typeface="Calibri" pitchFamily="34" charset="0"/>
              </a:rPr>
              <a:t>Words as image</a:t>
            </a:r>
          </a:p>
        </p:txBody>
      </p:sp>
    </p:spTree>
    <p:extLst>
      <p:ext uri="{BB962C8B-B14F-4D97-AF65-F5344CB8AC3E}">
        <p14:creationId xmlns:p14="http://schemas.microsoft.com/office/powerpoint/2010/main" val="2070503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744" y="1547916"/>
            <a:ext cx="74025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3"/>
          <p:cNvSpPr txBox="1">
            <a:spLocks noChangeArrowheads="1"/>
          </p:cNvSpPr>
          <p:nvPr/>
        </p:nvSpPr>
        <p:spPr bwMode="auto">
          <a:xfrm>
            <a:off x="890588" y="415925"/>
            <a:ext cx="32990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smtClean="0">
                <a:latin typeface="Calibri" pitchFamily="34" charset="0"/>
                <a:cs typeface="Calibri" pitchFamily="34" charset="0"/>
              </a:rPr>
              <a:t>A graphical bullet list </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687600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3050</TotalTime>
  <Words>1557</Words>
  <Application>Microsoft Office PowerPoint</Application>
  <PresentationFormat>On-screen Show (4:3)</PresentationFormat>
  <Paragraphs>199</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is OK – my PowerPoint style</vt:lpstr>
      <vt:lpstr>Where does this topic fit in our class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dc:creator>
  <cp:lastModifiedBy>Larry Press</cp:lastModifiedBy>
  <cp:revision>66</cp:revision>
  <dcterms:created xsi:type="dcterms:W3CDTF">2011-03-02T18:05:54Z</dcterms:created>
  <dcterms:modified xsi:type="dcterms:W3CDTF">2018-09-10T19:03:23Z</dcterms:modified>
</cp:coreProperties>
</file>