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3" r:id="rId2"/>
    <p:sldId id="264" r:id="rId3"/>
    <p:sldId id="267" r:id="rId4"/>
    <p:sldId id="269" r:id="rId5"/>
    <p:sldId id="258" r:id="rId6"/>
    <p:sldId id="271" r:id="rId7"/>
    <p:sldId id="266" r:id="rId8"/>
    <p:sldId id="261"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790" autoAdjust="0"/>
  </p:normalViewPr>
  <p:slideViewPr>
    <p:cSldViewPr snapToGrid="0" snapToObjects="1">
      <p:cViewPr varScale="1">
        <p:scale>
          <a:sx n="80" d="100"/>
          <a:sy n="80" d="100"/>
        </p:scale>
        <p:origin x="-1507"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EAA7B8-C9E3-430F-AF36-0900B4878D36}" type="datetimeFigureOut">
              <a:rPr lang="en-US" smtClean="0"/>
              <a:t>9/15/2014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C71822-4C48-4054-802C-DE4A10B77D14}" type="slidenum">
              <a:rPr lang="en-US" smtClean="0"/>
              <a:t>‹#›</a:t>
            </a:fld>
            <a:endParaRPr lang="en-US"/>
          </a:p>
        </p:txBody>
      </p:sp>
    </p:spTree>
    <p:extLst>
      <p:ext uri="{BB962C8B-B14F-4D97-AF65-F5344CB8AC3E}">
        <p14:creationId xmlns:p14="http://schemas.microsoft.com/office/powerpoint/2010/main" val="1149243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90EB78-57B6-4F01-8CDA-2C3212E30F40}" type="slidenum">
              <a:rPr lang="en-US"/>
              <a:pPr/>
              <a:t>1</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sz="2000" dirty="0" smtClean="0"/>
              <a:t>Users</a:t>
            </a:r>
            <a:r>
              <a:rPr lang="en-US" sz="2000" baseline="0" dirty="0" smtClean="0"/>
              <a:t> have created profiles on the Web for years, but the profiles on major social networking sites are becoming increasingly important.</a:t>
            </a:r>
          </a:p>
          <a:p>
            <a:endParaRPr lang="en-US" sz="2000" baseline="0" dirty="0" smtClean="0"/>
          </a:p>
          <a:p>
            <a:r>
              <a:rPr lang="en-US" sz="2000" baseline="0" dirty="0" smtClean="0"/>
              <a:t>We will look quickly at one example – the Google Plus profile.</a:t>
            </a:r>
            <a:endParaRPr lang="en-US" sz="20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B23F76-B5F8-4188-8194-CA8DA8F5EDB8}" type="slidenum">
              <a:rPr lang="en-US"/>
              <a:pPr/>
              <a:t>2</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sz="2000" dirty="0" smtClean="0"/>
              <a:t>This</a:t>
            </a:r>
            <a:r>
              <a:rPr lang="en-US" sz="2000" baseline="0" dirty="0" smtClean="0"/>
              <a:t> one is hard to classify – a profile is not a hardware or software technology, it is a data technology.</a:t>
            </a:r>
            <a:endParaRPr lang="en-US" sz="20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You volunteer</a:t>
            </a:r>
            <a:r>
              <a:rPr lang="en-US" sz="2000" baseline="0" dirty="0" smtClean="0"/>
              <a:t> information every time you register for an account on a service.</a:t>
            </a:r>
          </a:p>
          <a:p>
            <a:endParaRPr lang="en-US" sz="2000" baseline="0" dirty="0" smtClean="0"/>
          </a:p>
          <a:p>
            <a:r>
              <a:rPr lang="en-US" sz="2000" baseline="0" dirty="0" smtClean="0"/>
              <a:t>You give them an email address, which they will use and may sell to others.</a:t>
            </a:r>
          </a:p>
          <a:p>
            <a:endParaRPr lang="en-US" sz="2000" baseline="0" dirty="0" smtClean="0"/>
          </a:p>
          <a:p>
            <a:r>
              <a:rPr lang="en-US" sz="2000" baseline="0" dirty="0" smtClean="0"/>
              <a:t>Selecting newsletters also reveals information about your taste and interests.</a:t>
            </a:r>
          </a:p>
          <a:p>
            <a:endParaRPr lang="en-US" sz="2000" baseline="0" dirty="0" smtClean="0"/>
          </a:p>
          <a:p>
            <a:r>
              <a:rPr lang="en-US" sz="2000" baseline="0" dirty="0" smtClean="0"/>
              <a:t>The site operator keeps this information – they create a profile of your interests.</a:t>
            </a:r>
          </a:p>
        </p:txBody>
      </p:sp>
      <p:sp>
        <p:nvSpPr>
          <p:cNvPr id="4" name="Slide Number Placeholder 3"/>
          <p:cNvSpPr>
            <a:spLocks noGrp="1"/>
          </p:cNvSpPr>
          <p:nvPr>
            <p:ph type="sldNum" sz="quarter" idx="10"/>
          </p:nvPr>
        </p:nvSpPr>
        <p:spPr/>
        <p:txBody>
          <a:bodyPr/>
          <a:lstStyle/>
          <a:p>
            <a:fld id="{5DC71822-4C48-4054-802C-DE4A10B77D14}" type="slidenum">
              <a:rPr lang="en-US" smtClean="0"/>
              <a:t>3</a:t>
            </a:fld>
            <a:endParaRPr lang="en-US"/>
          </a:p>
        </p:txBody>
      </p:sp>
    </p:spTree>
    <p:extLst>
      <p:ext uri="{BB962C8B-B14F-4D97-AF65-F5344CB8AC3E}">
        <p14:creationId xmlns:p14="http://schemas.microsoft.com/office/powerpoint/2010/main" val="2225242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How may profiles have you</a:t>
            </a:r>
            <a:r>
              <a:rPr lang="en-US" sz="2000" baseline="0" dirty="0" smtClean="0"/>
              <a:t> created on the Internet?</a:t>
            </a:r>
          </a:p>
          <a:p>
            <a:endParaRPr lang="en-US" sz="2000" baseline="0" dirty="0" smtClean="0"/>
          </a:p>
          <a:p>
            <a:r>
              <a:rPr lang="en-US" sz="2000" baseline="0" dirty="0" smtClean="0"/>
              <a:t>Your profile information is all over – including many places you do not know about.</a:t>
            </a:r>
          </a:p>
          <a:p>
            <a:endParaRPr lang="en-US" sz="2000" baseline="0" dirty="0" smtClean="0"/>
          </a:p>
          <a:p>
            <a:r>
              <a:rPr lang="en-US" sz="2000" baseline="0" dirty="0" smtClean="0"/>
              <a:t>Social networking services would love to consolidate that information, to create your single, authoritative profile.</a:t>
            </a:r>
          </a:p>
          <a:p>
            <a:endParaRPr lang="en-US" sz="2000" baseline="0" dirty="0" smtClean="0"/>
          </a:p>
          <a:p>
            <a:r>
              <a:rPr lang="en-US" sz="2000" baseline="0" dirty="0" smtClean="0"/>
              <a:t>They would like you to refer people to their version of your profile to know about you and they would like you to use your credentials on their site when you log in to others.</a:t>
            </a:r>
          </a:p>
          <a:p>
            <a:endParaRPr lang="en-US" sz="2000" baseline="0" dirty="0" smtClean="0"/>
          </a:p>
          <a:p>
            <a:r>
              <a:rPr lang="en-US" sz="2000" baseline="0" dirty="0" smtClean="0"/>
              <a:t>Today, Facebook is in the </a:t>
            </a:r>
            <a:r>
              <a:rPr lang="en-US" sz="2000" baseline="0" dirty="0" smtClean="0"/>
              <a:t>lead.</a:t>
            </a:r>
            <a:endParaRPr lang="en-US" sz="2000" baseline="0" dirty="0" smtClean="0"/>
          </a:p>
          <a:p>
            <a:endParaRPr lang="en-US" sz="2000" baseline="0" dirty="0" smtClean="0"/>
          </a:p>
          <a:p>
            <a:r>
              <a:rPr lang="en-US" sz="2000" baseline="0" dirty="0" smtClean="0"/>
              <a:t>Google may gain an advantage in that they are trying to give you control over your profile. </a:t>
            </a:r>
          </a:p>
          <a:p>
            <a:endParaRPr lang="en-US" sz="2000" baseline="0" dirty="0" smtClean="0"/>
          </a:p>
          <a:p>
            <a:r>
              <a:rPr lang="en-US" sz="2000" baseline="0" dirty="0" smtClean="0"/>
              <a:t>The profile wars are far from settled.</a:t>
            </a:r>
          </a:p>
          <a:p>
            <a:endParaRPr lang="en-US" sz="2000" baseline="0" dirty="0" smtClean="0"/>
          </a:p>
          <a:p>
            <a:r>
              <a:rPr lang="en-US" sz="2000" baseline="0" dirty="0" smtClean="0"/>
              <a:t>We may see new contenders and there will doubtless be several large players in the end.</a:t>
            </a:r>
          </a:p>
        </p:txBody>
      </p:sp>
      <p:sp>
        <p:nvSpPr>
          <p:cNvPr id="4" name="Slide Number Placeholder 3"/>
          <p:cNvSpPr>
            <a:spLocks noGrp="1"/>
          </p:cNvSpPr>
          <p:nvPr>
            <p:ph type="sldNum" sz="quarter" idx="10"/>
          </p:nvPr>
        </p:nvSpPr>
        <p:spPr/>
        <p:txBody>
          <a:bodyPr/>
          <a:lstStyle/>
          <a:p>
            <a:fld id="{5DC71822-4C48-4054-802C-DE4A10B77D14}" type="slidenum">
              <a:rPr lang="en-US" smtClean="0"/>
              <a:t>4</a:t>
            </a:fld>
            <a:endParaRPr lang="en-US"/>
          </a:p>
        </p:txBody>
      </p:sp>
    </p:spTree>
    <p:extLst>
      <p:ext uri="{BB962C8B-B14F-4D97-AF65-F5344CB8AC3E}">
        <p14:creationId xmlns:p14="http://schemas.microsoft.com/office/powerpoint/2010/main" val="3153682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This is my Google Plus profile.</a:t>
            </a:r>
          </a:p>
          <a:p>
            <a:endParaRPr lang="en-US" sz="2000" dirty="0" smtClean="0"/>
          </a:p>
          <a:p>
            <a:r>
              <a:rPr lang="en-US" sz="2000" dirty="0" smtClean="0"/>
              <a:t>I reached it by clicking on the </a:t>
            </a:r>
            <a:r>
              <a:rPr lang="en-US" sz="2000" i="1" dirty="0" smtClean="0"/>
              <a:t>Profile</a:t>
            </a:r>
            <a:r>
              <a:rPr lang="en-US" sz="2000" dirty="0" smtClean="0"/>
              <a:t> then </a:t>
            </a:r>
            <a:r>
              <a:rPr lang="en-US" sz="2000" i="1" dirty="0" smtClean="0"/>
              <a:t>About</a:t>
            </a:r>
            <a:r>
              <a:rPr lang="en-US" sz="2000" baseline="0" dirty="0" smtClean="0"/>
              <a:t>.</a:t>
            </a:r>
          </a:p>
          <a:p>
            <a:endParaRPr lang="en-US" sz="2000" baseline="0" dirty="0" smtClean="0"/>
          </a:p>
          <a:p>
            <a:r>
              <a:rPr lang="en-US" sz="2000" baseline="0" dirty="0" smtClean="0"/>
              <a:t>It has information about my career, education, places I’ve lived, contact information, interests, etc.</a:t>
            </a:r>
          </a:p>
          <a:p>
            <a:endParaRPr lang="en-US" sz="2000" baseline="0" dirty="0" smtClean="0"/>
          </a:p>
          <a:p>
            <a:r>
              <a:rPr lang="en-US" sz="2000" baseline="0" dirty="0" smtClean="0"/>
              <a:t>Google has unified their profile efforts, so, for example, my Google Plus profile appears on my blog, which is also hosted by a division of Google (blogger.com).</a:t>
            </a:r>
            <a:endParaRPr lang="en-US" sz="2000" baseline="0" dirty="0" smtClean="0"/>
          </a:p>
        </p:txBody>
      </p:sp>
      <p:sp>
        <p:nvSpPr>
          <p:cNvPr id="4" name="Slide Number Placeholder 3"/>
          <p:cNvSpPr>
            <a:spLocks noGrp="1"/>
          </p:cNvSpPr>
          <p:nvPr>
            <p:ph type="sldNum" sz="quarter" idx="10"/>
          </p:nvPr>
        </p:nvSpPr>
        <p:spPr/>
        <p:txBody>
          <a:bodyPr/>
          <a:lstStyle/>
          <a:p>
            <a:fld id="{5DC71822-4C48-4054-802C-DE4A10B77D14}" type="slidenum">
              <a:rPr lang="en-US" smtClean="0"/>
              <a:t>5</a:t>
            </a:fld>
            <a:endParaRPr lang="en-US"/>
          </a:p>
        </p:txBody>
      </p:sp>
    </p:spTree>
    <p:extLst>
      <p:ext uri="{BB962C8B-B14F-4D97-AF65-F5344CB8AC3E}">
        <p14:creationId xmlns:p14="http://schemas.microsoft.com/office/powerpoint/2010/main" val="1334007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People</a:t>
            </a:r>
            <a:r>
              <a:rPr lang="en-US" sz="2000" baseline="0" dirty="0" smtClean="0"/>
              <a:t> have been creating limited profiles at Web sites for years.</a:t>
            </a:r>
          </a:p>
          <a:p>
            <a:endParaRPr lang="en-US" sz="2000" baseline="0" dirty="0" smtClean="0"/>
          </a:p>
          <a:p>
            <a:r>
              <a:rPr lang="en-US" sz="2000" baseline="0" dirty="0" smtClean="0"/>
              <a:t>More recently, the major social networking sites have strived to house definitive, comprehensive profiles.</a:t>
            </a:r>
          </a:p>
          <a:p>
            <a:endParaRPr lang="en-US" sz="2000" baseline="0" dirty="0" smtClean="0"/>
          </a:p>
          <a:p>
            <a:r>
              <a:rPr lang="en-US" sz="2000" baseline="0" dirty="0" smtClean="0"/>
              <a:t>We looked at one example, Google Plus.</a:t>
            </a:r>
            <a:endParaRPr lang="en-US" sz="2000" dirty="0"/>
          </a:p>
        </p:txBody>
      </p:sp>
      <p:sp>
        <p:nvSpPr>
          <p:cNvPr id="4" name="Slide Number Placeholder 3"/>
          <p:cNvSpPr>
            <a:spLocks noGrp="1"/>
          </p:cNvSpPr>
          <p:nvPr>
            <p:ph type="sldNum" sz="quarter" idx="10"/>
          </p:nvPr>
        </p:nvSpPr>
        <p:spPr/>
        <p:txBody>
          <a:bodyPr/>
          <a:lstStyle/>
          <a:p>
            <a:fld id="{5DC71822-4C48-4054-802C-DE4A10B77D14}" type="slidenum">
              <a:rPr lang="en-US" smtClean="0"/>
              <a:t>7</a:t>
            </a:fld>
            <a:endParaRPr lang="en-US"/>
          </a:p>
        </p:txBody>
      </p:sp>
    </p:spTree>
    <p:extLst>
      <p:ext uri="{BB962C8B-B14F-4D97-AF65-F5344CB8AC3E}">
        <p14:creationId xmlns:p14="http://schemas.microsoft.com/office/powerpoint/2010/main" val="2808614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1EC2E8-6208-4D0D-8105-A8D78B424E2F}" type="datetimeFigureOut">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173621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C2E8-6208-4D0D-8105-A8D78B424E2F}" type="datetimeFigureOut">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1345992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C2E8-6208-4D0D-8105-A8D78B424E2F}" type="datetimeFigureOut">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13236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C2E8-6208-4D0D-8105-A8D78B424E2F}" type="datetimeFigureOut">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877651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1EC2E8-6208-4D0D-8105-A8D78B424E2F}" type="datetimeFigureOut">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35352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1EC2E8-6208-4D0D-8105-A8D78B424E2F}" type="datetimeFigureOut">
              <a:rPr lang="en-US" smtClean="0"/>
              <a:t>9/15/2014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2080666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1EC2E8-6208-4D0D-8105-A8D78B424E2F}" type="datetimeFigureOut">
              <a:rPr lang="en-US" smtClean="0"/>
              <a:t>9/15/2014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390198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1EC2E8-6208-4D0D-8105-A8D78B424E2F}" type="datetimeFigureOut">
              <a:rPr lang="en-US" smtClean="0"/>
              <a:t>9/15/2014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776026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1EC2E8-6208-4D0D-8105-A8D78B424E2F}" type="datetimeFigureOut">
              <a:rPr lang="en-US" smtClean="0"/>
              <a:t>9/15/2014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11944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1EC2E8-6208-4D0D-8105-A8D78B424E2F}" type="datetimeFigureOut">
              <a:rPr lang="en-US" smtClean="0"/>
              <a:t>9/15/2014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887373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1EC2E8-6208-4D0D-8105-A8D78B424E2F}" type="datetimeFigureOut">
              <a:rPr lang="en-US" smtClean="0"/>
              <a:t>9/15/2014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1005663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EC2E8-6208-4D0D-8105-A8D78B424E2F}" type="datetimeFigureOut">
              <a:rPr lang="en-US" smtClean="0"/>
              <a:t>9/15/2014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26DF5-5BCB-4BA9-95DA-1D2D507DBFE9}" type="slidenum">
              <a:rPr lang="en-US" smtClean="0"/>
              <a:t>‹#›</a:t>
            </a:fld>
            <a:endParaRPr lang="en-US"/>
          </a:p>
        </p:txBody>
      </p:sp>
    </p:spTree>
    <p:extLst>
      <p:ext uri="{BB962C8B-B14F-4D97-AF65-F5344CB8AC3E}">
        <p14:creationId xmlns:p14="http://schemas.microsoft.com/office/powerpoint/2010/main" val="1796878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019800"/>
            <a:ext cx="8382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6" name="Rectangle 4"/>
          <p:cNvSpPr>
            <a:spLocks noChangeArrowheads="1"/>
          </p:cNvSpPr>
          <p:nvPr/>
        </p:nvSpPr>
        <p:spPr bwMode="auto">
          <a:xfrm>
            <a:off x="671593" y="2149098"/>
            <a:ext cx="803070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800" dirty="0">
                <a:solidFill>
                  <a:srgbClr val="FF0000"/>
                </a:solidFill>
              </a:rPr>
              <a:t>S</a:t>
            </a:r>
            <a:r>
              <a:rPr lang="en-US" sz="2800" dirty="0" smtClean="0">
                <a:solidFill>
                  <a:srgbClr val="FF0000"/>
                </a:solidFill>
              </a:rPr>
              <a:t>kills</a:t>
            </a:r>
            <a:r>
              <a:rPr lang="en-US" sz="2800" dirty="0" smtClean="0"/>
              <a:t>: none</a:t>
            </a:r>
            <a:endParaRPr lang="en-US" sz="2800" dirty="0"/>
          </a:p>
          <a:p>
            <a:pPr>
              <a:spcBef>
                <a:spcPct val="20000"/>
              </a:spcBef>
            </a:pPr>
            <a:r>
              <a:rPr lang="en-US" sz="2800" dirty="0">
                <a:solidFill>
                  <a:srgbClr val="FF0000"/>
                </a:solidFill>
              </a:rPr>
              <a:t>C</a:t>
            </a:r>
            <a:r>
              <a:rPr lang="en-US" sz="2800" dirty="0" smtClean="0">
                <a:solidFill>
                  <a:srgbClr val="FF0000"/>
                </a:solidFill>
              </a:rPr>
              <a:t>oncepts</a:t>
            </a:r>
            <a:r>
              <a:rPr lang="en-US" sz="2800" dirty="0" smtClean="0"/>
              <a:t>: Internet profile, canonical or authoritative profile</a:t>
            </a:r>
            <a:endParaRPr lang="en-US" sz="2800" dirty="0"/>
          </a:p>
        </p:txBody>
      </p:sp>
      <p:sp>
        <p:nvSpPr>
          <p:cNvPr id="23557" name="Rectangle 5"/>
          <p:cNvSpPr>
            <a:spLocks noChangeArrowheads="1"/>
          </p:cNvSpPr>
          <p:nvPr/>
        </p:nvSpPr>
        <p:spPr bwMode="auto">
          <a:xfrm>
            <a:off x="1676400" y="5943600"/>
            <a:ext cx="6629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400" dirty="0"/>
              <a:t>This work is licensed under a Creative Commons Attribution-Noncommercial-Share Alike 3.0 License. </a:t>
            </a:r>
          </a:p>
        </p:txBody>
      </p:sp>
      <p:sp>
        <p:nvSpPr>
          <p:cNvPr id="2" name="TextBox 1"/>
          <p:cNvSpPr txBox="1"/>
          <p:nvPr/>
        </p:nvSpPr>
        <p:spPr>
          <a:xfrm>
            <a:off x="3133630" y="780756"/>
            <a:ext cx="2876750" cy="584775"/>
          </a:xfrm>
          <a:prstGeom prst="rect">
            <a:avLst/>
          </a:prstGeom>
          <a:noFill/>
        </p:spPr>
        <p:txBody>
          <a:bodyPr wrap="none" rtlCol="0">
            <a:spAutoFit/>
          </a:bodyPr>
          <a:lstStyle/>
          <a:p>
            <a:pPr algn="ctr"/>
            <a:r>
              <a:rPr lang="en-US" sz="3200" dirty="0" smtClean="0"/>
              <a:t>Internet profiles</a:t>
            </a:r>
            <a:endParaRPr lang="en-US" sz="3200" dirty="0"/>
          </a:p>
        </p:txBody>
      </p:sp>
    </p:spTree>
    <p:extLst>
      <p:ext uri="{BB962C8B-B14F-4D97-AF65-F5344CB8AC3E}">
        <p14:creationId xmlns:p14="http://schemas.microsoft.com/office/powerpoint/2010/main" val="1382769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0" y="400353"/>
            <a:ext cx="9144000" cy="715963"/>
          </a:xfrm>
        </p:spPr>
        <p:txBody>
          <a:bodyPr>
            <a:noAutofit/>
          </a:bodyPr>
          <a:lstStyle/>
          <a:p>
            <a:r>
              <a:rPr lang="en-US" sz="3200" dirty="0"/>
              <a:t>Where does this topic fit?</a:t>
            </a:r>
          </a:p>
        </p:txBody>
      </p:sp>
      <p:sp>
        <p:nvSpPr>
          <p:cNvPr id="192515" name="Rectangle 3"/>
          <p:cNvSpPr>
            <a:spLocks noGrp="1" noChangeArrowheads="1"/>
          </p:cNvSpPr>
          <p:nvPr>
            <p:ph type="body" idx="1"/>
          </p:nvPr>
        </p:nvSpPr>
        <p:spPr>
          <a:xfrm>
            <a:off x="2212383" y="1639164"/>
            <a:ext cx="5823488" cy="4876800"/>
          </a:xfrm>
        </p:spPr>
        <p:txBody>
          <a:bodyPr>
            <a:normAutofit/>
          </a:bodyPr>
          <a:lstStyle/>
          <a:p>
            <a:r>
              <a:rPr lang="en-US" sz="2800" dirty="0"/>
              <a:t>Internet concepts</a:t>
            </a:r>
          </a:p>
          <a:p>
            <a:pPr lvl="1"/>
            <a:r>
              <a:rPr lang="en-US" dirty="0"/>
              <a:t>Applications</a:t>
            </a:r>
          </a:p>
          <a:p>
            <a:pPr lvl="1"/>
            <a:r>
              <a:rPr lang="en-US" dirty="0" smtClean="0">
                <a:solidFill>
                  <a:srgbClr val="FF0000"/>
                </a:solidFill>
              </a:rPr>
              <a:t>Technology</a:t>
            </a:r>
            <a:endParaRPr lang="en-US" dirty="0">
              <a:solidFill>
                <a:srgbClr val="FF0000"/>
              </a:solidFill>
            </a:endParaRPr>
          </a:p>
          <a:p>
            <a:pPr lvl="1"/>
            <a:r>
              <a:rPr lang="en-US" dirty="0"/>
              <a:t>Implications</a:t>
            </a:r>
          </a:p>
          <a:p>
            <a:r>
              <a:rPr lang="en-US" sz="2800" dirty="0"/>
              <a:t>Internet skills</a:t>
            </a:r>
          </a:p>
          <a:p>
            <a:pPr lvl="1"/>
            <a:r>
              <a:rPr lang="en-US" dirty="0"/>
              <a:t>Application development</a:t>
            </a:r>
          </a:p>
          <a:p>
            <a:pPr lvl="1"/>
            <a:r>
              <a:rPr lang="en-US" dirty="0"/>
              <a:t>Content </a:t>
            </a:r>
            <a:r>
              <a:rPr lang="en-US" dirty="0" smtClean="0"/>
              <a:t>creation</a:t>
            </a:r>
          </a:p>
          <a:p>
            <a:pPr lvl="1"/>
            <a:r>
              <a:rPr lang="en-US" dirty="0" smtClean="0"/>
              <a:t>User skills</a:t>
            </a:r>
            <a:endParaRPr lang="en-US" dirty="0"/>
          </a:p>
        </p:txBody>
      </p:sp>
    </p:spTree>
    <p:extLst>
      <p:ext uri="{BB962C8B-B14F-4D97-AF65-F5344CB8AC3E}">
        <p14:creationId xmlns:p14="http://schemas.microsoft.com/office/powerpoint/2010/main" val="2812978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5488" y="499409"/>
            <a:ext cx="5778500" cy="572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93821" y="499409"/>
            <a:ext cx="1613198" cy="2062103"/>
          </a:xfrm>
          <a:prstGeom prst="rect">
            <a:avLst/>
          </a:prstGeom>
          <a:noFill/>
        </p:spPr>
        <p:txBody>
          <a:bodyPr wrap="square" rtlCol="0">
            <a:spAutoFit/>
          </a:bodyPr>
          <a:lstStyle/>
          <a:p>
            <a:r>
              <a:rPr lang="en-US" sz="3200" dirty="0" smtClean="0"/>
              <a:t>Profiles</a:t>
            </a:r>
          </a:p>
          <a:p>
            <a:r>
              <a:rPr lang="en-US" sz="3200" dirty="0" smtClean="0"/>
              <a:t>with each account</a:t>
            </a:r>
            <a:endParaRPr lang="en-US" sz="3200" dirty="0"/>
          </a:p>
        </p:txBody>
      </p:sp>
    </p:spTree>
    <p:extLst>
      <p:ext uri="{BB962C8B-B14F-4D97-AF65-F5344CB8AC3E}">
        <p14:creationId xmlns:p14="http://schemas.microsoft.com/office/powerpoint/2010/main" val="1079216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tolaf.edu/services/hr/facebook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472" y="3046058"/>
            <a:ext cx="1315249" cy="13152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copp.utsa.edu/assets/uploads/centers_and_institutes/LOGOS/LOGO_SQUARE_TWITT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9381" y="2905851"/>
            <a:ext cx="1629584" cy="159566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adviceinteractivegroup.com/blog/wp-content/uploads/2012/01/google-plus-one-logo-+1-butt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43137" y="3150979"/>
            <a:ext cx="1480457" cy="1105408"/>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43207" y="3287082"/>
            <a:ext cx="2919991" cy="833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17125" y="499409"/>
            <a:ext cx="6109750" cy="584775"/>
          </a:xfrm>
          <a:prstGeom prst="rect">
            <a:avLst/>
          </a:prstGeom>
          <a:noFill/>
        </p:spPr>
        <p:txBody>
          <a:bodyPr wrap="square" rtlCol="0">
            <a:spAutoFit/>
          </a:bodyPr>
          <a:lstStyle/>
          <a:p>
            <a:pPr algn="ctr"/>
            <a:r>
              <a:rPr lang="en-US" sz="3200" dirty="0" smtClean="0"/>
              <a:t>Social network profiles</a:t>
            </a:r>
          </a:p>
        </p:txBody>
      </p:sp>
    </p:spTree>
    <p:extLst>
      <p:ext uri="{BB962C8B-B14F-4D97-AF65-F5344CB8AC3E}">
        <p14:creationId xmlns:p14="http://schemas.microsoft.com/office/powerpoint/2010/main" val="40711012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57" y="1324226"/>
            <a:ext cx="1143000" cy="435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833063" y="315159"/>
            <a:ext cx="3477875" cy="523220"/>
          </a:xfrm>
          <a:prstGeom prst="rect">
            <a:avLst/>
          </a:prstGeom>
        </p:spPr>
        <p:txBody>
          <a:bodyPr wrap="none">
            <a:spAutoFit/>
          </a:bodyPr>
          <a:lstStyle/>
          <a:p>
            <a:pPr algn="ctr"/>
            <a:r>
              <a:rPr lang="en-US" sz="2800" dirty="0" smtClean="0"/>
              <a:t>My Google </a:t>
            </a:r>
            <a:r>
              <a:rPr lang="en-US" sz="2800" dirty="0"/>
              <a:t>Plus profile</a:t>
            </a:r>
          </a:p>
        </p:txBody>
      </p:sp>
      <p:cxnSp>
        <p:nvCxnSpPr>
          <p:cNvPr id="12" name="Straight Arrow Connector 11"/>
          <p:cNvCxnSpPr/>
          <p:nvPr/>
        </p:nvCxnSpPr>
        <p:spPr>
          <a:xfrm flipH="1">
            <a:off x="871094" y="2210795"/>
            <a:ext cx="406863" cy="0"/>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4025" y="1214883"/>
            <a:ext cx="7169280" cy="4665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Arrow Connector 14"/>
          <p:cNvCxnSpPr/>
          <p:nvPr/>
        </p:nvCxnSpPr>
        <p:spPr>
          <a:xfrm>
            <a:off x="3637287" y="4079566"/>
            <a:ext cx="461634" cy="0"/>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25507" y="6186755"/>
            <a:ext cx="2794035" cy="369332"/>
          </a:xfrm>
          <a:prstGeom prst="rect">
            <a:avLst/>
          </a:prstGeom>
          <a:noFill/>
        </p:spPr>
        <p:txBody>
          <a:bodyPr wrap="none" rtlCol="0">
            <a:spAutoFit/>
          </a:bodyPr>
          <a:lstStyle/>
          <a:p>
            <a:r>
              <a:rPr lang="en-US" dirty="0" smtClean="0"/>
              <a:t>Find my profile page online.</a:t>
            </a:r>
          </a:p>
        </p:txBody>
      </p:sp>
      <p:pic>
        <p:nvPicPr>
          <p:cNvPr id="21" name="Picture 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775" y="6147628"/>
            <a:ext cx="447586" cy="44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1981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0957" y="1933037"/>
            <a:ext cx="6315076" cy="2246769"/>
          </a:xfrm>
          <a:prstGeom prst="rect">
            <a:avLst/>
          </a:prstGeom>
        </p:spPr>
        <p:txBody>
          <a:bodyPr wrap="square">
            <a:spAutoFit/>
          </a:bodyPr>
          <a:lstStyle/>
          <a:p>
            <a:pPr marL="342900" indent="-342900">
              <a:buFont typeface="+mj-lt"/>
              <a:buAutoNum type="arabicPeriod"/>
            </a:pPr>
            <a:endParaRPr lang="en-US" sz="2000" dirty="0" smtClean="0"/>
          </a:p>
          <a:p>
            <a:pPr marL="342900" indent="-342900">
              <a:buFont typeface="+mj-lt"/>
              <a:buAutoNum type="arabicPeriod"/>
            </a:pPr>
            <a:endParaRPr lang="en-US" sz="2000" dirty="0"/>
          </a:p>
          <a:p>
            <a:pPr marL="342900" indent="-342900">
              <a:buFont typeface="+mj-lt"/>
              <a:buAutoNum type="arabicPeriod"/>
            </a:pPr>
            <a:r>
              <a:rPr lang="en-US" sz="2000" dirty="0" smtClean="0"/>
              <a:t>Where </a:t>
            </a:r>
            <a:r>
              <a:rPr lang="en-US" sz="2000" dirty="0"/>
              <a:t>did I go to college?</a:t>
            </a:r>
          </a:p>
          <a:p>
            <a:pPr marL="342900" indent="-342900">
              <a:buFont typeface="+mj-lt"/>
              <a:buAutoNum type="arabicPeriod"/>
            </a:pPr>
            <a:r>
              <a:rPr lang="en-US" sz="2000" dirty="0"/>
              <a:t>What is the topic of my most recent Google Plus post</a:t>
            </a:r>
          </a:p>
          <a:p>
            <a:pPr marL="342900" indent="-342900">
              <a:buFont typeface="+mj-lt"/>
              <a:buAutoNum type="arabicPeriod"/>
            </a:pPr>
            <a:r>
              <a:rPr lang="en-US" sz="2000" dirty="0"/>
              <a:t>Which nations have I lived in?</a:t>
            </a:r>
          </a:p>
          <a:p>
            <a:pPr marL="342900" indent="-342900">
              <a:buFont typeface="+mj-lt"/>
              <a:buAutoNum type="arabicPeriod"/>
            </a:pPr>
            <a:r>
              <a:rPr lang="en-US" sz="2000" dirty="0"/>
              <a:t>What is the title of the picture at the top of my profile?</a:t>
            </a:r>
          </a:p>
          <a:p>
            <a:pPr marL="342900" indent="-342900">
              <a:buFont typeface="+mj-lt"/>
              <a:buAutoNum type="arabicPeriod"/>
            </a:pPr>
            <a:r>
              <a:rPr lang="en-US" sz="2000" dirty="0"/>
              <a:t>What is the bragging right listed on my profile</a:t>
            </a:r>
            <a:r>
              <a:rPr lang="en-US" sz="2000" dirty="0" smtClean="0"/>
              <a:t>?</a:t>
            </a:r>
            <a:endParaRPr lang="en-US" sz="2000" dirty="0"/>
          </a:p>
        </p:txBody>
      </p:sp>
      <p:sp>
        <p:nvSpPr>
          <p:cNvPr id="4" name="TextBox 3"/>
          <p:cNvSpPr txBox="1"/>
          <p:nvPr/>
        </p:nvSpPr>
        <p:spPr>
          <a:xfrm>
            <a:off x="2966625" y="650974"/>
            <a:ext cx="3210751" cy="584775"/>
          </a:xfrm>
          <a:prstGeom prst="rect">
            <a:avLst/>
          </a:prstGeom>
          <a:noFill/>
        </p:spPr>
        <p:txBody>
          <a:bodyPr wrap="none" rtlCol="0">
            <a:spAutoFit/>
          </a:bodyPr>
          <a:lstStyle/>
          <a:p>
            <a:pPr algn="ctr"/>
            <a:r>
              <a:rPr lang="en-US" sz="3200" dirty="0" smtClean="0"/>
              <a:t>Explore my profile</a:t>
            </a:r>
            <a:endParaRPr lang="en-US" sz="3200" dirty="0"/>
          </a:p>
        </p:txBody>
      </p:sp>
      <p:sp>
        <p:nvSpPr>
          <p:cNvPr id="6" name="TextBox 5"/>
          <p:cNvSpPr txBox="1"/>
          <p:nvPr/>
        </p:nvSpPr>
        <p:spPr>
          <a:xfrm>
            <a:off x="1646169" y="2152650"/>
            <a:ext cx="5344989" cy="1323439"/>
          </a:xfrm>
          <a:prstGeom prst="rect">
            <a:avLst/>
          </a:prstGeom>
          <a:noFill/>
        </p:spPr>
        <p:txBody>
          <a:bodyPr wrap="none" rtlCol="0">
            <a:spAutoFit/>
          </a:bodyPr>
          <a:lstStyle/>
          <a:p>
            <a:r>
              <a:rPr lang="en-US" sz="2000" dirty="0" smtClean="0"/>
              <a:t>Find my profile page and answer these questions:</a:t>
            </a:r>
          </a:p>
          <a:p>
            <a:endParaRPr lang="en-US" sz="2000" dirty="0" smtClean="0"/>
          </a:p>
          <a:p>
            <a:endParaRPr lang="en-US" sz="2000" dirty="0"/>
          </a:p>
          <a:p>
            <a:endParaRPr lang="en-US" sz="2000" dirty="0"/>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4669" y="2152650"/>
            <a:ext cx="447586" cy="44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6770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4385" y="875655"/>
            <a:ext cx="1775230" cy="584775"/>
          </a:xfrm>
          <a:prstGeom prst="rect">
            <a:avLst/>
          </a:prstGeom>
          <a:noFill/>
        </p:spPr>
        <p:txBody>
          <a:bodyPr wrap="none" rtlCol="0">
            <a:spAutoFit/>
          </a:bodyPr>
          <a:lstStyle/>
          <a:p>
            <a:pPr algn="ctr"/>
            <a:r>
              <a:rPr lang="en-US" sz="3200" dirty="0" smtClean="0"/>
              <a:t>Summary</a:t>
            </a:r>
            <a:endParaRPr lang="en-US" sz="3200" dirty="0"/>
          </a:p>
        </p:txBody>
      </p:sp>
      <p:pic>
        <p:nvPicPr>
          <p:cNvPr id="3" name="Picture 2" descr="http://www.stolaf.edu/services/hr/facebook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472" y="3046058"/>
            <a:ext cx="1315249" cy="13152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copp.utsa.edu/assets/uploads/centers_and_institutes/LOGOS/LOGO_SQUARE_TWITT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9381" y="2905851"/>
            <a:ext cx="1629584" cy="15956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www.adviceinteractivegroup.com/blog/wp-content/uploads/2012/01/google-plus-one-logo-+1-butt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43137" y="3150979"/>
            <a:ext cx="1480457" cy="11054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43207" y="3287082"/>
            <a:ext cx="2919991" cy="833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03629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5558" y="875655"/>
            <a:ext cx="3512885" cy="584775"/>
          </a:xfrm>
          <a:prstGeom prst="rect">
            <a:avLst/>
          </a:prstGeom>
          <a:noFill/>
        </p:spPr>
        <p:txBody>
          <a:bodyPr wrap="none" rtlCol="0">
            <a:spAutoFit/>
          </a:bodyPr>
          <a:lstStyle/>
          <a:p>
            <a:pPr algn="ctr"/>
            <a:r>
              <a:rPr lang="en-US" sz="3200" dirty="0" smtClean="0"/>
              <a:t>Self-study questions</a:t>
            </a:r>
            <a:endParaRPr lang="en-US" sz="3200" dirty="0"/>
          </a:p>
        </p:txBody>
      </p:sp>
    </p:spTree>
    <p:extLst>
      <p:ext uri="{BB962C8B-B14F-4D97-AF65-F5344CB8AC3E}">
        <p14:creationId xmlns:p14="http://schemas.microsoft.com/office/powerpoint/2010/main" val="1711981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36712" y="875655"/>
            <a:ext cx="1870577" cy="584775"/>
          </a:xfrm>
          <a:prstGeom prst="rect">
            <a:avLst/>
          </a:prstGeom>
          <a:noFill/>
        </p:spPr>
        <p:txBody>
          <a:bodyPr wrap="none" rtlCol="0">
            <a:spAutoFit/>
          </a:bodyPr>
          <a:lstStyle/>
          <a:p>
            <a:pPr algn="ctr"/>
            <a:r>
              <a:rPr lang="en-US" sz="3200" dirty="0" smtClean="0"/>
              <a:t>Resources</a:t>
            </a:r>
            <a:endParaRPr lang="en-US" sz="3200" dirty="0"/>
          </a:p>
        </p:txBody>
      </p:sp>
    </p:spTree>
    <p:extLst>
      <p:ext uri="{BB962C8B-B14F-4D97-AF65-F5344CB8AC3E}">
        <p14:creationId xmlns:p14="http://schemas.microsoft.com/office/powerpoint/2010/main" val="2413883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2109</TotalTime>
  <Words>490</Words>
  <Application>Microsoft Office PowerPoint</Application>
  <PresentationFormat>On-screen Show (4:3)</PresentationFormat>
  <Paragraphs>75</Paragraphs>
  <Slides>9</Slides>
  <Notes>6</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Where does this topic fit?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overview</dc:title>
  <dc:creator>Larry</dc:creator>
  <cp:lastModifiedBy>Larry</cp:lastModifiedBy>
  <cp:revision>41</cp:revision>
  <dcterms:created xsi:type="dcterms:W3CDTF">2010-07-13T13:09:27Z</dcterms:created>
  <dcterms:modified xsi:type="dcterms:W3CDTF">2014-09-15T17:19:25Z</dcterms:modified>
</cp:coreProperties>
</file>