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76" r:id="rId4"/>
    <p:sldId id="277" r:id="rId5"/>
    <p:sldId id="278" r:id="rId6"/>
    <p:sldId id="286" r:id="rId7"/>
    <p:sldId id="285" r:id="rId8"/>
    <p:sldId id="287" r:id="rId9"/>
    <p:sldId id="294" r:id="rId10"/>
    <p:sldId id="295" r:id="rId11"/>
    <p:sldId id="296" r:id="rId12"/>
    <p:sldId id="293" r:id="rId13"/>
    <p:sldId id="308" r:id="rId14"/>
    <p:sldId id="307" r:id="rId15"/>
    <p:sldId id="297" r:id="rId16"/>
    <p:sldId id="266" r:id="rId17"/>
    <p:sldId id="261"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857" autoAdjust="0"/>
  </p:normalViewPr>
  <p:slideViewPr>
    <p:cSldViewPr snapToGrid="0" snapToObjects="1">
      <p:cViewPr varScale="1">
        <p:scale>
          <a:sx n="34" d="100"/>
          <a:sy n="34" d="100"/>
        </p:scale>
        <p:origin x="2571" y="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2/19/2020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t>This presentation looks</a:t>
            </a:r>
            <a:r>
              <a:rPr lang="en-US" sz="2000" baseline="0" dirty="0" smtClean="0"/>
              <a:t> at the data flow between the CPU and memory as a program is executed.</a:t>
            </a:r>
          </a:p>
          <a:p>
            <a:endParaRPr lang="en-US" sz="2000" baseline="0" dirty="0" smtClean="0"/>
          </a:p>
          <a:p>
            <a:r>
              <a:rPr lang="en-US" sz="2000" baseline="0" dirty="0" smtClean="0"/>
              <a:t>Both the program and the data it is working on are stored in the same memory, and instructions are fetched to the CPU where they are executed.</a:t>
            </a:r>
          </a:p>
          <a:p>
            <a:endParaRPr lang="en-US" sz="2000" baseline="0" dirty="0" smtClean="0"/>
          </a:p>
          <a:p>
            <a:r>
              <a:rPr lang="en-US" sz="2000" baseline="0" dirty="0" smtClean="0"/>
              <a:t>This basic architecture was described by von Neumann, Eckert and </a:t>
            </a:r>
            <a:r>
              <a:rPr lang="en-US" sz="2000" baseline="0" dirty="0" err="1" smtClean="0"/>
              <a:t>Mauchly</a:t>
            </a:r>
            <a:r>
              <a:rPr lang="en-US" sz="2000" baseline="0" dirty="0" smtClean="0"/>
              <a:t> in the mid-1940s and is still with us, although it is now much improved.</a:t>
            </a:r>
          </a:p>
          <a:p>
            <a:endParaRPr lang="en-US" sz="2000" baseline="0" dirty="0" smtClean="0"/>
          </a:p>
          <a:p>
            <a:r>
              <a:rPr lang="en-US" sz="2000" baseline="0" dirty="0" smtClean="0"/>
              <a:t>Let’s begin by looking back at our diagram of the components making up a computer.</a:t>
            </a:r>
            <a:endParaRPr lang="en-US"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see that</a:t>
            </a:r>
            <a:r>
              <a:rPr lang="en-US" sz="2000" baseline="0" dirty="0" smtClean="0"/>
              <a:t> the second instruction has been loaded into the CPU and executed.</a:t>
            </a:r>
          </a:p>
          <a:p>
            <a:endParaRPr lang="en-US" sz="2000" baseline="0" dirty="0" smtClean="0"/>
          </a:p>
          <a:p>
            <a:r>
              <a:rPr lang="en-US" sz="2000" baseline="0" dirty="0" smtClean="0"/>
              <a:t>The number 10 was copied from location Y and added to the 25 that was already in the register, leaving 35 in the register.</a:t>
            </a:r>
          </a:p>
          <a:p>
            <a:endParaRPr lang="en-US" sz="2000" baseline="0" dirty="0" smtClean="0"/>
          </a:p>
          <a:p>
            <a:r>
              <a:rPr lang="en-US" sz="2000" baseline="0" dirty="0" smtClean="0"/>
              <a:t>Next, we will execute the third instruction.</a:t>
            </a:r>
          </a:p>
          <a:p>
            <a:endParaRPr lang="en-US" sz="2000" baseline="0" dirty="0" smtClean="0"/>
          </a:p>
          <a:p>
            <a:r>
              <a:rPr lang="en-US" sz="2000" baseline="0" dirty="0" smtClean="0"/>
              <a:t>What will our diagram look like after that completes?</a:t>
            </a:r>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dirty="0"/>
          </a:p>
        </p:txBody>
      </p:sp>
    </p:spTree>
    <p:extLst>
      <p:ext uri="{BB962C8B-B14F-4D97-AF65-F5344CB8AC3E}">
        <p14:creationId xmlns:p14="http://schemas.microsoft.com/office/powerpoint/2010/main" val="422497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see that</a:t>
            </a:r>
            <a:r>
              <a:rPr lang="en-US" sz="2000" baseline="0" dirty="0" smtClean="0"/>
              <a:t> the third instruction has been fetched into the CPU and executed.</a:t>
            </a:r>
          </a:p>
          <a:p>
            <a:endParaRPr lang="en-US" sz="2000" baseline="0" dirty="0" smtClean="0"/>
          </a:p>
          <a:p>
            <a:r>
              <a:rPr lang="en-US" sz="2000" baseline="0" dirty="0" smtClean="0"/>
              <a:t>The sum, 35, has been copied from the register to location Z.</a:t>
            </a:r>
          </a:p>
          <a:p>
            <a:endParaRPr lang="en-US" sz="2000" baseline="0" dirty="0" smtClean="0"/>
          </a:p>
          <a:p>
            <a:r>
              <a:rPr lang="en-US" sz="2000" baseline="0" dirty="0" smtClean="0"/>
              <a:t>It can now be operated on by another part of the program, sent to an output device like a printer or display or stored.</a:t>
            </a:r>
          </a:p>
          <a:p>
            <a:endParaRPr lang="en-US" sz="2000" baseline="0" dirty="0" smtClean="0"/>
          </a:p>
          <a:p>
            <a:r>
              <a:rPr lang="en-US" sz="2000" baseline="0" dirty="0" smtClean="0"/>
              <a:t>That completes our short example.</a:t>
            </a:r>
          </a:p>
        </p:txBody>
      </p:sp>
      <p:sp>
        <p:nvSpPr>
          <p:cNvPr id="4" name="Slide Number Placeholder 3"/>
          <p:cNvSpPr>
            <a:spLocks noGrp="1"/>
          </p:cNvSpPr>
          <p:nvPr>
            <p:ph type="sldNum" sz="quarter" idx="10"/>
          </p:nvPr>
        </p:nvSpPr>
        <p:spPr/>
        <p:txBody>
          <a:bodyPr/>
          <a:lstStyle/>
          <a:p>
            <a:fld id="{5DC71822-4C48-4054-802C-DE4A10B77D14}" type="slidenum">
              <a:rPr lang="en-US" smtClean="0"/>
              <a:t>11</a:t>
            </a:fld>
            <a:endParaRPr lang="en-US" dirty="0"/>
          </a:p>
        </p:txBody>
      </p:sp>
    </p:spTree>
    <p:extLst>
      <p:ext uri="{BB962C8B-B14F-4D97-AF65-F5344CB8AC3E}">
        <p14:creationId xmlns:p14="http://schemas.microsoft.com/office/powerpoint/2010/main" val="422497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we have seen, a</a:t>
            </a:r>
            <a:r>
              <a:rPr lang="en-US" sz="2000" baseline="0" dirty="0" smtClean="0"/>
              <a:t>n instruction is fetched from memory into the CPU, then executed.</a:t>
            </a:r>
          </a:p>
          <a:p>
            <a:endParaRPr lang="en-US" sz="2000" baseline="0" dirty="0" smtClean="0"/>
          </a:p>
          <a:p>
            <a:r>
              <a:rPr lang="en-US" sz="2000" baseline="0" dirty="0" smtClean="0"/>
              <a:t>Then the next instruction is fetched and executed.</a:t>
            </a:r>
          </a:p>
          <a:p>
            <a:endParaRPr lang="en-US" sz="2000" baseline="0" dirty="0" smtClean="0"/>
          </a:p>
          <a:p>
            <a:r>
              <a:rPr lang="en-US" sz="2000" baseline="0" dirty="0" smtClean="0"/>
              <a:t>The process continues until the program stops.</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a:p>
        </p:txBody>
      </p:sp>
    </p:spTree>
    <p:extLst>
      <p:ext uri="{BB962C8B-B14F-4D97-AF65-F5344CB8AC3E}">
        <p14:creationId xmlns:p14="http://schemas.microsoft.com/office/powerpoint/2010/main" val="753587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smtClean="0"/>
              <a:t>Computers that</a:t>
            </a:r>
            <a:r>
              <a:rPr lang="en-US" sz="2000" b="0" baseline="0" dirty="0" smtClean="0"/>
              <a:t> implement the fetch-execute model and store both the program and the data it is working on in the same memory are called are called “von Neumann machines,” after the famous Hungarian mathematician, physicist and engineer John von Neumann.</a:t>
            </a:r>
          </a:p>
          <a:p>
            <a:endParaRPr lang="en-US" sz="2000" b="0" baseline="0" dirty="0" smtClean="0"/>
          </a:p>
          <a:p>
            <a:r>
              <a:rPr lang="en-US" sz="2000" b="0" baseline="0" dirty="0" smtClean="0"/>
              <a:t>Von Neumann, shown on the left, and two colleagues published an influential paper outlining this computer architecture in 1946.</a:t>
            </a:r>
          </a:p>
          <a:p>
            <a:endParaRPr lang="en-US" sz="2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t>The photo on the right shows </a:t>
            </a:r>
            <a:r>
              <a:rPr lang="en-US" sz="2000" b="0" i="0" kern="1200" dirty="0" smtClean="0">
                <a:solidFill>
                  <a:schemeClr val="tx1"/>
                </a:solidFill>
                <a:effectLst/>
                <a:latin typeface="+mn-lt"/>
                <a:ea typeface="+mn-ea"/>
                <a:cs typeface="+mn-cs"/>
              </a:rPr>
              <a:t>John </a:t>
            </a:r>
            <a:r>
              <a:rPr lang="en-US" sz="2000" b="0" i="0" kern="1200" dirty="0" err="1" smtClean="0">
                <a:solidFill>
                  <a:schemeClr val="tx1"/>
                </a:solidFill>
                <a:effectLst/>
                <a:latin typeface="+mn-lt"/>
                <a:ea typeface="+mn-ea"/>
                <a:cs typeface="+mn-cs"/>
              </a:rPr>
              <a:t>Mauchly</a:t>
            </a:r>
            <a:r>
              <a:rPr lang="en-US" sz="2000" b="0" i="0" kern="1200" dirty="0" smtClean="0">
                <a:solidFill>
                  <a:schemeClr val="tx1"/>
                </a:solidFill>
                <a:effectLst/>
                <a:latin typeface="+mn-lt"/>
                <a:ea typeface="+mn-ea"/>
                <a:cs typeface="+mn-cs"/>
              </a:rPr>
              <a:t> and John </a:t>
            </a:r>
            <a:r>
              <a:rPr lang="en-US" sz="2000" b="0" i="0" kern="1200" dirty="0" err="1" smtClean="0">
                <a:solidFill>
                  <a:schemeClr val="tx1"/>
                </a:solidFill>
                <a:effectLst/>
                <a:latin typeface="+mn-lt"/>
                <a:ea typeface="+mn-ea"/>
                <a:cs typeface="+mn-cs"/>
              </a:rPr>
              <a:t>Presper</a:t>
            </a:r>
            <a:r>
              <a:rPr lang="en-US" sz="2000" b="0" i="0" kern="1200" dirty="0" smtClean="0">
                <a:solidFill>
                  <a:schemeClr val="tx1"/>
                </a:solidFill>
                <a:effectLst/>
                <a:latin typeface="+mn-lt"/>
                <a:ea typeface="+mn-ea"/>
                <a:cs typeface="+mn-cs"/>
              </a:rPr>
              <a:t> Eckert (standing), who</a:t>
            </a:r>
            <a:r>
              <a:rPr lang="en-US" sz="2000" b="0" i="0" kern="1200" baseline="0" dirty="0" smtClean="0">
                <a:solidFill>
                  <a:schemeClr val="tx1"/>
                </a:solidFill>
                <a:effectLst/>
                <a:latin typeface="+mn-lt"/>
                <a:ea typeface="+mn-ea"/>
                <a:cs typeface="+mn-cs"/>
              </a:rPr>
              <a:t> designed and built what most consider to be the first programmable electronic computer, the ENIAC (</a:t>
            </a:r>
            <a:r>
              <a:rPr lang="en-US" sz="2000" b="0" i="0" kern="1200" dirty="0" smtClean="0">
                <a:solidFill>
                  <a:schemeClr val="tx1"/>
                </a:solidFill>
                <a:effectLst/>
                <a:latin typeface="+mn-lt"/>
                <a:ea typeface="+mn-ea"/>
                <a:cs typeface="+mn-cs"/>
              </a:rPr>
              <a:t>Electronic Numerical Integrator And Computer)</a:t>
            </a:r>
            <a:r>
              <a:rPr lang="en-US" sz="2000" b="0" i="0" kern="1200" baseline="0" dirty="0" smtClean="0">
                <a:solidFill>
                  <a:schemeClr val="tx1"/>
                </a:solidFill>
                <a:effectLst/>
                <a:latin typeface="+mn-lt"/>
                <a:ea typeface="+mn-ea"/>
                <a:cs typeface="+mn-cs"/>
              </a:rPr>
              <a:t>, at the University of Pennsylvania</a:t>
            </a:r>
            <a:r>
              <a:rPr lang="en-US" sz="20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tx1"/>
                </a:solidFill>
                <a:effectLst/>
                <a:latin typeface="+mn-lt"/>
                <a:ea typeface="+mn-ea"/>
                <a:cs typeface="+mn-cs"/>
              </a:rPr>
              <a:t>Around the</a:t>
            </a:r>
            <a:r>
              <a:rPr lang="en-US" sz="2000" b="0" i="0" kern="1200" baseline="0" dirty="0" smtClean="0">
                <a:solidFill>
                  <a:schemeClr val="tx1"/>
                </a:solidFill>
                <a:effectLst/>
                <a:latin typeface="+mn-lt"/>
                <a:ea typeface="+mn-ea"/>
                <a:cs typeface="+mn-cs"/>
              </a:rPr>
              <a:t> time von Neumann’s report was published, they established the </a:t>
            </a:r>
            <a:r>
              <a:rPr lang="en-US" sz="2000" b="0" i="0" kern="1200" dirty="0" smtClean="0">
                <a:solidFill>
                  <a:schemeClr val="tx1"/>
                </a:solidFill>
                <a:effectLst/>
                <a:latin typeface="+mn-lt"/>
                <a:ea typeface="+mn-ea"/>
                <a:cs typeface="+mn-cs"/>
              </a:rPr>
              <a:t>Eckert-</a:t>
            </a:r>
            <a:r>
              <a:rPr lang="en-US" sz="2000" b="0" i="0" kern="1200" dirty="0" err="1" smtClean="0">
                <a:solidFill>
                  <a:schemeClr val="tx1"/>
                </a:solidFill>
                <a:effectLst/>
                <a:latin typeface="+mn-lt"/>
                <a:ea typeface="+mn-ea"/>
                <a:cs typeface="+mn-cs"/>
              </a:rPr>
              <a:t>Mauchly</a:t>
            </a:r>
            <a:r>
              <a:rPr lang="en-US" sz="2000" b="0" i="0" kern="1200" dirty="0" smtClean="0">
                <a:solidFill>
                  <a:schemeClr val="tx1"/>
                </a:solidFill>
                <a:effectLst/>
                <a:latin typeface="+mn-lt"/>
                <a:ea typeface="+mn-ea"/>
                <a:cs typeface="+mn-cs"/>
              </a:rPr>
              <a:t> Computer Corporation, where they designed the first </a:t>
            </a:r>
            <a:r>
              <a:rPr lang="en-US" sz="2000" b="0" i="0" kern="1200" baseline="0" dirty="0" smtClean="0">
                <a:solidFill>
                  <a:schemeClr val="tx1"/>
                </a:solidFill>
                <a:effectLst/>
                <a:latin typeface="+mn-lt"/>
                <a:ea typeface="+mn-ea"/>
                <a:cs typeface="+mn-cs"/>
              </a:rPr>
              <a:t>commercial computer.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baseline="0" dirty="0" smtClean="0">
                <a:solidFill>
                  <a:schemeClr val="tx1"/>
                </a:solidFill>
                <a:effectLst/>
                <a:latin typeface="+mn-lt"/>
                <a:ea typeface="+mn-ea"/>
                <a:cs typeface="+mn-cs"/>
              </a:rPr>
              <a:t>They sold their company to Remington Rand, where they continued work on their first computer, called the UNIVAC (</a:t>
            </a:r>
            <a:r>
              <a:rPr lang="en-US" sz="2000" b="0" i="0" kern="1200" dirty="0" smtClean="0">
                <a:solidFill>
                  <a:schemeClr val="tx1"/>
                </a:solidFill>
                <a:effectLst/>
                <a:latin typeface="+mn-lt"/>
                <a:ea typeface="+mn-ea"/>
                <a:cs typeface="+mn-cs"/>
              </a:rPr>
              <a:t>Universal Automatic Computer)</a:t>
            </a:r>
            <a:r>
              <a:rPr lang="en-US" sz="20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baseline="0" dirty="0" smtClean="0">
                <a:solidFill>
                  <a:schemeClr val="tx1"/>
                </a:solidFill>
                <a:effectLst/>
                <a:latin typeface="+mn-lt"/>
                <a:ea typeface="+mn-ea"/>
                <a:cs typeface="+mn-cs"/>
              </a:rPr>
              <a:t>(It was “universal” since it could be used for both scientific and business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baseline="0" dirty="0" smtClean="0">
                <a:solidFill>
                  <a:schemeClr val="tx1"/>
                </a:solidFill>
                <a:effectLst/>
                <a:latin typeface="+mn-lt"/>
                <a:ea typeface="+mn-ea"/>
                <a:cs typeface="+mn-cs"/>
              </a:rPr>
              <a:t>In 1950, they sold a UNIVAC 1 to the US Census Bureau.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baseline="0" dirty="0" smtClean="0">
                <a:solidFill>
                  <a:schemeClr val="tx1"/>
                </a:solidFill>
                <a:effectLst/>
                <a:latin typeface="+mn-lt"/>
                <a:ea typeface="+mn-ea"/>
                <a:cs typeface="+mn-cs"/>
              </a:rPr>
              <a:t>While the ENIAC was not a von Neumann machine, UNIVAC was.</a:t>
            </a:r>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160708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Our example has been simplified </a:t>
            </a:r>
            <a:r>
              <a:rPr lang="en-US" sz="2000" baseline="0" dirty="0" smtClean="0"/>
              <a:t>to make the basic idea clear.</a:t>
            </a:r>
          </a:p>
          <a:p>
            <a:endParaRPr lang="en-US" sz="2000" baseline="0" dirty="0" smtClean="0"/>
          </a:p>
          <a:p>
            <a:r>
              <a:rPr lang="en-US" sz="2000" baseline="0" dirty="0" smtClean="0"/>
              <a:t>The earliest computers worked on one instruction at a time, as in our example.</a:t>
            </a:r>
          </a:p>
          <a:p>
            <a:endParaRPr lang="en-US" sz="2000" baseline="0" dirty="0" smtClean="0"/>
          </a:p>
          <a:p>
            <a:r>
              <a:rPr lang="en-US" sz="2000" baseline="0" dirty="0" smtClean="0"/>
              <a:t>By the late 1950s, the largest, most expensive computers could afford some of the parallel execution we have today.</a:t>
            </a:r>
          </a:p>
          <a:p>
            <a:endParaRPr lang="en-US" sz="2000" baseline="0" dirty="0" smtClean="0"/>
          </a:p>
          <a:p>
            <a:r>
              <a:rPr lang="en-US" sz="2000" baseline="0" dirty="0" smtClean="0"/>
              <a:t>We used only one register in our example, but a modern CPU would have many.</a:t>
            </a:r>
          </a:p>
          <a:p>
            <a:endParaRPr lang="en-US" sz="2000" baseline="0" dirty="0" smtClean="0"/>
          </a:p>
          <a:p>
            <a:r>
              <a:rPr lang="en-US" sz="2000" baseline="0" dirty="0" smtClean="0"/>
              <a:t>We showed only one instruction being executed at a time, but a modern CPU would work on several instructions at once.</a:t>
            </a:r>
          </a:p>
          <a:p>
            <a:endParaRPr lang="en-US" sz="2000" baseline="0" dirty="0" smtClean="0"/>
          </a:p>
          <a:p>
            <a:r>
              <a:rPr lang="en-US" sz="2000" baseline="0" dirty="0" smtClean="0"/>
              <a:t>We showed only one instruction being in the CPU, but modern CPUs fetch instructions ahead so they don’t have to wait for transfers from memory.</a:t>
            </a:r>
          </a:p>
          <a:p>
            <a:endParaRPr lang="en-US" sz="2000" baseline="0" dirty="0" smtClean="0"/>
          </a:p>
          <a:p>
            <a:r>
              <a:rPr lang="en-US" sz="2000" baseline="0" dirty="0" smtClean="0"/>
              <a:t>Furthermore, we are packaging multiple CPUs on a single chip.</a:t>
            </a:r>
          </a:p>
          <a:p>
            <a:endParaRPr lang="en-US" sz="2000" baseline="0" dirty="0" smtClean="0"/>
          </a:p>
          <a:p>
            <a:r>
              <a:rPr lang="en-US" sz="2000" baseline="0" dirty="0" smtClean="0"/>
              <a:t>Today’s CPUs are also billions of times faster, smaller and more power efficient than the UNIVAC, but the basic architecture is unchanged.</a:t>
            </a:r>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46203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You may be thinkin</a:t>
            </a:r>
            <a:r>
              <a:rPr lang="en-US" sz="2000" baseline="0" dirty="0" smtClean="0"/>
              <a:t>g that the sorts of instructions we used in our example – load a number into a CPU register, add two numbers, copy a number from the CPU to memory – are simple. </a:t>
            </a:r>
          </a:p>
          <a:p>
            <a:endParaRPr lang="en-US" sz="2000" baseline="0" dirty="0" smtClean="0"/>
          </a:p>
          <a:p>
            <a:r>
              <a:rPr lang="en-US" sz="2000" baseline="0" dirty="0" smtClean="0"/>
              <a:t>It is true that one instruction does very little.</a:t>
            </a:r>
          </a:p>
          <a:p>
            <a:endParaRPr lang="en-US" sz="2000" baseline="0" dirty="0" smtClean="0"/>
          </a:p>
          <a:p>
            <a:r>
              <a:rPr lang="en-US" sz="2000" baseline="0" dirty="0" smtClean="0"/>
              <a:t>But, today’s CPUs execute billions or even trillions of instructions per second.</a:t>
            </a:r>
          </a:p>
          <a:p>
            <a:endParaRPr lang="en-US" sz="2000" baseline="0" dirty="0" smtClean="0"/>
          </a:p>
          <a:p>
            <a:r>
              <a:rPr lang="en-US" sz="2000" baseline="0" dirty="0" smtClean="0"/>
              <a:t>That enables us to write programs that do complicated things using simple machine-language instructions.</a:t>
            </a:r>
          </a:p>
          <a:p>
            <a:endParaRPr lang="en-US" sz="2000" baseline="0" dirty="0" smtClean="0"/>
          </a:p>
          <a:p>
            <a:r>
              <a:rPr lang="en-US" sz="2000" baseline="0" dirty="0" smtClean="0"/>
              <a:t>But, writing a program with millions of machine-language instructions would be tedious and error prone, so programmers write programs using development tools and high-level languages which are translated automatically into machine language.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a:p>
        </p:txBody>
      </p:sp>
    </p:spTree>
    <p:extLst>
      <p:ext uri="{BB962C8B-B14F-4D97-AF65-F5344CB8AC3E}">
        <p14:creationId xmlns:p14="http://schemas.microsoft.com/office/powerpoint/2010/main" val="289762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used a</a:t>
            </a:r>
            <a:r>
              <a:rPr lang="en-US" sz="2000" baseline="0" dirty="0" smtClean="0"/>
              <a:t> three-instruction program segment to illustrate the information flow between the CPU and memory when a program executes.</a:t>
            </a:r>
          </a:p>
          <a:p>
            <a:endParaRPr lang="en-US" sz="2000" baseline="0" dirty="0" smtClean="0"/>
          </a:p>
          <a:p>
            <a:r>
              <a:rPr lang="en-US" sz="2000" baseline="0" dirty="0" smtClean="0"/>
              <a:t>We saw that instructions are copied (fetched) from memory to the CPU, where they are executed.</a:t>
            </a:r>
          </a:p>
          <a:p>
            <a:endParaRPr lang="en-US" sz="2000" baseline="0" dirty="0" smtClean="0"/>
          </a:p>
          <a:p>
            <a:r>
              <a:rPr lang="en-US" sz="2000" baseline="0" dirty="0" smtClean="0"/>
              <a:t>While an individual instruction does very little work, they are executed so fast, that we can program computers to do complex things.</a:t>
            </a:r>
          </a:p>
          <a:p>
            <a:endParaRPr lang="en-US" sz="2000" baseline="0" dirty="0" smtClean="0"/>
          </a:p>
          <a:p>
            <a:r>
              <a:rPr lang="en-US" sz="2000" baseline="0" dirty="0" smtClean="0"/>
              <a:t>Programmers use higher-level programming languages and tools to generate machine language programs.</a:t>
            </a:r>
          </a:p>
          <a:p>
            <a:endParaRPr lang="en-US" sz="2000" baseline="0" dirty="0" smtClean="0"/>
          </a:p>
          <a:p>
            <a:r>
              <a:rPr lang="en-US" sz="2000" dirty="0" smtClean="0"/>
              <a:t>Today’s computers still implement </a:t>
            </a:r>
            <a:r>
              <a:rPr lang="en-US" sz="2000" baseline="0" dirty="0" smtClean="0"/>
              <a:t>the fetch-execute model and store both the program and the data it is working on in memory. </a:t>
            </a:r>
          </a:p>
          <a:p>
            <a:endParaRPr lang="en-US" sz="2000" baseline="0" dirty="0" smtClean="0"/>
          </a:p>
          <a:p>
            <a:r>
              <a:rPr lang="en-US" sz="2000" baseline="0" dirty="0" smtClean="0"/>
              <a:t>While the early computers executed only one instruction at a time, today’s computers are much faster and work on several instructions in parallel, but the basic operation is the same.</a:t>
            </a:r>
          </a:p>
        </p:txBody>
      </p:sp>
      <p:sp>
        <p:nvSpPr>
          <p:cNvPr id="4" name="Slide Number Placeholder 3"/>
          <p:cNvSpPr>
            <a:spLocks noGrp="1"/>
          </p:cNvSpPr>
          <p:nvPr>
            <p:ph type="sldNum" sz="quarter" idx="10"/>
          </p:nvPr>
        </p:nvSpPr>
        <p:spPr/>
        <p:txBody>
          <a:bodyPr/>
          <a:lstStyle/>
          <a:p>
            <a:fld id="{5DC71822-4C48-4054-802C-DE4A10B77D14}" type="slidenum">
              <a:rPr lang="en-US" smtClean="0"/>
              <a:t>16</a:t>
            </a:fld>
            <a:endParaRPr lang="en-US"/>
          </a:p>
        </p:txBody>
      </p:sp>
    </p:spTree>
    <p:extLst>
      <p:ext uri="{BB962C8B-B14F-4D97-AF65-F5344CB8AC3E}">
        <p14:creationId xmlns:p14="http://schemas.microsoft.com/office/powerpoint/2010/main" val="331044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It fits within the technology portion of our class.</a:t>
            </a:r>
            <a:endParaRPr lang="en-US" sz="2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499E7-FC2A-483C-8966-401BF7A0FC46}" type="slidenum">
              <a:rPr lang="en-US"/>
              <a:pPr/>
              <a:t>3</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sz="2000" dirty="0" smtClean="0"/>
              <a:t>This</a:t>
            </a:r>
            <a:r>
              <a:rPr lang="en-US" sz="2000" baseline="0" dirty="0" smtClean="0"/>
              <a:t> diagram shows the functional components of a computer.  </a:t>
            </a:r>
          </a:p>
          <a:p>
            <a:endParaRPr lang="en-US" sz="2000" baseline="0" dirty="0" smtClean="0"/>
          </a:p>
          <a:p>
            <a:r>
              <a:rPr lang="en-US" sz="2000" baseline="0" dirty="0" smtClean="0"/>
              <a:t>Nearly all computers from the largest supercomputer to the computer in your cell phone have these components.  </a:t>
            </a:r>
          </a:p>
          <a:p>
            <a:endParaRPr lang="en-US" sz="2000" baseline="0" dirty="0" smtClean="0"/>
          </a:p>
          <a:p>
            <a:r>
              <a:rPr lang="en-US" sz="2000" baseline="0" dirty="0" smtClean="0"/>
              <a:t>In this presentation, we will focus on the CPU and memory, since the CPU executes programs that are in memory.</a:t>
            </a:r>
            <a:endParaRPr lang="en-US"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BF5FE-7807-48F6-9469-D96F7C3241A0}" type="slidenum">
              <a:rPr lang="en-US"/>
              <a:pPr/>
              <a:t>4</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2000" dirty="0" smtClean="0"/>
              <a:t>The CPU and memory are electronic chips.</a:t>
            </a:r>
            <a:r>
              <a:rPr lang="en-US" sz="2000" baseline="0" dirty="0" smtClean="0"/>
              <a:t>  </a:t>
            </a:r>
          </a:p>
          <a:p>
            <a:endParaRPr lang="en-US" sz="2000" baseline="0" dirty="0" smtClean="0"/>
          </a:p>
          <a:p>
            <a:r>
              <a:rPr lang="en-US" sz="2000" baseline="0" dirty="0" smtClean="0"/>
              <a:t>They’re installed on a circuit board inside a computer.  </a:t>
            </a:r>
          </a:p>
          <a:p>
            <a:endParaRPr lang="en-US" sz="2000" baseline="0" dirty="0" smtClean="0"/>
          </a:p>
          <a:p>
            <a:r>
              <a:rPr lang="en-US" sz="2000" baseline="0" dirty="0" smtClean="0"/>
              <a:t>The photo at the bottom shows a portion of a circuit board.  </a:t>
            </a:r>
          </a:p>
          <a:p>
            <a:endParaRPr lang="en-US" sz="2000" baseline="0" dirty="0" smtClean="0"/>
          </a:p>
          <a:p>
            <a:r>
              <a:rPr lang="en-US" sz="2000" baseline="0" dirty="0" smtClean="0"/>
              <a:t>As you see, the wires that connect the devices are printed on the board.  </a:t>
            </a:r>
          </a:p>
          <a:p>
            <a:endParaRPr lang="en-US" sz="2000" baseline="0" dirty="0" smtClean="0"/>
          </a:p>
          <a:p>
            <a:r>
              <a:rPr lang="en-US" sz="2000" baseline="0" dirty="0" smtClean="0"/>
              <a:t>Since they are packaged together this way, information can be transferred at very high speed between the CPU and memory.</a:t>
            </a:r>
          </a:p>
          <a:p>
            <a:endParaRPr lang="en-US" sz="2000" baseline="0" dirty="0" smtClean="0"/>
          </a:p>
          <a:p>
            <a:r>
              <a:rPr lang="en-US" sz="2000" baseline="0" dirty="0" smtClean="0"/>
              <a:t>Now let’s take a look at the execution of a sample program.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For the CPU to execute a program, it must be in memory along with the data it is working on.</a:t>
            </a:r>
            <a:endParaRPr lang="en-US" sz="2000" dirty="0" smtClean="0"/>
          </a:p>
          <a:p>
            <a:endParaRPr lang="en-US" sz="2000" dirty="0" smtClean="0"/>
          </a:p>
          <a:p>
            <a:r>
              <a:rPr lang="en-US" sz="2000" baseline="0" dirty="0" smtClean="0"/>
              <a:t>The operating system is also in memory.  </a:t>
            </a:r>
          </a:p>
          <a:p>
            <a:endParaRPr lang="en-US" sz="2000" baseline="0" dirty="0" smtClean="0"/>
          </a:p>
          <a:p>
            <a:r>
              <a:rPr lang="en-US" sz="2000" baseline="0" dirty="0" smtClean="0"/>
              <a:t>Let’s drill down to see what happens when a program executes.</a:t>
            </a:r>
            <a:endParaRPr lang="en-US" sz="2000" dirty="0"/>
          </a:p>
        </p:txBody>
      </p:sp>
      <p:sp>
        <p:nvSpPr>
          <p:cNvPr id="4" name="Slide Number Placeholder 3"/>
          <p:cNvSpPr>
            <a:spLocks noGrp="1"/>
          </p:cNvSpPr>
          <p:nvPr>
            <p:ph type="sldNum" sz="quarter" idx="10"/>
          </p:nvPr>
        </p:nvSpPr>
        <p:spPr/>
        <p:txBody>
          <a:bodyPr/>
          <a:lstStyle/>
          <a:p>
            <a:fld id="{DBC1DB35-610A-4E2B-BABF-B9764A89DB1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83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Consider</a:t>
            </a:r>
            <a:r>
              <a:rPr lang="en-US" sz="2000" baseline="0" dirty="0" smtClean="0"/>
              <a:t> this program segment, which has been loaded into the computer’s memory.</a:t>
            </a:r>
          </a:p>
          <a:p>
            <a:endParaRPr lang="en-US" sz="2000" baseline="0" dirty="0" smtClean="0"/>
          </a:p>
          <a:p>
            <a:r>
              <a:rPr lang="en-US" sz="2000" baseline="0" dirty="0" smtClean="0"/>
              <a:t>It consists of three machine-language instructions that direct the computer to add the numbers in memory locations X and Y and </a:t>
            </a:r>
            <a:r>
              <a:rPr lang="en-US" sz="2000" dirty="0" smtClean="0"/>
              <a:t>leave the result in memory</a:t>
            </a:r>
            <a:r>
              <a:rPr lang="en-US" sz="2000" baseline="0" dirty="0" smtClean="0"/>
              <a:t> location Z.</a:t>
            </a:r>
          </a:p>
          <a:p>
            <a:endParaRPr lang="en-US" sz="2000" dirty="0" smtClean="0"/>
          </a:p>
          <a:p>
            <a:r>
              <a:rPr lang="en-US" sz="2000" dirty="0" smtClean="0"/>
              <a:t>The</a:t>
            </a:r>
            <a:r>
              <a:rPr lang="en-US" sz="2000" baseline="0" dirty="0" smtClean="0"/>
              <a:t> instructions will be executed in order.</a:t>
            </a:r>
          </a:p>
          <a:p>
            <a:endParaRPr lang="en-US" sz="2000" dirty="0" smtClean="0"/>
          </a:p>
          <a:p>
            <a:r>
              <a:rPr lang="en-US" sz="2000" dirty="0" smtClean="0"/>
              <a:t>Study</a:t>
            </a:r>
            <a:r>
              <a:rPr lang="en-US" sz="2000" baseline="0" dirty="0" smtClean="0"/>
              <a:t> it before going on – see if you can anticipate what will happen when it executes.</a:t>
            </a:r>
          </a:p>
          <a:p>
            <a:endParaRPr lang="en-US" sz="2000" baseline="0" dirty="0" smtClean="0"/>
          </a:p>
          <a:p>
            <a:r>
              <a:rPr lang="en-US" sz="2000" baseline="0" dirty="0" smtClean="0"/>
              <a:t>What will be the final value of Z after execution of the third instruction?</a:t>
            </a:r>
          </a:p>
          <a:p>
            <a:endParaRPr lang="en-US" sz="2000" dirty="0" smtClean="0"/>
          </a:p>
          <a:p>
            <a:r>
              <a:rPr lang="en-US" sz="2000" dirty="0" smtClean="0"/>
              <a:t>When you are ready, let’s take a closer look.</a:t>
            </a:r>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dirty="0"/>
          </a:p>
        </p:txBody>
      </p:sp>
    </p:spTree>
    <p:extLst>
      <p:ext uri="{BB962C8B-B14F-4D97-AF65-F5344CB8AC3E}">
        <p14:creationId xmlns:p14="http://schemas.microsoft.com/office/powerpoint/2010/main" val="422497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we see more detail.</a:t>
            </a:r>
          </a:p>
          <a:p>
            <a:endParaRPr lang="en-US" sz="2000" dirty="0" smtClean="0"/>
          </a:p>
          <a:p>
            <a:r>
              <a:rPr lang="en-US" sz="2000" baseline="0" dirty="0" smtClean="0"/>
              <a:t>Both the program and the data it operates on are in memory.</a:t>
            </a:r>
          </a:p>
          <a:p>
            <a:endParaRPr lang="en-US" sz="2000" dirty="0" smtClean="0"/>
          </a:p>
          <a:p>
            <a:r>
              <a:rPr lang="en-US" sz="2000" dirty="0" smtClean="0"/>
              <a:t>We also have a more detailed view of the CPU.</a:t>
            </a:r>
          </a:p>
          <a:p>
            <a:endParaRPr lang="en-US" sz="2000" dirty="0" smtClean="0"/>
          </a:p>
          <a:p>
            <a:r>
              <a:rPr lang="en-US" sz="2000" dirty="0" smtClean="0"/>
              <a:t>It has a</a:t>
            </a:r>
            <a:r>
              <a:rPr lang="en-US" sz="2000" baseline="0" dirty="0" smtClean="0"/>
              <a:t> </a:t>
            </a:r>
            <a:r>
              <a:rPr lang="en-US" sz="2000" baseline="0" dirty="0" smtClean="0"/>
              <a:t>very small </a:t>
            </a:r>
            <a:r>
              <a:rPr lang="en-US" sz="2000" baseline="0" dirty="0" smtClean="0"/>
              <a:t>amount of internal memory – a place to hold an instruction while it is being executed </a:t>
            </a:r>
            <a:r>
              <a:rPr lang="en-US" sz="2000" baseline="0" dirty="0" smtClean="0"/>
              <a:t>and places to hold data and intermediate results during the execution of an instruction. Those are “registers.”</a:t>
            </a:r>
            <a:endParaRPr lang="en-US" sz="2000" dirty="0" smtClean="0"/>
          </a:p>
          <a:p>
            <a:endParaRPr lang="en-US" sz="2000" baseline="0" dirty="0" smtClean="0"/>
          </a:p>
          <a:p>
            <a:r>
              <a:rPr lang="en-US" sz="2000" baseline="0" dirty="0" smtClean="0"/>
              <a:t>Before execution begins, the program and the numbers to be added are in memory, but the CPU has no current instruction </a:t>
            </a:r>
            <a:r>
              <a:rPr lang="en-US" sz="2000" baseline="0" smtClean="0"/>
              <a:t>and the register </a:t>
            </a:r>
            <a:r>
              <a:rPr lang="en-US" sz="2000" baseline="0" dirty="0" smtClean="0"/>
              <a:t>is empty.</a:t>
            </a:r>
          </a:p>
          <a:p>
            <a:endParaRPr lang="en-US" sz="2000" baseline="0" dirty="0" smtClean="0"/>
          </a:p>
          <a:p>
            <a:r>
              <a:rPr lang="en-US" sz="2000" baseline="0" dirty="0" smtClean="0"/>
              <a:t>Let’s look at the execution of the first instruction.</a:t>
            </a:r>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dirty="0"/>
          </a:p>
        </p:txBody>
      </p:sp>
    </p:spTree>
    <p:extLst>
      <p:ext uri="{BB962C8B-B14F-4D97-AF65-F5344CB8AC3E}">
        <p14:creationId xmlns:p14="http://schemas.microsoft.com/office/powerpoint/2010/main" val="422497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shown here, the first step in</a:t>
            </a:r>
            <a:r>
              <a:rPr lang="en-US" sz="2000" baseline="0" dirty="0" smtClean="0"/>
              <a:t> executing the program is to copy the first instruction from memory to the CPU.</a:t>
            </a:r>
          </a:p>
          <a:p>
            <a:endParaRPr lang="en-US" sz="2000" baseline="0" dirty="0" smtClean="0"/>
          </a:p>
          <a:p>
            <a:r>
              <a:rPr lang="en-US" sz="2000" baseline="0" dirty="0" smtClean="0"/>
              <a:t>(A geek would say the instruction is “fetched”).</a:t>
            </a:r>
          </a:p>
          <a:p>
            <a:endParaRPr lang="en-US" sz="2000" baseline="0" dirty="0" smtClean="0"/>
          </a:p>
          <a:p>
            <a:r>
              <a:rPr lang="en-US" sz="2000" baseline="0" dirty="0" smtClean="0"/>
              <a:t>Once the instruction is in the CPU, the CPU executes it.</a:t>
            </a:r>
          </a:p>
          <a:p>
            <a:endParaRPr lang="en-US" sz="2000" baseline="0" dirty="0" smtClean="0"/>
          </a:p>
          <a:p>
            <a:r>
              <a:rPr lang="en-US" sz="2000" baseline="0" dirty="0" smtClean="0"/>
              <a:t>Can you anticipate how our diagram will change when the first instruction is executed?</a:t>
            </a:r>
          </a:p>
          <a:p>
            <a:endParaRPr lang="en-US" sz="2000" baseline="0" dirty="0" smtClean="0"/>
          </a:p>
          <a:p>
            <a:r>
              <a:rPr lang="en-US" sz="2000" baseline="0" dirty="0" smtClean="0"/>
              <a:t>Don’t go on until you think about it.</a:t>
            </a:r>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dirty="0"/>
          </a:p>
        </p:txBody>
      </p:sp>
    </p:spTree>
    <p:extLst>
      <p:ext uri="{BB962C8B-B14F-4D97-AF65-F5344CB8AC3E}">
        <p14:creationId xmlns:p14="http://schemas.microsoft.com/office/powerpoint/2010/main" val="422497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see here that the first instruction has executed, loading</a:t>
            </a:r>
            <a:r>
              <a:rPr lang="en-US" sz="2000" baseline="0" dirty="0" smtClean="0"/>
              <a:t> the number 25 into the CPU register.</a:t>
            </a:r>
          </a:p>
          <a:p>
            <a:endParaRPr lang="en-US" sz="2000" baseline="0" dirty="0" smtClean="0"/>
          </a:p>
          <a:p>
            <a:r>
              <a:rPr lang="en-US" sz="2000" baseline="0" dirty="0" smtClean="0"/>
              <a:t>Note that the data was copied, not moved, so memory location X still contains 25.</a:t>
            </a:r>
          </a:p>
          <a:p>
            <a:endParaRPr lang="en-US" sz="2000" baseline="0" dirty="0" smtClean="0"/>
          </a:p>
          <a:p>
            <a:r>
              <a:rPr lang="en-US" sz="2000" baseline="0" dirty="0" smtClean="0"/>
              <a:t>Next, the second instruction will be copied to the CPU and executed.</a:t>
            </a:r>
          </a:p>
          <a:p>
            <a:endParaRPr lang="en-US" sz="2000" baseline="0" dirty="0" smtClean="0"/>
          </a:p>
          <a:p>
            <a:r>
              <a:rPr lang="en-US" sz="2000" baseline="0" dirty="0" smtClean="0"/>
              <a:t>Before going on, try to anticipate the way our diagram will change.</a:t>
            </a:r>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dirty="0"/>
          </a:p>
        </p:txBody>
      </p:sp>
    </p:spTree>
    <p:extLst>
      <p:ext uri="{BB962C8B-B14F-4D97-AF65-F5344CB8AC3E}">
        <p14:creationId xmlns:p14="http://schemas.microsoft.com/office/powerpoint/2010/main" val="422497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ectrum.ieee.org/podcast/computing/software/from-ballistics-to-programming" TargetMode="External"/><Relationship Id="rId2" Type="http://schemas.openxmlformats.org/officeDocument/2006/relationships/hyperlink" Target="http://www.fdi.ucm.es/profesor/mozos/EC/burks.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computer components, stored program computer, machine language, register, fetch-execute cycle, von Neumann architecture, CPU history</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2912738" y="780756"/>
            <a:ext cx="3318537" cy="584775"/>
          </a:xfrm>
          <a:prstGeom prst="rect">
            <a:avLst/>
          </a:prstGeom>
          <a:noFill/>
        </p:spPr>
        <p:txBody>
          <a:bodyPr wrap="none" rtlCol="0">
            <a:spAutoFit/>
          </a:bodyPr>
          <a:lstStyle/>
          <a:p>
            <a:pPr algn="ctr"/>
            <a:r>
              <a:rPr lang="en-US" sz="3200" dirty="0" smtClean="0"/>
              <a:t>Program execution</a:t>
            </a:r>
            <a:endParaRPr lang="en-US" sz="3200" dirty="0"/>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a:t>
            </a:r>
            <a:r>
              <a:rPr lang="en-US" dirty="0" smtClean="0"/>
              <a:t>a </a:t>
            </a:r>
            <a:r>
              <a:rPr lang="en-US" dirty="0" smtClean="0"/>
              <a:t>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8" name="TextBox 7"/>
          <p:cNvSpPr txBox="1"/>
          <p:nvPr/>
        </p:nvSpPr>
        <p:spPr>
          <a:xfrm>
            <a:off x="164416" y="815748"/>
            <a:ext cx="704039" cy="461665"/>
          </a:xfrm>
          <a:prstGeom prst="rect">
            <a:avLst/>
          </a:prstGeom>
          <a:noFill/>
        </p:spPr>
        <p:txBody>
          <a:bodyPr wrap="none" rtlCol="0">
            <a:spAutoFit/>
          </a:bodyPr>
          <a:lstStyle/>
          <a:p>
            <a:r>
              <a:rPr lang="en-US" sz="2400" dirty="0" smtClean="0"/>
              <a:t>CPU</a:t>
            </a:r>
            <a:endParaRPr lang="en-US" sz="2400" dirty="0"/>
          </a:p>
        </p:txBody>
      </p:sp>
      <p:sp>
        <p:nvSpPr>
          <p:cNvPr id="9" name="TextBox 8"/>
          <p:cNvSpPr txBox="1"/>
          <p:nvPr/>
        </p:nvSpPr>
        <p:spPr>
          <a:xfrm>
            <a:off x="211534" y="3137724"/>
            <a:ext cx="1256947" cy="461665"/>
          </a:xfrm>
          <a:prstGeom prst="rect">
            <a:avLst/>
          </a:prstGeom>
          <a:noFill/>
        </p:spPr>
        <p:txBody>
          <a:bodyPr wrap="none" rtlCol="0">
            <a:spAutoFit/>
          </a:bodyPr>
          <a:lstStyle/>
          <a:p>
            <a:r>
              <a:rPr lang="en-US" sz="2400" dirty="0" smtClean="0"/>
              <a:t>Memory</a:t>
            </a:r>
            <a:endParaRPr lang="en-US" sz="2400" dirty="0"/>
          </a:p>
        </p:txBody>
      </p:sp>
      <p:sp>
        <p:nvSpPr>
          <p:cNvPr id="10" name="TextBox 9"/>
          <p:cNvSpPr txBox="1"/>
          <p:nvPr/>
        </p:nvSpPr>
        <p:spPr>
          <a:xfrm>
            <a:off x="1373989" y="253594"/>
            <a:ext cx="6396046" cy="584775"/>
          </a:xfrm>
          <a:prstGeom prst="rect">
            <a:avLst/>
          </a:prstGeom>
          <a:noFill/>
        </p:spPr>
        <p:txBody>
          <a:bodyPr wrap="none" rtlCol="0">
            <a:spAutoFit/>
          </a:bodyPr>
          <a:lstStyle/>
          <a:p>
            <a:pPr algn="ctr"/>
            <a:r>
              <a:rPr lang="en-US" sz="3200" dirty="0" smtClean="0"/>
              <a:t>After the second instruction executes</a:t>
            </a:r>
            <a:endParaRPr lang="en-US" sz="3200" dirty="0"/>
          </a:p>
        </p:txBody>
      </p:sp>
      <p:cxnSp>
        <p:nvCxnSpPr>
          <p:cNvPr id="12" name="Straight Arrow Connector 11"/>
          <p:cNvCxnSpPr/>
          <p:nvPr/>
        </p:nvCxnSpPr>
        <p:spPr>
          <a:xfrm flipH="1" flipV="1">
            <a:off x="4566921" y="2761238"/>
            <a:ext cx="10159" cy="846725"/>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1474850"/>
            <a:ext cx="6484365" cy="369332"/>
          </a:xfrm>
          <a:prstGeom prst="rect">
            <a:avLst/>
          </a:prstGeom>
          <a:noFill/>
          <a:ln>
            <a:solidFill>
              <a:schemeClr val="tx1"/>
            </a:solidFill>
          </a:ln>
        </p:spPr>
        <p:txBody>
          <a:bodyPr wrap="square" rtlCol="0">
            <a:spAutoFit/>
          </a:bodyPr>
          <a:lstStyle/>
          <a:p>
            <a:r>
              <a:rPr lang="en-US" dirty="0"/>
              <a:t>Add the number in location Y to the number in the register.</a:t>
            </a:r>
          </a:p>
        </p:txBody>
      </p:sp>
      <p:sp>
        <p:nvSpPr>
          <p:cNvPr id="14" name="TextBox 13"/>
          <p:cNvSpPr txBox="1"/>
          <p:nvPr/>
        </p:nvSpPr>
        <p:spPr>
          <a:xfrm>
            <a:off x="754032" y="2227521"/>
            <a:ext cx="1048911" cy="369332"/>
          </a:xfrm>
          <a:prstGeom prst="rect">
            <a:avLst/>
          </a:prstGeom>
          <a:noFill/>
          <a:ln>
            <a:noFill/>
          </a:ln>
        </p:spPr>
        <p:txBody>
          <a:bodyPr wrap="square" rtlCol="0">
            <a:spAutoFit/>
          </a:bodyPr>
          <a:lstStyle/>
          <a:p>
            <a:r>
              <a:rPr lang="en-US" dirty="0" smtClean="0"/>
              <a:t>register</a:t>
            </a:r>
            <a:endParaRPr lang="en-US" dirty="0"/>
          </a:p>
        </p:txBody>
      </p:sp>
      <p:sp>
        <p:nvSpPr>
          <p:cNvPr id="15" name="TextBox 14"/>
          <p:cNvSpPr txBox="1"/>
          <p:nvPr/>
        </p:nvSpPr>
        <p:spPr>
          <a:xfrm>
            <a:off x="754033" y="1462182"/>
            <a:ext cx="1466884" cy="646331"/>
          </a:xfrm>
          <a:prstGeom prst="rect">
            <a:avLst/>
          </a:prstGeom>
          <a:noFill/>
          <a:ln>
            <a:noFill/>
          </a:ln>
        </p:spPr>
        <p:txBody>
          <a:bodyPr wrap="square" rtlCol="0">
            <a:spAutoFit/>
          </a:bodyPr>
          <a:lstStyle/>
          <a:p>
            <a:r>
              <a:rPr lang="en-US" dirty="0" smtClean="0"/>
              <a:t>Current instruction</a:t>
            </a:r>
            <a:endParaRPr lang="en-US" dirty="0"/>
          </a:p>
        </p:txBody>
      </p:sp>
      <p:sp>
        <p:nvSpPr>
          <p:cNvPr id="16" name="TextBox 15"/>
          <p:cNvSpPr txBox="1"/>
          <p:nvPr/>
        </p:nvSpPr>
        <p:spPr>
          <a:xfrm>
            <a:off x="1981200" y="2191730"/>
            <a:ext cx="1143509" cy="369332"/>
          </a:xfrm>
          <a:prstGeom prst="rect">
            <a:avLst/>
          </a:prstGeom>
          <a:noFill/>
          <a:ln>
            <a:solidFill>
              <a:schemeClr val="tx1"/>
            </a:solidFill>
          </a:ln>
        </p:spPr>
        <p:txBody>
          <a:bodyPr wrap="square" rtlCol="0">
            <a:spAutoFit/>
          </a:bodyPr>
          <a:lstStyle/>
          <a:p>
            <a:pPr algn="r"/>
            <a:r>
              <a:rPr lang="en-US" dirty="0" smtClean="0"/>
              <a:t>35</a:t>
            </a:r>
            <a:endParaRPr lang="en-US" dirty="0"/>
          </a:p>
        </p:txBody>
      </p:sp>
      <p:sp>
        <p:nvSpPr>
          <p:cNvPr id="17" name="TextBox 16"/>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
        <p:nvSpPr>
          <p:cNvPr id="18" name="TextBox 17"/>
          <p:cNvSpPr txBox="1"/>
          <p:nvPr/>
        </p:nvSpPr>
        <p:spPr>
          <a:xfrm>
            <a:off x="7553010" y="4494003"/>
            <a:ext cx="702175" cy="369332"/>
          </a:xfrm>
          <a:prstGeom prst="rect">
            <a:avLst/>
          </a:prstGeom>
          <a:noFill/>
          <a:ln w="12700">
            <a:solidFill>
              <a:schemeClr val="tx1"/>
            </a:solidFill>
          </a:ln>
        </p:spPr>
        <p:txBody>
          <a:bodyPr wrap="square" rtlCol="0">
            <a:spAutoFit/>
          </a:bodyPr>
          <a:lstStyle/>
          <a:p>
            <a:pPr algn="r"/>
            <a:r>
              <a:rPr lang="en-US" dirty="0" smtClean="0"/>
              <a:t>25</a:t>
            </a:r>
            <a:endParaRPr lang="en-US" dirty="0"/>
          </a:p>
        </p:txBody>
      </p:sp>
      <p:sp>
        <p:nvSpPr>
          <p:cNvPr id="19" name="TextBox 18"/>
          <p:cNvSpPr txBox="1"/>
          <p:nvPr/>
        </p:nvSpPr>
        <p:spPr>
          <a:xfrm>
            <a:off x="7571931" y="5800267"/>
            <a:ext cx="702175" cy="369332"/>
          </a:xfrm>
          <a:prstGeom prst="rect">
            <a:avLst/>
          </a:prstGeom>
          <a:noFill/>
          <a:ln w="12700">
            <a:solidFill>
              <a:schemeClr val="tx1"/>
            </a:solidFill>
          </a:ln>
        </p:spPr>
        <p:txBody>
          <a:bodyPr wrap="square" rtlCol="0">
            <a:spAutoFit/>
          </a:bodyPr>
          <a:lstStyle/>
          <a:p>
            <a:pPr algn="r"/>
            <a:endParaRPr lang="en-US" dirty="0"/>
          </a:p>
        </p:txBody>
      </p:sp>
      <p:sp>
        <p:nvSpPr>
          <p:cNvPr id="20" name="TextBox 19"/>
          <p:cNvSpPr txBox="1"/>
          <p:nvPr/>
        </p:nvSpPr>
        <p:spPr>
          <a:xfrm>
            <a:off x="7553011" y="5145544"/>
            <a:ext cx="702175" cy="369332"/>
          </a:xfrm>
          <a:prstGeom prst="rect">
            <a:avLst/>
          </a:prstGeom>
          <a:noFill/>
          <a:ln w="12700">
            <a:solidFill>
              <a:schemeClr val="tx1"/>
            </a:solidFill>
          </a:ln>
        </p:spPr>
        <p:txBody>
          <a:bodyPr wrap="square" rtlCol="0">
            <a:spAutoFit/>
          </a:bodyPr>
          <a:lstStyle/>
          <a:p>
            <a:pPr algn="r"/>
            <a:r>
              <a:rPr lang="en-US" dirty="0" smtClean="0"/>
              <a:t>10</a:t>
            </a:r>
            <a:endParaRPr lang="en-US" dirty="0"/>
          </a:p>
        </p:txBody>
      </p:sp>
      <p:sp>
        <p:nvSpPr>
          <p:cNvPr id="21" name="TextBox 20"/>
          <p:cNvSpPr txBox="1"/>
          <p:nvPr/>
        </p:nvSpPr>
        <p:spPr>
          <a:xfrm>
            <a:off x="7120080" y="4494003"/>
            <a:ext cx="367408"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7131883" y="5145544"/>
            <a:ext cx="342017" cy="369332"/>
          </a:xfrm>
          <a:prstGeom prst="rect">
            <a:avLst/>
          </a:prstGeom>
          <a:noFill/>
        </p:spPr>
        <p:txBody>
          <a:bodyPr wrap="none" rtlCol="0">
            <a:spAutoFit/>
          </a:bodyPr>
          <a:lstStyle/>
          <a:p>
            <a:r>
              <a:rPr lang="en-US" dirty="0" smtClean="0"/>
              <a:t>Y:</a:t>
            </a:r>
            <a:endParaRPr lang="en-US" dirty="0"/>
          </a:p>
        </p:txBody>
      </p:sp>
      <p:sp>
        <p:nvSpPr>
          <p:cNvPr id="23" name="TextBox 22"/>
          <p:cNvSpPr txBox="1"/>
          <p:nvPr/>
        </p:nvSpPr>
        <p:spPr>
          <a:xfrm>
            <a:off x="7137143" y="5800084"/>
            <a:ext cx="354584"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7588182" y="3845991"/>
            <a:ext cx="669671" cy="400110"/>
          </a:xfrm>
          <a:prstGeom prst="rect">
            <a:avLst/>
          </a:prstGeom>
          <a:noFill/>
        </p:spPr>
        <p:txBody>
          <a:bodyPr wrap="none" rtlCol="0">
            <a:spAutoFit/>
          </a:bodyPr>
          <a:lstStyle/>
          <a:p>
            <a:r>
              <a:rPr lang="en-US" sz="2000" dirty="0" smtClean="0">
                <a:solidFill>
                  <a:prstClr val="black"/>
                </a:solidFill>
              </a:rPr>
              <a:t>Data</a:t>
            </a:r>
          </a:p>
        </p:txBody>
      </p:sp>
    </p:spTree>
    <p:extLst>
      <p:ext uri="{BB962C8B-B14F-4D97-AF65-F5344CB8AC3E}">
        <p14:creationId xmlns:p14="http://schemas.microsoft.com/office/powerpoint/2010/main" val="62371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a:t>
            </a:r>
            <a:r>
              <a:rPr lang="en-US" dirty="0" smtClean="0"/>
              <a:t>a </a:t>
            </a:r>
            <a:r>
              <a:rPr lang="en-US" dirty="0" smtClean="0"/>
              <a:t>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8" name="TextBox 7"/>
          <p:cNvSpPr txBox="1"/>
          <p:nvPr/>
        </p:nvSpPr>
        <p:spPr>
          <a:xfrm>
            <a:off x="164416" y="815748"/>
            <a:ext cx="704039" cy="461665"/>
          </a:xfrm>
          <a:prstGeom prst="rect">
            <a:avLst/>
          </a:prstGeom>
          <a:noFill/>
        </p:spPr>
        <p:txBody>
          <a:bodyPr wrap="none" rtlCol="0">
            <a:spAutoFit/>
          </a:bodyPr>
          <a:lstStyle/>
          <a:p>
            <a:r>
              <a:rPr lang="en-US" sz="2400" dirty="0" smtClean="0"/>
              <a:t>CPU</a:t>
            </a:r>
            <a:endParaRPr lang="en-US" sz="2400" dirty="0"/>
          </a:p>
        </p:txBody>
      </p:sp>
      <p:sp>
        <p:nvSpPr>
          <p:cNvPr id="9" name="TextBox 8"/>
          <p:cNvSpPr txBox="1"/>
          <p:nvPr/>
        </p:nvSpPr>
        <p:spPr>
          <a:xfrm>
            <a:off x="211534" y="3137724"/>
            <a:ext cx="1256947" cy="461665"/>
          </a:xfrm>
          <a:prstGeom prst="rect">
            <a:avLst/>
          </a:prstGeom>
          <a:noFill/>
        </p:spPr>
        <p:txBody>
          <a:bodyPr wrap="none" rtlCol="0">
            <a:spAutoFit/>
          </a:bodyPr>
          <a:lstStyle/>
          <a:p>
            <a:r>
              <a:rPr lang="en-US" sz="2400" dirty="0" smtClean="0"/>
              <a:t>Memory</a:t>
            </a:r>
            <a:endParaRPr lang="en-US" sz="2400" dirty="0"/>
          </a:p>
        </p:txBody>
      </p:sp>
      <p:sp>
        <p:nvSpPr>
          <p:cNvPr id="10" name="TextBox 9"/>
          <p:cNvSpPr txBox="1"/>
          <p:nvPr/>
        </p:nvSpPr>
        <p:spPr>
          <a:xfrm>
            <a:off x="1564267" y="253594"/>
            <a:ext cx="6015493" cy="584775"/>
          </a:xfrm>
          <a:prstGeom prst="rect">
            <a:avLst/>
          </a:prstGeom>
          <a:noFill/>
        </p:spPr>
        <p:txBody>
          <a:bodyPr wrap="none" rtlCol="0">
            <a:spAutoFit/>
          </a:bodyPr>
          <a:lstStyle/>
          <a:p>
            <a:pPr algn="ctr"/>
            <a:r>
              <a:rPr lang="en-US" sz="3200" dirty="0" smtClean="0"/>
              <a:t>After the third instruction executes</a:t>
            </a:r>
            <a:endParaRPr lang="en-US" sz="3200" dirty="0"/>
          </a:p>
        </p:txBody>
      </p:sp>
      <p:cxnSp>
        <p:nvCxnSpPr>
          <p:cNvPr id="12" name="Straight Arrow Connector 11"/>
          <p:cNvCxnSpPr>
            <a:stCxn id="2" idx="2"/>
          </p:cNvCxnSpPr>
          <p:nvPr/>
        </p:nvCxnSpPr>
        <p:spPr>
          <a:xfrm flipH="1">
            <a:off x="4572000" y="2790112"/>
            <a:ext cx="1" cy="817851"/>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1474850"/>
            <a:ext cx="6484365" cy="369332"/>
          </a:xfrm>
          <a:prstGeom prst="rect">
            <a:avLst/>
          </a:prstGeom>
          <a:noFill/>
          <a:ln>
            <a:solidFill>
              <a:schemeClr val="tx1"/>
            </a:solidFill>
          </a:ln>
        </p:spPr>
        <p:txBody>
          <a:bodyPr wrap="square" rtlCol="0">
            <a:spAutoFit/>
          </a:bodyPr>
          <a:lstStyle/>
          <a:p>
            <a:r>
              <a:rPr lang="en-US" dirty="0"/>
              <a:t>Copy the number in the register </a:t>
            </a:r>
            <a:r>
              <a:rPr lang="en-US" dirty="0" smtClean="0"/>
              <a:t>to memory location </a:t>
            </a:r>
            <a:r>
              <a:rPr lang="en-US" dirty="0"/>
              <a:t>Z.</a:t>
            </a:r>
          </a:p>
        </p:txBody>
      </p:sp>
      <p:sp>
        <p:nvSpPr>
          <p:cNvPr id="14" name="TextBox 13"/>
          <p:cNvSpPr txBox="1"/>
          <p:nvPr/>
        </p:nvSpPr>
        <p:spPr>
          <a:xfrm>
            <a:off x="754032" y="2227521"/>
            <a:ext cx="1048911" cy="369332"/>
          </a:xfrm>
          <a:prstGeom prst="rect">
            <a:avLst/>
          </a:prstGeom>
          <a:noFill/>
          <a:ln>
            <a:noFill/>
          </a:ln>
        </p:spPr>
        <p:txBody>
          <a:bodyPr wrap="square" rtlCol="0">
            <a:spAutoFit/>
          </a:bodyPr>
          <a:lstStyle/>
          <a:p>
            <a:r>
              <a:rPr lang="en-US" dirty="0" smtClean="0"/>
              <a:t>register</a:t>
            </a:r>
            <a:endParaRPr lang="en-US" dirty="0"/>
          </a:p>
        </p:txBody>
      </p:sp>
      <p:sp>
        <p:nvSpPr>
          <p:cNvPr id="15" name="TextBox 14"/>
          <p:cNvSpPr txBox="1"/>
          <p:nvPr/>
        </p:nvSpPr>
        <p:spPr>
          <a:xfrm>
            <a:off x="754033" y="1462182"/>
            <a:ext cx="1466884" cy="646331"/>
          </a:xfrm>
          <a:prstGeom prst="rect">
            <a:avLst/>
          </a:prstGeom>
          <a:noFill/>
          <a:ln>
            <a:noFill/>
          </a:ln>
        </p:spPr>
        <p:txBody>
          <a:bodyPr wrap="square" rtlCol="0">
            <a:spAutoFit/>
          </a:bodyPr>
          <a:lstStyle/>
          <a:p>
            <a:r>
              <a:rPr lang="en-US" dirty="0" smtClean="0"/>
              <a:t>Current instruction</a:t>
            </a:r>
            <a:endParaRPr lang="en-US" dirty="0"/>
          </a:p>
        </p:txBody>
      </p:sp>
      <p:sp>
        <p:nvSpPr>
          <p:cNvPr id="16" name="TextBox 15"/>
          <p:cNvSpPr txBox="1"/>
          <p:nvPr/>
        </p:nvSpPr>
        <p:spPr>
          <a:xfrm>
            <a:off x="1981200" y="2191730"/>
            <a:ext cx="1143509" cy="369332"/>
          </a:xfrm>
          <a:prstGeom prst="rect">
            <a:avLst/>
          </a:prstGeom>
          <a:noFill/>
          <a:ln>
            <a:solidFill>
              <a:schemeClr val="tx1"/>
            </a:solidFill>
          </a:ln>
        </p:spPr>
        <p:txBody>
          <a:bodyPr wrap="square" rtlCol="0">
            <a:spAutoFit/>
          </a:bodyPr>
          <a:lstStyle/>
          <a:p>
            <a:pPr algn="r"/>
            <a:r>
              <a:rPr lang="en-US" dirty="0" smtClean="0"/>
              <a:t>35</a:t>
            </a:r>
            <a:endParaRPr lang="en-US" dirty="0"/>
          </a:p>
        </p:txBody>
      </p:sp>
      <p:sp>
        <p:nvSpPr>
          <p:cNvPr id="17" name="TextBox 16"/>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
        <p:nvSpPr>
          <p:cNvPr id="18" name="TextBox 17"/>
          <p:cNvSpPr txBox="1"/>
          <p:nvPr/>
        </p:nvSpPr>
        <p:spPr>
          <a:xfrm>
            <a:off x="7553010" y="4494003"/>
            <a:ext cx="702175" cy="369332"/>
          </a:xfrm>
          <a:prstGeom prst="rect">
            <a:avLst/>
          </a:prstGeom>
          <a:noFill/>
          <a:ln w="12700">
            <a:solidFill>
              <a:schemeClr val="tx1"/>
            </a:solidFill>
          </a:ln>
        </p:spPr>
        <p:txBody>
          <a:bodyPr wrap="square" rtlCol="0">
            <a:spAutoFit/>
          </a:bodyPr>
          <a:lstStyle/>
          <a:p>
            <a:pPr algn="r"/>
            <a:r>
              <a:rPr lang="en-US" dirty="0" smtClean="0"/>
              <a:t>25</a:t>
            </a:r>
            <a:endParaRPr lang="en-US" dirty="0"/>
          </a:p>
        </p:txBody>
      </p:sp>
      <p:sp>
        <p:nvSpPr>
          <p:cNvPr id="19" name="TextBox 18"/>
          <p:cNvSpPr txBox="1"/>
          <p:nvPr/>
        </p:nvSpPr>
        <p:spPr>
          <a:xfrm>
            <a:off x="7571931" y="5800267"/>
            <a:ext cx="702175" cy="369332"/>
          </a:xfrm>
          <a:prstGeom prst="rect">
            <a:avLst/>
          </a:prstGeom>
          <a:noFill/>
          <a:ln w="12700">
            <a:solidFill>
              <a:schemeClr val="tx1"/>
            </a:solidFill>
          </a:ln>
        </p:spPr>
        <p:txBody>
          <a:bodyPr wrap="square" rtlCol="0">
            <a:spAutoFit/>
          </a:bodyPr>
          <a:lstStyle/>
          <a:p>
            <a:pPr algn="r"/>
            <a:r>
              <a:rPr lang="en-US" dirty="0" smtClean="0"/>
              <a:t>35</a:t>
            </a:r>
            <a:r>
              <a:rPr lang="en-US" dirty="0"/>
              <a:t>`</a:t>
            </a:r>
            <a:endParaRPr lang="en-US" dirty="0" smtClean="0"/>
          </a:p>
        </p:txBody>
      </p:sp>
      <p:sp>
        <p:nvSpPr>
          <p:cNvPr id="20" name="TextBox 19"/>
          <p:cNvSpPr txBox="1"/>
          <p:nvPr/>
        </p:nvSpPr>
        <p:spPr>
          <a:xfrm>
            <a:off x="7553011" y="5145544"/>
            <a:ext cx="702175" cy="369332"/>
          </a:xfrm>
          <a:prstGeom prst="rect">
            <a:avLst/>
          </a:prstGeom>
          <a:noFill/>
          <a:ln w="12700">
            <a:solidFill>
              <a:schemeClr val="tx1"/>
            </a:solidFill>
          </a:ln>
        </p:spPr>
        <p:txBody>
          <a:bodyPr wrap="square" rtlCol="0">
            <a:spAutoFit/>
          </a:bodyPr>
          <a:lstStyle/>
          <a:p>
            <a:pPr algn="r"/>
            <a:r>
              <a:rPr lang="en-US" dirty="0" smtClean="0"/>
              <a:t>10</a:t>
            </a:r>
            <a:endParaRPr lang="en-US" dirty="0"/>
          </a:p>
        </p:txBody>
      </p:sp>
      <p:sp>
        <p:nvSpPr>
          <p:cNvPr id="21" name="TextBox 20"/>
          <p:cNvSpPr txBox="1"/>
          <p:nvPr/>
        </p:nvSpPr>
        <p:spPr>
          <a:xfrm>
            <a:off x="7120080" y="4494003"/>
            <a:ext cx="367408"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7131883" y="5145544"/>
            <a:ext cx="342017" cy="369332"/>
          </a:xfrm>
          <a:prstGeom prst="rect">
            <a:avLst/>
          </a:prstGeom>
          <a:noFill/>
        </p:spPr>
        <p:txBody>
          <a:bodyPr wrap="none" rtlCol="0">
            <a:spAutoFit/>
          </a:bodyPr>
          <a:lstStyle/>
          <a:p>
            <a:r>
              <a:rPr lang="en-US" dirty="0" smtClean="0"/>
              <a:t>Y:</a:t>
            </a:r>
            <a:endParaRPr lang="en-US" dirty="0"/>
          </a:p>
        </p:txBody>
      </p:sp>
      <p:sp>
        <p:nvSpPr>
          <p:cNvPr id="23" name="TextBox 22"/>
          <p:cNvSpPr txBox="1"/>
          <p:nvPr/>
        </p:nvSpPr>
        <p:spPr>
          <a:xfrm>
            <a:off x="7137143" y="5800084"/>
            <a:ext cx="354584"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7588182" y="3845991"/>
            <a:ext cx="669671" cy="400110"/>
          </a:xfrm>
          <a:prstGeom prst="rect">
            <a:avLst/>
          </a:prstGeom>
          <a:noFill/>
        </p:spPr>
        <p:txBody>
          <a:bodyPr wrap="none" rtlCol="0">
            <a:spAutoFit/>
          </a:bodyPr>
          <a:lstStyle/>
          <a:p>
            <a:r>
              <a:rPr lang="en-US" sz="2000" dirty="0" smtClean="0">
                <a:solidFill>
                  <a:prstClr val="black"/>
                </a:solidFill>
              </a:rPr>
              <a:t>Data</a:t>
            </a:r>
          </a:p>
        </p:txBody>
      </p:sp>
    </p:spTree>
    <p:extLst>
      <p:ext uri="{BB962C8B-B14F-4D97-AF65-F5344CB8AC3E}">
        <p14:creationId xmlns:p14="http://schemas.microsoft.com/office/powerpoint/2010/main" val="1220562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506" y="253594"/>
            <a:ext cx="4419030" cy="584775"/>
          </a:xfrm>
          <a:prstGeom prst="rect">
            <a:avLst/>
          </a:prstGeom>
          <a:noFill/>
        </p:spPr>
        <p:txBody>
          <a:bodyPr wrap="none" rtlCol="0">
            <a:spAutoFit/>
          </a:bodyPr>
          <a:lstStyle/>
          <a:p>
            <a:pPr algn="ctr"/>
            <a:r>
              <a:rPr lang="en-US" sz="3200" dirty="0" smtClean="0"/>
              <a:t>The fetch … execute cycle</a:t>
            </a:r>
            <a:endParaRPr lang="en-US" sz="3200" dirty="0"/>
          </a:p>
        </p:txBody>
      </p:sp>
      <p:sp>
        <p:nvSpPr>
          <p:cNvPr id="5" name="TextBox 4"/>
          <p:cNvSpPr txBox="1"/>
          <p:nvPr/>
        </p:nvSpPr>
        <p:spPr>
          <a:xfrm>
            <a:off x="3418694" y="2486879"/>
            <a:ext cx="2306647" cy="1200329"/>
          </a:xfrm>
          <a:prstGeom prst="rect">
            <a:avLst/>
          </a:prstGeom>
          <a:noFill/>
          <a:ln>
            <a:solidFill>
              <a:schemeClr val="tx1"/>
            </a:solidFill>
          </a:ln>
        </p:spPr>
        <p:txBody>
          <a:bodyPr wrap="square" rtlCol="0">
            <a:spAutoFit/>
          </a:bodyPr>
          <a:lstStyle/>
          <a:p>
            <a:r>
              <a:rPr lang="en-US" sz="2400" dirty="0" smtClean="0"/>
              <a:t>Fetch the next instruction into the CPU.</a:t>
            </a:r>
            <a:endParaRPr lang="en-US" sz="2400" dirty="0"/>
          </a:p>
        </p:txBody>
      </p:sp>
      <p:sp>
        <p:nvSpPr>
          <p:cNvPr id="6" name="TextBox 5"/>
          <p:cNvSpPr txBox="1"/>
          <p:nvPr/>
        </p:nvSpPr>
        <p:spPr>
          <a:xfrm>
            <a:off x="3418694" y="4314402"/>
            <a:ext cx="2306646" cy="1200329"/>
          </a:xfrm>
          <a:prstGeom prst="rect">
            <a:avLst/>
          </a:prstGeom>
          <a:noFill/>
          <a:ln>
            <a:solidFill>
              <a:schemeClr val="tx1"/>
            </a:solidFill>
          </a:ln>
        </p:spPr>
        <p:txBody>
          <a:bodyPr wrap="square" rtlCol="0">
            <a:spAutoFit/>
          </a:bodyPr>
          <a:lstStyle/>
          <a:p>
            <a:r>
              <a:rPr lang="en-US" sz="2400" dirty="0" smtClean="0"/>
              <a:t>Execute the  instruction now in the CPU.</a:t>
            </a:r>
            <a:endParaRPr lang="en-US" sz="2400" dirty="0"/>
          </a:p>
        </p:txBody>
      </p:sp>
      <p:cxnSp>
        <p:nvCxnSpPr>
          <p:cNvPr id="10" name="Straight Arrow Connector 9"/>
          <p:cNvCxnSpPr/>
          <p:nvPr/>
        </p:nvCxnSpPr>
        <p:spPr>
          <a:xfrm flipH="1">
            <a:off x="4572000" y="3687208"/>
            <a:ext cx="1" cy="62719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1786729"/>
            <a:ext cx="1" cy="70034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2"/>
          </p:cNvCxnSpPr>
          <p:nvPr/>
        </p:nvCxnSpPr>
        <p:spPr>
          <a:xfrm rot="5400000">
            <a:off x="3662631" y="4942773"/>
            <a:ext cx="337429" cy="1481345"/>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1229869" y="3991356"/>
            <a:ext cx="3721608" cy="12700"/>
          </a:xfrm>
          <a:prstGeom prst="bentConnector3">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84323" y="2136902"/>
            <a:ext cx="1487694"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55855" y="1369814"/>
            <a:ext cx="632289" cy="369332"/>
          </a:xfrm>
          <a:prstGeom prst="rect">
            <a:avLst/>
          </a:prstGeom>
          <a:noFill/>
        </p:spPr>
        <p:txBody>
          <a:bodyPr wrap="none" rtlCol="0">
            <a:spAutoFit/>
          </a:bodyPr>
          <a:lstStyle/>
          <a:p>
            <a:pPr algn="ctr"/>
            <a:r>
              <a:rPr lang="en-US" dirty="0" smtClean="0"/>
              <a:t>Start</a:t>
            </a:r>
            <a:endParaRPr lang="en-US" dirty="0"/>
          </a:p>
        </p:txBody>
      </p:sp>
    </p:spTree>
    <p:extLst>
      <p:ext uri="{BB962C8B-B14F-4D97-AF65-F5344CB8AC3E}">
        <p14:creationId xmlns:p14="http://schemas.microsoft.com/office/powerpoint/2010/main" val="347466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ap-system.org/~history/BigPictures/Von_Neumann_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99" y="1691859"/>
            <a:ext cx="3569342" cy="2419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29564" y="346388"/>
            <a:ext cx="4684872" cy="584775"/>
          </a:xfrm>
          <a:prstGeom prst="rect">
            <a:avLst/>
          </a:prstGeom>
        </p:spPr>
        <p:txBody>
          <a:bodyPr wrap="none">
            <a:spAutoFit/>
          </a:bodyPr>
          <a:lstStyle/>
          <a:p>
            <a:pPr algn="ctr"/>
            <a:r>
              <a:rPr lang="en-US" sz="3200" dirty="0"/>
              <a:t>V</a:t>
            </a:r>
            <a:r>
              <a:rPr lang="en-US" sz="3200" dirty="0" smtClean="0"/>
              <a:t>on Neumann architecture</a:t>
            </a:r>
            <a:endParaRPr lang="en-US" sz="3200" dirty="0"/>
          </a:p>
        </p:txBody>
      </p:sp>
      <p:pic>
        <p:nvPicPr>
          <p:cNvPr id="3076" name="Picture 4" descr="#fff_univac-0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097" y="3300527"/>
            <a:ext cx="3458697" cy="273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51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viantart.com/download/158746443/Stick_Figure_by_101stickfigure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061611"/>
            <a:ext cx="4648200" cy="5019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862" y="476836"/>
            <a:ext cx="2450543" cy="584775"/>
          </a:xfrm>
          <a:prstGeom prst="rect">
            <a:avLst/>
          </a:prstGeom>
          <a:noFill/>
        </p:spPr>
        <p:txBody>
          <a:bodyPr wrap="none" rtlCol="0">
            <a:spAutoFit/>
          </a:bodyPr>
          <a:lstStyle/>
          <a:p>
            <a:pPr algn="ctr"/>
            <a:r>
              <a:rPr lang="en-US" sz="3200" dirty="0" smtClean="0"/>
              <a:t>Simplification</a:t>
            </a:r>
            <a:endParaRPr lang="en-US" sz="3200" dirty="0"/>
          </a:p>
        </p:txBody>
      </p:sp>
    </p:spTree>
    <p:extLst>
      <p:ext uri="{BB962C8B-B14F-4D97-AF65-F5344CB8AC3E}">
        <p14:creationId xmlns:p14="http://schemas.microsoft.com/office/powerpoint/2010/main" val="3133053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5.businessinsider.com/image/4bfedfc27f8b9a1924450100/formula-one-race-c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812" y="1303020"/>
            <a:ext cx="5766376" cy="4324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740" y="336848"/>
            <a:ext cx="1213794" cy="584775"/>
          </a:xfrm>
          <a:prstGeom prst="rect">
            <a:avLst/>
          </a:prstGeom>
          <a:noFill/>
        </p:spPr>
        <p:txBody>
          <a:bodyPr wrap="none" rtlCol="0">
            <a:spAutoFit/>
          </a:bodyPr>
          <a:lstStyle/>
          <a:p>
            <a:pPr algn="ctr"/>
            <a:r>
              <a:rPr lang="en-US" sz="3200" dirty="0" smtClean="0"/>
              <a:t>Speed</a:t>
            </a:r>
            <a:endParaRPr lang="en-US" sz="3200" dirty="0"/>
          </a:p>
        </p:txBody>
      </p:sp>
    </p:spTree>
    <p:extLst>
      <p:ext uri="{BB962C8B-B14F-4D97-AF65-F5344CB8AC3E}">
        <p14:creationId xmlns:p14="http://schemas.microsoft.com/office/powerpoint/2010/main" val="313305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4227" y="116530"/>
            <a:ext cx="1775230" cy="584775"/>
          </a:xfrm>
          <a:prstGeom prst="rect">
            <a:avLst/>
          </a:prstGeom>
          <a:noFill/>
        </p:spPr>
        <p:txBody>
          <a:bodyPr wrap="none" rtlCol="0">
            <a:spAutoFit/>
          </a:bodyPr>
          <a:lstStyle/>
          <a:p>
            <a:pPr algn="ctr"/>
            <a:r>
              <a:rPr lang="en-US" sz="3200" dirty="0" smtClean="0"/>
              <a:t>Summary</a:t>
            </a:r>
            <a:endParaRPr lang="en-US" sz="3200" dirty="0"/>
          </a:p>
        </p:txBody>
      </p:sp>
      <p:sp>
        <p:nvSpPr>
          <p:cNvPr id="3" name="Rectangle 2"/>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the 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6" name="TextBox 5"/>
          <p:cNvSpPr txBox="1"/>
          <p:nvPr/>
        </p:nvSpPr>
        <p:spPr>
          <a:xfrm>
            <a:off x="164416" y="815748"/>
            <a:ext cx="619080" cy="400110"/>
          </a:xfrm>
          <a:prstGeom prst="rect">
            <a:avLst/>
          </a:prstGeom>
          <a:noFill/>
        </p:spPr>
        <p:txBody>
          <a:bodyPr wrap="none" rtlCol="0">
            <a:spAutoFit/>
          </a:bodyPr>
          <a:lstStyle/>
          <a:p>
            <a:r>
              <a:rPr lang="en-US" sz="2000" dirty="0" smtClean="0"/>
              <a:t>CPU</a:t>
            </a:r>
            <a:endParaRPr lang="en-US" sz="2000" dirty="0"/>
          </a:p>
        </p:txBody>
      </p:sp>
      <p:sp>
        <p:nvSpPr>
          <p:cNvPr id="7" name="TextBox 6"/>
          <p:cNvSpPr txBox="1"/>
          <p:nvPr/>
        </p:nvSpPr>
        <p:spPr>
          <a:xfrm>
            <a:off x="211534" y="3137724"/>
            <a:ext cx="1078821" cy="400110"/>
          </a:xfrm>
          <a:prstGeom prst="rect">
            <a:avLst/>
          </a:prstGeom>
          <a:noFill/>
        </p:spPr>
        <p:txBody>
          <a:bodyPr wrap="none" rtlCol="0">
            <a:spAutoFit/>
          </a:bodyPr>
          <a:lstStyle/>
          <a:p>
            <a:r>
              <a:rPr lang="en-US" sz="2000" dirty="0" smtClean="0"/>
              <a:t>Memory</a:t>
            </a:r>
            <a:endParaRPr lang="en-US" sz="2000" dirty="0"/>
          </a:p>
        </p:txBody>
      </p:sp>
      <p:cxnSp>
        <p:nvCxnSpPr>
          <p:cNvPr id="9" name="Straight Arrow Connector 8"/>
          <p:cNvCxnSpPr/>
          <p:nvPr/>
        </p:nvCxnSpPr>
        <p:spPr>
          <a:xfrm flipH="1">
            <a:off x="4561842" y="2753360"/>
            <a:ext cx="10158" cy="8443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1474850"/>
            <a:ext cx="6484365" cy="503229"/>
          </a:xfrm>
          <a:prstGeom prst="rect">
            <a:avLst/>
          </a:prstGeom>
          <a:noFill/>
          <a:ln>
            <a:solidFill>
              <a:schemeClr val="tx1"/>
            </a:solidFill>
          </a:ln>
        </p:spPr>
        <p:txBody>
          <a:bodyPr wrap="square" rtlCol="0">
            <a:spAutoFit/>
          </a:bodyPr>
          <a:lstStyle/>
          <a:p>
            <a:endParaRPr lang="en-US" dirty="0"/>
          </a:p>
        </p:txBody>
      </p:sp>
      <p:sp>
        <p:nvSpPr>
          <p:cNvPr id="11" name="TextBox 10"/>
          <p:cNvSpPr txBox="1"/>
          <p:nvPr/>
        </p:nvSpPr>
        <p:spPr>
          <a:xfrm>
            <a:off x="754032" y="2227521"/>
            <a:ext cx="1048911" cy="369332"/>
          </a:xfrm>
          <a:prstGeom prst="rect">
            <a:avLst/>
          </a:prstGeom>
          <a:noFill/>
          <a:ln>
            <a:noFill/>
          </a:ln>
        </p:spPr>
        <p:txBody>
          <a:bodyPr wrap="square" rtlCol="0">
            <a:spAutoFit/>
          </a:bodyPr>
          <a:lstStyle/>
          <a:p>
            <a:r>
              <a:rPr lang="en-US" dirty="0" smtClean="0"/>
              <a:t>register</a:t>
            </a:r>
            <a:endParaRPr lang="en-US" dirty="0"/>
          </a:p>
        </p:txBody>
      </p:sp>
      <p:sp>
        <p:nvSpPr>
          <p:cNvPr id="12" name="TextBox 11"/>
          <p:cNvSpPr txBox="1"/>
          <p:nvPr/>
        </p:nvSpPr>
        <p:spPr>
          <a:xfrm>
            <a:off x="754033" y="1462182"/>
            <a:ext cx="1466884" cy="646331"/>
          </a:xfrm>
          <a:prstGeom prst="rect">
            <a:avLst/>
          </a:prstGeom>
          <a:noFill/>
          <a:ln>
            <a:noFill/>
          </a:ln>
        </p:spPr>
        <p:txBody>
          <a:bodyPr wrap="square" rtlCol="0">
            <a:spAutoFit/>
          </a:bodyPr>
          <a:lstStyle/>
          <a:p>
            <a:r>
              <a:rPr lang="en-US" dirty="0" smtClean="0"/>
              <a:t>Current instruction</a:t>
            </a:r>
            <a:endParaRPr lang="en-US" dirty="0"/>
          </a:p>
        </p:txBody>
      </p:sp>
      <p:sp>
        <p:nvSpPr>
          <p:cNvPr id="13" name="TextBox 12"/>
          <p:cNvSpPr txBox="1"/>
          <p:nvPr/>
        </p:nvSpPr>
        <p:spPr>
          <a:xfrm>
            <a:off x="1981200" y="2191730"/>
            <a:ext cx="1143509" cy="503229"/>
          </a:xfrm>
          <a:prstGeom prst="rect">
            <a:avLst/>
          </a:prstGeom>
          <a:noFill/>
          <a:ln>
            <a:solidFill>
              <a:schemeClr val="tx1"/>
            </a:solidFill>
          </a:ln>
        </p:spPr>
        <p:txBody>
          <a:bodyPr wrap="square" rtlCol="0">
            <a:spAutoFit/>
          </a:bodyPr>
          <a:lstStyle/>
          <a:p>
            <a:endParaRPr lang="en-US" dirty="0"/>
          </a:p>
        </p:txBody>
      </p:sp>
      <p:sp>
        <p:nvSpPr>
          <p:cNvPr id="14" name="TextBox 13"/>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
        <p:nvSpPr>
          <p:cNvPr id="15" name="TextBox 14"/>
          <p:cNvSpPr txBox="1"/>
          <p:nvPr/>
        </p:nvSpPr>
        <p:spPr>
          <a:xfrm>
            <a:off x="7553010" y="4494003"/>
            <a:ext cx="702175" cy="369332"/>
          </a:xfrm>
          <a:prstGeom prst="rect">
            <a:avLst/>
          </a:prstGeom>
          <a:noFill/>
          <a:ln w="12700">
            <a:solidFill>
              <a:schemeClr val="tx1"/>
            </a:solidFill>
          </a:ln>
        </p:spPr>
        <p:txBody>
          <a:bodyPr wrap="square" rtlCol="0">
            <a:spAutoFit/>
          </a:bodyPr>
          <a:lstStyle/>
          <a:p>
            <a:pPr algn="r"/>
            <a:r>
              <a:rPr lang="en-US" dirty="0" smtClean="0"/>
              <a:t>25</a:t>
            </a:r>
            <a:endParaRPr lang="en-US" dirty="0"/>
          </a:p>
        </p:txBody>
      </p:sp>
      <p:sp>
        <p:nvSpPr>
          <p:cNvPr id="16" name="TextBox 15"/>
          <p:cNvSpPr txBox="1"/>
          <p:nvPr/>
        </p:nvSpPr>
        <p:spPr>
          <a:xfrm>
            <a:off x="7571931" y="5800267"/>
            <a:ext cx="702175" cy="369332"/>
          </a:xfrm>
          <a:prstGeom prst="rect">
            <a:avLst/>
          </a:prstGeom>
          <a:noFill/>
          <a:ln w="12700">
            <a:solidFill>
              <a:schemeClr val="tx1"/>
            </a:solidFill>
          </a:ln>
        </p:spPr>
        <p:txBody>
          <a:bodyPr wrap="square" rtlCol="0">
            <a:spAutoFit/>
          </a:bodyPr>
          <a:lstStyle/>
          <a:p>
            <a:pPr algn="r"/>
            <a:endParaRPr lang="en-US" dirty="0"/>
          </a:p>
        </p:txBody>
      </p:sp>
      <p:sp>
        <p:nvSpPr>
          <p:cNvPr id="17" name="TextBox 16"/>
          <p:cNvSpPr txBox="1"/>
          <p:nvPr/>
        </p:nvSpPr>
        <p:spPr>
          <a:xfrm>
            <a:off x="7553011" y="5145544"/>
            <a:ext cx="702175" cy="369332"/>
          </a:xfrm>
          <a:prstGeom prst="rect">
            <a:avLst/>
          </a:prstGeom>
          <a:noFill/>
          <a:ln w="12700">
            <a:solidFill>
              <a:schemeClr val="tx1"/>
            </a:solidFill>
          </a:ln>
        </p:spPr>
        <p:txBody>
          <a:bodyPr wrap="square" rtlCol="0">
            <a:spAutoFit/>
          </a:bodyPr>
          <a:lstStyle/>
          <a:p>
            <a:pPr algn="r"/>
            <a:r>
              <a:rPr lang="en-US" dirty="0" smtClean="0"/>
              <a:t>10</a:t>
            </a:r>
            <a:endParaRPr lang="en-US" dirty="0"/>
          </a:p>
        </p:txBody>
      </p:sp>
      <p:sp>
        <p:nvSpPr>
          <p:cNvPr id="18" name="TextBox 17"/>
          <p:cNvSpPr txBox="1"/>
          <p:nvPr/>
        </p:nvSpPr>
        <p:spPr>
          <a:xfrm>
            <a:off x="7120080" y="4494003"/>
            <a:ext cx="367408" cy="369332"/>
          </a:xfrm>
          <a:prstGeom prst="rect">
            <a:avLst/>
          </a:prstGeom>
          <a:noFill/>
        </p:spPr>
        <p:txBody>
          <a:bodyPr wrap="none" rtlCol="0">
            <a:spAutoFit/>
          </a:bodyPr>
          <a:lstStyle/>
          <a:p>
            <a:r>
              <a:rPr lang="en-US" dirty="0" smtClean="0"/>
              <a:t>X:</a:t>
            </a:r>
            <a:endParaRPr lang="en-US" dirty="0"/>
          </a:p>
        </p:txBody>
      </p:sp>
      <p:sp>
        <p:nvSpPr>
          <p:cNvPr id="19" name="TextBox 18"/>
          <p:cNvSpPr txBox="1"/>
          <p:nvPr/>
        </p:nvSpPr>
        <p:spPr>
          <a:xfrm>
            <a:off x="7131883" y="5145544"/>
            <a:ext cx="342017" cy="369332"/>
          </a:xfrm>
          <a:prstGeom prst="rect">
            <a:avLst/>
          </a:prstGeom>
          <a:noFill/>
        </p:spPr>
        <p:txBody>
          <a:bodyPr wrap="none" rtlCol="0">
            <a:spAutoFit/>
          </a:bodyPr>
          <a:lstStyle/>
          <a:p>
            <a:r>
              <a:rPr lang="en-US" dirty="0" smtClean="0"/>
              <a:t>Y:</a:t>
            </a:r>
            <a:endParaRPr lang="en-US" dirty="0"/>
          </a:p>
        </p:txBody>
      </p:sp>
      <p:sp>
        <p:nvSpPr>
          <p:cNvPr id="20" name="TextBox 19"/>
          <p:cNvSpPr txBox="1"/>
          <p:nvPr/>
        </p:nvSpPr>
        <p:spPr>
          <a:xfrm>
            <a:off x="7137143" y="5800084"/>
            <a:ext cx="354584" cy="369332"/>
          </a:xfrm>
          <a:prstGeom prst="rect">
            <a:avLst/>
          </a:prstGeom>
          <a:noFill/>
        </p:spPr>
        <p:txBody>
          <a:bodyPr wrap="none" rtlCol="0">
            <a:spAutoFit/>
          </a:bodyPr>
          <a:lstStyle/>
          <a:p>
            <a:r>
              <a:rPr lang="en-US" dirty="0" smtClean="0"/>
              <a:t>Z:</a:t>
            </a:r>
            <a:endParaRPr lang="en-US" dirty="0"/>
          </a:p>
        </p:txBody>
      </p:sp>
      <p:sp>
        <p:nvSpPr>
          <p:cNvPr id="21" name="TextBox 20"/>
          <p:cNvSpPr txBox="1"/>
          <p:nvPr/>
        </p:nvSpPr>
        <p:spPr>
          <a:xfrm>
            <a:off x="7588182" y="3845991"/>
            <a:ext cx="669671" cy="400110"/>
          </a:xfrm>
          <a:prstGeom prst="rect">
            <a:avLst/>
          </a:prstGeom>
          <a:noFill/>
        </p:spPr>
        <p:txBody>
          <a:bodyPr wrap="none" rtlCol="0">
            <a:spAutoFit/>
          </a:bodyPr>
          <a:lstStyle/>
          <a:p>
            <a:r>
              <a:rPr lang="en-US" sz="2000" dirty="0" smtClean="0">
                <a:solidFill>
                  <a:prstClr val="black"/>
                </a:solidFill>
              </a:rPr>
              <a:t>Data</a:t>
            </a:r>
          </a:p>
        </p:txBody>
      </p:sp>
    </p:spTree>
    <p:extLst>
      <p:ext uri="{BB962C8B-B14F-4D97-AF65-F5344CB8AC3E}">
        <p14:creationId xmlns:p14="http://schemas.microsoft.com/office/powerpoint/2010/main" val="148036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558" y="875655"/>
            <a:ext cx="3512885" cy="584775"/>
          </a:xfrm>
          <a:prstGeom prst="rect">
            <a:avLst/>
          </a:prstGeom>
          <a:noFill/>
        </p:spPr>
        <p:txBody>
          <a:bodyPr wrap="none" rtlCol="0">
            <a:spAutoFit/>
          </a:bodyPr>
          <a:lstStyle/>
          <a:p>
            <a:r>
              <a:rPr lang="en-US" sz="3200" dirty="0" smtClean="0"/>
              <a:t>Self study questions</a:t>
            </a:r>
            <a:endParaRPr lang="en-US" sz="3200" dirty="0"/>
          </a:p>
        </p:txBody>
      </p:sp>
      <p:sp>
        <p:nvSpPr>
          <p:cNvPr id="3" name="TextBox 2"/>
          <p:cNvSpPr txBox="1"/>
          <p:nvPr/>
        </p:nvSpPr>
        <p:spPr>
          <a:xfrm>
            <a:off x="1375873" y="2418460"/>
            <a:ext cx="6614445" cy="2862322"/>
          </a:xfrm>
          <a:prstGeom prst="rect">
            <a:avLst/>
          </a:prstGeom>
          <a:noFill/>
        </p:spPr>
        <p:txBody>
          <a:bodyPr wrap="square" rtlCol="0">
            <a:spAutoFit/>
          </a:bodyPr>
          <a:lstStyle/>
          <a:p>
            <a:r>
              <a:rPr lang="en-US" dirty="0" smtClean="0"/>
              <a:t>What would happen if the programmer of our three instruction example accidently used a subtract instruction instead of an add instruction in step 2?</a:t>
            </a:r>
          </a:p>
          <a:p>
            <a:endParaRPr lang="en-US" dirty="0" smtClean="0"/>
          </a:p>
          <a:p>
            <a:r>
              <a:rPr lang="en-US" dirty="0"/>
              <a:t>What would happen if the programmer of our three instruction example accidently switched the order of steps </a:t>
            </a:r>
            <a:r>
              <a:rPr lang="en-US" dirty="0" smtClean="0"/>
              <a:t>1 </a:t>
            </a:r>
            <a:r>
              <a:rPr lang="en-US" dirty="0"/>
              <a:t>and </a:t>
            </a:r>
            <a:r>
              <a:rPr lang="en-US" dirty="0" smtClean="0"/>
              <a:t>2?</a:t>
            </a:r>
            <a:endParaRPr lang="en-US" dirty="0"/>
          </a:p>
          <a:p>
            <a:endParaRPr lang="en-US" dirty="0"/>
          </a:p>
          <a:p>
            <a:r>
              <a:rPr lang="en-US" dirty="0" smtClean="0"/>
              <a:t>What </a:t>
            </a:r>
            <a:r>
              <a:rPr lang="en-US" dirty="0"/>
              <a:t>would happen if the programmer of our three instruction example accidently </a:t>
            </a:r>
            <a:r>
              <a:rPr lang="en-US" dirty="0" smtClean="0"/>
              <a:t>switched the order of steps 2 and 3?</a:t>
            </a:r>
          </a:p>
          <a:p>
            <a:endParaRPr lang="en-US" dirty="0"/>
          </a:p>
        </p:txBody>
      </p:sp>
    </p:spTree>
    <p:extLst>
      <p:ext uri="{BB962C8B-B14F-4D97-AF65-F5344CB8AC3E}">
        <p14:creationId xmlns:p14="http://schemas.microsoft.com/office/powerpoint/2010/main" val="171198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1" y="437411"/>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3" name="Rectangle 2"/>
          <p:cNvSpPr/>
          <p:nvPr/>
        </p:nvSpPr>
        <p:spPr>
          <a:xfrm>
            <a:off x="957289" y="1316698"/>
            <a:ext cx="7229423" cy="4801314"/>
          </a:xfrm>
          <a:prstGeom prst="rect">
            <a:avLst/>
          </a:prstGeom>
        </p:spPr>
        <p:txBody>
          <a:bodyPr wrap="square">
            <a:spAutoFit/>
          </a:bodyPr>
          <a:lstStyle/>
          <a:p>
            <a:r>
              <a:rPr lang="en-US" dirty="0" smtClean="0"/>
              <a:t>Arthur </a:t>
            </a:r>
            <a:r>
              <a:rPr lang="en-US" dirty="0"/>
              <a:t>W. </a:t>
            </a:r>
            <a:r>
              <a:rPr lang="en-US" dirty="0" smtClean="0"/>
              <a:t>Burks, Herman </a:t>
            </a:r>
            <a:r>
              <a:rPr lang="en-US" dirty="0"/>
              <a:t>H. </a:t>
            </a:r>
            <a:r>
              <a:rPr lang="en-US" dirty="0" err="1"/>
              <a:t>Goldstine</a:t>
            </a:r>
            <a:r>
              <a:rPr lang="en-US" dirty="0"/>
              <a:t>  </a:t>
            </a:r>
            <a:r>
              <a:rPr lang="en-US" dirty="0" smtClean="0"/>
              <a:t>and John </a:t>
            </a:r>
            <a:r>
              <a:rPr lang="en-US" dirty="0"/>
              <a:t>von </a:t>
            </a:r>
            <a:r>
              <a:rPr lang="en-US" dirty="0" smtClean="0"/>
              <a:t>Neumann, </a:t>
            </a:r>
            <a:r>
              <a:rPr lang="en-US" i="1" dirty="0" smtClean="0"/>
              <a:t>Preliminary </a:t>
            </a:r>
            <a:r>
              <a:rPr lang="en-US" i="1" dirty="0"/>
              <a:t>discussion of the logical design of an electronic computing </a:t>
            </a:r>
            <a:r>
              <a:rPr lang="en-US" i="1" dirty="0" smtClean="0"/>
              <a:t>instrument, </a:t>
            </a:r>
            <a:r>
              <a:rPr lang="de-DE" dirty="0" smtClean="0"/>
              <a:t>The Institute for Advanced Study, Princeton University, 28 June 1946.</a:t>
            </a:r>
          </a:p>
          <a:p>
            <a:endParaRPr lang="de-DE" dirty="0"/>
          </a:p>
          <a:p>
            <a:r>
              <a:rPr lang="de-DE" dirty="0">
                <a:hlinkClick r:id="rId2"/>
              </a:rPr>
              <a:t>http://www.fdi.ucm.es/profesor/mozos/EC/burks.pdf</a:t>
            </a:r>
            <a:endParaRPr lang="de-DE" dirty="0"/>
          </a:p>
          <a:p>
            <a:endParaRPr lang="de-DE" dirty="0" smtClean="0"/>
          </a:p>
          <a:p>
            <a:r>
              <a:rPr lang="de-DE" dirty="0" smtClean="0"/>
              <a:t>The paper outlines the architecture of a “von Neumann machine,“ going into considerable detail on the design of the CPU.</a:t>
            </a:r>
          </a:p>
          <a:p>
            <a:endParaRPr lang="de-DE" dirty="0"/>
          </a:p>
          <a:p>
            <a:r>
              <a:rPr lang="de-DE" dirty="0" smtClean="0"/>
              <a:t>Also see the Wikipedia artcles on von Neumann and Eckert and Mauchley.</a:t>
            </a:r>
          </a:p>
          <a:p>
            <a:endParaRPr lang="de-DE" dirty="0" smtClean="0"/>
          </a:p>
          <a:p>
            <a:r>
              <a:rPr lang="en-US" dirty="0">
                <a:hlinkClick r:id="rId3"/>
              </a:rPr>
              <a:t>http://spectrum.ieee.org/podcast/computing/software/from-ballistics-to-programming</a:t>
            </a:r>
            <a:endParaRPr lang="de-DE" dirty="0"/>
          </a:p>
          <a:p>
            <a:endParaRPr lang="de-DE" dirty="0" smtClean="0"/>
          </a:p>
          <a:p>
            <a:r>
              <a:rPr lang="de-DE" dirty="0" smtClean="0"/>
              <a:t>A terrific podcast on the role of the women who were computing artillery shell trajectories during World War II and became the first ENIAC programmers.</a:t>
            </a:r>
            <a:endParaRPr lang="de-DE" dirty="0"/>
          </a:p>
        </p:txBody>
      </p:sp>
    </p:spTree>
    <p:extLst>
      <p:ext uri="{BB962C8B-B14F-4D97-AF65-F5344CB8AC3E}">
        <p14:creationId xmlns:p14="http://schemas.microsoft.com/office/powerpoint/2010/main" val="241388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smtClean="0">
                <a:solidFill>
                  <a:srgbClr val="FF0000"/>
                </a:solidFill>
              </a:rPr>
              <a:t>Technology</a:t>
            </a:r>
            <a:endParaRPr lang="en-US" dirty="0">
              <a:solidFill>
                <a:srgbClr val="FF0000"/>
              </a:solidFill>
            </a:endParaRPr>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2400"/>
            <a:ext cx="9144000" cy="1143000"/>
          </a:xfrm>
        </p:spPr>
        <p:txBody>
          <a:bodyPr/>
          <a:lstStyle/>
          <a:p>
            <a:r>
              <a:rPr lang="en-US" sz="3200" dirty="0"/>
              <a:t>Computer components</a:t>
            </a:r>
          </a:p>
        </p:txBody>
      </p:sp>
      <p:sp>
        <p:nvSpPr>
          <p:cNvPr id="70659" name="Rectangle 3"/>
          <p:cNvSpPr>
            <a:spLocks noChangeArrowheads="1"/>
          </p:cNvSpPr>
          <p:nvPr/>
        </p:nvSpPr>
        <p:spPr bwMode="auto">
          <a:xfrm>
            <a:off x="2812942" y="2514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Memory</a:t>
            </a:r>
          </a:p>
        </p:txBody>
      </p:sp>
      <p:sp>
        <p:nvSpPr>
          <p:cNvPr id="70660" name="Rectangle 4"/>
          <p:cNvSpPr>
            <a:spLocks noChangeArrowheads="1"/>
          </p:cNvSpPr>
          <p:nvPr/>
        </p:nvSpPr>
        <p:spPr bwMode="auto">
          <a:xfrm>
            <a:off x="2812942" y="990600"/>
            <a:ext cx="3505200" cy="914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CPU</a:t>
            </a:r>
          </a:p>
        </p:txBody>
      </p:sp>
      <p:sp>
        <p:nvSpPr>
          <p:cNvPr id="70662" name="Rectangle 6"/>
          <p:cNvSpPr>
            <a:spLocks noChangeArrowheads="1"/>
          </p:cNvSpPr>
          <p:nvPr/>
        </p:nvSpPr>
        <p:spPr bwMode="auto">
          <a:xfrm>
            <a:off x="2812942" y="4800600"/>
            <a:ext cx="35052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Storage </a:t>
            </a:r>
            <a:r>
              <a:rPr lang="en-US" sz="2000" dirty="0" smtClean="0"/>
              <a:t>devices</a:t>
            </a:r>
          </a:p>
          <a:p>
            <a:pPr algn="ctr"/>
            <a:r>
              <a:rPr lang="en-US" sz="2000" dirty="0" smtClean="0"/>
              <a:t>(programs and data)</a:t>
            </a:r>
            <a:endParaRPr lang="en-US" sz="2000" dirty="0"/>
          </a:p>
        </p:txBody>
      </p:sp>
      <p:sp>
        <p:nvSpPr>
          <p:cNvPr id="70663" name="Rectangle 7"/>
          <p:cNvSpPr>
            <a:spLocks noChangeArrowheads="1"/>
          </p:cNvSpPr>
          <p:nvPr/>
        </p:nvSpPr>
        <p:spPr bwMode="auto">
          <a:xfrm>
            <a:off x="3745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Input</a:t>
            </a:r>
          </a:p>
          <a:p>
            <a:pPr algn="ctr"/>
            <a:r>
              <a:rPr lang="en-US" sz="2000" dirty="0"/>
              <a:t>devices</a:t>
            </a:r>
          </a:p>
        </p:txBody>
      </p:sp>
      <p:sp>
        <p:nvSpPr>
          <p:cNvPr id="70664" name="Rectangle 8"/>
          <p:cNvSpPr>
            <a:spLocks noChangeArrowheads="1"/>
          </p:cNvSpPr>
          <p:nvPr/>
        </p:nvSpPr>
        <p:spPr bwMode="auto">
          <a:xfrm>
            <a:off x="6927742" y="2514600"/>
            <a:ext cx="1828800" cy="1676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en-US" sz="2000" dirty="0"/>
              <a:t>Output</a:t>
            </a:r>
          </a:p>
          <a:p>
            <a:pPr algn="ctr"/>
            <a:r>
              <a:rPr lang="en-US" sz="2000" dirty="0"/>
              <a:t>Devices</a:t>
            </a:r>
          </a:p>
        </p:txBody>
      </p:sp>
      <p:sp>
        <p:nvSpPr>
          <p:cNvPr id="70672" name="Line 16"/>
          <p:cNvSpPr>
            <a:spLocks noChangeShapeType="1"/>
          </p:cNvSpPr>
          <p:nvPr/>
        </p:nvSpPr>
        <p:spPr bwMode="auto">
          <a:xfrm>
            <a:off x="4565542" y="4191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3" name="Line 17"/>
          <p:cNvSpPr>
            <a:spLocks noChangeShapeType="1"/>
          </p:cNvSpPr>
          <p:nvPr/>
        </p:nvSpPr>
        <p:spPr bwMode="auto">
          <a:xfrm>
            <a:off x="4565542" y="1905000"/>
            <a:ext cx="0" cy="6096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4" name="Line 18"/>
          <p:cNvSpPr>
            <a:spLocks noChangeShapeType="1"/>
          </p:cNvSpPr>
          <p:nvPr/>
        </p:nvSpPr>
        <p:spPr bwMode="auto">
          <a:xfrm>
            <a:off x="22033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675" name="Line 19"/>
          <p:cNvSpPr>
            <a:spLocks noChangeShapeType="1"/>
          </p:cNvSpPr>
          <p:nvPr/>
        </p:nvSpPr>
        <p:spPr bwMode="auto">
          <a:xfrm>
            <a:off x="6318142" y="3352800"/>
            <a:ext cx="609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61455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5511">
            <a:off x="5793890" y="2806989"/>
            <a:ext cx="2972932" cy="161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0324">
            <a:off x="6600205" y="466227"/>
            <a:ext cx="2063741" cy="17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28" y="5050776"/>
            <a:ext cx="4784913" cy="12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614165" y="1356889"/>
            <a:ext cx="994114" cy="408537"/>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614165" y="2942381"/>
            <a:ext cx="1355337" cy="350907"/>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728" y="524818"/>
            <a:ext cx="47720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4727" y="5114443"/>
            <a:ext cx="1694695" cy="1077218"/>
          </a:xfrm>
          <a:prstGeom prst="rect">
            <a:avLst/>
          </a:prstGeom>
          <a:noFill/>
        </p:spPr>
        <p:txBody>
          <a:bodyPr wrap="none" rtlCol="0">
            <a:spAutoFit/>
          </a:bodyPr>
          <a:lstStyle/>
          <a:p>
            <a:r>
              <a:rPr lang="en-US" sz="3200" dirty="0" smtClean="0"/>
              <a:t>CPU and </a:t>
            </a:r>
          </a:p>
          <a:p>
            <a:r>
              <a:rPr lang="en-US" sz="3200" dirty="0" smtClean="0"/>
              <a:t>Memory</a:t>
            </a:r>
            <a:endParaRPr lang="en-US" sz="3200" dirty="0"/>
          </a:p>
        </p:txBody>
      </p:sp>
    </p:spTree>
    <p:extLst>
      <p:ext uri="{BB962C8B-B14F-4D97-AF65-F5344CB8AC3E}">
        <p14:creationId xmlns:p14="http://schemas.microsoft.com/office/powerpoint/2010/main" val="2388355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7389" y="1131377"/>
            <a:ext cx="7105973" cy="505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823461" y="2849106"/>
            <a:ext cx="2553346" cy="298342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23461" y="1485255"/>
            <a:ext cx="5566648" cy="80074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2225332" y="1685572"/>
            <a:ext cx="4693336" cy="400110"/>
          </a:xfrm>
          <a:prstGeom prst="rect">
            <a:avLst/>
          </a:prstGeom>
          <a:noFill/>
        </p:spPr>
        <p:txBody>
          <a:bodyPr wrap="none" rtlCol="0">
            <a:spAutoFit/>
          </a:bodyPr>
          <a:lstStyle/>
          <a:p>
            <a:r>
              <a:rPr lang="en-US" sz="2000" dirty="0">
                <a:solidFill>
                  <a:prstClr val="black"/>
                </a:solidFill>
              </a:rPr>
              <a:t>O</a:t>
            </a:r>
            <a:r>
              <a:rPr lang="en-US" sz="2000" dirty="0" smtClean="0">
                <a:solidFill>
                  <a:prstClr val="black"/>
                </a:solidFill>
              </a:rPr>
              <a:t>perating system (master control program)</a:t>
            </a:r>
            <a:endParaRPr lang="en-US" sz="2000" dirty="0">
              <a:solidFill>
                <a:prstClr val="black"/>
              </a:solidFill>
            </a:endParaRPr>
          </a:p>
        </p:txBody>
      </p:sp>
      <p:sp>
        <p:nvSpPr>
          <p:cNvPr id="13" name="TextBox 12"/>
          <p:cNvSpPr txBox="1"/>
          <p:nvPr/>
        </p:nvSpPr>
        <p:spPr>
          <a:xfrm>
            <a:off x="2417736" y="3115159"/>
            <a:ext cx="1364797" cy="707886"/>
          </a:xfrm>
          <a:prstGeom prst="rect">
            <a:avLst/>
          </a:prstGeom>
          <a:noFill/>
        </p:spPr>
        <p:txBody>
          <a:bodyPr wrap="none" rtlCol="0">
            <a:spAutoFit/>
          </a:bodyPr>
          <a:lstStyle/>
          <a:p>
            <a:r>
              <a:rPr lang="en-US" sz="2000" dirty="0" smtClean="0">
                <a:solidFill>
                  <a:prstClr val="black"/>
                </a:solidFill>
              </a:rPr>
              <a:t>Application</a:t>
            </a:r>
          </a:p>
          <a:p>
            <a:r>
              <a:rPr lang="en-US" sz="2000" dirty="0" smtClean="0">
                <a:solidFill>
                  <a:prstClr val="black"/>
                </a:solidFill>
              </a:rPr>
              <a:t>program</a:t>
            </a:r>
            <a:endParaRPr lang="en-US" sz="2000" dirty="0">
              <a:solidFill>
                <a:prstClr val="black"/>
              </a:solidFill>
            </a:endParaRPr>
          </a:p>
        </p:txBody>
      </p:sp>
      <p:sp>
        <p:nvSpPr>
          <p:cNvPr id="14" name="TextBox 13"/>
          <p:cNvSpPr txBox="1"/>
          <p:nvPr/>
        </p:nvSpPr>
        <p:spPr>
          <a:xfrm>
            <a:off x="5431037" y="3115159"/>
            <a:ext cx="1364797" cy="707886"/>
          </a:xfrm>
          <a:prstGeom prst="rect">
            <a:avLst/>
          </a:prstGeom>
          <a:noFill/>
        </p:spPr>
        <p:txBody>
          <a:bodyPr wrap="none" rtlCol="0">
            <a:spAutoFit/>
          </a:bodyPr>
          <a:lstStyle/>
          <a:p>
            <a:r>
              <a:rPr lang="en-US" sz="2000" dirty="0" smtClean="0">
                <a:solidFill>
                  <a:prstClr val="black"/>
                </a:solidFill>
              </a:rPr>
              <a:t>Application</a:t>
            </a:r>
          </a:p>
          <a:p>
            <a:r>
              <a:rPr lang="en-US" sz="2000" dirty="0" smtClean="0">
                <a:solidFill>
                  <a:prstClr val="black"/>
                </a:solidFill>
              </a:rPr>
              <a:t>data</a:t>
            </a:r>
            <a:endParaRPr lang="en-US" sz="2000" dirty="0">
              <a:solidFill>
                <a:prstClr val="black"/>
              </a:solidFill>
            </a:endParaRPr>
          </a:p>
        </p:txBody>
      </p:sp>
      <p:sp>
        <p:nvSpPr>
          <p:cNvPr id="15" name="TextBox 14"/>
          <p:cNvSpPr txBox="1"/>
          <p:nvPr/>
        </p:nvSpPr>
        <p:spPr>
          <a:xfrm>
            <a:off x="2801419" y="240224"/>
            <a:ext cx="3541162" cy="584775"/>
          </a:xfrm>
          <a:prstGeom prst="rect">
            <a:avLst/>
          </a:prstGeom>
          <a:noFill/>
        </p:spPr>
        <p:txBody>
          <a:bodyPr wrap="none" rtlCol="0">
            <a:spAutoFit/>
          </a:bodyPr>
          <a:lstStyle/>
          <a:p>
            <a:r>
              <a:rPr lang="en-US" sz="3200" dirty="0" smtClean="0">
                <a:solidFill>
                  <a:prstClr val="black"/>
                </a:solidFill>
              </a:rPr>
              <a:t>What is in memory?</a:t>
            </a:r>
            <a:endParaRPr lang="en-US" sz="3200" dirty="0">
              <a:solidFill>
                <a:prstClr val="black"/>
              </a:solidFill>
            </a:endParaRPr>
          </a:p>
        </p:txBody>
      </p:sp>
      <p:sp>
        <p:nvSpPr>
          <p:cNvPr id="16" name="Rectangle 15"/>
          <p:cNvSpPr/>
          <p:nvPr/>
        </p:nvSpPr>
        <p:spPr>
          <a:xfrm>
            <a:off x="4836763" y="2849106"/>
            <a:ext cx="2553346" cy="298342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5314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a:t>
            </a:r>
            <a:r>
              <a:rPr lang="en-US" dirty="0" smtClean="0"/>
              <a:t>a </a:t>
            </a:r>
            <a:r>
              <a:rPr lang="en-US" dirty="0" smtClean="0"/>
              <a:t>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8" name="TextBox 7"/>
          <p:cNvSpPr txBox="1"/>
          <p:nvPr/>
        </p:nvSpPr>
        <p:spPr>
          <a:xfrm>
            <a:off x="164416" y="815748"/>
            <a:ext cx="704039" cy="461665"/>
          </a:xfrm>
          <a:prstGeom prst="rect">
            <a:avLst/>
          </a:prstGeom>
          <a:noFill/>
        </p:spPr>
        <p:txBody>
          <a:bodyPr wrap="none" rtlCol="0">
            <a:spAutoFit/>
          </a:bodyPr>
          <a:lstStyle/>
          <a:p>
            <a:r>
              <a:rPr lang="en-US" sz="2400" dirty="0" smtClean="0"/>
              <a:t>CPU</a:t>
            </a:r>
            <a:endParaRPr lang="en-US" sz="2400" dirty="0"/>
          </a:p>
        </p:txBody>
      </p:sp>
      <p:sp>
        <p:nvSpPr>
          <p:cNvPr id="9" name="TextBox 8"/>
          <p:cNvSpPr txBox="1"/>
          <p:nvPr/>
        </p:nvSpPr>
        <p:spPr>
          <a:xfrm>
            <a:off x="211534" y="3137724"/>
            <a:ext cx="1256947" cy="461665"/>
          </a:xfrm>
          <a:prstGeom prst="rect">
            <a:avLst/>
          </a:prstGeom>
          <a:noFill/>
        </p:spPr>
        <p:txBody>
          <a:bodyPr wrap="none" rtlCol="0">
            <a:spAutoFit/>
          </a:bodyPr>
          <a:lstStyle/>
          <a:p>
            <a:r>
              <a:rPr lang="en-US" sz="2400" dirty="0" smtClean="0"/>
              <a:t>Memory</a:t>
            </a:r>
            <a:endParaRPr lang="en-US" sz="2400" dirty="0"/>
          </a:p>
        </p:txBody>
      </p:sp>
      <p:sp>
        <p:nvSpPr>
          <p:cNvPr id="10" name="TextBox 9"/>
          <p:cNvSpPr txBox="1"/>
          <p:nvPr/>
        </p:nvSpPr>
        <p:spPr>
          <a:xfrm>
            <a:off x="2159801" y="253594"/>
            <a:ext cx="4824398" cy="584775"/>
          </a:xfrm>
          <a:prstGeom prst="rect">
            <a:avLst/>
          </a:prstGeom>
          <a:noFill/>
        </p:spPr>
        <p:txBody>
          <a:bodyPr wrap="none" rtlCol="0">
            <a:spAutoFit/>
          </a:bodyPr>
          <a:lstStyle/>
          <a:p>
            <a:pPr algn="ctr"/>
            <a:r>
              <a:rPr lang="en-US" sz="3200" dirty="0" smtClean="0"/>
              <a:t>A three instruction program</a:t>
            </a:r>
            <a:endParaRPr lang="en-US" sz="3200" dirty="0"/>
          </a:p>
        </p:txBody>
      </p:sp>
      <p:cxnSp>
        <p:nvCxnSpPr>
          <p:cNvPr id="12" name="Straight Arrow Connector 11"/>
          <p:cNvCxnSpPr/>
          <p:nvPr/>
        </p:nvCxnSpPr>
        <p:spPr>
          <a:xfrm flipH="1">
            <a:off x="4561842" y="2753360"/>
            <a:ext cx="10158" cy="8443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Tree>
    <p:extLst>
      <p:ext uri="{BB962C8B-B14F-4D97-AF65-F5344CB8AC3E}">
        <p14:creationId xmlns:p14="http://schemas.microsoft.com/office/powerpoint/2010/main" val="59824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a:t>
            </a:r>
            <a:r>
              <a:rPr lang="en-US" dirty="0" smtClean="0"/>
              <a:t>a </a:t>
            </a:r>
            <a:r>
              <a:rPr lang="en-US" dirty="0" smtClean="0"/>
              <a:t>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8" name="TextBox 7"/>
          <p:cNvSpPr txBox="1"/>
          <p:nvPr/>
        </p:nvSpPr>
        <p:spPr>
          <a:xfrm>
            <a:off x="164416" y="815748"/>
            <a:ext cx="704039" cy="461665"/>
          </a:xfrm>
          <a:prstGeom prst="rect">
            <a:avLst/>
          </a:prstGeom>
          <a:noFill/>
        </p:spPr>
        <p:txBody>
          <a:bodyPr wrap="none" rtlCol="0">
            <a:spAutoFit/>
          </a:bodyPr>
          <a:lstStyle/>
          <a:p>
            <a:r>
              <a:rPr lang="en-US" sz="2400" dirty="0" smtClean="0"/>
              <a:t>CPU</a:t>
            </a:r>
            <a:endParaRPr lang="en-US" sz="2400" dirty="0"/>
          </a:p>
        </p:txBody>
      </p:sp>
      <p:sp>
        <p:nvSpPr>
          <p:cNvPr id="9" name="TextBox 8"/>
          <p:cNvSpPr txBox="1"/>
          <p:nvPr/>
        </p:nvSpPr>
        <p:spPr>
          <a:xfrm>
            <a:off x="211534" y="3137724"/>
            <a:ext cx="1256947" cy="461665"/>
          </a:xfrm>
          <a:prstGeom prst="rect">
            <a:avLst/>
          </a:prstGeom>
          <a:noFill/>
        </p:spPr>
        <p:txBody>
          <a:bodyPr wrap="none" rtlCol="0">
            <a:spAutoFit/>
          </a:bodyPr>
          <a:lstStyle/>
          <a:p>
            <a:r>
              <a:rPr lang="en-US" sz="2400" dirty="0" smtClean="0"/>
              <a:t>Memory</a:t>
            </a:r>
            <a:endParaRPr lang="en-US" sz="2400" dirty="0"/>
          </a:p>
        </p:txBody>
      </p:sp>
      <p:sp>
        <p:nvSpPr>
          <p:cNvPr id="10" name="TextBox 9"/>
          <p:cNvSpPr txBox="1"/>
          <p:nvPr/>
        </p:nvSpPr>
        <p:spPr>
          <a:xfrm>
            <a:off x="2484415" y="253594"/>
            <a:ext cx="4175182" cy="584775"/>
          </a:xfrm>
          <a:prstGeom prst="rect">
            <a:avLst/>
          </a:prstGeom>
          <a:noFill/>
        </p:spPr>
        <p:txBody>
          <a:bodyPr wrap="none" rtlCol="0">
            <a:spAutoFit/>
          </a:bodyPr>
          <a:lstStyle/>
          <a:p>
            <a:pPr algn="ctr"/>
            <a:r>
              <a:rPr lang="en-US" sz="3200" dirty="0" smtClean="0"/>
              <a:t>Before execution begins</a:t>
            </a:r>
            <a:endParaRPr lang="en-US" sz="3200" dirty="0"/>
          </a:p>
        </p:txBody>
      </p:sp>
      <p:cxnSp>
        <p:nvCxnSpPr>
          <p:cNvPr id="12" name="Straight Arrow Connector 11"/>
          <p:cNvCxnSpPr/>
          <p:nvPr/>
        </p:nvCxnSpPr>
        <p:spPr>
          <a:xfrm flipH="1">
            <a:off x="4561842" y="2753360"/>
            <a:ext cx="10158" cy="8443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1474850"/>
            <a:ext cx="6484365" cy="503229"/>
          </a:xfrm>
          <a:prstGeom prst="rect">
            <a:avLst/>
          </a:prstGeom>
          <a:noFill/>
          <a:ln>
            <a:solidFill>
              <a:schemeClr val="tx1"/>
            </a:solidFill>
          </a:ln>
        </p:spPr>
        <p:txBody>
          <a:bodyPr wrap="square" rtlCol="0">
            <a:spAutoFit/>
          </a:bodyPr>
          <a:lstStyle/>
          <a:p>
            <a:endParaRPr lang="en-US" dirty="0"/>
          </a:p>
        </p:txBody>
      </p:sp>
      <p:sp>
        <p:nvSpPr>
          <p:cNvPr id="14" name="TextBox 13"/>
          <p:cNvSpPr txBox="1"/>
          <p:nvPr/>
        </p:nvSpPr>
        <p:spPr>
          <a:xfrm>
            <a:off x="754032" y="2227521"/>
            <a:ext cx="1048911" cy="369332"/>
          </a:xfrm>
          <a:prstGeom prst="rect">
            <a:avLst/>
          </a:prstGeom>
          <a:noFill/>
          <a:ln>
            <a:noFill/>
          </a:ln>
        </p:spPr>
        <p:txBody>
          <a:bodyPr wrap="square" rtlCol="0">
            <a:spAutoFit/>
          </a:bodyPr>
          <a:lstStyle/>
          <a:p>
            <a:r>
              <a:rPr lang="en-US" dirty="0" smtClean="0"/>
              <a:t>register</a:t>
            </a:r>
            <a:endParaRPr lang="en-US" dirty="0"/>
          </a:p>
        </p:txBody>
      </p:sp>
      <p:sp>
        <p:nvSpPr>
          <p:cNvPr id="15" name="TextBox 14"/>
          <p:cNvSpPr txBox="1"/>
          <p:nvPr/>
        </p:nvSpPr>
        <p:spPr>
          <a:xfrm>
            <a:off x="754033" y="1462182"/>
            <a:ext cx="1466884" cy="646331"/>
          </a:xfrm>
          <a:prstGeom prst="rect">
            <a:avLst/>
          </a:prstGeom>
          <a:noFill/>
          <a:ln>
            <a:noFill/>
          </a:ln>
        </p:spPr>
        <p:txBody>
          <a:bodyPr wrap="square" rtlCol="0">
            <a:spAutoFit/>
          </a:bodyPr>
          <a:lstStyle/>
          <a:p>
            <a:r>
              <a:rPr lang="en-US" dirty="0" smtClean="0"/>
              <a:t>Current instruction</a:t>
            </a:r>
            <a:endParaRPr lang="en-US" dirty="0"/>
          </a:p>
        </p:txBody>
      </p:sp>
      <p:sp>
        <p:nvSpPr>
          <p:cNvPr id="16" name="TextBox 15"/>
          <p:cNvSpPr txBox="1"/>
          <p:nvPr/>
        </p:nvSpPr>
        <p:spPr>
          <a:xfrm>
            <a:off x="1981200" y="2191730"/>
            <a:ext cx="1143509" cy="503229"/>
          </a:xfrm>
          <a:prstGeom prst="rect">
            <a:avLst/>
          </a:prstGeom>
          <a:noFill/>
          <a:ln>
            <a:solidFill>
              <a:schemeClr val="tx1"/>
            </a:solidFill>
          </a:ln>
        </p:spPr>
        <p:txBody>
          <a:bodyPr wrap="square" rtlCol="0">
            <a:spAutoFit/>
          </a:bodyPr>
          <a:lstStyle/>
          <a:p>
            <a:endParaRPr lang="en-US" dirty="0"/>
          </a:p>
        </p:txBody>
      </p:sp>
      <p:sp>
        <p:nvSpPr>
          <p:cNvPr id="17" name="TextBox 16"/>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
        <p:nvSpPr>
          <p:cNvPr id="18" name="TextBox 17"/>
          <p:cNvSpPr txBox="1"/>
          <p:nvPr/>
        </p:nvSpPr>
        <p:spPr>
          <a:xfrm>
            <a:off x="7553010" y="4494003"/>
            <a:ext cx="702175" cy="369332"/>
          </a:xfrm>
          <a:prstGeom prst="rect">
            <a:avLst/>
          </a:prstGeom>
          <a:noFill/>
          <a:ln w="12700">
            <a:solidFill>
              <a:schemeClr val="tx1"/>
            </a:solidFill>
          </a:ln>
        </p:spPr>
        <p:txBody>
          <a:bodyPr wrap="square" rtlCol="0">
            <a:spAutoFit/>
          </a:bodyPr>
          <a:lstStyle/>
          <a:p>
            <a:pPr algn="r"/>
            <a:r>
              <a:rPr lang="en-US" dirty="0" smtClean="0"/>
              <a:t>25</a:t>
            </a:r>
            <a:endParaRPr lang="en-US" dirty="0"/>
          </a:p>
        </p:txBody>
      </p:sp>
      <p:sp>
        <p:nvSpPr>
          <p:cNvPr id="19" name="TextBox 18"/>
          <p:cNvSpPr txBox="1"/>
          <p:nvPr/>
        </p:nvSpPr>
        <p:spPr>
          <a:xfrm>
            <a:off x="7571931" y="5800267"/>
            <a:ext cx="702175" cy="369332"/>
          </a:xfrm>
          <a:prstGeom prst="rect">
            <a:avLst/>
          </a:prstGeom>
          <a:noFill/>
          <a:ln w="12700">
            <a:solidFill>
              <a:schemeClr val="tx1"/>
            </a:solidFill>
          </a:ln>
        </p:spPr>
        <p:txBody>
          <a:bodyPr wrap="square" rtlCol="0">
            <a:spAutoFit/>
          </a:bodyPr>
          <a:lstStyle/>
          <a:p>
            <a:pPr algn="r"/>
            <a:endParaRPr lang="en-US" dirty="0"/>
          </a:p>
        </p:txBody>
      </p:sp>
      <p:sp>
        <p:nvSpPr>
          <p:cNvPr id="20" name="TextBox 19"/>
          <p:cNvSpPr txBox="1"/>
          <p:nvPr/>
        </p:nvSpPr>
        <p:spPr>
          <a:xfrm>
            <a:off x="7553011" y="5145544"/>
            <a:ext cx="702175" cy="369332"/>
          </a:xfrm>
          <a:prstGeom prst="rect">
            <a:avLst/>
          </a:prstGeom>
          <a:noFill/>
          <a:ln w="12700">
            <a:solidFill>
              <a:schemeClr val="tx1"/>
            </a:solidFill>
          </a:ln>
        </p:spPr>
        <p:txBody>
          <a:bodyPr wrap="square" rtlCol="0">
            <a:spAutoFit/>
          </a:bodyPr>
          <a:lstStyle/>
          <a:p>
            <a:pPr algn="r"/>
            <a:r>
              <a:rPr lang="en-US" dirty="0" smtClean="0"/>
              <a:t>10</a:t>
            </a:r>
            <a:endParaRPr lang="en-US" dirty="0"/>
          </a:p>
        </p:txBody>
      </p:sp>
      <p:sp>
        <p:nvSpPr>
          <p:cNvPr id="21" name="TextBox 20"/>
          <p:cNvSpPr txBox="1"/>
          <p:nvPr/>
        </p:nvSpPr>
        <p:spPr>
          <a:xfrm>
            <a:off x="7120080" y="4494003"/>
            <a:ext cx="367408"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7131883" y="5145544"/>
            <a:ext cx="342017" cy="369332"/>
          </a:xfrm>
          <a:prstGeom prst="rect">
            <a:avLst/>
          </a:prstGeom>
          <a:noFill/>
        </p:spPr>
        <p:txBody>
          <a:bodyPr wrap="none" rtlCol="0">
            <a:spAutoFit/>
          </a:bodyPr>
          <a:lstStyle/>
          <a:p>
            <a:r>
              <a:rPr lang="en-US" dirty="0" smtClean="0"/>
              <a:t>Y:</a:t>
            </a:r>
            <a:endParaRPr lang="en-US" dirty="0"/>
          </a:p>
        </p:txBody>
      </p:sp>
      <p:sp>
        <p:nvSpPr>
          <p:cNvPr id="23" name="TextBox 22"/>
          <p:cNvSpPr txBox="1"/>
          <p:nvPr/>
        </p:nvSpPr>
        <p:spPr>
          <a:xfrm>
            <a:off x="7137143" y="5800084"/>
            <a:ext cx="354584"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7588182" y="3845991"/>
            <a:ext cx="669671" cy="400110"/>
          </a:xfrm>
          <a:prstGeom prst="rect">
            <a:avLst/>
          </a:prstGeom>
          <a:noFill/>
        </p:spPr>
        <p:txBody>
          <a:bodyPr wrap="none" rtlCol="0">
            <a:spAutoFit/>
          </a:bodyPr>
          <a:lstStyle/>
          <a:p>
            <a:r>
              <a:rPr lang="en-US" sz="2000" dirty="0" smtClean="0">
                <a:solidFill>
                  <a:prstClr val="black"/>
                </a:solidFill>
              </a:rPr>
              <a:t>Data</a:t>
            </a:r>
          </a:p>
        </p:txBody>
      </p:sp>
    </p:spTree>
    <p:extLst>
      <p:ext uri="{BB962C8B-B14F-4D97-AF65-F5344CB8AC3E}">
        <p14:creationId xmlns:p14="http://schemas.microsoft.com/office/powerpoint/2010/main" val="59862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a:t>
            </a:r>
            <a:r>
              <a:rPr lang="en-US" dirty="0" smtClean="0"/>
              <a:t>a </a:t>
            </a:r>
            <a:r>
              <a:rPr lang="en-US" dirty="0" smtClean="0"/>
              <a:t>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8" name="TextBox 7"/>
          <p:cNvSpPr txBox="1"/>
          <p:nvPr/>
        </p:nvSpPr>
        <p:spPr>
          <a:xfrm>
            <a:off x="164416" y="815748"/>
            <a:ext cx="704039" cy="461665"/>
          </a:xfrm>
          <a:prstGeom prst="rect">
            <a:avLst/>
          </a:prstGeom>
          <a:noFill/>
        </p:spPr>
        <p:txBody>
          <a:bodyPr wrap="none" rtlCol="0">
            <a:spAutoFit/>
          </a:bodyPr>
          <a:lstStyle/>
          <a:p>
            <a:r>
              <a:rPr lang="en-US" sz="2400" dirty="0" smtClean="0"/>
              <a:t>CPU</a:t>
            </a:r>
            <a:endParaRPr lang="en-US" sz="2400" dirty="0"/>
          </a:p>
        </p:txBody>
      </p:sp>
      <p:sp>
        <p:nvSpPr>
          <p:cNvPr id="9" name="TextBox 8"/>
          <p:cNvSpPr txBox="1"/>
          <p:nvPr/>
        </p:nvSpPr>
        <p:spPr>
          <a:xfrm>
            <a:off x="211534" y="3137724"/>
            <a:ext cx="1256947" cy="461665"/>
          </a:xfrm>
          <a:prstGeom prst="rect">
            <a:avLst/>
          </a:prstGeom>
          <a:noFill/>
        </p:spPr>
        <p:txBody>
          <a:bodyPr wrap="none" rtlCol="0">
            <a:spAutoFit/>
          </a:bodyPr>
          <a:lstStyle/>
          <a:p>
            <a:r>
              <a:rPr lang="en-US" sz="2400" dirty="0" smtClean="0"/>
              <a:t>Memory</a:t>
            </a:r>
            <a:endParaRPr lang="en-US" sz="2400" dirty="0"/>
          </a:p>
        </p:txBody>
      </p:sp>
      <p:sp>
        <p:nvSpPr>
          <p:cNvPr id="10" name="TextBox 9"/>
          <p:cNvSpPr txBox="1"/>
          <p:nvPr/>
        </p:nvSpPr>
        <p:spPr>
          <a:xfrm>
            <a:off x="2434336" y="253594"/>
            <a:ext cx="4275338" cy="584775"/>
          </a:xfrm>
          <a:prstGeom prst="rect">
            <a:avLst/>
          </a:prstGeom>
          <a:noFill/>
        </p:spPr>
        <p:txBody>
          <a:bodyPr wrap="none" rtlCol="0">
            <a:spAutoFit/>
          </a:bodyPr>
          <a:lstStyle/>
          <a:p>
            <a:pPr algn="ctr"/>
            <a:r>
              <a:rPr lang="en-US" sz="3200" dirty="0" smtClean="0"/>
              <a:t>Load the first instruction</a:t>
            </a:r>
            <a:endParaRPr lang="en-US" sz="3200" dirty="0"/>
          </a:p>
        </p:txBody>
      </p:sp>
      <p:cxnSp>
        <p:nvCxnSpPr>
          <p:cNvPr id="12" name="Straight Arrow Connector 11"/>
          <p:cNvCxnSpPr/>
          <p:nvPr/>
        </p:nvCxnSpPr>
        <p:spPr>
          <a:xfrm flipH="1" flipV="1">
            <a:off x="4566921" y="2761238"/>
            <a:ext cx="10159" cy="846725"/>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1474850"/>
            <a:ext cx="6484365" cy="369332"/>
          </a:xfrm>
          <a:prstGeom prst="rect">
            <a:avLst/>
          </a:prstGeom>
          <a:noFill/>
          <a:ln>
            <a:solidFill>
              <a:schemeClr val="tx1"/>
            </a:solidFill>
          </a:ln>
        </p:spPr>
        <p:txBody>
          <a:bodyPr wrap="square" rtlCol="0">
            <a:spAutoFit/>
          </a:bodyPr>
          <a:lstStyle/>
          <a:p>
            <a:r>
              <a:rPr lang="en-US" dirty="0" smtClean="0"/>
              <a:t>Copy </a:t>
            </a:r>
            <a:r>
              <a:rPr lang="en-US" dirty="0"/>
              <a:t>the number at location X to the CPU register.</a:t>
            </a:r>
          </a:p>
        </p:txBody>
      </p:sp>
      <p:sp>
        <p:nvSpPr>
          <p:cNvPr id="14" name="TextBox 13"/>
          <p:cNvSpPr txBox="1"/>
          <p:nvPr/>
        </p:nvSpPr>
        <p:spPr>
          <a:xfrm>
            <a:off x="754032" y="2227521"/>
            <a:ext cx="1048911" cy="369332"/>
          </a:xfrm>
          <a:prstGeom prst="rect">
            <a:avLst/>
          </a:prstGeom>
          <a:noFill/>
          <a:ln>
            <a:noFill/>
          </a:ln>
        </p:spPr>
        <p:txBody>
          <a:bodyPr wrap="square" rtlCol="0">
            <a:spAutoFit/>
          </a:bodyPr>
          <a:lstStyle/>
          <a:p>
            <a:r>
              <a:rPr lang="en-US" dirty="0" smtClean="0"/>
              <a:t>register</a:t>
            </a:r>
            <a:endParaRPr lang="en-US" dirty="0"/>
          </a:p>
        </p:txBody>
      </p:sp>
      <p:sp>
        <p:nvSpPr>
          <p:cNvPr id="15" name="TextBox 14"/>
          <p:cNvSpPr txBox="1"/>
          <p:nvPr/>
        </p:nvSpPr>
        <p:spPr>
          <a:xfrm>
            <a:off x="754033" y="1462182"/>
            <a:ext cx="1466884" cy="646331"/>
          </a:xfrm>
          <a:prstGeom prst="rect">
            <a:avLst/>
          </a:prstGeom>
          <a:noFill/>
          <a:ln>
            <a:noFill/>
          </a:ln>
        </p:spPr>
        <p:txBody>
          <a:bodyPr wrap="square" rtlCol="0">
            <a:spAutoFit/>
          </a:bodyPr>
          <a:lstStyle/>
          <a:p>
            <a:r>
              <a:rPr lang="en-US" dirty="0" smtClean="0"/>
              <a:t>Current instruction</a:t>
            </a:r>
            <a:endParaRPr lang="en-US" dirty="0"/>
          </a:p>
        </p:txBody>
      </p:sp>
      <p:sp>
        <p:nvSpPr>
          <p:cNvPr id="16" name="TextBox 15"/>
          <p:cNvSpPr txBox="1"/>
          <p:nvPr/>
        </p:nvSpPr>
        <p:spPr>
          <a:xfrm>
            <a:off x="1981200" y="2191730"/>
            <a:ext cx="1143509" cy="503229"/>
          </a:xfrm>
          <a:prstGeom prst="rect">
            <a:avLst/>
          </a:prstGeom>
          <a:noFill/>
          <a:ln>
            <a:solidFill>
              <a:schemeClr val="tx1"/>
            </a:solidFill>
          </a:ln>
        </p:spPr>
        <p:txBody>
          <a:bodyPr wrap="square" rtlCol="0">
            <a:spAutoFit/>
          </a:bodyPr>
          <a:lstStyle/>
          <a:p>
            <a:endParaRPr lang="en-US" dirty="0"/>
          </a:p>
        </p:txBody>
      </p:sp>
      <p:sp>
        <p:nvSpPr>
          <p:cNvPr id="17" name="TextBox 16"/>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
        <p:nvSpPr>
          <p:cNvPr id="18" name="TextBox 17"/>
          <p:cNvSpPr txBox="1"/>
          <p:nvPr/>
        </p:nvSpPr>
        <p:spPr>
          <a:xfrm>
            <a:off x="7553010" y="4494003"/>
            <a:ext cx="702175" cy="369332"/>
          </a:xfrm>
          <a:prstGeom prst="rect">
            <a:avLst/>
          </a:prstGeom>
          <a:noFill/>
          <a:ln w="12700">
            <a:solidFill>
              <a:schemeClr val="tx1"/>
            </a:solidFill>
          </a:ln>
        </p:spPr>
        <p:txBody>
          <a:bodyPr wrap="square" rtlCol="0">
            <a:spAutoFit/>
          </a:bodyPr>
          <a:lstStyle/>
          <a:p>
            <a:pPr algn="r"/>
            <a:r>
              <a:rPr lang="en-US" dirty="0" smtClean="0"/>
              <a:t>25</a:t>
            </a:r>
            <a:endParaRPr lang="en-US" dirty="0"/>
          </a:p>
        </p:txBody>
      </p:sp>
      <p:sp>
        <p:nvSpPr>
          <p:cNvPr id="19" name="TextBox 18"/>
          <p:cNvSpPr txBox="1"/>
          <p:nvPr/>
        </p:nvSpPr>
        <p:spPr>
          <a:xfrm>
            <a:off x="7571931" y="5800267"/>
            <a:ext cx="702175" cy="369332"/>
          </a:xfrm>
          <a:prstGeom prst="rect">
            <a:avLst/>
          </a:prstGeom>
          <a:noFill/>
          <a:ln w="12700">
            <a:solidFill>
              <a:schemeClr val="tx1"/>
            </a:solidFill>
          </a:ln>
        </p:spPr>
        <p:txBody>
          <a:bodyPr wrap="square" rtlCol="0">
            <a:spAutoFit/>
          </a:bodyPr>
          <a:lstStyle/>
          <a:p>
            <a:pPr algn="r"/>
            <a:endParaRPr lang="en-US" dirty="0"/>
          </a:p>
        </p:txBody>
      </p:sp>
      <p:sp>
        <p:nvSpPr>
          <p:cNvPr id="20" name="TextBox 19"/>
          <p:cNvSpPr txBox="1"/>
          <p:nvPr/>
        </p:nvSpPr>
        <p:spPr>
          <a:xfrm>
            <a:off x="7553011" y="5145544"/>
            <a:ext cx="702175" cy="369332"/>
          </a:xfrm>
          <a:prstGeom prst="rect">
            <a:avLst/>
          </a:prstGeom>
          <a:noFill/>
          <a:ln w="12700">
            <a:solidFill>
              <a:schemeClr val="tx1"/>
            </a:solidFill>
          </a:ln>
        </p:spPr>
        <p:txBody>
          <a:bodyPr wrap="square" rtlCol="0">
            <a:spAutoFit/>
          </a:bodyPr>
          <a:lstStyle/>
          <a:p>
            <a:pPr algn="r"/>
            <a:r>
              <a:rPr lang="en-US" dirty="0" smtClean="0"/>
              <a:t>10</a:t>
            </a:r>
            <a:endParaRPr lang="en-US" dirty="0"/>
          </a:p>
        </p:txBody>
      </p:sp>
      <p:sp>
        <p:nvSpPr>
          <p:cNvPr id="21" name="TextBox 20"/>
          <p:cNvSpPr txBox="1"/>
          <p:nvPr/>
        </p:nvSpPr>
        <p:spPr>
          <a:xfrm>
            <a:off x="7120080" y="4494003"/>
            <a:ext cx="367408"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7131883" y="5145544"/>
            <a:ext cx="342017" cy="369332"/>
          </a:xfrm>
          <a:prstGeom prst="rect">
            <a:avLst/>
          </a:prstGeom>
          <a:noFill/>
        </p:spPr>
        <p:txBody>
          <a:bodyPr wrap="none" rtlCol="0">
            <a:spAutoFit/>
          </a:bodyPr>
          <a:lstStyle/>
          <a:p>
            <a:r>
              <a:rPr lang="en-US" dirty="0" smtClean="0"/>
              <a:t>Y:</a:t>
            </a:r>
            <a:endParaRPr lang="en-US" dirty="0"/>
          </a:p>
        </p:txBody>
      </p:sp>
      <p:sp>
        <p:nvSpPr>
          <p:cNvPr id="23" name="TextBox 22"/>
          <p:cNvSpPr txBox="1"/>
          <p:nvPr/>
        </p:nvSpPr>
        <p:spPr>
          <a:xfrm>
            <a:off x="7137143" y="5800084"/>
            <a:ext cx="354584"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7588182" y="3845991"/>
            <a:ext cx="669671" cy="400110"/>
          </a:xfrm>
          <a:prstGeom prst="rect">
            <a:avLst/>
          </a:prstGeom>
          <a:noFill/>
        </p:spPr>
        <p:txBody>
          <a:bodyPr wrap="none" rtlCol="0">
            <a:spAutoFit/>
          </a:bodyPr>
          <a:lstStyle/>
          <a:p>
            <a:r>
              <a:rPr lang="en-US" sz="2000" dirty="0" smtClean="0">
                <a:solidFill>
                  <a:prstClr val="black"/>
                </a:solidFill>
              </a:rPr>
              <a:t>Data</a:t>
            </a:r>
          </a:p>
        </p:txBody>
      </p:sp>
    </p:spTree>
    <p:extLst>
      <p:ext uri="{BB962C8B-B14F-4D97-AF65-F5344CB8AC3E}">
        <p14:creationId xmlns:p14="http://schemas.microsoft.com/office/powerpoint/2010/main" val="1020303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602" y="1284168"/>
            <a:ext cx="8244797" cy="1505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9602" y="3607963"/>
            <a:ext cx="8244797" cy="2838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7102" y="4494003"/>
            <a:ext cx="5953735" cy="923330"/>
          </a:xfrm>
          <a:prstGeom prst="rect">
            <a:avLst/>
          </a:prstGeom>
          <a:noFill/>
          <a:ln>
            <a:solidFill>
              <a:schemeClr val="tx1"/>
            </a:solidFill>
          </a:ln>
        </p:spPr>
        <p:txBody>
          <a:bodyPr wrap="square" rtlCol="0">
            <a:spAutoFit/>
          </a:bodyPr>
          <a:lstStyle/>
          <a:p>
            <a:r>
              <a:rPr lang="en-US" dirty="0" smtClean="0"/>
              <a:t>1. Copy the number at location X to </a:t>
            </a:r>
            <a:r>
              <a:rPr lang="en-US" dirty="0" smtClean="0"/>
              <a:t>a </a:t>
            </a:r>
            <a:r>
              <a:rPr lang="en-US" dirty="0" smtClean="0"/>
              <a:t>CPU register.</a:t>
            </a:r>
          </a:p>
          <a:p>
            <a:r>
              <a:rPr lang="en-US" dirty="0" smtClean="0"/>
              <a:t>2. Add the number in location Y to the number in the register.</a:t>
            </a:r>
          </a:p>
          <a:p>
            <a:r>
              <a:rPr lang="en-US" dirty="0" smtClean="0"/>
              <a:t>3. Copy the number in the register to memory location Z.</a:t>
            </a:r>
            <a:endParaRPr lang="en-US" dirty="0"/>
          </a:p>
        </p:txBody>
      </p:sp>
      <p:sp>
        <p:nvSpPr>
          <p:cNvPr id="8" name="TextBox 7"/>
          <p:cNvSpPr txBox="1"/>
          <p:nvPr/>
        </p:nvSpPr>
        <p:spPr>
          <a:xfrm>
            <a:off x="164416" y="815748"/>
            <a:ext cx="704039" cy="461665"/>
          </a:xfrm>
          <a:prstGeom prst="rect">
            <a:avLst/>
          </a:prstGeom>
          <a:noFill/>
        </p:spPr>
        <p:txBody>
          <a:bodyPr wrap="none" rtlCol="0">
            <a:spAutoFit/>
          </a:bodyPr>
          <a:lstStyle/>
          <a:p>
            <a:r>
              <a:rPr lang="en-US" sz="2400" dirty="0" smtClean="0"/>
              <a:t>CPU</a:t>
            </a:r>
            <a:endParaRPr lang="en-US" sz="2400" dirty="0"/>
          </a:p>
        </p:txBody>
      </p:sp>
      <p:sp>
        <p:nvSpPr>
          <p:cNvPr id="9" name="TextBox 8"/>
          <p:cNvSpPr txBox="1"/>
          <p:nvPr/>
        </p:nvSpPr>
        <p:spPr>
          <a:xfrm>
            <a:off x="211534" y="3137724"/>
            <a:ext cx="1256947" cy="461665"/>
          </a:xfrm>
          <a:prstGeom prst="rect">
            <a:avLst/>
          </a:prstGeom>
          <a:noFill/>
        </p:spPr>
        <p:txBody>
          <a:bodyPr wrap="none" rtlCol="0">
            <a:spAutoFit/>
          </a:bodyPr>
          <a:lstStyle/>
          <a:p>
            <a:r>
              <a:rPr lang="en-US" sz="2400" dirty="0" smtClean="0"/>
              <a:t>Memory</a:t>
            </a:r>
            <a:endParaRPr lang="en-US" sz="2400" dirty="0"/>
          </a:p>
        </p:txBody>
      </p:sp>
      <p:sp>
        <p:nvSpPr>
          <p:cNvPr id="10" name="TextBox 9"/>
          <p:cNvSpPr txBox="1"/>
          <p:nvPr/>
        </p:nvSpPr>
        <p:spPr>
          <a:xfrm>
            <a:off x="1640983" y="253594"/>
            <a:ext cx="5862054" cy="584775"/>
          </a:xfrm>
          <a:prstGeom prst="rect">
            <a:avLst/>
          </a:prstGeom>
          <a:noFill/>
        </p:spPr>
        <p:txBody>
          <a:bodyPr wrap="none" rtlCol="0">
            <a:spAutoFit/>
          </a:bodyPr>
          <a:lstStyle/>
          <a:p>
            <a:pPr algn="ctr"/>
            <a:r>
              <a:rPr lang="en-US" sz="3200" dirty="0" smtClean="0"/>
              <a:t>After the first instruction executes</a:t>
            </a:r>
            <a:endParaRPr lang="en-US" sz="3200" dirty="0"/>
          </a:p>
        </p:txBody>
      </p:sp>
      <p:cxnSp>
        <p:nvCxnSpPr>
          <p:cNvPr id="12" name="Straight Arrow Connector 11"/>
          <p:cNvCxnSpPr/>
          <p:nvPr/>
        </p:nvCxnSpPr>
        <p:spPr>
          <a:xfrm flipH="1" flipV="1">
            <a:off x="4566921" y="2761238"/>
            <a:ext cx="10159" cy="846725"/>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1474850"/>
            <a:ext cx="6484365" cy="369332"/>
          </a:xfrm>
          <a:prstGeom prst="rect">
            <a:avLst/>
          </a:prstGeom>
          <a:noFill/>
          <a:ln>
            <a:solidFill>
              <a:schemeClr val="tx1"/>
            </a:solidFill>
          </a:ln>
        </p:spPr>
        <p:txBody>
          <a:bodyPr wrap="square" rtlCol="0">
            <a:spAutoFit/>
          </a:bodyPr>
          <a:lstStyle/>
          <a:p>
            <a:r>
              <a:rPr lang="en-US" dirty="0" smtClean="0"/>
              <a:t>Copy </a:t>
            </a:r>
            <a:r>
              <a:rPr lang="en-US" dirty="0"/>
              <a:t>the number at location X to the CPU register.</a:t>
            </a:r>
          </a:p>
        </p:txBody>
      </p:sp>
      <p:sp>
        <p:nvSpPr>
          <p:cNvPr id="14" name="TextBox 13"/>
          <p:cNvSpPr txBox="1"/>
          <p:nvPr/>
        </p:nvSpPr>
        <p:spPr>
          <a:xfrm>
            <a:off x="754032" y="2227521"/>
            <a:ext cx="1048911" cy="369332"/>
          </a:xfrm>
          <a:prstGeom prst="rect">
            <a:avLst/>
          </a:prstGeom>
          <a:noFill/>
          <a:ln>
            <a:noFill/>
          </a:ln>
        </p:spPr>
        <p:txBody>
          <a:bodyPr wrap="square" rtlCol="0">
            <a:spAutoFit/>
          </a:bodyPr>
          <a:lstStyle/>
          <a:p>
            <a:r>
              <a:rPr lang="en-US" dirty="0" smtClean="0"/>
              <a:t>register</a:t>
            </a:r>
            <a:endParaRPr lang="en-US" dirty="0"/>
          </a:p>
        </p:txBody>
      </p:sp>
      <p:sp>
        <p:nvSpPr>
          <p:cNvPr id="15" name="TextBox 14"/>
          <p:cNvSpPr txBox="1"/>
          <p:nvPr/>
        </p:nvSpPr>
        <p:spPr>
          <a:xfrm>
            <a:off x="754033" y="1462182"/>
            <a:ext cx="1466884" cy="646331"/>
          </a:xfrm>
          <a:prstGeom prst="rect">
            <a:avLst/>
          </a:prstGeom>
          <a:noFill/>
          <a:ln>
            <a:noFill/>
          </a:ln>
        </p:spPr>
        <p:txBody>
          <a:bodyPr wrap="square" rtlCol="0">
            <a:spAutoFit/>
          </a:bodyPr>
          <a:lstStyle/>
          <a:p>
            <a:r>
              <a:rPr lang="en-US" dirty="0" smtClean="0"/>
              <a:t>Current instruction</a:t>
            </a:r>
            <a:endParaRPr lang="en-US" dirty="0"/>
          </a:p>
        </p:txBody>
      </p:sp>
      <p:sp>
        <p:nvSpPr>
          <p:cNvPr id="16" name="TextBox 15"/>
          <p:cNvSpPr txBox="1"/>
          <p:nvPr/>
        </p:nvSpPr>
        <p:spPr>
          <a:xfrm>
            <a:off x="1981200" y="2191730"/>
            <a:ext cx="1143509" cy="369332"/>
          </a:xfrm>
          <a:prstGeom prst="rect">
            <a:avLst/>
          </a:prstGeom>
          <a:noFill/>
          <a:ln>
            <a:solidFill>
              <a:schemeClr val="tx1"/>
            </a:solidFill>
          </a:ln>
        </p:spPr>
        <p:txBody>
          <a:bodyPr wrap="square" rtlCol="0">
            <a:spAutoFit/>
          </a:bodyPr>
          <a:lstStyle/>
          <a:p>
            <a:pPr algn="r"/>
            <a:r>
              <a:rPr lang="en-US" dirty="0" smtClean="0"/>
              <a:t>25</a:t>
            </a:r>
            <a:endParaRPr lang="en-US" dirty="0"/>
          </a:p>
        </p:txBody>
      </p:sp>
      <p:sp>
        <p:nvSpPr>
          <p:cNvPr id="17" name="TextBox 16"/>
          <p:cNvSpPr txBox="1"/>
          <p:nvPr/>
        </p:nvSpPr>
        <p:spPr>
          <a:xfrm>
            <a:off x="754033" y="3838243"/>
            <a:ext cx="1071384" cy="400110"/>
          </a:xfrm>
          <a:prstGeom prst="rect">
            <a:avLst/>
          </a:prstGeom>
          <a:noFill/>
        </p:spPr>
        <p:txBody>
          <a:bodyPr wrap="none" rtlCol="0">
            <a:spAutoFit/>
          </a:bodyPr>
          <a:lstStyle/>
          <a:p>
            <a:r>
              <a:rPr lang="en-US" sz="2000" dirty="0" smtClean="0">
                <a:solidFill>
                  <a:prstClr val="black"/>
                </a:solidFill>
              </a:rPr>
              <a:t>Progra</a:t>
            </a:r>
            <a:r>
              <a:rPr lang="en-US" sz="2000" dirty="0">
                <a:solidFill>
                  <a:prstClr val="black"/>
                </a:solidFill>
              </a:rPr>
              <a:t>m</a:t>
            </a:r>
            <a:endParaRPr lang="en-US" sz="2000" dirty="0" smtClean="0">
              <a:solidFill>
                <a:prstClr val="black"/>
              </a:solidFill>
            </a:endParaRPr>
          </a:p>
        </p:txBody>
      </p:sp>
      <p:sp>
        <p:nvSpPr>
          <p:cNvPr id="18" name="TextBox 17"/>
          <p:cNvSpPr txBox="1"/>
          <p:nvPr/>
        </p:nvSpPr>
        <p:spPr>
          <a:xfrm>
            <a:off x="7553010" y="4494003"/>
            <a:ext cx="702175" cy="369332"/>
          </a:xfrm>
          <a:prstGeom prst="rect">
            <a:avLst/>
          </a:prstGeom>
          <a:noFill/>
          <a:ln w="12700">
            <a:solidFill>
              <a:schemeClr val="tx1"/>
            </a:solidFill>
          </a:ln>
        </p:spPr>
        <p:txBody>
          <a:bodyPr wrap="square" rtlCol="0">
            <a:spAutoFit/>
          </a:bodyPr>
          <a:lstStyle/>
          <a:p>
            <a:pPr algn="r"/>
            <a:r>
              <a:rPr lang="en-US" dirty="0" smtClean="0"/>
              <a:t>25</a:t>
            </a:r>
            <a:endParaRPr lang="en-US" dirty="0"/>
          </a:p>
        </p:txBody>
      </p:sp>
      <p:sp>
        <p:nvSpPr>
          <p:cNvPr id="19" name="TextBox 18"/>
          <p:cNvSpPr txBox="1"/>
          <p:nvPr/>
        </p:nvSpPr>
        <p:spPr>
          <a:xfrm>
            <a:off x="7571931" y="5800267"/>
            <a:ext cx="702175" cy="369332"/>
          </a:xfrm>
          <a:prstGeom prst="rect">
            <a:avLst/>
          </a:prstGeom>
          <a:noFill/>
          <a:ln w="12700">
            <a:solidFill>
              <a:schemeClr val="tx1"/>
            </a:solidFill>
          </a:ln>
        </p:spPr>
        <p:txBody>
          <a:bodyPr wrap="square" rtlCol="0">
            <a:spAutoFit/>
          </a:bodyPr>
          <a:lstStyle/>
          <a:p>
            <a:pPr algn="r"/>
            <a:endParaRPr lang="en-US" dirty="0"/>
          </a:p>
        </p:txBody>
      </p:sp>
      <p:sp>
        <p:nvSpPr>
          <p:cNvPr id="20" name="TextBox 19"/>
          <p:cNvSpPr txBox="1"/>
          <p:nvPr/>
        </p:nvSpPr>
        <p:spPr>
          <a:xfrm>
            <a:off x="7553011" y="5145544"/>
            <a:ext cx="702175" cy="369332"/>
          </a:xfrm>
          <a:prstGeom prst="rect">
            <a:avLst/>
          </a:prstGeom>
          <a:noFill/>
          <a:ln w="12700">
            <a:solidFill>
              <a:schemeClr val="tx1"/>
            </a:solidFill>
          </a:ln>
        </p:spPr>
        <p:txBody>
          <a:bodyPr wrap="square" rtlCol="0">
            <a:spAutoFit/>
          </a:bodyPr>
          <a:lstStyle/>
          <a:p>
            <a:pPr algn="r"/>
            <a:r>
              <a:rPr lang="en-US" dirty="0" smtClean="0"/>
              <a:t>10</a:t>
            </a:r>
            <a:endParaRPr lang="en-US" dirty="0"/>
          </a:p>
        </p:txBody>
      </p:sp>
      <p:sp>
        <p:nvSpPr>
          <p:cNvPr id="21" name="TextBox 20"/>
          <p:cNvSpPr txBox="1"/>
          <p:nvPr/>
        </p:nvSpPr>
        <p:spPr>
          <a:xfrm>
            <a:off x="7120080" y="4494003"/>
            <a:ext cx="367408"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7131883" y="5145544"/>
            <a:ext cx="342017" cy="369332"/>
          </a:xfrm>
          <a:prstGeom prst="rect">
            <a:avLst/>
          </a:prstGeom>
          <a:noFill/>
        </p:spPr>
        <p:txBody>
          <a:bodyPr wrap="none" rtlCol="0">
            <a:spAutoFit/>
          </a:bodyPr>
          <a:lstStyle/>
          <a:p>
            <a:r>
              <a:rPr lang="en-US" dirty="0" smtClean="0"/>
              <a:t>Y:</a:t>
            </a:r>
            <a:endParaRPr lang="en-US" dirty="0"/>
          </a:p>
        </p:txBody>
      </p:sp>
      <p:sp>
        <p:nvSpPr>
          <p:cNvPr id="23" name="TextBox 22"/>
          <p:cNvSpPr txBox="1"/>
          <p:nvPr/>
        </p:nvSpPr>
        <p:spPr>
          <a:xfrm>
            <a:off x="7137143" y="5800084"/>
            <a:ext cx="354584" cy="369332"/>
          </a:xfrm>
          <a:prstGeom prst="rect">
            <a:avLst/>
          </a:prstGeom>
          <a:noFill/>
        </p:spPr>
        <p:txBody>
          <a:bodyPr wrap="none" rtlCol="0">
            <a:spAutoFit/>
          </a:bodyPr>
          <a:lstStyle/>
          <a:p>
            <a:r>
              <a:rPr lang="en-US" dirty="0" smtClean="0"/>
              <a:t>Z:</a:t>
            </a:r>
            <a:endParaRPr lang="en-US" dirty="0"/>
          </a:p>
        </p:txBody>
      </p:sp>
      <p:sp>
        <p:nvSpPr>
          <p:cNvPr id="24" name="TextBox 23"/>
          <p:cNvSpPr txBox="1"/>
          <p:nvPr/>
        </p:nvSpPr>
        <p:spPr>
          <a:xfrm>
            <a:off x="7588182" y="3845991"/>
            <a:ext cx="669671" cy="400110"/>
          </a:xfrm>
          <a:prstGeom prst="rect">
            <a:avLst/>
          </a:prstGeom>
          <a:noFill/>
        </p:spPr>
        <p:txBody>
          <a:bodyPr wrap="none" rtlCol="0">
            <a:spAutoFit/>
          </a:bodyPr>
          <a:lstStyle/>
          <a:p>
            <a:r>
              <a:rPr lang="en-US" sz="2000" dirty="0" smtClean="0">
                <a:solidFill>
                  <a:prstClr val="black"/>
                </a:solidFill>
              </a:rPr>
              <a:t>Data</a:t>
            </a:r>
          </a:p>
        </p:txBody>
      </p:sp>
    </p:spTree>
    <p:extLst>
      <p:ext uri="{BB962C8B-B14F-4D97-AF65-F5344CB8AC3E}">
        <p14:creationId xmlns:p14="http://schemas.microsoft.com/office/powerpoint/2010/main" val="362140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2156</Words>
  <Application>Microsoft Office PowerPoint</Application>
  <PresentationFormat>On-screen Show (4:3)</PresentationFormat>
  <Paragraphs>312</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Where does this topic fit?</vt:lpstr>
      <vt:lpstr>Computer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66</cp:revision>
  <dcterms:created xsi:type="dcterms:W3CDTF">2010-07-13T13:09:27Z</dcterms:created>
  <dcterms:modified xsi:type="dcterms:W3CDTF">2020-02-20T02:53:38Z</dcterms:modified>
</cp:coreProperties>
</file>