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67" r:id="rId4"/>
    <p:sldId id="268" r:id="rId5"/>
    <p:sldId id="269" r:id="rId6"/>
    <p:sldId id="270" r:id="rId7"/>
    <p:sldId id="271" r:id="rId8"/>
    <p:sldId id="272" r:id="rId9"/>
    <p:sldId id="266" r:id="rId10"/>
    <p:sldId id="261" r:id="rId11"/>
    <p:sldId id="265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2965" autoAdjust="0"/>
  </p:normalViewPr>
  <p:slideViewPr>
    <p:cSldViewPr snapToGrid="0" snapToObjects="1">
      <p:cViewPr varScale="1">
        <p:scale>
          <a:sx n="30" d="100"/>
          <a:sy n="30" d="100"/>
        </p:scale>
        <p:origin x="-294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AA7B8-C9E3-430F-AF36-0900B4878D36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71822-4C48-4054-802C-DE4A10B77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3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0EB78-57B6-4F01-8CDA-2C3212E30F4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will differentiate</a:t>
            </a:r>
            <a:r>
              <a:rPr lang="en-US" sz="2000" baseline="0" dirty="0" smtClean="0"/>
              <a:t> between research and product prototypes.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 transistor and Sketchpad graphics program illustrate the former.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They were far ahead of their time and there potential applications and importance were not widely recognized.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We will consider three examples of image processing products which might be in cell-phone in the relatively near future. </a:t>
            </a:r>
            <a:endParaRPr lang="en-US" sz="2000" baseline="0" dirty="0" smtClean="0"/>
          </a:p>
          <a:p>
            <a:endParaRPr lang="en-US" sz="2000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23F76-B5F8-4188-8194-CA8DA8F5EDB8}" type="slidenum">
              <a:rPr lang="en-US"/>
              <a:pPr/>
              <a:t>2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/>
              <a:t>New technologies usually begin with research prototypes developed at universities or research labs.</a:t>
            </a:r>
          </a:p>
          <a:p>
            <a:endParaRPr lang="en-US" sz="2000" baseline="0" dirty="0" smtClean="0">
              <a:latin typeface="+mj-lt"/>
              <a:cs typeface="Times New Roman" pitchFamily="18" charset="0"/>
            </a:endParaRPr>
          </a:p>
          <a:p>
            <a:r>
              <a:rPr lang="en-US" sz="2000" baseline="0" dirty="0" smtClean="0">
                <a:latin typeface="+mj-lt"/>
                <a:cs typeface="Times New Roman" pitchFamily="18" charset="0"/>
              </a:rPr>
              <a:t>The prototype demonstrates a concept, then engineers improve it.</a:t>
            </a:r>
          </a:p>
          <a:p>
            <a:endParaRPr lang="en-US" sz="2000" b="0" i="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Here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we see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the inventors of the first transistor,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John Bardeen, Walter Brattain and William Shockley, at Bell Labs.</a:t>
            </a:r>
          </a:p>
          <a:p>
            <a:endParaRPr lang="en-US" sz="2000" b="0" i="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They invented the transistor in 1948, but it was not introduced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commercially until 1954.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An IT technology shift occurred when transistors replaced vacuum tubes in computers.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Discrete transistors improved steadily until they were displaced by a technology shift to integrated circuits.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rPr>
              <a:t> 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j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07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Disruptive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technology may not be recognized at the time it is introduced.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transistor was arguably the most important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invention of the 20</a:t>
            </a:r>
            <a:r>
              <a:rPr lang="en-US" sz="2000" b="0" i="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century, but its significance was not widely recognized at the time.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public demonstration of the transistor was at a press conference in New York City on June 26, 1948. </a:t>
            </a:r>
          </a:p>
          <a:p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York Times nearly ignored the event, burying it in four short paragraphs in a column on page 46 five days later.</a:t>
            </a:r>
          </a:p>
          <a:p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common story.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often fail to realize the importance or potential use of inventions.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other examples:</a:t>
            </a:r>
          </a:p>
          <a:p>
            <a:endParaRPr lang="en-US" sz="20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telephone was invented to broadcast music.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Sound recording was invented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correspondence.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New York times stated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“commercial use in doubt” in its coverage of the first television demonstration in 1927.</a:t>
            </a:r>
            <a:endParaRPr lang="en-US" sz="20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Phillips expected their cassette tapes would be used in dictating machines.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WiFi</a:t>
            </a: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developed to</a:t>
            </a:r>
            <a:r>
              <a:rPr lang="en-US" sz="20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link the cash registers in a store to a computer in the back room.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Bob Kahn, co-inventor of TCP/IP, initially estimated that the Internet would connect 256 networks.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46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37671-37F4-4225-BA76-C5F700AA73B8}" type="slidenum">
              <a:rPr lang="en-US"/>
              <a:pPr/>
              <a:t>5</a:t>
            </a:fld>
            <a:endParaRPr lang="en-US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Software technology also often begins with research prototypes.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Here we see Ivan Sutherland working on Sketchpad, the first significant image processing program, which he wrote for his doctoral dissertation at MIT in 1962.</a:t>
            </a:r>
          </a:p>
          <a:p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Since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 technology improves rapidly, researchers like Sutherland develop prototypes on expensive equipment, assuming it will be affordable in the future.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Sketchpad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foreshadowed much of what we do today on our personal computers, but required a multi-million dollar computer at the time.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Mainstream products are preceded by research and development of prototypes, which often takes many years.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Tomorrow’s products are in the lab today.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aseline="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Research prototypes are generally</a:t>
            </a:r>
            <a:r>
              <a:rPr lang="en-US" sz="2000" baseline="0" dirty="0" smtClean="0"/>
              <a:t> far ahead of their time, and their potential applications may not be recognized.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Expensive or somewhat crude products may also function as prototypes.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In this and the following two slides, we see three current products that are expensive today, but might be in typical cell-phone cameras in five years.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Here we see a camera that gathers all incoming light, enabling the user to select the focus region or plane after a photo is taken.</a:t>
            </a:r>
          </a:p>
          <a:p>
            <a:endParaRPr lang="en-US" sz="2000" baseline="0" dirty="0" smtClean="0"/>
          </a:p>
          <a:p>
            <a:r>
              <a:rPr lang="en-US" sz="2000" baseline="0" dirty="0" smtClean="0"/>
              <a:t>This camera is expensive today, but, if it catches on, it will be cheaper to manufacture in quantity in the future.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4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This camera takes a 360 degree panoramic image.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Like</a:t>
            </a:r>
            <a:r>
              <a:rPr lang="en-US" sz="2000" baseline="0" dirty="0" smtClean="0"/>
              <a:t> the previous camera, it creates large data files because it is gathering more information than today’s cameras.</a:t>
            </a:r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4B2E50-ADD5-49B0-8DD9-C92C0FF7734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90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854749-CDA7-41F7-A7A0-CDF142378C5B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This</a:t>
            </a:r>
            <a:r>
              <a:rPr lang="en-US" sz="2000" baseline="0" dirty="0" smtClean="0"/>
              <a:t> is a high resolution image, </a:t>
            </a:r>
            <a:r>
              <a:rPr lang="en-US" sz="2000" dirty="0" smtClean="0"/>
              <a:t>297,500 x 87,500 pixels (26 </a:t>
            </a:r>
            <a:r>
              <a:rPr lang="en-US" sz="2000" dirty="0" err="1" smtClean="0"/>
              <a:t>gigapixels</a:t>
            </a:r>
            <a:r>
              <a:rPr lang="en-US" sz="2000" dirty="0" smtClean="0"/>
              <a:t>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As with the two</a:t>
            </a:r>
            <a:r>
              <a:rPr lang="en-US" sz="2000" baseline="0" dirty="0" smtClean="0"/>
              <a:t> previous examples, the file sizes are large because it captures a lot of information, but the cost and speed of storage and processing will improve with time.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have seen two</a:t>
            </a:r>
            <a:r>
              <a:rPr lang="en-US" sz="2000" baseline="0" dirty="0" smtClean="0"/>
              <a:t> research prototype examples  – the transistor and image processing software and we saw three examples of image processing product prototypes,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71822-4C48-4054-802C-DE4A10B77D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21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4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6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98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26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3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6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EC2E8-6208-4D0D-8105-A8D78B424E2F}" type="datetimeFigureOut">
              <a:rPr lang="en-US" smtClean="0"/>
              <a:t>5/8/2012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26DF5-5BCB-4BA9-95DA-1D2D507DBF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ytro.com/living-pictures/111771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irpano.ru/files/Manhattan-Day-New-York-USA/2-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resden-26-gigapixels.com/dresden26G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8382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671593" y="2149098"/>
            <a:ext cx="803070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S</a:t>
            </a:r>
            <a:r>
              <a:rPr lang="en-US" sz="2800" dirty="0" smtClean="0">
                <a:solidFill>
                  <a:srgbClr val="FF0000"/>
                </a:solidFill>
              </a:rPr>
              <a:t>kills</a:t>
            </a:r>
            <a:r>
              <a:rPr lang="en-US" sz="2800" dirty="0" smtClean="0"/>
              <a:t>: none	</a:t>
            </a:r>
            <a:endParaRPr lang="en-US" sz="2800" dirty="0"/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FF0000"/>
                </a:solidFill>
              </a:rPr>
              <a:t>C</a:t>
            </a:r>
            <a:r>
              <a:rPr lang="en-US" sz="2800" dirty="0" smtClean="0">
                <a:solidFill>
                  <a:srgbClr val="FF0000"/>
                </a:solidFill>
              </a:rPr>
              <a:t>oncepts</a:t>
            </a:r>
            <a:r>
              <a:rPr lang="en-US" sz="2800" dirty="0" smtClean="0"/>
              <a:t>: research versus product prototypes</a:t>
            </a:r>
            <a:endParaRPr lang="en-US" sz="2800" dirty="0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676400" y="5943600"/>
            <a:ext cx="6629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400" dirty="0"/>
              <a:t>This work is licensed under a Creative Commons Attribution-Noncommercial-Share Alike 3.0 License.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0478" y="780756"/>
            <a:ext cx="2003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Prototypes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8276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5558" y="875655"/>
            <a:ext cx="3512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Self-study questions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264024" y="2151529"/>
            <a:ext cx="6615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Identify a product that you cannot afford today, but you think might be in mass use in five years.  </a:t>
            </a:r>
          </a:p>
          <a:p>
            <a:endParaRPr lang="en-US" sz="2400" dirty="0"/>
          </a:p>
          <a:p>
            <a:r>
              <a:rPr lang="en-US" sz="2400" dirty="0" smtClean="0"/>
              <a:t>Are information technology products more likely to improve radically in the next five years than mechanical products like auto engines?</a:t>
            </a:r>
          </a:p>
          <a:p>
            <a:endParaRPr lang="en-US" sz="2400" dirty="0"/>
          </a:p>
          <a:p>
            <a:r>
              <a:rPr lang="en-US" sz="2400" dirty="0" smtClean="0"/>
              <a:t>Identify some medical research today that holds promise of widespread application in twenty years.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1981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6712" y="875655"/>
            <a:ext cx="1870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Resources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3883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198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0353"/>
            <a:ext cx="9144000" cy="715963"/>
          </a:xfrm>
        </p:spPr>
        <p:txBody>
          <a:bodyPr>
            <a:noAutofit/>
          </a:bodyPr>
          <a:lstStyle/>
          <a:p>
            <a:r>
              <a:rPr lang="en-US" sz="3200" dirty="0"/>
              <a:t>Where does this topic fit?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12383" y="1639164"/>
            <a:ext cx="5823488" cy="4876800"/>
          </a:xfrm>
        </p:spPr>
        <p:txBody>
          <a:bodyPr>
            <a:normAutofit/>
          </a:bodyPr>
          <a:lstStyle/>
          <a:p>
            <a:r>
              <a:rPr lang="en-US" sz="2800" dirty="0"/>
              <a:t>Internet concepts</a:t>
            </a:r>
          </a:p>
          <a:p>
            <a:pPr lvl="1"/>
            <a:r>
              <a:rPr lang="en-US" dirty="0"/>
              <a:t>Applications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Technology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Implications</a:t>
            </a:r>
          </a:p>
          <a:p>
            <a:r>
              <a:rPr lang="en-US" sz="2800" dirty="0"/>
              <a:t>Internet skills</a:t>
            </a:r>
          </a:p>
          <a:p>
            <a:pPr lvl="1"/>
            <a:r>
              <a:rPr lang="en-US" dirty="0"/>
              <a:t>Application development</a:t>
            </a:r>
          </a:p>
          <a:p>
            <a:pPr lvl="1"/>
            <a:r>
              <a:rPr lang="en-US" dirty="0"/>
              <a:t>Content </a:t>
            </a:r>
            <a:r>
              <a:rPr lang="en-US" dirty="0" smtClean="0"/>
              <a:t>creation</a:t>
            </a:r>
          </a:p>
          <a:p>
            <a:pPr lvl="1"/>
            <a:r>
              <a:rPr lang="en-US" dirty="0" smtClean="0"/>
              <a:t>User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97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ages.chron.com/blogs/sciguy/archives/(3-1)Shockley&amp;O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55" y="492957"/>
            <a:ext cx="4956586" cy="42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bilgikampi.com/kimneyinasilkesfetti/transisto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36" y="3847661"/>
            <a:ext cx="2670322" cy="267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450236" y="492957"/>
            <a:ext cx="3693764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/>
              <a:t>Research prototype, the first transistor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7011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inetpub\wwwroot\som\471\hout\apps\Unforseen Consequences_files\NYTTransistorcolum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69" y="2795880"/>
            <a:ext cx="1481863" cy="334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1552" y="551524"/>
            <a:ext cx="3254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 big news -- the transistor (NY Times, page 46)</a:t>
            </a:r>
          </a:p>
          <a:p>
            <a:endParaRPr lang="en-US" sz="32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228409" y="5369527"/>
            <a:ext cx="1759227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92" y="671218"/>
            <a:ext cx="272415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106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3" name="Picture 7" descr="http://www.mercurious.com/wordpress/wp-content/uploads/2007/07/fig31_sketchp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709" y="1508234"/>
            <a:ext cx="5366582" cy="44721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Research prototype, image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8407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encrypted-tbn0.google.com/images?q=tbn:ANd9GcQIod4-A-bxn3F0lVM4ru4z6GgiMBPM273DpR1ByfEooxAlgpI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15" y="1788159"/>
            <a:ext cx="3630772" cy="249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encrypted-tbn2.google.com/images?q=tbn:ANd9GcRJSu_R7UCv6aZyjGmybNtkrWbJ-DiaF-xqD2XBS_HnKUWw3dT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28" y="1868546"/>
            <a:ext cx="3764749" cy="2411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6556" y="5592862"/>
            <a:ext cx="643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5"/>
              </a:rPr>
              <a:t>Cell phone camera tomorrow?</a:t>
            </a:r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Product prototype, image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841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67" y="1160586"/>
            <a:ext cx="7553866" cy="4721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01361" y="61040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Cell phone camera tomorrow?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Product prototype, image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756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973263"/>
            <a:ext cx="8907462" cy="2627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56556" y="5901789"/>
            <a:ext cx="6430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hlinkClick r:id="rId4"/>
              </a:rPr>
              <a:t>Cell phone camera tomorrow?</a:t>
            </a:r>
            <a:endParaRPr lang="en-US" sz="24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Product prototype, image processing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8686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84385" y="583267"/>
            <a:ext cx="17752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Summary</a:t>
            </a:r>
            <a:endParaRPr lang="en-US" sz="3200" dirty="0"/>
          </a:p>
        </p:txBody>
      </p:sp>
      <p:pic>
        <p:nvPicPr>
          <p:cNvPr id="3" name="Picture 8" descr="http://images.chron.com/blogs/sciguy/archives/(3-1)Shockley&amp;Oth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07" y="1662851"/>
            <a:ext cx="4956586" cy="42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62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826</Words>
  <Application>Microsoft Office PowerPoint</Application>
  <PresentationFormat>On-screen Show (4:3)</PresentationFormat>
  <Paragraphs>104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Where does this topic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overview</dc:title>
  <dc:creator>Larry</dc:creator>
  <cp:lastModifiedBy>Larry</cp:lastModifiedBy>
  <cp:revision>25</cp:revision>
  <dcterms:created xsi:type="dcterms:W3CDTF">2010-07-13T13:09:27Z</dcterms:created>
  <dcterms:modified xsi:type="dcterms:W3CDTF">2012-05-09T01:35:11Z</dcterms:modified>
</cp:coreProperties>
</file>