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75" r:id="rId3"/>
    <p:sldId id="276" r:id="rId4"/>
    <p:sldId id="277" r:id="rId5"/>
    <p:sldId id="278" r:id="rId6"/>
    <p:sldId id="311" r:id="rId7"/>
    <p:sldId id="303" r:id="rId8"/>
    <p:sldId id="304" r:id="rId9"/>
    <p:sldId id="315" r:id="rId10"/>
    <p:sldId id="305" r:id="rId11"/>
    <p:sldId id="307" r:id="rId12"/>
    <p:sldId id="308" r:id="rId13"/>
    <p:sldId id="316" r:id="rId14"/>
    <p:sldId id="317" r:id="rId15"/>
    <p:sldId id="309" r:id="rId16"/>
    <p:sldId id="310" r:id="rId17"/>
    <p:sldId id="265" r:id="rId18"/>
    <p:sldId id="266" r:id="rId19"/>
    <p:sldId id="268" r:id="rId20"/>
    <p:sldId id="320" r:id="rId21"/>
    <p:sldId id="321" r:id="rId22"/>
    <p:sldId id="322" r:id="rId23"/>
    <p:sldId id="326" r:id="rId24"/>
    <p:sldId id="280" r:id="rId25"/>
    <p:sldId id="327" r:id="rId26"/>
    <p:sldId id="271" r:id="rId27"/>
    <p:sldId id="312" r:id="rId28"/>
    <p:sldId id="314" r:id="rId29"/>
    <p:sldId id="313"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04" autoAdjust="0"/>
  </p:normalViewPr>
  <p:slideViewPr>
    <p:cSldViewPr snapToGrid="0">
      <p:cViewPr varScale="1">
        <p:scale>
          <a:sx n="71" d="100"/>
          <a:sy n="71" d="100"/>
        </p:scale>
        <p:origin x="-1771"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021C9-B1A1-4509-B7EC-BB81B7CE232D}" type="datetimeFigureOut">
              <a:rPr lang="en-US" smtClean="0"/>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C811A-B8A5-4FC1-959F-E7B223B098C1}" type="slidenum">
              <a:rPr lang="en-US" smtClean="0"/>
              <a:t>‹#›</a:t>
            </a:fld>
            <a:endParaRPr lang="en-US"/>
          </a:p>
        </p:txBody>
      </p:sp>
    </p:spTree>
    <p:extLst>
      <p:ext uri="{BB962C8B-B14F-4D97-AF65-F5344CB8AC3E}">
        <p14:creationId xmlns:p14="http://schemas.microsoft.com/office/powerpoint/2010/main" val="70730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link from Welch Hall to the ERC building is faster than the link from SAC to the ERC building.</a:t>
            </a:r>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3</a:t>
            </a:fld>
            <a:endParaRPr lang="en-US"/>
          </a:p>
        </p:txBody>
      </p:sp>
    </p:spTree>
    <p:extLst>
      <p:ext uri="{BB962C8B-B14F-4D97-AF65-F5344CB8AC3E}">
        <p14:creationId xmlns:p14="http://schemas.microsoft.com/office/powerpoint/2010/main" val="10924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more bits per second to keep the high resolution image</a:t>
            </a:r>
            <a:r>
              <a:rPr lang="en-US" baseline="0" dirty="0" smtClean="0"/>
              <a:t> smooth so the buffer area in memory must be larger and the CPU has to input, format and output more bits per second.</a:t>
            </a:r>
            <a:endParaRPr lang="en-US" dirty="0"/>
          </a:p>
        </p:txBody>
      </p:sp>
      <p:sp>
        <p:nvSpPr>
          <p:cNvPr id="4" name="Slide Number Placeholder 3"/>
          <p:cNvSpPr>
            <a:spLocks noGrp="1"/>
          </p:cNvSpPr>
          <p:nvPr>
            <p:ph type="sldNum" sz="quarter" idx="10"/>
          </p:nvPr>
        </p:nvSpPr>
        <p:spPr/>
        <p:txBody>
          <a:bodyPr/>
          <a:lstStyle/>
          <a:p>
            <a:fld id="{93AE95C4-C454-4F37-B29E-9C9DECC22A3B}" type="slidenum">
              <a:rPr lang="en-US" smtClean="0"/>
              <a:t>15</a:t>
            </a:fld>
            <a:endParaRPr lang="en-US"/>
          </a:p>
        </p:txBody>
      </p:sp>
    </p:spTree>
    <p:extLst>
      <p:ext uri="{BB962C8B-B14F-4D97-AF65-F5344CB8AC3E}">
        <p14:creationId xmlns:p14="http://schemas.microsoft.com/office/powerpoint/2010/main" val="154742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network utilization while streaming the video.</a:t>
            </a:r>
          </a:p>
          <a:p>
            <a:endParaRPr lang="en-US" dirty="0" smtClean="0"/>
          </a:p>
          <a:p>
            <a:r>
              <a:rPr lang="en-US" dirty="0" smtClean="0"/>
              <a:t>I started</a:t>
            </a:r>
            <a:r>
              <a:rPr lang="en-US" baseline="0" dirty="0" smtClean="0"/>
              <a:t> watching a low quality stream – the image was somewhat blurry, but network utilization was under five </a:t>
            </a:r>
            <a:r>
              <a:rPr lang="en-US" baseline="0" dirty="0" smtClean="0"/>
              <a:t>percent of its capacity.</a:t>
            </a:r>
            <a:endParaRPr lang="en-US" baseline="0" dirty="0" smtClean="0"/>
          </a:p>
          <a:p>
            <a:endParaRPr lang="en-US" baseline="0" dirty="0" smtClean="0"/>
          </a:p>
          <a:p>
            <a:r>
              <a:rPr lang="en-US" baseline="0" dirty="0" smtClean="0"/>
              <a:t>When I switched to high quality, </a:t>
            </a:r>
            <a:r>
              <a:rPr lang="en-US" baseline="0" dirty="0" smtClean="0"/>
              <a:t>network utilization </a:t>
            </a:r>
            <a:r>
              <a:rPr lang="en-US" baseline="0" dirty="0" smtClean="0"/>
              <a:t>jumped to around twenty </a:t>
            </a:r>
            <a:r>
              <a:rPr lang="en-US" baseline="0" dirty="0" smtClean="0"/>
              <a:t>percent because more bits were coming in every second.</a:t>
            </a:r>
          </a:p>
          <a:p>
            <a:endParaRPr lang="en-US" baseline="0" dirty="0" smtClean="0"/>
          </a:p>
          <a:p>
            <a:r>
              <a:rPr lang="en-US" baseline="0" dirty="0" smtClean="0"/>
              <a:t>The utilization varies because the program fills the buffer, then waits for it to go down a bit, then refills it.</a:t>
            </a:r>
          </a:p>
        </p:txBody>
      </p:sp>
      <p:sp>
        <p:nvSpPr>
          <p:cNvPr id="4" name="Slide Number Placeholder 3"/>
          <p:cNvSpPr>
            <a:spLocks noGrp="1"/>
          </p:cNvSpPr>
          <p:nvPr>
            <p:ph type="sldNum" sz="quarter" idx="10"/>
          </p:nvPr>
        </p:nvSpPr>
        <p:spPr/>
        <p:txBody>
          <a:bodyPr/>
          <a:lstStyle/>
          <a:p>
            <a:fld id="{93AE95C4-C454-4F37-B29E-9C9DECC22A3B}" type="slidenum">
              <a:rPr lang="en-US" smtClean="0"/>
              <a:t>16</a:t>
            </a:fld>
            <a:endParaRPr lang="en-US"/>
          </a:p>
        </p:txBody>
      </p:sp>
    </p:spTree>
    <p:extLst>
      <p:ext uri="{BB962C8B-B14F-4D97-AF65-F5344CB8AC3E}">
        <p14:creationId xmlns:p14="http://schemas.microsoft.com/office/powerpoint/2010/main" val="139210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displays, keyboards, printers, microphones,</a:t>
            </a:r>
            <a:r>
              <a:rPr lang="en-US" baseline="0" dirty="0" smtClean="0"/>
              <a:t> scanners --- take information from people and present information to people.</a:t>
            </a:r>
          </a:p>
          <a:p>
            <a:endParaRPr lang="en-US" baseline="0" dirty="0" smtClean="0"/>
          </a:p>
          <a:p>
            <a:r>
              <a:rPr lang="en-US" baseline="0" dirty="0" smtClean="0"/>
              <a:t>But what about input/output devices computers use?</a:t>
            </a:r>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18</a:t>
            </a:fld>
            <a:endParaRPr lang="en-US"/>
          </a:p>
        </p:txBody>
      </p:sp>
    </p:spTree>
    <p:extLst>
      <p:ext uri="{BB962C8B-B14F-4D97-AF65-F5344CB8AC3E}">
        <p14:creationId xmlns:p14="http://schemas.microsoft.com/office/powerpoint/2010/main" val="424649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CDB98-80E3-4848-A6C9-8ABBFA948DB5}" type="slidenum">
              <a:rPr lang="en-US"/>
              <a:pPr/>
              <a:t>19</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sz="1200"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CDB98-80E3-4848-A6C9-8ABBFA948DB5}" type="slidenum">
              <a:rPr lang="en-US"/>
              <a:pPr/>
              <a:t>20</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sz="1200" baseline="0" dirty="0" smtClean="0"/>
              <a:t>Yes – there is a display, a keypad and a buzzer or bell that sounds when cooking finishes.</a:t>
            </a:r>
          </a:p>
          <a:p>
            <a:endParaRPr lang="en-US" sz="1200" baseline="0" dirty="0" smtClean="0"/>
          </a:p>
          <a:p>
            <a:endParaRPr lang="en-US" sz="1200" baseline="0" dirty="0" smtClean="0"/>
          </a:p>
          <a:p>
            <a:endParaRPr lang="en-US" sz="1200"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CDB98-80E3-4848-A6C9-8ABBFA948DB5}" type="slidenum">
              <a:rPr lang="en-US"/>
              <a:pPr/>
              <a:t>21</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sz="1200" baseline="0" dirty="0" smtClean="0"/>
              <a:t>The computer can send signals to turn things on and off, read the time and temperature (in some microwave ovens) and set the cooking power level.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23</a:t>
            </a:fld>
            <a:endParaRPr lang="en-US"/>
          </a:p>
        </p:txBody>
      </p:sp>
    </p:spTree>
    <p:extLst>
      <p:ext uri="{BB962C8B-B14F-4D97-AF65-F5344CB8AC3E}">
        <p14:creationId xmlns:p14="http://schemas.microsoft.com/office/powerpoint/2010/main" val="141691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Google’s </a:t>
            </a:r>
            <a:r>
              <a:rPr lang="en-US" dirty="0" err="1" smtClean="0"/>
              <a:t>Chromecast</a:t>
            </a:r>
            <a:r>
              <a:rPr lang="en-US" baseline="0" dirty="0" smtClean="0"/>
              <a:t> looks like a slightly oversized flash storage drive.</a:t>
            </a:r>
          </a:p>
          <a:p>
            <a:endParaRPr lang="en-US" baseline="0" dirty="0" smtClean="0"/>
          </a:p>
          <a:p>
            <a:r>
              <a:rPr lang="en-US" baseline="0" dirty="0" smtClean="0"/>
              <a:t>You plug it into a port on a TV set to connect the set to your home </a:t>
            </a:r>
            <a:r>
              <a:rPr lang="en-US" baseline="0" dirty="0" err="1" smtClean="0"/>
              <a:t>WiFi</a:t>
            </a:r>
            <a:r>
              <a:rPr lang="en-US" baseline="0" dirty="0" smtClean="0"/>
              <a:t> network and through it to the Internet.</a:t>
            </a:r>
          </a:p>
          <a:p>
            <a:endParaRPr lang="en-US" baseline="0" dirty="0" smtClean="0"/>
          </a:p>
          <a:p>
            <a:r>
              <a:rPr lang="en-US" baseline="0" dirty="0" smtClean="0"/>
              <a:t>That enables </a:t>
            </a:r>
            <a:r>
              <a:rPr lang="en-US" baseline="0" dirty="0" smtClean="0"/>
              <a:t>it to display images </a:t>
            </a:r>
            <a:r>
              <a:rPr lang="en-US" baseline="0" dirty="0" smtClean="0"/>
              <a:t>and video from a </a:t>
            </a:r>
            <a:r>
              <a:rPr lang="en-US" baseline="0" dirty="0" smtClean="0"/>
              <a:t>tablet, phone or PC </a:t>
            </a:r>
            <a:r>
              <a:rPr lang="en-US" baseline="0" dirty="0" smtClean="0"/>
              <a:t>in your home or from the </a:t>
            </a:r>
            <a:r>
              <a:rPr lang="en-US" baseline="0" dirty="0" smtClean="0"/>
              <a:t>Internet.</a:t>
            </a:r>
            <a:endParaRPr lang="en-US" baseline="0" dirty="0" smtClean="0"/>
          </a:p>
          <a:p>
            <a:endParaRPr lang="en-US" baseline="0" dirty="0" smtClean="0"/>
          </a:p>
          <a:p>
            <a:r>
              <a:rPr lang="en-US" baseline="0" dirty="0" smtClean="0"/>
              <a:t>The arrow points to the CPU inside the </a:t>
            </a:r>
            <a:r>
              <a:rPr lang="en-US" baseline="0" dirty="0" err="1" smtClean="0"/>
              <a:t>Chromecast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26</a:t>
            </a:fld>
            <a:endParaRPr lang="en-US"/>
          </a:p>
        </p:txBody>
      </p:sp>
    </p:spTree>
    <p:extLst>
      <p:ext uri="{BB962C8B-B14F-4D97-AF65-F5344CB8AC3E}">
        <p14:creationId xmlns:p14="http://schemas.microsoft.com/office/powerpoint/2010/main" val="423350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saw, the </a:t>
            </a:r>
            <a:r>
              <a:rPr lang="en-US" baseline="0" dirty="0" err="1" smtClean="0"/>
              <a:t>Chromecast</a:t>
            </a:r>
            <a:r>
              <a:rPr lang="en-US" baseline="0" dirty="0" smtClean="0"/>
              <a:t> plugs into the TV set.</a:t>
            </a:r>
          </a:p>
          <a:p>
            <a:endParaRPr lang="en-US" baseline="0" dirty="0" smtClean="0"/>
          </a:p>
          <a:p>
            <a:r>
              <a:rPr lang="en-US" baseline="0" dirty="0" smtClean="0"/>
              <a:t>It uses the TV screen as an output device.</a:t>
            </a:r>
          </a:p>
          <a:p>
            <a:endParaRPr lang="en-US" baseline="0" dirty="0" smtClean="0"/>
          </a:p>
          <a:p>
            <a:r>
              <a:rPr lang="en-US" dirty="0" smtClean="0"/>
              <a:t>The </a:t>
            </a:r>
            <a:r>
              <a:rPr lang="en-US" dirty="0" err="1" smtClean="0"/>
              <a:t>Chromecast</a:t>
            </a:r>
            <a:r>
              <a:rPr lang="en-US" baseline="0" dirty="0" smtClean="0"/>
              <a:t> and your tablet, phone or PC connect wirelessly to your </a:t>
            </a:r>
            <a:r>
              <a:rPr lang="en-US" baseline="0" dirty="0" err="1" smtClean="0"/>
              <a:t>WiFi</a:t>
            </a:r>
            <a:r>
              <a:rPr lang="en-US" baseline="0" dirty="0" smtClean="0"/>
              <a:t> base station.</a:t>
            </a:r>
          </a:p>
          <a:p>
            <a:endParaRPr lang="en-US" baseline="0" dirty="0" smtClean="0"/>
          </a:p>
          <a:p>
            <a:r>
              <a:rPr lang="en-US" baseline="0" dirty="0" smtClean="0"/>
              <a:t>Your </a:t>
            </a:r>
            <a:r>
              <a:rPr lang="en-US" baseline="0" dirty="0" err="1" smtClean="0"/>
              <a:t>WiFi</a:t>
            </a:r>
            <a:r>
              <a:rPr lang="en-US" baseline="0" dirty="0" smtClean="0"/>
              <a:t> base station connects to the Internet.</a:t>
            </a:r>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27</a:t>
            </a:fld>
            <a:endParaRPr lang="en-US"/>
          </a:p>
        </p:txBody>
      </p:sp>
    </p:spTree>
    <p:extLst>
      <p:ext uri="{BB962C8B-B14F-4D97-AF65-F5344CB8AC3E}">
        <p14:creationId xmlns:p14="http://schemas.microsoft.com/office/powerpoint/2010/main" val="1638460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commands to start the stream coming would</a:t>
            </a:r>
            <a:r>
              <a:rPr lang="en-US" baseline="0" dirty="0" smtClean="0"/>
              <a:t> be issued from your tablet, phone or PC, but once the </a:t>
            </a:r>
            <a:r>
              <a:rPr lang="en-US" baseline="0" dirty="0" err="1" smtClean="0"/>
              <a:t>Chromedast</a:t>
            </a:r>
            <a:r>
              <a:rPr lang="en-US" baseline="0" dirty="0" smtClean="0"/>
              <a:t> requested the video, you could use your device for other things.</a:t>
            </a:r>
          </a:p>
          <a:p>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29</a:t>
            </a:fld>
            <a:endParaRPr lang="en-US"/>
          </a:p>
        </p:txBody>
      </p:sp>
    </p:spTree>
    <p:extLst>
      <p:ext uri="{BB962C8B-B14F-4D97-AF65-F5344CB8AC3E}">
        <p14:creationId xmlns:p14="http://schemas.microsoft.com/office/powerpoint/2010/main" val="258074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Factors like</a:t>
            </a:r>
            <a:r>
              <a:rPr lang="en-US" baseline="0" dirty="0" smtClean="0"/>
              <a:t> the length of a link, </a:t>
            </a:r>
            <a:r>
              <a:rPr lang="en-US" dirty="0" smtClean="0"/>
              <a:t>the</a:t>
            </a:r>
            <a:r>
              <a:rPr lang="en-US" baseline="0" dirty="0" smtClean="0"/>
              <a:t> cost and complexity of the sending and receiving equipment and its physical medium determine its data transmission speed.</a:t>
            </a:r>
          </a:p>
          <a:p>
            <a:endParaRPr lang="en-US" dirty="0" smtClean="0"/>
          </a:p>
          <a:p>
            <a:r>
              <a:rPr lang="en-US" baseline="0" dirty="0" smtClean="0"/>
              <a:t>The link from my house to the Internet uses copper cable, while the links between the buildings on our campus use optical fiber.</a:t>
            </a:r>
          </a:p>
          <a:p>
            <a:endParaRPr lang="en-US" baseline="0" dirty="0" smtClean="0"/>
          </a:p>
          <a:p>
            <a:r>
              <a:rPr lang="en-US" baseline="0" dirty="0" smtClean="0"/>
              <a:t>Fiber links are generally much faster than links over copper.</a:t>
            </a:r>
          </a:p>
          <a:p>
            <a:endParaRPr lang="en-US" baseline="0" dirty="0" smtClean="0"/>
          </a:p>
          <a:p>
            <a:r>
              <a:rPr lang="en-US" baseline="0" dirty="0" smtClean="0"/>
              <a:t>(Copper telephone wires are generally still slower).</a:t>
            </a:r>
          </a:p>
          <a:p>
            <a:endParaRPr lang="en-US" baseline="0" dirty="0" smtClean="0"/>
          </a:p>
          <a:p>
            <a:r>
              <a:rPr lang="en-US" baseline="0" dirty="0" smtClean="0"/>
              <a:t>The send/receive equipment in my house is also much cheaper than that used on campus.</a:t>
            </a:r>
          </a:p>
          <a:p>
            <a:endParaRPr lang="en-US" baseline="0" dirty="0" smtClean="0"/>
          </a:p>
        </p:txBody>
      </p:sp>
      <p:sp>
        <p:nvSpPr>
          <p:cNvPr id="4" name="Slide Number Placeholder 3"/>
          <p:cNvSpPr>
            <a:spLocks noGrp="1"/>
          </p:cNvSpPr>
          <p:nvPr>
            <p:ph type="sldNum" sz="quarter" idx="10"/>
          </p:nvPr>
        </p:nvSpPr>
        <p:spPr/>
        <p:txBody>
          <a:bodyPr/>
          <a:lstStyle/>
          <a:p>
            <a:fld id="{0AAC811A-B8A5-4FC1-959F-E7B223B098C1}" type="slidenum">
              <a:rPr lang="en-US" smtClean="0"/>
              <a:t>5</a:t>
            </a:fld>
            <a:endParaRPr lang="en-US"/>
          </a:p>
        </p:txBody>
      </p:sp>
    </p:spTree>
    <p:extLst>
      <p:ext uri="{BB962C8B-B14F-4D97-AF65-F5344CB8AC3E}">
        <p14:creationId xmlns:p14="http://schemas.microsoft.com/office/powerpoint/2010/main" val="348630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streaming from the Internet (top) the local device is only used while selecting the video to be streamed.</a:t>
            </a:r>
          </a:p>
          <a:p>
            <a:endParaRPr lang="en-US" baseline="0" dirty="0" smtClean="0"/>
          </a:p>
          <a:p>
            <a:r>
              <a:rPr lang="en-US" baseline="0" dirty="0" smtClean="0"/>
              <a:t>Once the stream starts, the </a:t>
            </a:r>
            <a:r>
              <a:rPr lang="en-US" baseline="0" dirty="0" err="1" smtClean="0"/>
              <a:t>Chromecast</a:t>
            </a:r>
            <a:r>
              <a:rPr lang="en-US" baseline="0" dirty="0" smtClean="0"/>
              <a:t> communicates directly with the video server on the Internet.</a:t>
            </a:r>
          </a:p>
          <a:p>
            <a:endParaRPr lang="en-US" baseline="0" dirty="0" smtClean="0"/>
          </a:p>
          <a:p>
            <a:r>
              <a:rPr lang="en-US" baseline="0" dirty="0" smtClean="0"/>
              <a:t>There is no further load on the local device.</a:t>
            </a:r>
          </a:p>
          <a:p>
            <a:endParaRPr lang="en-US" baseline="0" dirty="0" smtClean="0"/>
          </a:p>
          <a:p>
            <a:r>
              <a:rPr lang="en-US" baseline="0" dirty="0" smtClean="0"/>
              <a:t>But, when you stream from the local device to the </a:t>
            </a:r>
            <a:r>
              <a:rPr lang="en-US" baseline="0" dirty="0" err="1" smtClean="0"/>
              <a:t>Chromecast</a:t>
            </a:r>
            <a:r>
              <a:rPr lang="en-US" baseline="0" dirty="0" smtClean="0"/>
              <a:t> (below), it is constantly feeding bits to the </a:t>
            </a:r>
            <a:r>
              <a:rPr lang="en-US" baseline="0" dirty="0" err="1" smtClean="0"/>
              <a:t>Chromecast</a:t>
            </a:r>
            <a:r>
              <a:rPr lang="en-US" baseline="0" dirty="0" smtClean="0"/>
              <a:t> for display.</a:t>
            </a:r>
          </a:p>
          <a:p>
            <a:endParaRPr lang="en-US" baseline="0" dirty="0" smtClean="0"/>
          </a:p>
          <a:p>
            <a:r>
              <a:rPr lang="en-US" baseline="0" dirty="0" smtClean="0"/>
              <a:t>That takes a lot of CPU speed.</a:t>
            </a:r>
          </a:p>
          <a:p>
            <a:endParaRPr lang="en-US" baseline="0" dirty="0" smtClean="0"/>
          </a:p>
          <a:p>
            <a:r>
              <a:rPr lang="en-US" baseline="0" dirty="0" smtClean="0"/>
              <a:t>As you see here, it is too much – 100% -- for the CPU in my trusty old laptop.</a:t>
            </a:r>
          </a:p>
          <a:p>
            <a:endParaRPr lang="en-US" baseline="0" dirty="0" smtClean="0"/>
          </a:p>
          <a:p>
            <a:r>
              <a:rPr lang="en-US" baseline="0" dirty="0" smtClean="0"/>
              <a:t>My next laptop will be faster, so this will be less of a problem.</a:t>
            </a:r>
          </a:p>
        </p:txBody>
      </p:sp>
      <p:sp>
        <p:nvSpPr>
          <p:cNvPr id="4" name="Slide Number Placeholder 3"/>
          <p:cNvSpPr>
            <a:spLocks noGrp="1"/>
          </p:cNvSpPr>
          <p:nvPr>
            <p:ph type="sldNum" sz="quarter" idx="10"/>
          </p:nvPr>
        </p:nvSpPr>
        <p:spPr/>
        <p:txBody>
          <a:bodyPr/>
          <a:lstStyle/>
          <a:p>
            <a:fld id="{0AAC811A-B8A5-4FC1-959F-E7B223B098C1}" type="slidenum">
              <a:rPr lang="en-US" smtClean="0"/>
              <a:t>30</a:t>
            </a:fld>
            <a:endParaRPr lang="en-US"/>
          </a:p>
        </p:txBody>
      </p:sp>
    </p:spTree>
    <p:extLst>
      <p:ext uri="{BB962C8B-B14F-4D97-AF65-F5344CB8AC3E}">
        <p14:creationId xmlns:p14="http://schemas.microsoft.com/office/powerpoint/2010/main" val="359221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watched</a:t>
            </a:r>
            <a:r>
              <a:rPr lang="en-US" baseline="0" dirty="0" smtClean="0"/>
              <a:t> this interesting conversation – Sal </a:t>
            </a:r>
            <a:r>
              <a:rPr lang="en-US" baseline="0" dirty="0" smtClean="0"/>
              <a:t>Khan </a:t>
            </a:r>
            <a:r>
              <a:rPr lang="en-US" baseline="0" dirty="0" smtClean="0"/>
              <a:t>interviewing </a:t>
            </a:r>
            <a:r>
              <a:rPr lang="en-US" baseline="0" dirty="0" err="1" smtClean="0"/>
              <a:t>Elon</a:t>
            </a:r>
            <a:r>
              <a:rPr lang="en-US" baseline="0" dirty="0" smtClean="0"/>
              <a:t> Musk.</a:t>
            </a:r>
          </a:p>
          <a:p>
            <a:endParaRPr lang="en-US" baseline="0" dirty="0" smtClean="0"/>
          </a:p>
          <a:p>
            <a:r>
              <a:rPr lang="en-US" dirty="0" smtClean="0"/>
              <a:t>It is not technical</a:t>
            </a:r>
            <a:r>
              <a:rPr lang="en-US" baseline="0" dirty="0" smtClean="0"/>
              <a:t> or about the Internet, but gives insight into Musk’s goals and his motivation for investing in his companies Tesla and </a:t>
            </a:r>
            <a:r>
              <a:rPr lang="en-US" baseline="0" dirty="0" err="1" smtClean="0"/>
              <a:t>SpaceX</a:t>
            </a:r>
            <a:r>
              <a:rPr lang="en-US" baseline="0" dirty="0" smtClean="0"/>
              <a:t>.</a:t>
            </a:r>
          </a:p>
          <a:p>
            <a:endParaRPr lang="en-US" baseline="0" dirty="0" smtClean="0"/>
          </a:p>
          <a:p>
            <a:r>
              <a:rPr lang="en-US" baseline="0" dirty="0" smtClean="0"/>
              <a:t>I’d recommend your watching it, but, for now, I want to use it to raise a question about video streaming technology and computer memory and CPU utilization, so just watch a minute or two to get a feel for it.</a:t>
            </a:r>
            <a:endParaRPr lang="en-US" dirty="0"/>
          </a:p>
        </p:txBody>
      </p:sp>
      <p:sp>
        <p:nvSpPr>
          <p:cNvPr id="4" name="Slide Number Placeholder 3"/>
          <p:cNvSpPr>
            <a:spLocks noGrp="1"/>
          </p:cNvSpPr>
          <p:nvPr>
            <p:ph type="sldNum" sz="quarter" idx="10"/>
          </p:nvPr>
        </p:nvSpPr>
        <p:spPr/>
        <p:txBody>
          <a:bodyPr/>
          <a:lstStyle/>
          <a:p>
            <a:pPr>
              <a:defRPr/>
            </a:pPr>
            <a:fld id="{3078C6A1-2C2C-4A81-9180-5C48C989592D}" type="slidenum">
              <a:rPr lang="en-US" smtClean="0"/>
              <a:pPr>
                <a:defRPr/>
              </a:pPr>
              <a:t>7</a:t>
            </a:fld>
            <a:endParaRPr lang="en-US" dirty="0"/>
          </a:p>
        </p:txBody>
      </p:sp>
    </p:spTree>
    <p:extLst>
      <p:ext uri="{BB962C8B-B14F-4D97-AF65-F5344CB8AC3E}">
        <p14:creationId xmlns:p14="http://schemas.microsoft.com/office/powerpoint/2010/main" val="191421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images are made up of dots of varying color.</a:t>
            </a:r>
          </a:p>
          <a:p>
            <a:endParaRPr lang="en-US" baseline="0" dirty="0" smtClean="0"/>
          </a:p>
          <a:p>
            <a:r>
              <a:rPr lang="en-US" baseline="0" dirty="0" smtClean="0"/>
              <a:t>Geeks call the dots “pixels,” which is short for “picture element.</a:t>
            </a:r>
          </a:p>
        </p:txBody>
      </p:sp>
      <p:sp>
        <p:nvSpPr>
          <p:cNvPr id="4" name="Slide Number Placeholder 3"/>
          <p:cNvSpPr>
            <a:spLocks noGrp="1"/>
          </p:cNvSpPr>
          <p:nvPr>
            <p:ph type="sldNum" sz="quarter" idx="10"/>
          </p:nvPr>
        </p:nvSpPr>
        <p:spPr/>
        <p:txBody>
          <a:bodyPr/>
          <a:lstStyle/>
          <a:p>
            <a:fld id="{0AAC811A-B8A5-4FC1-959F-E7B223B098C1}" type="slidenum">
              <a:rPr lang="en-US" smtClean="0"/>
              <a:t>9</a:t>
            </a:fld>
            <a:endParaRPr lang="en-US"/>
          </a:p>
        </p:txBody>
      </p:sp>
    </p:spTree>
    <p:extLst>
      <p:ext uri="{BB962C8B-B14F-4D97-AF65-F5344CB8AC3E}">
        <p14:creationId xmlns:p14="http://schemas.microsoft.com/office/powerpoint/2010/main" val="428895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picture has</a:t>
            </a:r>
            <a:r>
              <a:rPr lang="en-US" baseline="0" dirty="0" smtClean="0"/>
              <a:t> 1,080 rows of pixels.</a:t>
            </a:r>
          </a:p>
          <a:p>
            <a:endParaRPr lang="en-US" baseline="0" dirty="0" smtClean="0"/>
          </a:p>
          <a:p>
            <a:r>
              <a:rPr lang="en-US" baseline="0" dirty="0" smtClean="0"/>
              <a:t>The bottom picture has only xx rows of pixels.</a:t>
            </a:r>
          </a:p>
          <a:p>
            <a:endParaRPr lang="en-US" baseline="0" dirty="0" smtClean="0"/>
          </a:p>
          <a:p>
            <a:r>
              <a:rPr lang="en-US" baseline="0" dirty="0" smtClean="0"/>
              <a:t>Both images are the same size on the screen, so the pixels in the top image must be smaller.</a:t>
            </a:r>
          </a:p>
        </p:txBody>
      </p:sp>
      <p:sp>
        <p:nvSpPr>
          <p:cNvPr id="4" name="Slide Number Placeholder 3"/>
          <p:cNvSpPr>
            <a:spLocks noGrp="1"/>
          </p:cNvSpPr>
          <p:nvPr>
            <p:ph type="sldNum" sz="quarter" idx="10"/>
          </p:nvPr>
        </p:nvSpPr>
        <p:spPr/>
        <p:txBody>
          <a:bodyPr/>
          <a:lstStyle/>
          <a:p>
            <a:fld id="{0AAC811A-B8A5-4FC1-959F-E7B223B098C1}" type="slidenum">
              <a:rPr lang="en-US" smtClean="0"/>
              <a:t>10</a:t>
            </a:fld>
            <a:endParaRPr lang="en-US"/>
          </a:p>
        </p:txBody>
      </p:sp>
    </p:spTree>
    <p:extLst>
      <p:ext uri="{BB962C8B-B14F-4D97-AF65-F5344CB8AC3E}">
        <p14:creationId xmlns:p14="http://schemas.microsoft.com/office/powerpoint/2010/main" val="428895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plot of memory and CPU utilization for about five minutes after I </a:t>
            </a:r>
            <a:r>
              <a:rPr lang="en-US" baseline="0" dirty="0" smtClean="0"/>
              <a:t>turned my laptop on.</a:t>
            </a:r>
          </a:p>
          <a:p>
            <a:endParaRPr lang="en-US" baseline="0" dirty="0" smtClean="0"/>
          </a:p>
          <a:p>
            <a:r>
              <a:rPr lang="en-US" baseline="0" dirty="0" smtClean="0"/>
              <a:t>No application programs are in memory – just the operating </a:t>
            </a:r>
            <a:r>
              <a:rPr lang="en-US" baseline="0" dirty="0" smtClean="0"/>
              <a:t>system and some basic utility programs.</a:t>
            </a:r>
            <a:endParaRPr lang="en-US" baseline="0" dirty="0" smtClean="0"/>
          </a:p>
          <a:p>
            <a:endParaRPr lang="en-US" baseline="0" dirty="0" smtClean="0"/>
          </a:p>
          <a:p>
            <a:r>
              <a:rPr lang="en-US" baseline="0" dirty="0" smtClean="0"/>
              <a:t>As you see, it is only using about 2 per of the CPU capacity and 1.75 gigabytes of memory.</a:t>
            </a:r>
          </a:p>
          <a:p>
            <a:endParaRPr lang="en-US" baseline="0" dirty="0" smtClean="0"/>
          </a:p>
          <a:p>
            <a:r>
              <a:rPr lang="en-US" baseline="0" dirty="0" smtClean="0"/>
              <a:t>Next I loaded an image editing program into memory.</a:t>
            </a:r>
          </a:p>
        </p:txBody>
      </p:sp>
      <p:sp>
        <p:nvSpPr>
          <p:cNvPr id="4" name="Slide Number Placeholder 3"/>
          <p:cNvSpPr>
            <a:spLocks noGrp="1"/>
          </p:cNvSpPr>
          <p:nvPr>
            <p:ph type="sldNum" sz="quarter" idx="10"/>
          </p:nvPr>
        </p:nvSpPr>
        <p:spPr/>
        <p:txBody>
          <a:bodyPr/>
          <a:lstStyle/>
          <a:p>
            <a:fld id="{93AE95C4-C454-4F37-B29E-9C9DECC22A3B}" type="slidenum">
              <a:rPr lang="en-US" smtClean="0"/>
              <a:t>11</a:t>
            </a:fld>
            <a:endParaRPr lang="en-US"/>
          </a:p>
        </p:txBody>
      </p:sp>
    </p:spTree>
    <p:extLst>
      <p:ext uri="{BB962C8B-B14F-4D97-AF65-F5344CB8AC3E}">
        <p14:creationId xmlns:p14="http://schemas.microsoft.com/office/powerpoint/2010/main" val="254241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started streaming the video in the small window, the memory and CPU utilization went up noticeably.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AE95C4-C454-4F37-B29E-9C9DECC22A3B}" type="slidenum">
              <a:rPr lang="en-US" smtClean="0"/>
              <a:t>12</a:t>
            </a:fld>
            <a:endParaRPr lang="en-US"/>
          </a:p>
        </p:txBody>
      </p:sp>
    </p:spTree>
    <p:extLst>
      <p:ext uri="{BB962C8B-B14F-4D97-AF65-F5344CB8AC3E}">
        <p14:creationId xmlns:p14="http://schemas.microsoft.com/office/powerpoint/2010/main" val="147890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your computer is streaming video, packets of bits come into memory from the Internet and they are assembled into a video stream and sent out to the display.</a:t>
            </a:r>
          </a:p>
          <a:p>
            <a:endParaRPr lang="en-US" baseline="0" dirty="0" smtClean="0"/>
          </a:p>
          <a:p>
            <a:r>
              <a:rPr lang="en-US" baseline="0" dirty="0" smtClean="0"/>
              <a:t>Since the video data arrives in individual packets, the input rate varies, but to keep the audio and video playing smoothly, bits must be sent to the display at a constant rate.</a:t>
            </a:r>
          </a:p>
          <a:p>
            <a:endParaRPr lang="en-US" baseline="0" dirty="0" smtClean="0"/>
          </a:p>
          <a:p>
            <a:r>
              <a:rPr lang="en-US" baseline="0" dirty="0" smtClean="0"/>
              <a:t>To keep a steady output stream, the program lets the input get ahead of the output, </a:t>
            </a:r>
            <a:r>
              <a:rPr lang="en-US" b="1" baseline="0" dirty="0" smtClean="0"/>
              <a:t>buffering</a:t>
            </a:r>
            <a:r>
              <a:rPr lang="en-US" baseline="0" dirty="0" smtClean="0"/>
              <a:t> some bits in memory.</a:t>
            </a:r>
          </a:p>
          <a:p>
            <a:endParaRPr lang="en-US" baseline="0" dirty="0" smtClean="0"/>
          </a:p>
          <a:p>
            <a:r>
              <a:rPr lang="en-US" baseline="0" dirty="0" smtClean="0"/>
              <a:t>That is why it takes a little while before the video begins to play.</a:t>
            </a:r>
          </a:p>
          <a:p>
            <a:endParaRPr lang="en-US" baseline="0" dirty="0" smtClean="0"/>
          </a:p>
          <a:p>
            <a:r>
              <a:rPr lang="en-US" baseline="0" dirty="0" smtClean="0"/>
              <a:t>The CPU utilization goes up because it has to execute the program that reads those bits in, takes them out their packets to reassemble the video file and send it out to the display.</a:t>
            </a:r>
          </a:p>
          <a:p>
            <a:endParaRPr lang="en-US" baseline="0" dirty="0" smtClean="0"/>
          </a:p>
          <a:p>
            <a:r>
              <a:rPr lang="en-US" baseline="0" dirty="0" smtClean="0"/>
              <a:t>That is a lot of work.</a:t>
            </a:r>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13</a:t>
            </a:fld>
            <a:endParaRPr lang="en-US"/>
          </a:p>
        </p:txBody>
      </p:sp>
    </p:spTree>
    <p:extLst>
      <p:ext uri="{BB962C8B-B14F-4D97-AF65-F5344CB8AC3E}">
        <p14:creationId xmlns:p14="http://schemas.microsoft.com/office/powerpoint/2010/main" val="364030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operating system and the program to get</a:t>
            </a:r>
            <a:r>
              <a:rPr lang="en-US" baseline="0" dirty="0" smtClean="0"/>
              <a:t> and play the video must also be in memory.</a:t>
            </a:r>
          </a:p>
          <a:p>
            <a:endParaRPr lang="en-US" baseline="0" dirty="0" smtClean="0"/>
          </a:p>
          <a:p>
            <a:r>
              <a:rPr lang="en-US" baseline="0" dirty="0" smtClean="0"/>
              <a:t>If video performance is poor, you might be able to improve it by killing other programs – make sure that only the video player is running.</a:t>
            </a:r>
            <a:endParaRPr lang="en-US" dirty="0"/>
          </a:p>
        </p:txBody>
      </p:sp>
      <p:sp>
        <p:nvSpPr>
          <p:cNvPr id="4" name="Slide Number Placeholder 3"/>
          <p:cNvSpPr>
            <a:spLocks noGrp="1"/>
          </p:cNvSpPr>
          <p:nvPr>
            <p:ph type="sldNum" sz="quarter" idx="10"/>
          </p:nvPr>
        </p:nvSpPr>
        <p:spPr/>
        <p:txBody>
          <a:bodyPr/>
          <a:lstStyle/>
          <a:p>
            <a:fld id="{0AAC811A-B8A5-4FC1-959F-E7B223B098C1}" type="slidenum">
              <a:rPr lang="en-US" smtClean="0"/>
              <a:t>14</a:t>
            </a:fld>
            <a:endParaRPr lang="en-US"/>
          </a:p>
        </p:txBody>
      </p:sp>
    </p:spTree>
    <p:extLst>
      <p:ext uri="{BB962C8B-B14F-4D97-AF65-F5344CB8AC3E}">
        <p14:creationId xmlns:p14="http://schemas.microsoft.com/office/powerpoint/2010/main" val="187870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19289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389124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424400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220337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273204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109686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299709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120567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36090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83374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5CCD2-D6EB-4A50-B8EF-12BF6ECC9FAA}" type="datetimeFigureOut">
              <a:rPr lang="en-US" smtClean="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111A5-EF06-495F-B2F5-EFB1FD4D6E6D}" type="slidenum">
              <a:rPr lang="en-US" smtClean="0"/>
              <a:t>‹#›</a:t>
            </a:fld>
            <a:endParaRPr lang="en-US" dirty="0"/>
          </a:p>
        </p:txBody>
      </p:sp>
    </p:spTree>
    <p:extLst>
      <p:ext uri="{BB962C8B-B14F-4D97-AF65-F5344CB8AC3E}">
        <p14:creationId xmlns:p14="http://schemas.microsoft.com/office/powerpoint/2010/main" val="241925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5CCD2-D6EB-4A50-B8EF-12BF6ECC9FAA}" type="datetimeFigureOut">
              <a:rPr lang="en-US" smtClean="0"/>
              <a:t>10/8/2013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111A5-EF06-495F-B2F5-EFB1FD4D6E6D}" type="slidenum">
              <a:rPr lang="en-US" smtClean="0"/>
              <a:t>‹#›</a:t>
            </a:fld>
            <a:endParaRPr lang="en-US" dirty="0"/>
          </a:p>
        </p:txBody>
      </p:sp>
    </p:spTree>
    <p:extLst>
      <p:ext uri="{BB962C8B-B14F-4D97-AF65-F5344CB8AC3E}">
        <p14:creationId xmlns:p14="http://schemas.microsoft.com/office/powerpoint/2010/main" val="116634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7.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7.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bit.ly/14xEe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507" y="896815"/>
            <a:ext cx="7766998" cy="553998"/>
          </a:xfrm>
          <a:prstGeom prst="rect">
            <a:avLst/>
          </a:prstGeom>
          <a:noFill/>
        </p:spPr>
        <p:txBody>
          <a:bodyPr wrap="none" rtlCol="0">
            <a:spAutoFit/>
          </a:bodyPr>
          <a:lstStyle/>
          <a:p>
            <a:pPr algn="ctr"/>
            <a:r>
              <a:rPr lang="en-US" sz="3000" dirty="0" smtClean="0"/>
              <a:t>Questions about communication </a:t>
            </a:r>
            <a:r>
              <a:rPr lang="en-US" sz="3000" dirty="0" smtClean="0"/>
              <a:t>link </a:t>
            </a:r>
            <a:r>
              <a:rPr lang="en-US" sz="3000" dirty="0" smtClean="0"/>
              <a:t>and </a:t>
            </a:r>
            <a:r>
              <a:rPr lang="en-US" sz="3000" dirty="0" smtClean="0"/>
              <a:t>speed</a:t>
            </a:r>
            <a:endParaRPr lang="en-US" sz="3000" dirty="0"/>
          </a:p>
        </p:txBody>
      </p:sp>
      <p:sp>
        <p:nvSpPr>
          <p:cNvPr id="4" name="Rectangle 3"/>
          <p:cNvSpPr/>
          <p:nvPr/>
        </p:nvSpPr>
        <p:spPr>
          <a:xfrm>
            <a:off x="3885755" y="1906596"/>
            <a:ext cx="1372491" cy="3170099"/>
          </a:xfrm>
          <a:prstGeom prst="rect">
            <a:avLst/>
          </a:prstGeom>
        </p:spPr>
        <p:txBody>
          <a:bodyPr wrap="none">
            <a:spAutoFit/>
          </a:bodyPr>
          <a:lstStyle/>
          <a:p>
            <a:pPr lvl="0" algn="ctr"/>
            <a:r>
              <a:rPr lang="en-US" sz="20000" dirty="0">
                <a:solidFill>
                  <a:srgbClr val="FF0000"/>
                </a:solidFill>
              </a:rPr>
              <a:t>?</a:t>
            </a:r>
          </a:p>
        </p:txBody>
      </p:sp>
    </p:spTree>
    <p:extLst>
      <p:ext uri="{BB962C8B-B14F-4D97-AF65-F5344CB8AC3E}">
        <p14:creationId xmlns:p14="http://schemas.microsoft.com/office/powerpoint/2010/main" val="2664768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330" y="122761"/>
            <a:ext cx="5299319" cy="3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810" y="3537107"/>
            <a:ext cx="5289839" cy="3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3517" y="2468797"/>
            <a:ext cx="2449751" cy="1477328"/>
          </a:xfrm>
          <a:prstGeom prst="rect">
            <a:avLst/>
          </a:prstGeom>
          <a:noFill/>
        </p:spPr>
        <p:txBody>
          <a:bodyPr wrap="square" rtlCol="0">
            <a:spAutoFit/>
          </a:bodyPr>
          <a:lstStyle/>
          <a:p>
            <a:r>
              <a:rPr lang="en-US" dirty="0" smtClean="0"/>
              <a:t>Which image is made of more dots?</a:t>
            </a:r>
          </a:p>
          <a:p>
            <a:endParaRPr lang="en-US" dirty="0" smtClean="0"/>
          </a:p>
          <a:p>
            <a:r>
              <a:rPr lang="en-US" dirty="0" smtClean="0"/>
              <a:t>Which image has smaller dots?</a:t>
            </a:r>
          </a:p>
        </p:txBody>
      </p:sp>
    </p:spTree>
    <p:extLst>
      <p:ext uri="{BB962C8B-B14F-4D97-AF65-F5344CB8AC3E}">
        <p14:creationId xmlns:p14="http://schemas.microsoft.com/office/powerpoint/2010/main" val="59621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366542"/>
            <a:ext cx="70866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14371" y="922914"/>
            <a:ext cx="7515262" cy="553998"/>
          </a:xfrm>
          <a:prstGeom prst="rect">
            <a:avLst/>
          </a:prstGeom>
          <a:noFill/>
        </p:spPr>
        <p:txBody>
          <a:bodyPr wrap="none" rtlCol="0">
            <a:spAutoFit/>
          </a:bodyPr>
          <a:lstStyle/>
          <a:p>
            <a:pPr algn="ctr"/>
            <a:r>
              <a:rPr lang="en-US" sz="3000" dirty="0" smtClean="0"/>
              <a:t>Baseline – </a:t>
            </a:r>
            <a:r>
              <a:rPr lang="en-US" sz="3000" dirty="0" smtClean="0"/>
              <a:t>only the </a:t>
            </a:r>
            <a:r>
              <a:rPr lang="en-US" sz="3000" dirty="0" smtClean="0"/>
              <a:t>operating system is running</a:t>
            </a:r>
          </a:p>
        </p:txBody>
      </p:sp>
    </p:spTree>
    <p:extLst>
      <p:ext uri="{BB962C8B-B14F-4D97-AF65-F5344CB8AC3E}">
        <p14:creationId xmlns:p14="http://schemas.microsoft.com/office/powerpoint/2010/main" val="161024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376067"/>
            <a:ext cx="7086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23632" y="922914"/>
            <a:ext cx="4696735" cy="553998"/>
          </a:xfrm>
          <a:prstGeom prst="rect">
            <a:avLst/>
          </a:prstGeom>
          <a:noFill/>
        </p:spPr>
        <p:txBody>
          <a:bodyPr wrap="none" rtlCol="0">
            <a:spAutoFit/>
          </a:bodyPr>
          <a:lstStyle/>
          <a:p>
            <a:pPr algn="ctr"/>
            <a:r>
              <a:rPr lang="en-US" sz="3000" dirty="0" smtClean="0"/>
              <a:t>Viewing low resolution video</a:t>
            </a:r>
            <a:endParaRPr lang="en-US" sz="3000" dirty="0" smtClean="0"/>
          </a:p>
        </p:txBody>
      </p:sp>
      <p:sp>
        <p:nvSpPr>
          <p:cNvPr id="4" name="TextBox 3"/>
          <p:cNvSpPr txBox="1"/>
          <p:nvPr/>
        </p:nvSpPr>
        <p:spPr>
          <a:xfrm>
            <a:off x="1737977" y="5717177"/>
            <a:ext cx="6377323" cy="646331"/>
          </a:xfrm>
          <a:prstGeom prst="rect">
            <a:avLst/>
          </a:prstGeom>
          <a:noFill/>
        </p:spPr>
        <p:txBody>
          <a:bodyPr wrap="none" rtlCol="0">
            <a:spAutoFit/>
          </a:bodyPr>
          <a:lstStyle/>
          <a:p>
            <a:r>
              <a:rPr lang="en-US" dirty="0" smtClean="0"/>
              <a:t>Why did memory utilization increase when the video was playing?</a:t>
            </a:r>
          </a:p>
          <a:p>
            <a:r>
              <a:rPr lang="en-US" dirty="0" smtClean="0"/>
              <a:t>Why did CPU load increase when the video was playing?</a:t>
            </a:r>
            <a:endParaRPr lang="en-US" dirty="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5706" y="581655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037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731" y="3608630"/>
            <a:ext cx="1399120" cy="85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9868" y="1796528"/>
            <a:ext cx="3485478" cy="3130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55" y="2680092"/>
            <a:ext cx="1638280" cy="122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1811946" y="3291821"/>
            <a:ext cx="1158717"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 idx="1"/>
          </p:cNvCxnSpPr>
          <p:nvPr/>
        </p:nvCxnSpPr>
        <p:spPr>
          <a:xfrm flipV="1">
            <a:off x="6465346" y="4034123"/>
            <a:ext cx="106438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978874" y="3347981"/>
            <a:ext cx="769763" cy="369332"/>
          </a:xfrm>
          <a:prstGeom prst="rect">
            <a:avLst/>
          </a:prstGeom>
        </p:spPr>
        <p:txBody>
          <a:bodyPr wrap="none">
            <a:spAutoFit/>
          </a:bodyPr>
          <a:lstStyle/>
          <a:p>
            <a:pPr algn="ctr"/>
            <a:r>
              <a:rPr lang="en-US" dirty="0" smtClean="0"/>
              <a:t>10110</a:t>
            </a:r>
            <a:endParaRPr lang="en-US" dirty="0"/>
          </a:p>
        </p:txBody>
      </p:sp>
      <p:sp>
        <p:nvSpPr>
          <p:cNvPr id="16" name="Rectangle 15"/>
          <p:cNvSpPr/>
          <p:nvPr/>
        </p:nvSpPr>
        <p:spPr>
          <a:xfrm>
            <a:off x="6612656" y="4117730"/>
            <a:ext cx="769763" cy="369332"/>
          </a:xfrm>
          <a:prstGeom prst="rect">
            <a:avLst/>
          </a:prstGeom>
        </p:spPr>
        <p:txBody>
          <a:bodyPr wrap="none">
            <a:spAutoFit/>
          </a:bodyPr>
          <a:lstStyle/>
          <a:p>
            <a:pPr algn="ctr"/>
            <a:r>
              <a:rPr lang="en-US" dirty="0" smtClean="0"/>
              <a:t>11101</a:t>
            </a:r>
            <a:endParaRPr lang="en-US" dirty="0"/>
          </a:p>
        </p:txBody>
      </p:sp>
      <p:sp>
        <p:nvSpPr>
          <p:cNvPr id="17" name="Rectangle 16"/>
          <p:cNvSpPr/>
          <p:nvPr/>
        </p:nvSpPr>
        <p:spPr>
          <a:xfrm>
            <a:off x="3172161" y="3236841"/>
            <a:ext cx="3100891" cy="1477328"/>
          </a:xfrm>
          <a:prstGeom prst="rect">
            <a:avLst/>
          </a:prstGeom>
        </p:spPr>
        <p:txBody>
          <a:bodyPr wrap="square">
            <a:spAutoFit/>
          </a:bodyPr>
          <a:lstStyle/>
          <a:p>
            <a:r>
              <a:rPr lang="en-US" dirty="0"/>
              <a:t>101001101010010101010010101101110101001010101010100101010101010100101010010101010100100101010101001010101</a:t>
            </a:r>
            <a:endParaRPr lang="en-US" dirty="0"/>
          </a:p>
        </p:txBody>
      </p:sp>
      <p:sp>
        <p:nvSpPr>
          <p:cNvPr id="18" name="TextBox 17"/>
          <p:cNvSpPr txBox="1"/>
          <p:nvPr/>
        </p:nvSpPr>
        <p:spPr>
          <a:xfrm>
            <a:off x="299359" y="484092"/>
            <a:ext cx="8545289" cy="523220"/>
          </a:xfrm>
          <a:prstGeom prst="rect">
            <a:avLst/>
          </a:prstGeom>
          <a:noFill/>
        </p:spPr>
        <p:txBody>
          <a:bodyPr wrap="none" rtlCol="0">
            <a:spAutoFit/>
          </a:bodyPr>
          <a:lstStyle/>
          <a:p>
            <a:pPr algn="ctr"/>
            <a:r>
              <a:rPr lang="en-US" sz="2800" dirty="0" smtClean="0"/>
              <a:t>Buffer bits in memory for smooth audio and video output</a:t>
            </a:r>
            <a:endParaRPr lang="en-US" sz="2800" dirty="0"/>
          </a:p>
        </p:txBody>
      </p:sp>
      <p:sp>
        <p:nvSpPr>
          <p:cNvPr id="20" name="Rectangle 19"/>
          <p:cNvSpPr/>
          <p:nvPr/>
        </p:nvSpPr>
        <p:spPr>
          <a:xfrm>
            <a:off x="492347" y="4231014"/>
            <a:ext cx="976293" cy="400110"/>
          </a:xfrm>
          <a:prstGeom prst="rect">
            <a:avLst/>
          </a:prstGeom>
        </p:spPr>
        <p:txBody>
          <a:bodyPr wrap="none">
            <a:spAutoFit/>
          </a:bodyPr>
          <a:lstStyle/>
          <a:p>
            <a:pPr algn="ctr"/>
            <a:r>
              <a:rPr lang="en-US" sz="2000" dirty="0"/>
              <a:t>S</a:t>
            </a:r>
            <a:r>
              <a:rPr lang="en-US" sz="2000" dirty="0" smtClean="0"/>
              <a:t>torage</a:t>
            </a:r>
            <a:endParaRPr lang="en-US" sz="2000" dirty="0"/>
          </a:p>
        </p:txBody>
      </p:sp>
      <p:sp>
        <p:nvSpPr>
          <p:cNvPr id="21" name="Rectangle 20"/>
          <p:cNvSpPr/>
          <p:nvPr/>
        </p:nvSpPr>
        <p:spPr>
          <a:xfrm>
            <a:off x="7763460" y="4520414"/>
            <a:ext cx="931666" cy="400110"/>
          </a:xfrm>
          <a:prstGeom prst="rect">
            <a:avLst/>
          </a:prstGeom>
        </p:spPr>
        <p:txBody>
          <a:bodyPr wrap="none">
            <a:spAutoFit/>
          </a:bodyPr>
          <a:lstStyle/>
          <a:p>
            <a:pPr algn="ctr"/>
            <a:r>
              <a:rPr lang="en-US" sz="2000" dirty="0" smtClean="0"/>
              <a:t>Output</a:t>
            </a:r>
            <a:endParaRPr lang="en-US" sz="2000" dirty="0"/>
          </a:p>
        </p:txBody>
      </p:sp>
      <p:sp>
        <p:nvSpPr>
          <p:cNvPr id="22" name="Rectangle 21"/>
          <p:cNvSpPr/>
          <p:nvPr/>
        </p:nvSpPr>
        <p:spPr>
          <a:xfrm>
            <a:off x="4183196" y="4970024"/>
            <a:ext cx="1078821" cy="400110"/>
          </a:xfrm>
          <a:prstGeom prst="rect">
            <a:avLst/>
          </a:prstGeom>
        </p:spPr>
        <p:txBody>
          <a:bodyPr wrap="none">
            <a:spAutoFit/>
          </a:bodyPr>
          <a:lstStyle/>
          <a:p>
            <a:pPr algn="ctr"/>
            <a:r>
              <a:rPr lang="en-US" sz="2000" dirty="0"/>
              <a:t>M</a:t>
            </a:r>
            <a:r>
              <a:rPr lang="en-US" sz="2000" dirty="0" smtClean="0"/>
              <a:t>emory</a:t>
            </a:r>
            <a:endParaRPr lang="en-US" sz="2000" dirty="0"/>
          </a:p>
        </p:txBody>
      </p:sp>
      <p:sp>
        <p:nvSpPr>
          <p:cNvPr id="23" name="TextBox 22"/>
          <p:cNvSpPr txBox="1"/>
          <p:nvPr/>
        </p:nvSpPr>
        <p:spPr>
          <a:xfrm>
            <a:off x="895963" y="5931799"/>
            <a:ext cx="4913076" cy="369332"/>
          </a:xfrm>
          <a:prstGeom prst="rect">
            <a:avLst/>
          </a:prstGeom>
          <a:noFill/>
        </p:spPr>
        <p:txBody>
          <a:bodyPr wrap="none" rtlCol="0">
            <a:spAutoFit/>
          </a:bodyPr>
          <a:lstStyle/>
          <a:p>
            <a:r>
              <a:rPr lang="en-US" dirty="0" smtClean="0"/>
              <a:t>What else is in memory while the video is playing?</a:t>
            </a:r>
            <a:endParaRPr lang="en-US" dirty="0"/>
          </a:p>
        </p:txBody>
      </p:sp>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34" y="5891856"/>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p:nvPr/>
        </p:nvCxnSpPr>
        <p:spPr>
          <a:xfrm flipV="1">
            <a:off x="6470436" y="2605149"/>
            <a:ext cx="106438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617746" y="2688756"/>
            <a:ext cx="769763" cy="369332"/>
          </a:xfrm>
          <a:prstGeom prst="rect">
            <a:avLst/>
          </a:prstGeom>
        </p:spPr>
        <p:txBody>
          <a:bodyPr wrap="none">
            <a:spAutoFit/>
          </a:bodyPr>
          <a:lstStyle/>
          <a:p>
            <a:pPr algn="ctr"/>
            <a:r>
              <a:rPr lang="en-US" dirty="0" smtClean="0"/>
              <a:t>10011</a:t>
            </a:r>
            <a:endParaRPr lang="en-US" dirty="0"/>
          </a:p>
        </p:txBody>
      </p:sp>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9147" y="2076343"/>
            <a:ext cx="1325910" cy="1064904"/>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939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9868" y="1796528"/>
            <a:ext cx="3485478" cy="3130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72161" y="3236841"/>
            <a:ext cx="3100891" cy="1477328"/>
          </a:xfrm>
          <a:prstGeom prst="rect">
            <a:avLst/>
          </a:prstGeom>
        </p:spPr>
        <p:txBody>
          <a:bodyPr wrap="square">
            <a:spAutoFit/>
          </a:bodyPr>
          <a:lstStyle/>
          <a:p>
            <a:r>
              <a:rPr lang="en-US" dirty="0"/>
              <a:t>101001101010010101010010101101110101001010101010100101010101010100101010010101010100100101010101001010101</a:t>
            </a:r>
            <a:endParaRPr lang="en-US" dirty="0"/>
          </a:p>
        </p:txBody>
      </p:sp>
      <p:sp>
        <p:nvSpPr>
          <p:cNvPr id="5" name="Rectangle 4"/>
          <p:cNvSpPr/>
          <p:nvPr/>
        </p:nvSpPr>
        <p:spPr>
          <a:xfrm>
            <a:off x="4183196" y="4970024"/>
            <a:ext cx="1078821" cy="400110"/>
          </a:xfrm>
          <a:prstGeom prst="rect">
            <a:avLst/>
          </a:prstGeom>
        </p:spPr>
        <p:txBody>
          <a:bodyPr wrap="none">
            <a:spAutoFit/>
          </a:bodyPr>
          <a:lstStyle/>
          <a:p>
            <a:pPr algn="ctr"/>
            <a:r>
              <a:rPr lang="en-US" sz="2000" dirty="0"/>
              <a:t>M</a:t>
            </a:r>
            <a:r>
              <a:rPr lang="en-US" sz="2000" dirty="0" smtClean="0"/>
              <a:t>emory</a:t>
            </a:r>
            <a:endParaRPr lang="en-US" sz="2000" dirty="0"/>
          </a:p>
        </p:txBody>
      </p:sp>
      <p:sp>
        <p:nvSpPr>
          <p:cNvPr id="7" name="Rectangle 6"/>
          <p:cNvSpPr/>
          <p:nvPr/>
        </p:nvSpPr>
        <p:spPr>
          <a:xfrm>
            <a:off x="3172161" y="2182835"/>
            <a:ext cx="1445533" cy="707886"/>
          </a:xfrm>
          <a:prstGeom prst="rect">
            <a:avLst/>
          </a:prstGeom>
        </p:spPr>
        <p:txBody>
          <a:bodyPr wrap="square">
            <a:spAutoFit/>
          </a:bodyPr>
          <a:lstStyle/>
          <a:p>
            <a:r>
              <a:rPr lang="en-US" sz="2000" dirty="0"/>
              <a:t>Operating system</a:t>
            </a:r>
            <a:endParaRPr lang="en-US" sz="2000" dirty="0"/>
          </a:p>
        </p:txBody>
      </p:sp>
      <p:sp>
        <p:nvSpPr>
          <p:cNvPr id="8" name="Rectangle 7"/>
          <p:cNvSpPr/>
          <p:nvPr/>
        </p:nvSpPr>
        <p:spPr>
          <a:xfrm>
            <a:off x="4850827" y="2182835"/>
            <a:ext cx="1701924" cy="707886"/>
          </a:xfrm>
          <a:prstGeom prst="rect">
            <a:avLst/>
          </a:prstGeom>
        </p:spPr>
        <p:txBody>
          <a:bodyPr wrap="square">
            <a:spAutoFit/>
          </a:bodyPr>
          <a:lstStyle/>
          <a:p>
            <a:r>
              <a:rPr lang="en-US" sz="2000" dirty="0" smtClean="0"/>
              <a:t>Video player program</a:t>
            </a:r>
            <a:endParaRPr lang="en-US" sz="2000" dirty="0"/>
          </a:p>
        </p:txBody>
      </p:sp>
    </p:spTree>
    <p:extLst>
      <p:ext uri="{BB962C8B-B14F-4D97-AF65-F5344CB8AC3E}">
        <p14:creationId xmlns:p14="http://schemas.microsoft.com/office/powerpoint/2010/main" val="306755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376067"/>
            <a:ext cx="7086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42081" y="922914"/>
            <a:ext cx="3859838" cy="553998"/>
          </a:xfrm>
          <a:prstGeom prst="rect">
            <a:avLst/>
          </a:prstGeom>
          <a:noFill/>
        </p:spPr>
        <p:txBody>
          <a:bodyPr wrap="none" rtlCol="0">
            <a:spAutoFit/>
          </a:bodyPr>
          <a:lstStyle/>
          <a:p>
            <a:pPr algn="ctr"/>
            <a:r>
              <a:rPr lang="en-US" sz="3000" dirty="0" smtClean="0"/>
              <a:t>Viewing high </a:t>
            </a:r>
            <a:r>
              <a:rPr lang="en-US" sz="3000" dirty="0" smtClean="0"/>
              <a:t>resolution</a:t>
            </a:r>
            <a:endParaRPr lang="en-US" sz="3000" dirty="0" smtClean="0"/>
          </a:p>
        </p:txBody>
      </p:sp>
      <p:sp>
        <p:nvSpPr>
          <p:cNvPr id="5" name="TextBox 4"/>
          <p:cNvSpPr txBox="1"/>
          <p:nvPr/>
        </p:nvSpPr>
        <p:spPr>
          <a:xfrm>
            <a:off x="1737977" y="5717177"/>
            <a:ext cx="6703310" cy="646331"/>
          </a:xfrm>
          <a:prstGeom prst="rect">
            <a:avLst/>
          </a:prstGeom>
          <a:noFill/>
        </p:spPr>
        <p:txBody>
          <a:bodyPr wrap="none" rtlCol="0">
            <a:spAutoFit/>
          </a:bodyPr>
          <a:lstStyle/>
          <a:p>
            <a:r>
              <a:rPr lang="en-US" dirty="0" smtClean="0"/>
              <a:t>Why did memory utilization increase when the resolution increased?</a:t>
            </a:r>
          </a:p>
          <a:p>
            <a:r>
              <a:rPr lang="en-US" dirty="0" smtClean="0"/>
              <a:t>Why did CPU load increase when the resolution increased?</a:t>
            </a:r>
            <a:endParaRPr lang="en-US" dirty="0"/>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5706" y="581655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9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4572000" y="3323223"/>
            <a:ext cx="0" cy="757457"/>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16844" y="4121611"/>
            <a:ext cx="3710311" cy="369332"/>
          </a:xfrm>
          <a:prstGeom prst="rect">
            <a:avLst/>
          </a:prstGeom>
          <a:noFill/>
        </p:spPr>
        <p:txBody>
          <a:bodyPr wrap="none" rtlCol="0">
            <a:spAutoFit/>
          </a:bodyPr>
          <a:lstStyle/>
          <a:p>
            <a:r>
              <a:rPr lang="en-US" dirty="0" smtClean="0"/>
              <a:t>Increased quality from 144p to 1080p</a:t>
            </a:r>
            <a:endParaRPr lang="en-US" dirty="0"/>
          </a:p>
        </p:txBody>
      </p:sp>
      <p:sp>
        <p:nvSpPr>
          <p:cNvPr id="5" name="TextBox 4"/>
          <p:cNvSpPr txBox="1"/>
          <p:nvPr/>
        </p:nvSpPr>
        <p:spPr>
          <a:xfrm>
            <a:off x="2888142" y="491313"/>
            <a:ext cx="3367717" cy="584775"/>
          </a:xfrm>
          <a:prstGeom prst="rect">
            <a:avLst/>
          </a:prstGeom>
          <a:noFill/>
        </p:spPr>
        <p:txBody>
          <a:bodyPr wrap="none" rtlCol="0">
            <a:spAutoFit/>
          </a:bodyPr>
          <a:lstStyle/>
          <a:p>
            <a:pPr algn="ctr"/>
            <a:r>
              <a:rPr lang="en-US" sz="3200" dirty="0" smtClean="0"/>
              <a:t>Network utilization</a:t>
            </a:r>
            <a:endParaRPr lang="en-US" sz="3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520235"/>
            <a:ext cx="70104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737977" y="5717177"/>
            <a:ext cx="6622134" cy="646331"/>
          </a:xfrm>
          <a:prstGeom prst="rect">
            <a:avLst/>
          </a:prstGeom>
          <a:noFill/>
        </p:spPr>
        <p:txBody>
          <a:bodyPr wrap="none" rtlCol="0">
            <a:spAutoFit/>
          </a:bodyPr>
          <a:lstStyle/>
          <a:p>
            <a:r>
              <a:rPr lang="en-US" dirty="0" smtClean="0"/>
              <a:t>Why did network utilization increase when the resolution increased?</a:t>
            </a:r>
          </a:p>
          <a:p>
            <a:r>
              <a:rPr lang="en-US" dirty="0" smtClean="0"/>
              <a:t>Why does network utilization vary rather than remain constant?</a:t>
            </a:r>
            <a:endParaRPr lang="en-US" dirty="0"/>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5706" y="581655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38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7041" y="896815"/>
            <a:ext cx="6289927" cy="553998"/>
          </a:xfrm>
          <a:prstGeom prst="rect">
            <a:avLst/>
          </a:prstGeom>
          <a:noFill/>
        </p:spPr>
        <p:txBody>
          <a:bodyPr wrap="none" rtlCol="0">
            <a:spAutoFit/>
          </a:bodyPr>
          <a:lstStyle/>
          <a:p>
            <a:pPr algn="ctr"/>
            <a:r>
              <a:rPr lang="en-US" sz="3000" dirty="0" smtClean="0"/>
              <a:t>Questions about embedded computers</a:t>
            </a:r>
            <a:endParaRPr lang="en-US" sz="3000" dirty="0"/>
          </a:p>
        </p:txBody>
      </p:sp>
      <p:sp>
        <p:nvSpPr>
          <p:cNvPr id="4" name="Rectangle 3"/>
          <p:cNvSpPr/>
          <p:nvPr/>
        </p:nvSpPr>
        <p:spPr>
          <a:xfrm>
            <a:off x="3885755" y="1906596"/>
            <a:ext cx="1372491" cy="3170099"/>
          </a:xfrm>
          <a:prstGeom prst="rect">
            <a:avLst/>
          </a:prstGeom>
        </p:spPr>
        <p:txBody>
          <a:bodyPr wrap="none">
            <a:spAutoFit/>
          </a:bodyPr>
          <a:lstStyle/>
          <a:p>
            <a:pPr lvl="0" algn="ctr"/>
            <a:r>
              <a:rPr lang="en-US" sz="20000" dirty="0">
                <a:solidFill>
                  <a:srgbClr val="FF0000"/>
                </a:solidFill>
              </a:rPr>
              <a:t>?</a:t>
            </a:r>
          </a:p>
        </p:txBody>
      </p:sp>
    </p:spTree>
    <p:extLst>
      <p:ext uri="{BB962C8B-B14F-4D97-AF65-F5344CB8AC3E}">
        <p14:creationId xmlns:p14="http://schemas.microsoft.com/office/powerpoint/2010/main" val="232483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sheknows.com/articles/pc-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196" y="1568338"/>
            <a:ext cx="5715000" cy="3609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4546" y="492374"/>
            <a:ext cx="6972300" cy="553998"/>
          </a:xfrm>
          <a:prstGeom prst="rect">
            <a:avLst/>
          </a:prstGeom>
          <a:noFill/>
        </p:spPr>
        <p:txBody>
          <a:bodyPr wrap="square" rtlCol="0">
            <a:spAutoFit/>
          </a:bodyPr>
          <a:lstStyle/>
          <a:p>
            <a:pPr algn="ctr"/>
            <a:r>
              <a:rPr lang="en-US" sz="3000" dirty="0" smtClean="0"/>
              <a:t>Some input/output devices people use </a:t>
            </a:r>
            <a:endParaRPr lang="en-US" sz="3000" dirty="0"/>
          </a:p>
        </p:txBody>
      </p:sp>
      <p:cxnSp>
        <p:nvCxnSpPr>
          <p:cNvPr id="6" name="Straight Arrow Connector 5"/>
          <p:cNvCxnSpPr/>
          <p:nvPr/>
        </p:nvCxnSpPr>
        <p:spPr>
          <a:xfrm flipH="1" flipV="1">
            <a:off x="4554423" y="5000281"/>
            <a:ext cx="38100" cy="714742"/>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186246" y="4695833"/>
            <a:ext cx="723900"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5531" y="2869599"/>
            <a:ext cx="808893"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36784" y="4138623"/>
            <a:ext cx="808893"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21068" y="5940687"/>
            <a:ext cx="5899639" cy="369332"/>
          </a:xfrm>
          <a:prstGeom prst="rect">
            <a:avLst/>
          </a:prstGeom>
        </p:spPr>
        <p:txBody>
          <a:bodyPr wrap="square">
            <a:spAutoFit/>
          </a:bodyPr>
          <a:lstStyle/>
          <a:p>
            <a:r>
              <a:rPr lang="en-US" baseline="0" dirty="0" smtClean="0"/>
              <a:t>What about input/output devices computers use?</a:t>
            </a:r>
            <a:endParaRPr lang="en-US" dirty="0"/>
          </a:p>
        </p:txBody>
      </p:sp>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482" y="590156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72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659" y="5602340"/>
            <a:ext cx="6667274" cy="400110"/>
          </a:xfrm>
          <a:prstGeom prst="rect">
            <a:avLst/>
          </a:prstGeom>
          <a:noFill/>
        </p:spPr>
        <p:txBody>
          <a:bodyPr wrap="none" rtlCol="0">
            <a:spAutoFit/>
          </a:bodyPr>
          <a:lstStyle/>
          <a:p>
            <a:r>
              <a:rPr lang="en-US" sz="2000" dirty="0" smtClean="0"/>
              <a:t>What are its input/output devices for interaction with people?</a:t>
            </a:r>
          </a:p>
        </p:txBody>
      </p:sp>
      <p:sp>
        <p:nvSpPr>
          <p:cNvPr id="3" name="TextBox 2"/>
          <p:cNvSpPr txBox="1"/>
          <p:nvPr/>
        </p:nvSpPr>
        <p:spPr>
          <a:xfrm>
            <a:off x="490566" y="341677"/>
            <a:ext cx="8162876" cy="523220"/>
          </a:xfrm>
          <a:prstGeom prst="rect">
            <a:avLst/>
          </a:prstGeom>
          <a:noFill/>
        </p:spPr>
        <p:txBody>
          <a:bodyPr wrap="none" rtlCol="0">
            <a:spAutoFit/>
          </a:bodyPr>
          <a:lstStyle/>
          <a:p>
            <a:pPr algn="ctr"/>
            <a:r>
              <a:rPr lang="en-US" sz="2800" dirty="0"/>
              <a:t>T</a:t>
            </a:r>
            <a:r>
              <a:rPr lang="en-US" sz="2800" dirty="0" smtClean="0"/>
              <a:t>here a computer </a:t>
            </a:r>
            <a:r>
              <a:rPr lang="en-US" sz="2800" dirty="0" smtClean="0"/>
              <a:t>embedded in your microwave </a:t>
            </a:r>
            <a:r>
              <a:rPr lang="en-US" sz="2800" dirty="0" smtClean="0"/>
              <a:t>oven</a:t>
            </a:r>
            <a:endParaRPr lang="en-US" sz="28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95" y="5595606"/>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899492" y="1628702"/>
            <a:ext cx="5345016" cy="3227834"/>
            <a:chOff x="1899492" y="1628702"/>
            <a:chExt cx="5345016" cy="322783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492" y="1628702"/>
              <a:ext cx="5345016" cy="322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4" y="2785419"/>
              <a:ext cx="1295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5913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82301" y="5268798"/>
            <a:ext cx="5899639" cy="923330"/>
          </a:xfrm>
          <a:prstGeom prst="rect">
            <a:avLst/>
          </a:prstGeom>
        </p:spPr>
        <p:txBody>
          <a:bodyPr wrap="square">
            <a:spAutoFit/>
          </a:bodyPr>
          <a:lstStyle/>
          <a:p>
            <a:r>
              <a:rPr lang="en-US" baseline="0" dirty="0" smtClean="0"/>
              <a:t>Why was </a:t>
            </a:r>
            <a:r>
              <a:rPr lang="en-US" dirty="0" smtClean="0"/>
              <a:t>Internet access slower from SAC than from ERC</a:t>
            </a:r>
            <a:r>
              <a:rPr lang="en-US" dirty="0" smtClean="0"/>
              <a:t>? Packets from both reach the Internet in two “hops.” Where must the bottleneck be?</a:t>
            </a:r>
            <a:endParaRPr lang="en-US" dirty="0"/>
          </a:p>
        </p:txBody>
      </p:sp>
      <p:pic>
        <p:nvPicPr>
          <p:cNvPr id="14"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662" y="550667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71499" y="2860423"/>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82180" y="983265"/>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64503" y="2858959"/>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62808" y="1093074"/>
            <a:ext cx="769313" cy="646331"/>
          </a:xfrm>
          <a:prstGeom prst="rect">
            <a:avLst/>
          </a:prstGeom>
          <a:noFill/>
        </p:spPr>
        <p:txBody>
          <a:bodyPr wrap="none" rtlCol="0">
            <a:spAutoFit/>
          </a:bodyPr>
          <a:lstStyle/>
          <a:p>
            <a:r>
              <a:rPr lang="en-US" dirty="0" smtClean="0"/>
              <a:t>Welch</a:t>
            </a:r>
          </a:p>
          <a:p>
            <a:r>
              <a:rPr lang="en-US" dirty="0" smtClean="0"/>
              <a:t>Hall</a:t>
            </a:r>
            <a:endParaRPr lang="en-US" dirty="0"/>
          </a:p>
        </p:txBody>
      </p:sp>
      <p:sp>
        <p:nvSpPr>
          <p:cNvPr id="19" name="TextBox 18"/>
          <p:cNvSpPr txBox="1"/>
          <p:nvPr/>
        </p:nvSpPr>
        <p:spPr>
          <a:xfrm>
            <a:off x="3708320" y="3074343"/>
            <a:ext cx="543290" cy="369332"/>
          </a:xfrm>
          <a:prstGeom prst="rect">
            <a:avLst/>
          </a:prstGeom>
          <a:noFill/>
        </p:spPr>
        <p:txBody>
          <a:bodyPr wrap="none" rtlCol="0">
            <a:spAutoFit/>
          </a:bodyPr>
          <a:lstStyle/>
          <a:p>
            <a:r>
              <a:rPr lang="en-US" dirty="0" smtClean="0"/>
              <a:t>ERC</a:t>
            </a:r>
            <a:endParaRPr lang="en-US" dirty="0"/>
          </a:p>
        </p:txBody>
      </p:sp>
      <p:sp>
        <p:nvSpPr>
          <p:cNvPr id="20" name="TextBox 19"/>
          <p:cNvSpPr txBox="1"/>
          <p:nvPr/>
        </p:nvSpPr>
        <p:spPr>
          <a:xfrm>
            <a:off x="915156" y="3100719"/>
            <a:ext cx="543610" cy="369332"/>
          </a:xfrm>
          <a:prstGeom prst="rect">
            <a:avLst/>
          </a:prstGeom>
          <a:noFill/>
        </p:spPr>
        <p:txBody>
          <a:bodyPr wrap="none" rtlCol="0">
            <a:spAutoFit/>
          </a:bodyPr>
          <a:lstStyle/>
          <a:p>
            <a:r>
              <a:rPr lang="en-US" dirty="0" smtClean="0"/>
              <a:t>SAC</a:t>
            </a:r>
            <a:endParaRPr lang="en-US" dirty="0"/>
          </a:p>
        </p:txBody>
      </p:sp>
      <p:sp>
        <p:nvSpPr>
          <p:cNvPr id="21" name="Line 9"/>
          <p:cNvSpPr>
            <a:spLocks noChangeShapeType="1"/>
          </p:cNvSpPr>
          <p:nvPr/>
        </p:nvSpPr>
        <p:spPr bwMode="auto">
          <a:xfrm flipV="1">
            <a:off x="1802423" y="3256577"/>
            <a:ext cx="1562080" cy="0"/>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9"/>
          <p:cNvSpPr>
            <a:spLocks noChangeShapeType="1"/>
          </p:cNvSpPr>
          <p:nvPr/>
        </p:nvSpPr>
        <p:spPr bwMode="auto">
          <a:xfrm flipV="1">
            <a:off x="4595427" y="3245881"/>
            <a:ext cx="1783300" cy="10696"/>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9"/>
          <p:cNvSpPr>
            <a:spLocks noChangeShapeType="1"/>
          </p:cNvSpPr>
          <p:nvPr/>
        </p:nvSpPr>
        <p:spPr bwMode="auto">
          <a:xfrm>
            <a:off x="3979965" y="1783365"/>
            <a:ext cx="17677" cy="1075594"/>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727" y="2321162"/>
            <a:ext cx="2476501"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76197" y="693024"/>
            <a:ext cx="4625514" cy="3254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www.csudh.edu/univadv/documents/resources/csudh_B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861" y="826885"/>
            <a:ext cx="1415562" cy="26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97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4659" y="5602340"/>
            <a:ext cx="6722097" cy="400110"/>
          </a:xfrm>
          <a:prstGeom prst="rect">
            <a:avLst/>
          </a:prstGeom>
          <a:noFill/>
        </p:spPr>
        <p:txBody>
          <a:bodyPr wrap="none" rtlCol="0">
            <a:spAutoFit/>
          </a:bodyPr>
          <a:lstStyle/>
          <a:p>
            <a:r>
              <a:rPr lang="en-US" sz="2000" dirty="0" smtClean="0"/>
              <a:t>What are its input/output devices for interaction with devices?</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95" y="5595606"/>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4233" y="2413167"/>
            <a:ext cx="1102097" cy="1200329"/>
          </a:xfrm>
          <a:prstGeom prst="rect">
            <a:avLst/>
          </a:prstGeom>
          <a:noFill/>
        </p:spPr>
        <p:txBody>
          <a:bodyPr wrap="none" rtlCol="0">
            <a:spAutoFit/>
          </a:bodyPr>
          <a:lstStyle/>
          <a:p>
            <a:r>
              <a:rPr lang="en-US" sz="2400" dirty="0" smtClean="0"/>
              <a:t>Keypad</a:t>
            </a:r>
          </a:p>
          <a:p>
            <a:r>
              <a:rPr lang="en-US" sz="2400" dirty="0" smtClean="0"/>
              <a:t>Display</a:t>
            </a:r>
          </a:p>
          <a:p>
            <a:r>
              <a:rPr lang="en-US" sz="2400" dirty="0" smtClean="0"/>
              <a:t>Buzzer</a:t>
            </a:r>
            <a:endParaRPr lang="en-US" sz="2400" dirty="0"/>
          </a:p>
        </p:txBody>
      </p:sp>
      <p:grpSp>
        <p:nvGrpSpPr>
          <p:cNvPr id="8" name="Group 7"/>
          <p:cNvGrpSpPr/>
          <p:nvPr/>
        </p:nvGrpSpPr>
        <p:grpSpPr>
          <a:xfrm>
            <a:off x="1850223" y="1924392"/>
            <a:ext cx="3414786" cy="2177882"/>
            <a:chOff x="1899492" y="1628702"/>
            <a:chExt cx="5345016" cy="3227834"/>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492" y="1628702"/>
              <a:ext cx="5345016" cy="322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4" y="2785419"/>
              <a:ext cx="1295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93777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2652" y="1880688"/>
            <a:ext cx="4204677" cy="2308324"/>
          </a:xfrm>
          <a:prstGeom prst="rect">
            <a:avLst/>
          </a:prstGeom>
          <a:noFill/>
        </p:spPr>
        <p:txBody>
          <a:bodyPr wrap="none" rtlCol="0">
            <a:spAutoFit/>
          </a:bodyPr>
          <a:lstStyle/>
          <a:p>
            <a:r>
              <a:rPr lang="en-US" sz="2400" dirty="0" smtClean="0"/>
              <a:t>Switch to start cooking unit</a:t>
            </a:r>
          </a:p>
          <a:p>
            <a:r>
              <a:rPr lang="en-US" sz="2400" dirty="0" smtClean="0"/>
              <a:t>Switch to turn light on/off</a:t>
            </a:r>
          </a:p>
          <a:p>
            <a:r>
              <a:rPr lang="en-US" sz="2400" dirty="0" smtClean="0"/>
              <a:t>Switch to start rotation</a:t>
            </a:r>
          </a:p>
          <a:p>
            <a:r>
              <a:rPr lang="en-US" sz="2400" dirty="0" smtClean="0"/>
              <a:t>Internal timer</a:t>
            </a:r>
          </a:p>
          <a:p>
            <a:r>
              <a:rPr lang="en-US" sz="2400" dirty="0" smtClean="0"/>
              <a:t>Cooking power level adjustment</a:t>
            </a:r>
          </a:p>
          <a:p>
            <a:r>
              <a:rPr lang="en-US" sz="2400" dirty="0" smtClean="0"/>
              <a:t>Temperature sensor</a:t>
            </a:r>
          </a:p>
        </p:txBody>
      </p:sp>
      <p:grpSp>
        <p:nvGrpSpPr>
          <p:cNvPr id="8" name="Group 7"/>
          <p:cNvGrpSpPr/>
          <p:nvPr/>
        </p:nvGrpSpPr>
        <p:grpSpPr>
          <a:xfrm>
            <a:off x="677888" y="1849088"/>
            <a:ext cx="3414786" cy="2177882"/>
            <a:chOff x="1899492" y="1628702"/>
            <a:chExt cx="5345016" cy="3227834"/>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492" y="1628702"/>
              <a:ext cx="5345016" cy="322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4" y="2785419"/>
              <a:ext cx="1295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045" y="567237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233609" y="5542220"/>
            <a:ext cx="5544082" cy="707886"/>
          </a:xfrm>
          <a:prstGeom prst="rect">
            <a:avLst/>
          </a:prstGeom>
          <a:noFill/>
        </p:spPr>
        <p:txBody>
          <a:bodyPr wrap="none" rtlCol="0">
            <a:spAutoFit/>
          </a:bodyPr>
          <a:lstStyle/>
          <a:p>
            <a:r>
              <a:rPr lang="en-US" sz="2000" dirty="0" smtClean="0"/>
              <a:t>Does the oven have memory?</a:t>
            </a:r>
          </a:p>
          <a:p>
            <a:r>
              <a:rPr lang="en-US" sz="2000" dirty="0" smtClean="0"/>
              <a:t>Is there a program in its memory? What does it do?</a:t>
            </a:r>
          </a:p>
        </p:txBody>
      </p:sp>
    </p:spTree>
    <p:extLst>
      <p:ext uri="{BB962C8B-B14F-4D97-AF65-F5344CB8AC3E}">
        <p14:creationId xmlns:p14="http://schemas.microsoft.com/office/powerpoint/2010/main" val="3221567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361"/>
            <a:ext cx="8229600" cy="1143000"/>
          </a:xfrm>
        </p:spPr>
        <p:txBody>
          <a:bodyPr>
            <a:normAutofit/>
          </a:bodyPr>
          <a:lstStyle/>
          <a:p>
            <a:r>
              <a:rPr lang="en-US" sz="3000" dirty="0" smtClean="0"/>
              <a:t>Simplified</a:t>
            </a:r>
            <a:r>
              <a:rPr lang="en-US" sz="3200" dirty="0" smtClean="0"/>
              <a:t> microwave oven program</a:t>
            </a:r>
            <a:endParaRPr lang="en-US" sz="3200" dirty="0"/>
          </a:p>
        </p:txBody>
      </p:sp>
      <p:sp>
        <p:nvSpPr>
          <p:cNvPr id="3" name="TextBox 2"/>
          <p:cNvSpPr txBox="1"/>
          <p:nvPr/>
        </p:nvSpPr>
        <p:spPr>
          <a:xfrm>
            <a:off x="2207667" y="1414965"/>
            <a:ext cx="4728667" cy="3816429"/>
          </a:xfrm>
          <a:prstGeom prst="rect">
            <a:avLst/>
          </a:prstGeom>
          <a:noFill/>
        </p:spPr>
        <p:txBody>
          <a:bodyPr wrap="none" rtlCol="0">
            <a:spAutoFit/>
          </a:bodyPr>
          <a:lstStyle/>
          <a:p>
            <a:r>
              <a:rPr lang="en-US" sz="2200" dirty="0" smtClean="0"/>
              <a:t>When the user hits start</a:t>
            </a:r>
          </a:p>
          <a:p>
            <a:pPr marL="457200" indent="-457200">
              <a:buFont typeface="+mj-lt"/>
              <a:buAutoNum type="arabicPeriod"/>
            </a:pPr>
            <a:r>
              <a:rPr lang="en-US" sz="2200" dirty="0" smtClean="0"/>
              <a:t>Read the cooking time</a:t>
            </a:r>
          </a:p>
          <a:p>
            <a:pPr marL="457200" indent="-457200">
              <a:buFont typeface="+mj-lt"/>
              <a:buAutoNum type="arabicPeriod"/>
            </a:pPr>
            <a:r>
              <a:rPr lang="en-US" sz="2200" dirty="0" smtClean="0"/>
              <a:t>Start the oven</a:t>
            </a:r>
          </a:p>
          <a:p>
            <a:pPr marL="457200" indent="-457200">
              <a:buFont typeface="+mj-lt"/>
              <a:buAutoNum type="arabicPeriod"/>
            </a:pPr>
            <a:r>
              <a:rPr lang="en-US" sz="2200" dirty="0" smtClean="0"/>
              <a:t>Start the dish rotating</a:t>
            </a:r>
          </a:p>
          <a:p>
            <a:pPr marL="457200" indent="-457200">
              <a:buFont typeface="+mj-lt"/>
              <a:buAutoNum type="arabicPeriod"/>
            </a:pPr>
            <a:r>
              <a:rPr lang="en-US" sz="2200" dirty="0" smtClean="0"/>
              <a:t>Turn the light on</a:t>
            </a:r>
          </a:p>
          <a:p>
            <a:pPr marL="457200" indent="-457200">
              <a:buFont typeface="+mj-lt"/>
              <a:buAutoNum type="arabicPeriod"/>
            </a:pPr>
            <a:r>
              <a:rPr lang="en-US" sz="2200" dirty="0" smtClean="0"/>
              <a:t>When the cooking time has elapsed</a:t>
            </a:r>
          </a:p>
          <a:p>
            <a:pPr marL="914400" lvl="1" indent="-457200">
              <a:buFont typeface="+mj-lt"/>
              <a:buAutoNum type="arabicPeriod"/>
            </a:pPr>
            <a:r>
              <a:rPr lang="en-US" sz="2200" dirty="0" smtClean="0"/>
              <a:t>Stop the oven</a:t>
            </a:r>
          </a:p>
          <a:p>
            <a:pPr marL="914400" lvl="1" indent="-457200">
              <a:buFont typeface="+mj-lt"/>
              <a:buAutoNum type="arabicPeriod"/>
            </a:pPr>
            <a:r>
              <a:rPr lang="en-US" sz="2200" dirty="0" smtClean="0"/>
              <a:t>Stop the rotating dish</a:t>
            </a:r>
          </a:p>
          <a:p>
            <a:pPr marL="914400" lvl="1" indent="-457200">
              <a:buFont typeface="+mj-lt"/>
              <a:buAutoNum type="arabicPeriod"/>
            </a:pPr>
            <a:r>
              <a:rPr lang="en-US" sz="2200" dirty="0" smtClean="0"/>
              <a:t>Turn the light off</a:t>
            </a:r>
          </a:p>
          <a:p>
            <a:pPr marL="914400" lvl="1" indent="-457200">
              <a:buFont typeface="+mj-lt"/>
              <a:buAutoNum type="arabicPeriod"/>
            </a:pPr>
            <a:r>
              <a:rPr lang="en-US" sz="2200" dirty="0" smtClean="0"/>
              <a:t>Sound the buzzer</a:t>
            </a:r>
          </a:p>
          <a:p>
            <a:pPr marL="914400" lvl="1" indent="-457200">
              <a:buFont typeface="+mj-lt"/>
              <a:buAutoNum type="arabicPeriod"/>
            </a:pPr>
            <a:r>
              <a:rPr lang="en-US" sz="2200" dirty="0" smtClean="0"/>
              <a:t>Stop</a:t>
            </a:r>
          </a:p>
        </p:txBody>
      </p:sp>
      <p:sp>
        <p:nvSpPr>
          <p:cNvPr id="4" name="TextBox 3"/>
          <p:cNvSpPr txBox="1"/>
          <p:nvPr/>
        </p:nvSpPr>
        <p:spPr>
          <a:xfrm>
            <a:off x="1280800" y="5534745"/>
            <a:ext cx="6904733" cy="707886"/>
          </a:xfrm>
          <a:prstGeom prst="rect">
            <a:avLst/>
          </a:prstGeom>
          <a:noFill/>
        </p:spPr>
        <p:txBody>
          <a:bodyPr wrap="square" rtlCol="0">
            <a:spAutoFit/>
          </a:bodyPr>
          <a:lstStyle/>
          <a:p>
            <a:r>
              <a:rPr lang="en-US" sz="2000" dirty="0" smtClean="0"/>
              <a:t>Do you ever change the program in your microwave oven</a:t>
            </a:r>
            <a:r>
              <a:rPr lang="en-US" sz="2000" dirty="0" smtClean="0"/>
              <a:t>? Maybe use it as a word processor or play games on it?</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45" y="5664895"/>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67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No</a:t>
            </a:r>
            <a:endParaRPr lang="en-US" sz="3000" dirty="0"/>
          </a:p>
        </p:txBody>
      </p:sp>
      <p:sp>
        <p:nvSpPr>
          <p:cNvPr id="3" name="TextBox 2"/>
          <p:cNvSpPr txBox="1"/>
          <p:nvPr/>
        </p:nvSpPr>
        <p:spPr>
          <a:xfrm>
            <a:off x="1117823" y="1984413"/>
            <a:ext cx="6908355" cy="3139321"/>
          </a:xfrm>
          <a:prstGeom prst="rect">
            <a:avLst/>
          </a:prstGeom>
          <a:noFill/>
        </p:spPr>
        <p:txBody>
          <a:bodyPr wrap="square" rtlCol="0">
            <a:spAutoFit/>
          </a:bodyPr>
          <a:lstStyle/>
          <a:p>
            <a:r>
              <a:rPr lang="en-US" sz="2200" dirty="0" smtClean="0"/>
              <a:t>It comes from the factory with the cooking control program in memory.</a:t>
            </a:r>
          </a:p>
          <a:p>
            <a:endParaRPr lang="en-US" sz="2200" dirty="0"/>
          </a:p>
          <a:p>
            <a:r>
              <a:rPr lang="en-US" sz="2200" dirty="0" smtClean="0"/>
              <a:t>Since you never change the program, it is in a special kind of memory called read-only memory</a:t>
            </a:r>
          </a:p>
          <a:p>
            <a:endParaRPr lang="en-US" sz="2200" dirty="0"/>
          </a:p>
          <a:p>
            <a:r>
              <a:rPr lang="en-US" sz="2200" dirty="0" smtClean="0"/>
              <a:t>Since you never change the program, the oven does not need a storage device.</a:t>
            </a:r>
          </a:p>
          <a:p>
            <a:endParaRPr lang="en-US" sz="2200" dirty="0"/>
          </a:p>
        </p:txBody>
      </p:sp>
    </p:spTree>
    <p:extLst>
      <p:ext uri="{BB962C8B-B14F-4D97-AF65-F5344CB8AC3E}">
        <p14:creationId xmlns:p14="http://schemas.microsoft.com/office/powerpoint/2010/main" val="343957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746" y="896815"/>
            <a:ext cx="7156511" cy="553998"/>
          </a:xfrm>
          <a:prstGeom prst="rect">
            <a:avLst/>
          </a:prstGeom>
          <a:noFill/>
        </p:spPr>
        <p:txBody>
          <a:bodyPr wrap="none" rtlCol="0">
            <a:spAutoFit/>
          </a:bodyPr>
          <a:lstStyle/>
          <a:p>
            <a:pPr algn="ctr"/>
            <a:r>
              <a:rPr lang="en-US" sz="3000" dirty="0" smtClean="0"/>
              <a:t>Questions about the Internet of </a:t>
            </a:r>
            <a:r>
              <a:rPr lang="en-US" sz="3000" dirty="0" smtClean="0"/>
              <a:t>smart things</a:t>
            </a:r>
            <a:endParaRPr lang="en-US" sz="3000" dirty="0"/>
          </a:p>
        </p:txBody>
      </p:sp>
      <p:sp>
        <p:nvSpPr>
          <p:cNvPr id="4" name="Rectangle 3"/>
          <p:cNvSpPr/>
          <p:nvPr/>
        </p:nvSpPr>
        <p:spPr>
          <a:xfrm>
            <a:off x="3885755" y="1906596"/>
            <a:ext cx="1372491" cy="3170099"/>
          </a:xfrm>
          <a:prstGeom prst="rect">
            <a:avLst/>
          </a:prstGeom>
        </p:spPr>
        <p:txBody>
          <a:bodyPr wrap="none">
            <a:spAutoFit/>
          </a:bodyPr>
          <a:lstStyle/>
          <a:p>
            <a:pPr lvl="0" algn="ctr"/>
            <a:r>
              <a:rPr lang="en-US" sz="20000" dirty="0">
                <a:solidFill>
                  <a:srgbClr val="FF0000"/>
                </a:solidFill>
              </a:rPr>
              <a:t>?</a:t>
            </a:r>
          </a:p>
        </p:txBody>
      </p:sp>
    </p:spTree>
    <p:extLst>
      <p:ext uri="{BB962C8B-B14F-4D97-AF65-F5344CB8AC3E}">
        <p14:creationId xmlns:p14="http://schemas.microsoft.com/office/powerpoint/2010/main" val="347666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Image of a flat-screen television set, circa 2012.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50" y="1155444"/>
            <a:ext cx="3463900" cy="2528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0668" y="4345175"/>
            <a:ext cx="7862665" cy="461665"/>
          </a:xfrm>
          <a:prstGeom prst="rect">
            <a:avLst/>
          </a:prstGeom>
          <a:noFill/>
        </p:spPr>
        <p:txBody>
          <a:bodyPr wrap="none" rtlCol="0">
            <a:spAutoFit/>
          </a:bodyPr>
          <a:lstStyle/>
          <a:p>
            <a:pPr algn="ctr"/>
            <a:r>
              <a:rPr lang="en-US" sz="2400" dirty="0" smtClean="0"/>
              <a:t>This is a “dumb” TV set and it is not connected to the Internet</a:t>
            </a:r>
            <a:endParaRPr lang="en-US" sz="2400" dirty="0"/>
          </a:p>
        </p:txBody>
      </p:sp>
      <p:sp>
        <p:nvSpPr>
          <p:cNvPr id="4" name="TextBox 3"/>
          <p:cNvSpPr txBox="1"/>
          <p:nvPr/>
        </p:nvSpPr>
        <p:spPr>
          <a:xfrm>
            <a:off x="1279473" y="6057566"/>
            <a:ext cx="5648085" cy="400110"/>
          </a:xfrm>
          <a:prstGeom prst="rect">
            <a:avLst/>
          </a:prstGeom>
          <a:noFill/>
        </p:spPr>
        <p:txBody>
          <a:bodyPr wrap="none" rtlCol="0">
            <a:spAutoFit/>
          </a:bodyPr>
          <a:lstStyle/>
          <a:p>
            <a:r>
              <a:rPr lang="en-US" sz="2000" dirty="0" smtClean="0"/>
              <a:t>Can I connect it to the Internet and make it “smart?”</a:t>
            </a:r>
            <a:endParaRPr lang="en-US" sz="2000" dirty="0" smtClean="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058" y="6022261"/>
            <a:ext cx="452999" cy="4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0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ISExQSFBUSGBgYFhUUGBAWGBUVFBgVFBQYFRYXGygfFxojGhcVHy8gJCcqLC0sFx4xNTAqNSYrLCkBCQoKDgwOGg8PGiwlHyU1LC4yLC8sLzQ0LiwpLSksLyktNCwsKjQsLCwsLCwsLCwuKSwsLCw0LC0sLCwsLCwsLP/AABEIAM0A9gMBIgACEQEDEQH/xAAcAAEAAQUBAQAAAAAAAAAAAAAAAQMEBQYHAgj/xABCEAABAwIEAwYDBQYEBQUAAAABAAIDBBEFEiExBkFRBxMiYXGBMpGhI0JSgrEUcpLB0fAzU2LhCBVDY4Mkk7LS8f/EABsBAQACAwEBAAAAAAAAAAAAAAADBAECBQYH/8QAMhEAAgIBAgQDBgcAAwEAAAAAAAECAxEEIQUSMUETUXEiMmGB4fAGI5GhscHRUmLxFP/aAAwDAQACEQMRAD8A7iiIgCIiAIiIAiIgCIiAIiIAiIgCKEQEooUoAiIgCIiAIiIAiIgCIiAIiIAiIgIRSiAhFKICEUogIRSiAhFKICEUqEAWh9p3ahHhkfdsyyVUguyPcMB07yW33d7Dc26XI89qHajHhkfdx5ZKuQeBm4jB+/Jbl0HP0uvmTEcRknlfNK90kkhLnvdu4n+9uSAy2J8e187y+SrqL9Gvcxo9GsIA+Sv8D7V8SpSMlS97R9yb7Vp33LvEN+RC1WOPmstNL30eVlLGHNOZ0kLZScttnNuQBfnpsFYjp5tZNeZHVsC/4kToKulv1fTu/SN//wBl0TAe1fDauzY6ljHn7k143X6DNofYlfJ/dLyWFaSqnHqjOT7ejkDhcEEHYg3B916Xxpg3FlXSEGnqJospuGtc7JrveM+E+4XQMB/4h62ItbUxw1DRu4AxSHbW7fAdL6ZRvuFEZPotFzjAu3jDp7CR0lM4m1pWkt9c7LgDzNlvuHYtDUNzwSxyt/FG5rx82lAXSJdSgIRSiAhFKICEUogIUoiAhFKICEUogIRSiAhFKICEUqEAXPe1HtVjw1hhiyyVbx4W7tiB2fJ/JvNUe1XtXZh7DT05a+rcPUQg/eePxW2b7nz+bKytfK90kjnPe85nOcbkk8yUBNfXPmkfLI90j5Dmc9xuXE8yvMUPMr1T099Tsr+jonyvbHGC5zjYD6LqaXSbeJZ0I3LL5UWobqOXn0XTOFhFBHaKoa0usSHMcC42GpdfbU/LbWyuz2FSOiaWzZZbah4BaT0FtW6+uy0nH+GaugsJTZpOUOY67b6mwB1abC+ytRurs9mD3+/M1nTLBtHFWI0vduM8Ecj3CzHAZXk8rvbrYb7n3580bGSQACSTYAAkknYAcyq00rnfE5zrfiJNvms7wVVwRTOkm3aB3Z08JN8xsdzta3UrW6Mqq3JLmf8AJmmKbUW8fEp1vZ3XRsD3Uz3NIv8AZlkhHkWsJN/Za6aQ5sh8JvYh2lv3r7Lv9FxQx5+Nm2wu13yJ2/2XMu0XisVkoYwNyQk+Owu5x0d4ubRt7ei4ulvnqJuE4fPoXr9PGqPMpGpf8te3xZM7QdcpuDzI01VKmrJIn54nvicNnMc5rh5ZgbrOcK8Ny1c2SJxjte7wHEjQ6NDdSbfS6ymOdnVc1xcQJz1afFYbXa8A/K6uz0u+zKXOi5wPtxxOnsHSMqG3Gk7bm3Oz2kH3N10LA/8AiOpn2bVU8sJP3oyJWepHhcPYFcEnpCxxa9rmuG7XAgj1B2VIxqvKicTfKPsLAuOaKsF6epiefw3yPHqx9nDbos6vh6y2jAe0rEqUgQ1UrhcfZyHvWm3INfe3tZQtYMn1yi5Jwx2xVJaP22mjv1hJa78zHEi/o7nsFvOG9oFHNYCURn8Mvg+p0PzWAbEi8skDgCCCDsRYg+hXtAQpREBCIiAIiIAiIgCIiALmHav2uNoQ6lpSH1Th4nbtpwRoT1kPJvLc8gaXaz2uijDqSkc11S4We/QiAH6GToOW55A/OssznOc5xLnOJLnOJJJOpJJ1JJ5oCZ53Pc57nOc5xJc5xJc4nUkk6knqqtNTX1O36qaSkzanb9VkWREkNAuSQABzJNgPmu5oOH868W3p97+hDOzGyKBAWRwLFzTyB4tuDe1yC03Fv7K6j2ecIsgzOkDXSkDMTlNgT8Eeb6nmrziPgGgeC57e4dYkuj+zI5kuYbtI81HbxfTWN1uLcOmfoWI6eyqSw8S64MYztraWtzxML2jRwzlt9tstwdNvMa6LnPE3EctbM6WQ6X8LdgB6dVY1LGh7xG4vYHEMcRlLm30JbyVJkZJAAJJNgACST0AHNdKrQVVPxI/v2IJ3uS5cL5Ga4WwFkzw6YExm9mgkF59RqAPqthrez6mkJ7mV0Rv8L/tGegPxD6rAUmJ9wAyaWIZdA0ZnubbSzjHoLepKrz8ZwgZWmU22ytAFz1JcCfkqVt8VP39vgTRjF48u6a3MFjGGvp5HQPc12Wx8Bu3XY25HXZWBCup8ShLi7JM8u1JfI0ann4WarxHjobcNgp9ebxJIfm5xA9gFrLW1JbbkLi87Gz8G8XGkIyZWOAIubEPubne1jtz6LdKztaY+ne0tizgWBDibEb5WO1vvbUhcf/55IPh7tn7kcQI9HZb/AFVSDG3E2ma2VvO4aHgcy2QC4PrceSgerqk8yiY8N+ZOJ4g+eV8shu55+Q5AeQC2vg/s9ZVQmWeR8V/8MNDfh/E642J2A6LWq7Ci2QMZmeJGtfGQNXRv1aT0PI+hXTuHsXysZ34aHAWtHcAAaDfQ6W5/NNa7eROjfJXudij+WjXavsZqgQYXxTN5n4HW/dcbH2Kih4fZTkjL4wSHF3xAjceS6PX8WxCO8ZGcDLlF9XDQG1tPP0WkOcSSTqSbk9Sd1Vp8SxPxEb1Tm88x7qKUNAc2Rr77gZgQfMEfUfzVAI93JQFBNJPCLSNm4F4ikp6mKMOJilcGuj1I8V/E0ciN9OQK7WuPdnGDmSobKRo02b7avd+jf4l2FaGQpUKUBCKUQEIpRAQilQgC5N2t9r4pQ+jo3XqCLSSDaC/IdZP0+ipdrna/+zh1HRPBmNxLKLERDm1v+v8AT12+fXyEkkkkk3JOpJOpJPMoCZJC4lxJJJJJJuSTqSTzKuaOjzanb9UoqLPqfh/VZUNsvRcL4U7sW2r2ey8/oV7bcbI8hmwA8gBz5AAKrNTSQuaZI3MNwQJGuANtRod/RdR7KOCGENrpi153iYLHJ/qcPxeXmt0OER1OcOhyN11tYHU2u12jtLHYWvbVWtVxeFVnhwjlLZ/QzGjbMnucXw/jORmji4jz8Y8/iOYexPoqGPcXyVLAzL3bfvAOLi62wvbRvlzVXjWlpo6kx0tjluHubowu0sGC9tNb2sNViG0NyG+IuOzWguJ9ABdTVaDR2OOp8PEuv2jaWouinVzZRSoaAyvDG+56DmV0ikpW/sj6SGzHlrwCAQe8IIBDuZ21/lZc/p3iJ97kFuha4OB1+RCzWH8Sta6Mue7wkXzDk45TZwtYWPMclS4ppdRdJSrfsrsT6a6mFUoyXtPv/RzuyZVt/E+FiDEJCLDOe9YCGuFpNT4XCxs/ONegW+RcAUDz3sjppXS+IkvDQS7X4Y2gD9F5qc4VpObNq6pWe6ccppCNAxjiTpmAJ6aXVeWGUts7I1u9rwt28hqSukcM4dRx99BNBC+SGQjPLlLnMdZ0ZIJtsbeyvq2lghq454TFG1zO7eyNjRpcOa7KNjy08uimq8OdnJh+pSeoxY68bo5TR4FNKWhkbzmNgbOAufPZb7gvZk+Npklike4C4+ANB32cb/qVtmI4wySLIwvdsRYa5hqCANRsrigrppo/BFK+12uO4B02NrBWXVDHQsVtP3ngx3CwjkJhkjbIfuXAzWJ2a7cam/v5LIVPCMTr5HmNwJGU+NunnuPqsPiVHNSzNkewxm+YC41Gx2Pr81cYvimmjnEvaCHG/wALvPnzCk063cM+hDPzRhHNsSNDY7jY+ihzrBAqMr7n0Uuol4cTaO4uqsELnuaxvxONh6nmfIbnyBVAFbdwBgZmlMhGnwN+hld7AhoI/E8clxyU6HwLhIigBA0do08ywaAnzd8R83FbKvMUQa0NGwFh7L2gIUoiAhERAERLoAuM9rfbEI+8oaJxMli2WdpsI7/EyNw++Obhtfe4NqHa72xZc9DQv1+Gadp25GOI9eRdy2Gu3DHOugF1dUNDnNz8I+qUFCXm50aPr6LNtZYWGgC9LwjhD1DV1q9nsvP6Fe23l2XU8BlhYcksvaiy9tyJLCKRkMMx6SAgsLmEfeic5jredvC70I6rPV/apWSQPgu2z9O9tlky8x4TYE66hahZRZUbeH0WS5pQTZLG6aWEyvBTBtifYf3uVuXBWH/+otcNc/TOeQ/C33+a0yq3HospRYyC5oddvK48Tdv4h8yqmt09ttLVbw2v0NU99zp/FGB0+VvfNZLfS7g0PF/wvFiPYrk3EeGRRyubAXGMDXMbkO1zAHmNvqstVY1mH3i7qTcDncX1WKK5fDNNfpoYunzEkmm8pYLnig97RUVba7oiYZdNTe+W56ZmSfxhZTgvCG1jADU1LRmy5Q5uRrbNItnBtvsLKhw1Td/BW0Vv8RpfFe9s7bFo/jYwfnKt+CZi9wY1/dhw3IuOouLjz5rjXUOF06lt3X36F2qxRxKXQzsnDlJTVEb2tModcPLnl3jIJaQ4W8wbLLVzIDG5rY4mE7OsA4eeY67q4xbgJ7IHyPlc4sFwLNAvcbjX9VSwGho3MaZGu1Gpc558Y6tHK6cyrrU5Sbx5G7nCUnyRf38jO8Pca07YGtkAa8DxZWg5rfosdhHF7YKicsY98cxuGN3D78uullbUBiiqJGhsYbIA5hcGnKW/EAXbA3v7K+xvEGujB7xmZhDo8tviHIW6i6rfl86ik2pf38v7E1KUc4+/1/ojiivfWMbame3Jc5iHDTnoQFqsIzxOYfihu5vnGfiHsbO9ytibxAHMINsxsc2oI6jexWvTTZJBK0aA6g8wdCD5EEj3VyendUeeK93+CrB5eGWMr7BWoKuMTiyyEDVpAcw9WO1afXkfMFWwVDU3eLPboTRWEVoYnPc1jBdzyGtH+pxAF+g11PIXPJdx4KwZsMItsBlaTuQN3Hzc4kn1XNOAMEMs3ekfCSyM9HEfau25MOW//cd0XbIYg1oaNgLBVjY9oiIApUIgJRQiAErhva92w/HQ0L+rZp2n2LIiPq72Cjtm7WHh0mH0ji22k8o0JuNY2Hl5n2XEEBKu6GhLzc6NG5/kFToqcPcASAP18gtiYwAWAsAvRcF4UtXLxLPdXbzf+Fe63kWF1PLWAAAaALbuBeEP2mQPlbdg1aw6B9vvO/0fr+uqs3Gx1Gh2OvPyXScC4ybEczmhlxlvo6O37zfg9wF3PxBdqqKFXpYvD6tdUvgv86DRQqnJux79s938TOYj2fUdQ05Wsjc0augsy1rbtHhd7jkua8V8ImiLD3rZGSEhvJ4tr4m/zC6JiXFkUMLnxsYxrhuHB5dfYM0569fZcpxXFH1EplkOp0A5NbyaFxfwzLXXTy5Pw11znd+Szv6lrXwrrX/Z9PrgsUssxw1w+6rmDLlrfvOG9vJbNxB2WmPWCZpvtHJob+Th/T3XqNRxXSUXrT2TxL76nOhp7JrKRolQNR6KksjiWEyxENkYWnz2PoRoV5paK+p/v+qsRtr8PmTyRuLTwyiyTNpz6K/gpObtfL+quYY2t2A9bBVQ4dAqE5xb2RukycOqu5qIJRpleGn0k8P/AMsp9lb19L+zYjOxujXnvI/3JbSNFugJc38q91MYe0ja4/8AxXHFLu8go6zZ4b3UgGtrXlYSdtHd8PPTyXn+KJQshevRk9e6cTZqHA62oiY8ublkALXFxOhFx8WhPupwzhd7ap9LNKWHK14y2OfMSCRfQa+v0Vtw1x93VKyndEJA25a4ucLB2trBvmeexUYtxNNUzMnawNMbcoIaQCCSbOudfpusTp1UuaPspPo9vkSQlXFpmax/hCOOAyMfI9zDs6wuBq4ABo5XN/JV8MgonRucWsa4Dwh4L76XG979FinTV0zdQ8Ai1zYCx6adF4wvh2Z7jGHtaW2uDrvtl/2VaNclU1fck087Pt5G1iUmnCLMfWRgPNhYHUDoDyXgsuCOq2St4OMTC98mY8wBZXFPgtMGtcXfFoMzunUAGwVuXE9Kodc9uhrXpbJ9DSZos8Jb9+nuR5xOPjH5XEO9HOWOhjc5zWtF3OIa0dXONgPmtnxiEQytmjAIaSCORabgg+RaS2/mrrhXhk/tReNY7AQHr3o1d+Rl2nzd5Lzk0k/Z6diZxcXh9ToHAmBthibbUMGRrtsxuTI/8zy4+62tUaWnDGNYNmiyqrQwSihEBKKFKAKnUA5HW3sbettF7QoD4945wiSCuqO8BtJI+RjrGz2PcXAg21OtiORBHJYCy+ouK+F3eL7JtRA43LHAEtPUB2hPmC0+a5TjHZhFIXGkk7pw3gmzWv5PPiZz0cCP9XQDmauqbEns53HQ/wAuiqYrgU9M7LPE+MnYnVrtj4Hi7Xb8iVYKaq+ymXNW2n8DDSezM9T4sx2h8J89vmshFMW6tJF+h39eq1JVoK17Nj7HUL0+k/Ec4+zqY5XmupWnp11ibGGBemsuQNdegJPsOaxtNjLTo7wnry/2WRjk5tPoQV6vTa3T6qP5Mk/h3/QqyhKL9pHQeHaqljhcLZnDbcOBvawcNQd+iyVXh0joxUGYZmgnI/UAa2aDs42Ntt1z+mqyTeQZthmByvA9RuPJXs2MPLTGHHJyvv8AQ2Xj9X+HbbLuaM85e+f6Z09JrIU80nnP7FXF8TMwa1xJEZv6uOl/QA6K0p4nPcGtBLnGwA5lUA6wK6H2dcMAkVEpH+lum1un9/qulqLq+HaZRj22S+JTsnK6bk+rNZr+FKqFoe+Jxb+JniA9barFAruGIQMewgyFwuDlv0NxstM48pqdrM2UCUtblsBe/n1HPVcrScZssmq7I5b8jM6uRZyaID5lXuHwGelraQaucO9jFxo4We0fxRuH5ysffQ/36K8wWtdFVQPB3OQ7DfxNv+ZoHuulxCl20SXlv+hit4kV+zvEGgNDgx9tAHAH4vE3fY7hb9X1bHRuaHNaHaZCLEA+e2i47iwdQ1tRHHowm8fL7KT7SO3oHW9iqZ4lmItdvra5+ZXkHCFnLKVjTXbHl3MW6eU55T2OpU+ODuO6kcTlIyi4tYG++/15qjNjMccjZGBzBa1jm156H5LmDMSk/G4eht+i9tkLtyT6kqST0qk2ot5+RfjZYljJ1Oq43Y4WLmW6Et+rWDf+qwQ4mYORPpr+tlgW4K/uHTAghtrtF7gE2v7K1Y5RRsrgsRgvnlm3iWf8semxsNZj3eAty6HrZbX2XYu0S9y/cXLCeQcRceztfzHoudMcr7C6t0csb27tcNOt9CPcEj3Wk7HPGcfJGnfLPo9SrTCqrvImPO5Fj5lpLSfci6ulGCUUIgJRQpQBERARZYjFuFoKj4m2cNnN0cPQjUeyzCIDm+McHzRtc3K2phO7HhpPuCMrj5kA+a5ri/ZpTyk/sznU8g/6UmdzfreRovz8YX0jZYvFuGoageNgvycNCD5HkgPkXGuG6ildaaMtBNmvFnRv/ckHhO2179Vi19O4rwdPE1wblqInaOY8Akjobgtf6OHuub432d08zj3N6WbU924OMZOp+HVzBcjVhcOjQgOWMZdXlM4s1aSD/fJZHGeF6ik/xYyGXsJWWfGdbfG3QHyNj5LGAraMpQeYvDMNZMxTY1yePcf0WUhna4XaQf7+ixWE4WJBcnU7WOw6nz/vmrariEUjmsfmym2Yaa8x7Lv6Tj99Xs2+0v3IJ0J9DYwVn8Ax98NssgDhyfo0tttm/rpqtHpsYcNHDMOo0P8AuspT1jX/AAn22PyXfWo0XEocjxnyfX79CtKuUep1Wk7QocjmyRtZK3bm0n2/RaJjOKmolc8kkcr9Op8z/TosaF7C20vB6NNZ4sct/Ht6Gjk5PdlWKMuIaNzot1ocPj7lsJiY7NazrDPmvdrget7W1C1fCbAPcQbaDNuBfr05arZMOxdzHsfZrw039fcLhcc1TjNwaaSW2O79TqafTWTrUqWm+6749DVe03DSRDUAEmMGGa33fEXQuI5NuZGX8gOi0djl1fH8YaJXS/C2S9xYEAGzSHgizgdLix/Ra0/D6N93iGM31+ylljb/AAgkD2svNVKdlanj/wBMZ80167GqxuVxFNqADqdgNz7c1lKjEqeAeCnpDbm/PO4fxkqxl7QpwC2Mtjb/ANtrY/o0BbSg4+8gnkzFHDWOaWMjqAwix8D2MIPIvcAPqriLh+T7z4GeRkY4j2jzFahLxHVS85Heep+putq7PcAkq5ZH1Od0cYDGsLnjPLJYtBynUNaC4jzb1WpkvW4ZC34p79QyM6e8jm/os1w9hHfSNFLHK91/8aS2SLq7wjKCOVyT0F9usYPwhSwsYBBDmAHiLGk39SFmmsA0AA9FkFGgoxFFHE3aNoaPyiyuERYAREQBERAEUIgJRQiAlFCIBZYzFeHYagWkYD58x5rJogOd4nwbPCHGF3esItkfqbdCbHMPJwK5fjHC9M9xEjH4fN1AzQO11OUkBv5SBr8JX0osbivD8NQ0tkY038ggPlXFeG6mj+0cD3f+fC5zo9bWBcLFhN9nAFYgFfQmJ9nM1OS+ikIH+W7VpB5W6eS0rFODKebR8f7JOdzE0BhcB/lEhjh5sLT5FAczBXsFZfGeDqmmBc5okjG8sN3NHPxtsHR/mAHmsM0p0BkabFXt38Q89/mspT4ix3Ox6HT5dVroK9grsaXjOo0+zfMvJ/6QzpjI22OUjYkX006FX0OI83XDts7ND5Zm7FafTYi9vO46FZSmxRrt/CfPb5r0VPEtJrFyz2fk/wDSBwsreYmWrqkyjK6xaDyFr9DvosacHYTfX6f0V21y8VFRkaT8vXkupFVaap8qSitzSU52yzJ5ZicQpI75AL231O6pxQNbs1o9gozX1PNegV871eolqbXZLv8AwXoR5VgqZrbAk8gNSSdAAOZJ0A813Ts84aELWMIH2WshGzp327w35gWa0eTAuX8BYSZajviLsp7EX2dO6/dDb7tjJ5FjOq+gcGoRFE1vPc+pVU2L9FCICUUIgJRQiAlFClAEREAREQBERAEREAREQEKwxLA4p2lsjAb+SyCIDnuJcDSwnNTvJA2Y4nT91/xD6jyWhY7wnTzOIljdSzm/2jA1oc43tmZpHJr0yONtSu/KyxDBopgQ9rTfyCA+XcZ4KqKe7gO/jF7viDiWjXWWO2aMeerfNYJrrr6MxPgOSLxUz9BqGOJsP3XDxM9tPJaPjnDUMriKmEwyn/qx5WEm+5IGSX8wDvNZMHLgVUBWcxTgaoiu6MftDBziB7xo0Hjh1cN925h5rAMfdYMl3T1bmbHTpy+SrVVaZLX0t069VYgqoCrH/wBNvhurmfK+xryrOSqCvWb+xqfYc1TBWz8A4V3tT3rhdlMA/WxDpXEiBtjvqHP/APGOqrmx1Ds64Y7lkcbhrHd8p6zvtmF+eUBrPyXXR1jcAw/uomg/EdT6lZNAEREAREQBERAEREBCKUQEIpRAQilEBCKUQEIpRAQilEBCKUQEK0r8JjmBD2g3V4iA59ivZ85nip3EAa5Dct9ubPykLScewKOR1qyFzH7CZpyO/wDcAyyf+QE9CF3ZWtbhkcoIe0G/kEB8zYlwNNH4oT+0N/C0ZZgOd4rnPbqwu9AteD9SOY0I5g9CORX0Li/Z1lu6ndl55Dq3+Hl7WWrYjg02Yd/SsmI0DnMp5jb96Vod9UByuip3yyCKJrpJHbMZqfU/hHVxsBzK7b2dcMCJrIrh2U95M9urXTODR4T+BrWtaOtr/eVlhGBVDx3ccLIIydQ1sTB/BG0A+5K6XgWDtp4wwanmeZPmgMiAilEBCKUQEIpRAQilEBClEQBERAEREAREQBERAEREAREQBERAEREAREQBeHRA7gFe0QHlrANgAvSIgCIiAIiIAiIgCIiAIiID/9k="/>
          <p:cNvSpPr>
            <a:spLocks noChangeAspect="1" noChangeArrowheads="1"/>
          </p:cNvSpPr>
          <p:nvPr/>
        </p:nvSpPr>
        <p:spPr bwMode="auto">
          <a:xfrm>
            <a:off x="155575" y="-23238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5" name="Picture 11" descr="Image of a flat-screen television set, circa 201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801" y="1058625"/>
            <a:ext cx="3463900" cy="2528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79473" y="377218"/>
            <a:ext cx="6585072" cy="553998"/>
          </a:xfrm>
          <a:prstGeom prst="rect">
            <a:avLst/>
          </a:prstGeom>
          <a:noFill/>
        </p:spPr>
        <p:txBody>
          <a:bodyPr wrap="none" rtlCol="0">
            <a:spAutoFit/>
          </a:bodyPr>
          <a:lstStyle/>
          <a:p>
            <a:pPr algn="ctr"/>
            <a:r>
              <a:rPr lang="en-US" sz="3000" dirty="0" smtClean="0"/>
              <a:t>Connect your TV to the Internet of things</a:t>
            </a:r>
            <a:endParaRPr lang="en-US" sz="3000" dirty="0"/>
          </a:p>
        </p:txBody>
      </p:sp>
      <p:pic>
        <p:nvPicPr>
          <p:cNvPr id="11" name="Picture 4" descr="http://2.bp.blogspot.com/-0gGIRpN3sTU/UjCydMuRV7I/AAAAAAAAXHI/6IyH0hMKiHI/s1600/chromecastradi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0101" y="4086483"/>
            <a:ext cx="2937295" cy="1387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2.cdn.turner.com/money/dam/assets/130730122817-google-chromecast-620x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33916">
            <a:off x="728662" y="3796888"/>
            <a:ext cx="3321718" cy="196624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328" y="1445419"/>
            <a:ext cx="2844018" cy="155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279473" y="5894817"/>
            <a:ext cx="7165279" cy="707886"/>
          </a:xfrm>
          <a:prstGeom prst="rect">
            <a:avLst/>
          </a:prstGeom>
          <a:noFill/>
        </p:spPr>
        <p:txBody>
          <a:bodyPr wrap="square" rtlCol="0">
            <a:spAutoFit/>
          </a:bodyPr>
          <a:lstStyle/>
          <a:p>
            <a:r>
              <a:rPr lang="en-US" sz="2000" dirty="0" smtClean="0"/>
              <a:t>How does the </a:t>
            </a:r>
            <a:r>
              <a:rPr lang="en-US" sz="2000" dirty="0" err="1" smtClean="0"/>
              <a:t>Chromecast</a:t>
            </a:r>
            <a:r>
              <a:rPr lang="en-US" sz="2000" dirty="0" smtClean="0"/>
              <a:t> connect to the Internet and your tablet, phone or PC?</a:t>
            </a:r>
            <a:endParaRPr lang="en-US" sz="2000" dirty="0" smtClean="0"/>
          </a:p>
        </p:txBody>
      </p:sp>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058" y="6022261"/>
            <a:ext cx="452999" cy="4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49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2.cdn.turner.com/money/dam/assets/130730122817-google-chromecast-620x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33916">
            <a:off x="3227723" y="724250"/>
            <a:ext cx="2606169" cy="154268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871" y="3701962"/>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descr="Image of a flat-screen television set, circa 2012.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825" y="314920"/>
            <a:ext cx="3234719" cy="236134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208" y="3382526"/>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28" y="2043024"/>
            <a:ext cx="2476501"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419009" y="3789498"/>
            <a:ext cx="755014" cy="747333"/>
          </a:xfrm>
          <a:prstGeom prst="line">
            <a:avLst/>
          </a:prstGeom>
          <a:ln w="38100">
            <a:solidFill>
              <a:srgbClr val="FF0000"/>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pic>
        <p:nvPicPr>
          <p:cNvPr id="4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921" y="5956416"/>
            <a:ext cx="452999" cy="4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45"/>
          <p:cNvSpPr txBox="1"/>
          <p:nvPr/>
        </p:nvSpPr>
        <p:spPr>
          <a:xfrm>
            <a:off x="1071835" y="5828972"/>
            <a:ext cx="73620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What would be the communication path for streaming video from your tablet, phone or PC to the TV set?</a:t>
            </a:r>
            <a:endParaRPr lang="en-US" sz="2000" dirty="0" smtClean="0"/>
          </a:p>
        </p:txBody>
      </p:sp>
      <p:cxnSp>
        <p:nvCxnSpPr>
          <p:cNvPr id="15" name="Straight Connector 14"/>
          <p:cNvCxnSpPr/>
          <p:nvPr/>
        </p:nvCxnSpPr>
        <p:spPr>
          <a:xfrm>
            <a:off x="5029199" y="4780128"/>
            <a:ext cx="1266093" cy="0"/>
          </a:xfrm>
          <a:prstGeom prst="line">
            <a:avLst/>
          </a:prstGeom>
          <a:ln w="38100">
            <a:solidFill>
              <a:srgbClr val="FF0000"/>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24854" y="1424000"/>
            <a:ext cx="548812" cy="0"/>
          </a:xfrm>
          <a:prstGeom prst="line">
            <a:avLst/>
          </a:prstGeom>
          <a:ln w="3810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239431" y="1960686"/>
            <a:ext cx="0" cy="2338752"/>
          </a:xfrm>
          <a:prstGeom prst="line">
            <a:avLst/>
          </a:prstGeom>
          <a:ln w="38100">
            <a:solidFill>
              <a:srgbClr val="FF0000"/>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62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2.cdn.turner.com/money/dam/assets/130730122817-google-chromecast-620x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33916">
            <a:off x="3227723" y="724250"/>
            <a:ext cx="2606169" cy="154268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871" y="3701962"/>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descr="Image of a flat-screen television set, circa 201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825" y="314920"/>
            <a:ext cx="3234719" cy="236134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208" y="3382526"/>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28" y="2043024"/>
            <a:ext cx="2476501"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921" y="5956416"/>
            <a:ext cx="452999" cy="4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5029199" y="4780128"/>
            <a:ext cx="1266093" cy="0"/>
          </a:xfrm>
          <a:prstGeom prst="line">
            <a:avLst/>
          </a:prstGeom>
          <a:ln w="38100">
            <a:solidFill>
              <a:srgbClr val="FF0000"/>
            </a:solidFill>
            <a:prstDash val="sysDash"/>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4854" y="1424000"/>
            <a:ext cx="548812" cy="0"/>
          </a:xfrm>
          <a:prstGeom prst="line">
            <a:avLst/>
          </a:prstGeom>
          <a:ln w="38100">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239431" y="1960686"/>
            <a:ext cx="0" cy="2338752"/>
          </a:xfrm>
          <a:prstGeom prst="line">
            <a:avLst/>
          </a:prstGeom>
          <a:ln w="38100">
            <a:solidFill>
              <a:srgbClr val="FF0000"/>
            </a:solidFill>
            <a:prstDash val="sysDash"/>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6920" y="5982860"/>
            <a:ext cx="7398526" cy="400110"/>
          </a:xfrm>
          <a:prstGeom prst="rect">
            <a:avLst/>
          </a:prstGeom>
          <a:noFill/>
        </p:spPr>
        <p:txBody>
          <a:bodyPr wrap="square" rtlCol="0">
            <a:spAutoFit/>
          </a:bodyPr>
          <a:lstStyle/>
          <a:p>
            <a:r>
              <a:rPr lang="en-US" sz="2000" dirty="0" smtClean="0"/>
              <a:t>What is the data path for a video being streamed from the Internet?</a:t>
            </a:r>
            <a:endParaRPr lang="en-US" sz="2000" dirty="0" smtClean="0"/>
          </a:p>
        </p:txBody>
      </p:sp>
    </p:spTree>
    <p:extLst>
      <p:ext uri="{BB962C8B-B14F-4D97-AF65-F5344CB8AC3E}">
        <p14:creationId xmlns:p14="http://schemas.microsoft.com/office/powerpoint/2010/main" val="118131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2.cdn.turner.com/money/dam/assets/130730122817-google-chromecast-620x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33916">
            <a:off x="3227723" y="724250"/>
            <a:ext cx="2606169" cy="154268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871" y="3701962"/>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descr="Image of a flat-screen television set, circa 2012.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825" y="314920"/>
            <a:ext cx="3234719" cy="236134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208" y="3382526"/>
            <a:ext cx="22383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28" y="2043024"/>
            <a:ext cx="2476501"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921" y="5956416"/>
            <a:ext cx="452999" cy="4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2419009" y="3789498"/>
            <a:ext cx="755014" cy="747333"/>
          </a:xfrm>
          <a:prstGeom prst="line">
            <a:avLst/>
          </a:prstGeom>
          <a:ln w="38100">
            <a:solidFill>
              <a:srgbClr val="FF0000"/>
            </a:solidFill>
            <a:prstDash val="solid"/>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24854" y="1424000"/>
            <a:ext cx="548812" cy="0"/>
          </a:xfrm>
          <a:prstGeom prst="line">
            <a:avLst/>
          </a:prstGeom>
          <a:ln w="38100">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39431" y="1960686"/>
            <a:ext cx="0" cy="2338752"/>
          </a:xfrm>
          <a:prstGeom prst="line">
            <a:avLst/>
          </a:prstGeom>
          <a:ln w="38100">
            <a:solidFill>
              <a:srgbClr val="FF0000"/>
            </a:solidFill>
            <a:prstDash val="sysDash"/>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06920" y="5982860"/>
            <a:ext cx="7398526" cy="400110"/>
          </a:xfrm>
          <a:prstGeom prst="rect">
            <a:avLst/>
          </a:prstGeom>
          <a:noFill/>
        </p:spPr>
        <p:txBody>
          <a:bodyPr wrap="square" rtlCol="0">
            <a:spAutoFit/>
          </a:bodyPr>
          <a:lstStyle/>
          <a:p>
            <a:r>
              <a:rPr lang="en-US" sz="2000" dirty="0" smtClean="0"/>
              <a:t>Why is local streaming more demanding on the local device?</a:t>
            </a:r>
            <a:endParaRPr lang="en-US" sz="2000" dirty="0" smtClean="0"/>
          </a:p>
        </p:txBody>
      </p:sp>
    </p:spTree>
    <p:extLst>
      <p:ext uri="{BB962C8B-B14F-4D97-AF65-F5344CB8AC3E}">
        <p14:creationId xmlns:p14="http://schemas.microsoft.com/office/powerpoint/2010/main" val="2607693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99" y="2860423"/>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82180" y="983265"/>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4503" y="2858959"/>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62808" y="1093074"/>
            <a:ext cx="769313" cy="646331"/>
          </a:xfrm>
          <a:prstGeom prst="rect">
            <a:avLst/>
          </a:prstGeom>
          <a:noFill/>
        </p:spPr>
        <p:txBody>
          <a:bodyPr wrap="none" rtlCol="0">
            <a:spAutoFit/>
          </a:bodyPr>
          <a:lstStyle/>
          <a:p>
            <a:r>
              <a:rPr lang="en-US" dirty="0" smtClean="0"/>
              <a:t>Welch</a:t>
            </a:r>
          </a:p>
          <a:p>
            <a:r>
              <a:rPr lang="en-US" dirty="0" smtClean="0"/>
              <a:t>Hall</a:t>
            </a:r>
            <a:endParaRPr lang="en-US" dirty="0"/>
          </a:p>
        </p:txBody>
      </p:sp>
      <p:sp>
        <p:nvSpPr>
          <p:cNvPr id="7" name="TextBox 6"/>
          <p:cNvSpPr txBox="1"/>
          <p:nvPr/>
        </p:nvSpPr>
        <p:spPr>
          <a:xfrm>
            <a:off x="3708320" y="3074343"/>
            <a:ext cx="543290" cy="369332"/>
          </a:xfrm>
          <a:prstGeom prst="rect">
            <a:avLst/>
          </a:prstGeom>
          <a:noFill/>
        </p:spPr>
        <p:txBody>
          <a:bodyPr wrap="none" rtlCol="0">
            <a:spAutoFit/>
          </a:bodyPr>
          <a:lstStyle/>
          <a:p>
            <a:r>
              <a:rPr lang="en-US" dirty="0" smtClean="0"/>
              <a:t>ERC</a:t>
            </a:r>
            <a:endParaRPr lang="en-US" dirty="0"/>
          </a:p>
        </p:txBody>
      </p:sp>
      <p:sp>
        <p:nvSpPr>
          <p:cNvPr id="8" name="TextBox 7"/>
          <p:cNvSpPr txBox="1"/>
          <p:nvPr/>
        </p:nvSpPr>
        <p:spPr>
          <a:xfrm>
            <a:off x="915156" y="3100719"/>
            <a:ext cx="543610" cy="369332"/>
          </a:xfrm>
          <a:prstGeom prst="rect">
            <a:avLst/>
          </a:prstGeom>
          <a:noFill/>
        </p:spPr>
        <p:txBody>
          <a:bodyPr wrap="none" rtlCol="0">
            <a:spAutoFit/>
          </a:bodyPr>
          <a:lstStyle/>
          <a:p>
            <a:r>
              <a:rPr lang="en-US" dirty="0" smtClean="0"/>
              <a:t>SAC</a:t>
            </a:r>
            <a:endParaRPr lang="en-US" dirty="0"/>
          </a:p>
        </p:txBody>
      </p:sp>
      <p:sp>
        <p:nvSpPr>
          <p:cNvPr id="9" name="Line 9"/>
          <p:cNvSpPr>
            <a:spLocks noChangeShapeType="1"/>
          </p:cNvSpPr>
          <p:nvPr/>
        </p:nvSpPr>
        <p:spPr bwMode="auto">
          <a:xfrm flipV="1">
            <a:off x="1802423" y="3256577"/>
            <a:ext cx="1562080" cy="0"/>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a:off x="3979965" y="1783365"/>
            <a:ext cx="17677" cy="1075594"/>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p:cNvSpPr txBox="1"/>
          <p:nvPr/>
        </p:nvSpPr>
        <p:spPr>
          <a:xfrm>
            <a:off x="2048509" y="3291191"/>
            <a:ext cx="1069908" cy="369332"/>
          </a:xfrm>
          <a:prstGeom prst="rect">
            <a:avLst/>
          </a:prstGeom>
          <a:noFill/>
        </p:spPr>
        <p:txBody>
          <a:bodyPr wrap="none" rtlCol="0">
            <a:spAutoFit/>
          </a:bodyPr>
          <a:lstStyle/>
          <a:p>
            <a:r>
              <a:rPr lang="en-US" dirty="0" smtClean="0"/>
              <a:t>100 </a:t>
            </a:r>
            <a:r>
              <a:rPr lang="en-US" dirty="0" err="1" smtClean="0"/>
              <a:t>mb</a:t>
            </a:r>
            <a:r>
              <a:rPr lang="en-US" dirty="0" smtClean="0"/>
              <a:t>/s</a:t>
            </a:r>
            <a:endParaRPr lang="en-US" dirty="0"/>
          </a:p>
        </p:txBody>
      </p:sp>
      <p:sp>
        <p:nvSpPr>
          <p:cNvPr id="13" name="TextBox 12"/>
          <p:cNvSpPr txBox="1"/>
          <p:nvPr/>
        </p:nvSpPr>
        <p:spPr>
          <a:xfrm>
            <a:off x="5209289" y="3291191"/>
            <a:ext cx="760529" cy="369332"/>
          </a:xfrm>
          <a:prstGeom prst="rect">
            <a:avLst/>
          </a:prstGeom>
          <a:noFill/>
        </p:spPr>
        <p:txBody>
          <a:bodyPr wrap="none" rtlCol="0">
            <a:spAutoFit/>
          </a:bodyPr>
          <a:lstStyle/>
          <a:p>
            <a:pPr algn="ctr"/>
            <a:r>
              <a:rPr lang="en-US" dirty="0" smtClean="0"/>
              <a:t>1 </a:t>
            </a:r>
            <a:r>
              <a:rPr lang="en-US" dirty="0" err="1"/>
              <a:t>g</a:t>
            </a:r>
            <a:r>
              <a:rPr lang="en-US" dirty="0" err="1" smtClean="0"/>
              <a:t>b</a:t>
            </a:r>
            <a:r>
              <a:rPr lang="en-US" dirty="0" smtClean="0"/>
              <a:t>/s</a:t>
            </a:r>
            <a:endParaRPr lang="en-US" dirty="0"/>
          </a:p>
        </p:txBody>
      </p:sp>
      <p:sp>
        <p:nvSpPr>
          <p:cNvPr id="14" name="TextBox 13"/>
          <p:cNvSpPr txBox="1"/>
          <p:nvPr/>
        </p:nvSpPr>
        <p:spPr>
          <a:xfrm>
            <a:off x="4138146" y="2136496"/>
            <a:ext cx="760529" cy="369332"/>
          </a:xfrm>
          <a:prstGeom prst="rect">
            <a:avLst/>
          </a:prstGeom>
          <a:noFill/>
        </p:spPr>
        <p:txBody>
          <a:bodyPr wrap="none" rtlCol="0">
            <a:spAutoFit/>
          </a:bodyPr>
          <a:lstStyle/>
          <a:p>
            <a:pPr algn="ctr"/>
            <a:r>
              <a:rPr lang="en-US" dirty="0" smtClean="0"/>
              <a:t>1 </a:t>
            </a:r>
            <a:r>
              <a:rPr lang="en-US" dirty="0" err="1"/>
              <a:t>g</a:t>
            </a:r>
            <a:r>
              <a:rPr lang="en-US" dirty="0" err="1" smtClean="0"/>
              <a:t>b</a:t>
            </a:r>
            <a:r>
              <a:rPr lang="en-US" dirty="0" smtClean="0"/>
              <a:t>/s</a:t>
            </a:r>
            <a:endParaRPr lang="en-US" dirty="0"/>
          </a:p>
        </p:txBody>
      </p:sp>
      <p:sp>
        <p:nvSpPr>
          <p:cNvPr id="16" name="Rectangle 15"/>
          <p:cNvSpPr/>
          <p:nvPr/>
        </p:nvSpPr>
        <p:spPr>
          <a:xfrm>
            <a:off x="276197" y="693024"/>
            <a:ext cx="4625514" cy="3254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http://www.csudh.edu/univadv/documents/resources/csudh_B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61" y="826885"/>
            <a:ext cx="1415562" cy="263361"/>
          </a:xfrm>
          <a:prstGeom prst="rect">
            <a:avLst/>
          </a:prstGeom>
          <a:noFill/>
          <a:extLst>
            <a:ext uri="{909E8E84-426E-40DD-AFC4-6F175D3DCCD1}">
              <a14:hiddenFill xmlns:a14="http://schemas.microsoft.com/office/drawing/2010/main">
                <a:solidFill>
                  <a:srgbClr val="FFFFFF"/>
                </a:solidFill>
              </a14:hiddenFill>
            </a:ext>
          </a:extLst>
        </p:spPr>
      </p:pic>
      <p:sp>
        <p:nvSpPr>
          <p:cNvPr id="18" name="Line 9"/>
          <p:cNvSpPr>
            <a:spLocks noChangeShapeType="1"/>
          </p:cNvSpPr>
          <p:nvPr/>
        </p:nvSpPr>
        <p:spPr bwMode="auto">
          <a:xfrm flipV="1">
            <a:off x="4595427" y="3245881"/>
            <a:ext cx="1783300" cy="10696"/>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727" y="2321162"/>
            <a:ext cx="2476501"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55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86782"/>
            <a:ext cx="70104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9"/>
          <p:cNvSpPr>
            <a:spLocks noChangeShapeType="1"/>
          </p:cNvSpPr>
          <p:nvPr/>
        </p:nvSpPr>
        <p:spPr bwMode="auto">
          <a:xfrm>
            <a:off x="4295340" y="2348832"/>
            <a:ext cx="13703" cy="413815"/>
          </a:xfrm>
          <a:prstGeom prst="line">
            <a:avLst/>
          </a:prstGeom>
          <a:noFill/>
          <a:ln w="41275">
            <a:solidFill>
              <a:srgbClr val="FF0000"/>
            </a:solidFill>
            <a:prstDash val="solid"/>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9"/>
          <p:cNvSpPr>
            <a:spLocks noChangeShapeType="1"/>
          </p:cNvSpPr>
          <p:nvPr/>
        </p:nvSpPr>
        <p:spPr bwMode="auto">
          <a:xfrm>
            <a:off x="2906203" y="2348832"/>
            <a:ext cx="0" cy="413815"/>
          </a:xfrm>
          <a:prstGeom prst="line">
            <a:avLst/>
          </a:prstGeom>
          <a:noFill/>
          <a:ln w="41275">
            <a:solidFill>
              <a:srgbClr val="FF0000"/>
            </a:solidFill>
            <a:prstDash val="solid"/>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9"/>
          <p:cNvSpPr>
            <a:spLocks noChangeShapeType="1"/>
          </p:cNvSpPr>
          <p:nvPr/>
        </p:nvSpPr>
        <p:spPr bwMode="auto">
          <a:xfrm>
            <a:off x="6628233" y="2348831"/>
            <a:ext cx="0" cy="413815"/>
          </a:xfrm>
          <a:prstGeom prst="line">
            <a:avLst/>
          </a:prstGeom>
          <a:noFill/>
          <a:ln w="41275">
            <a:solidFill>
              <a:srgbClr val="FF0000"/>
            </a:solidFill>
            <a:prstDash val="solid"/>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9"/>
          <p:cNvSpPr>
            <a:spLocks noChangeShapeType="1"/>
          </p:cNvSpPr>
          <p:nvPr/>
        </p:nvSpPr>
        <p:spPr bwMode="auto">
          <a:xfrm>
            <a:off x="5564411" y="2348832"/>
            <a:ext cx="0" cy="413815"/>
          </a:xfrm>
          <a:prstGeom prst="line">
            <a:avLst/>
          </a:prstGeom>
          <a:noFill/>
          <a:ln w="41275">
            <a:solidFill>
              <a:srgbClr val="FF0000"/>
            </a:solidFill>
            <a:prstDash val="solid"/>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1029473" y="705597"/>
            <a:ext cx="3189143" cy="400110"/>
          </a:xfrm>
          <a:prstGeom prst="rect">
            <a:avLst/>
          </a:prstGeom>
          <a:noFill/>
        </p:spPr>
        <p:txBody>
          <a:bodyPr wrap="none" rtlCol="0">
            <a:spAutoFit/>
          </a:bodyPr>
          <a:lstStyle/>
          <a:p>
            <a:r>
              <a:rPr lang="en-US" sz="2000" dirty="0" smtClean="0"/>
              <a:t>Streaming from the Internet:</a:t>
            </a:r>
            <a:endParaRPr lang="en-US" sz="2000" dirty="0"/>
          </a:p>
        </p:txBody>
      </p:sp>
      <p:pic>
        <p:nvPicPr>
          <p:cNvPr id="1029" name="Picture 5" descr="http://1.bp.blogspot.com/-w86znF4A2gQ/UlFYy6jH9ZI/AAAAAAAAXmc/JNMtdLEg580/s1600/chromecast100%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3728612"/>
            <a:ext cx="7077075" cy="13144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34811" y="3227310"/>
            <a:ext cx="4896212" cy="400110"/>
          </a:xfrm>
          <a:prstGeom prst="rect">
            <a:avLst/>
          </a:prstGeom>
          <a:noFill/>
        </p:spPr>
        <p:txBody>
          <a:bodyPr wrap="none" rtlCol="0">
            <a:spAutoFit/>
          </a:bodyPr>
          <a:lstStyle/>
          <a:p>
            <a:r>
              <a:rPr lang="en-US" sz="2000" dirty="0" smtClean="0"/>
              <a:t>Streaming from the local phone, tablet or PC:</a:t>
            </a:r>
            <a:endParaRPr lang="en-US" sz="2000" dirty="0"/>
          </a:p>
        </p:txBody>
      </p:sp>
    </p:spTree>
    <p:extLst>
      <p:ext uri="{BB962C8B-B14F-4D97-AF65-F5344CB8AC3E}">
        <p14:creationId xmlns:p14="http://schemas.microsoft.com/office/powerpoint/2010/main" val="256725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129" y="5424131"/>
            <a:ext cx="5899639" cy="646331"/>
          </a:xfrm>
          <a:prstGeom prst="rect">
            <a:avLst/>
          </a:prstGeom>
        </p:spPr>
        <p:txBody>
          <a:bodyPr wrap="square">
            <a:spAutoFit/>
          </a:bodyPr>
          <a:lstStyle/>
          <a:p>
            <a:r>
              <a:rPr lang="en-US" dirty="0" smtClean="0"/>
              <a:t>How does my link differ from those between the buildings on our campus and between the campus and the </a:t>
            </a:r>
            <a:r>
              <a:rPr lang="en-US" dirty="0" smtClean="0"/>
              <a:t>Internet?</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82" y="5523504"/>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13489" y="3318452"/>
            <a:ext cx="1257460" cy="369332"/>
          </a:xfrm>
          <a:prstGeom prst="rect">
            <a:avLst/>
          </a:prstGeom>
          <a:noFill/>
        </p:spPr>
        <p:txBody>
          <a:bodyPr wrap="none" rtlCol="0">
            <a:spAutoFit/>
          </a:bodyPr>
          <a:lstStyle/>
          <a:p>
            <a:r>
              <a:rPr lang="en-US" dirty="0" smtClean="0"/>
              <a:t>15-20 </a:t>
            </a:r>
            <a:r>
              <a:rPr lang="en-US" dirty="0" err="1" smtClean="0"/>
              <a:t>mb</a:t>
            </a:r>
            <a:r>
              <a:rPr lang="en-US" dirty="0" smtClean="0"/>
              <a:t>/s</a:t>
            </a:r>
            <a:endParaRPr lang="en-US" dirty="0"/>
          </a:p>
        </p:txBody>
      </p:sp>
      <p:sp>
        <p:nvSpPr>
          <p:cNvPr id="11" name="Rectangle 10"/>
          <p:cNvSpPr/>
          <p:nvPr/>
        </p:nvSpPr>
        <p:spPr>
          <a:xfrm>
            <a:off x="1297275" y="2808090"/>
            <a:ext cx="1230924" cy="80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06552" y="3048386"/>
            <a:ext cx="1210588" cy="400110"/>
          </a:xfrm>
          <a:prstGeom prst="rect">
            <a:avLst/>
          </a:prstGeom>
          <a:noFill/>
        </p:spPr>
        <p:txBody>
          <a:bodyPr wrap="none" rtlCol="0">
            <a:spAutoFit/>
          </a:bodyPr>
          <a:lstStyle/>
          <a:p>
            <a:pPr algn="ctr"/>
            <a:r>
              <a:rPr lang="en-US" sz="2000" dirty="0" smtClean="0"/>
              <a:t>My house</a:t>
            </a:r>
            <a:endParaRPr lang="en-US" sz="2000" dirty="0"/>
          </a:p>
        </p:txBody>
      </p:sp>
      <p:sp>
        <p:nvSpPr>
          <p:cNvPr id="14" name="Line 9"/>
          <p:cNvSpPr>
            <a:spLocks noChangeShapeType="1"/>
          </p:cNvSpPr>
          <p:nvPr/>
        </p:nvSpPr>
        <p:spPr bwMode="auto">
          <a:xfrm flipV="1">
            <a:off x="2528199" y="3204244"/>
            <a:ext cx="2980592" cy="0"/>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791" y="2283421"/>
            <a:ext cx="2476501"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97537" y="663366"/>
            <a:ext cx="6148927" cy="553998"/>
          </a:xfrm>
          <a:prstGeom prst="rect">
            <a:avLst/>
          </a:prstGeom>
        </p:spPr>
        <p:txBody>
          <a:bodyPr wrap="none">
            <a:spAutoFit/>
          </a:bodyPr>
          <a:lstStyle/>
          <a:p>
            <a:pPr algn="ctr"/>
            <a:r>
              <a:rPr lang="en-US" sz="3000" dirty="0"/>
              <a:t>Why is it even slower from my home? </a:t>
            </a:r>
          </a:p>
        </p:txBody>
      </p:sp>
    </p:spTree>
    <p:extLst>
      <p:ext uri="{BB962C8B-B14F-4D97-AF65-F5344CB8AC3E}">
        <p14:creationId xmlns:p14="http://schemas.microsoft.com/office/powerpoint/2010/main" val="2801334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9"/>
          <p:cNvSpPr>
            <a:spLocks noChangeShapeType="1"/>
          </p:cNvSpPr>
          <p:nvPr/>
        </p:nvSpPr>
        <p:spPr bwMode="auto">
          <a:xfrm flipV="1">
            <a:off x="2158629" y="2756358"/>
            <a:ext cx="4826742" cy="0"/>
          </a:xfrm>
          <a:prstGeom prst="line">
            <a:avLst/>
          </a:prstGeom>
          <a:noFill/>
          <a:ln w="41275">
            <a:solidFill>
              <a:srgbClr val="FF0000"/>
            </a:solidFill>
            <a:prstDash val="solid"/>
            <a:round/>
            <a:headEnd type="triangl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890267" y="2107429"/>
            <a:ext cx="1297858" cy="12978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985371" y="2107429"/>
            <a:ext cx="1297858" cy="129785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19690" y="2402415"/>
            <a:ext cx="898003" cy="707886"/>
          </a:xfrm>
          <a:prstGeom prst="rect">
            <a:avLst/>
          </a:prstGeom>
          <a:noFill/>
        </p:spPr>
        <p:txBody>
          <a:bodyPr wrap="none" rtlCol="0">
            <a:spAutoFit/>
          </a:bodyPr>
          <a:lstStyle/>
          <a:p>
            <a:pPr algn="ctr"/>
            <a:r>
              <a:rPr lang="en-US" sz="4000" dirty="0"/>
              <a:t>S</a:t>
            </a:r>
            <a:r>
              <a:rPr lang="en-US" sz="4000" dirty="0" smtClean="0"/>
              <a:t>/R</a:t>
            </a:r>
            <a:endParaRPr lang="en-US" sz="4000" dirty="0"/>
          </a:p>
        </p:txBody>
      </p:sp>
      <p:sp>
        <p:nvSpPr>
          <p:cNvPr id="21" name="TextBox 20"/>
          <p:cNvSpPr txBox="1"/>
          <p:nvPr/>
        </p:nvSpPr>
        <p:spPr>
          <a:xfrm>
            <a:off x="7185298" y="2402415"/>
            <a:ext cx="898003" cy="707886"/>
          </a:xfrm>
          <a:prstGeom prst="rect">
            <a:avLst/>
          </a:prstGeom>
          <a:noFill/>
        </p:spPr>
        <p:txBody>
          <a:bodyPr wrap="none" rtlCol="0">
            <a:spAutoFit/>
          </a:bodyPr>
          <a:lstStyle/>
          <a:p>
            <a:pPr algn="ctr"/>
            <a:r>
              <a:rPr lang="en-US" sz="4000" dirty="0"/>
              <a:t>S</a:t>
            </a:r>
            <a:r>
              <a:rPr lang="en-US" sz="4000" dirty="0" smtClean="0"/>
              <a:t>/R</a:t>
            </a:r>
            <a:endParaRPr lang="en-US" sz="4000" dirty="0"/>
          </a:p>
        </p:txBody>
      </p:sp>
      <p:sp>
        <p:nvSpPr>
          <p:cNvPr id="23" name="TextBox 22"/>
          <p:cNvSpPr txBox="1"/>
          <p:nvPr/>
        </p:nvSpPr>
        <p:spPr>
          <a:xfrm>
            <a:off x="2505415" y="2882067"/>
            <a:ext cx="3865866" cy="492443"/>
          </a:xfrm>
          <a:prstGeom prst="rect">
            <a:avLst/>
          </a:prstGeom>
          <a:noFill/>
        </p:spPr>
        <p:txBody>
          <a:bodyPr wrap="none" rtlCol="0">
            <a:spAutoFit/>
          </a:bodyPr>
          <a:lstStyle/>
          <a:p>
            <a:pPr algn="ctr"/>
            <a:r>
              <a:rPr lang="en-US" sz="2600" dirty="0" smtClean="0"/>
              <a:t>Copper vs. fiber optic cable</a:t>
            </a:r>
            <a:endParaRPr lang="en-US" sz="2600" dirty="0"/>
          </a:p>
        </p:txBody>
      </p:sp>
    </p:spTree>
    <p:extLst>
      <p:ext uri="{BB962C8B-B14F-4D97-AF65-F5344CB8AC3E}">
        <p14:creationId xmlns:p14="http://schemas.microsoft.com/office/powerpoint/2010/main" val="69820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097" y="896815"/>
            <a:ext cx="7685823" cy="553998"/>
          </a:xfrm>
          <a:prstGeom prst="rect">
            <a:avLst/>
          </a:prstGeom>
          <a:noFill/>
        </p:spPr>
        <p:txBody>
          <a:bodyPr wrap="none" rtlCol="0">
            <a:spAutoFit/>
          </a:bodyPr>
          <a:lstStyle/>
          <a:p>
            <a:pPr algn="ctr"/>
            <a:r>
              <a:rPr lang="en-US" sz="3000" dirty="0" smtClean="0"/>
              <a:t>Questions </a:t>
            </a:r>
            <a:r>
              <a:rPr lang="en-US" sz="3000" dirty="0" smtClean="0"/>
              <a:t>CPU, memory and network utilization</a:t>
            </a:r>
            <a:endParaRPr lang="en-US" sz="3000" dirty="0"/>
          </a:p>
        </p:txBody>
      </p:sp>
      <p:sp>
        <p:nvSpPr>
          <p:cNvPr id="4" name="Rectangle 3"/>
          <p:cNvSpPr/>
          <p:nvPr/>
        </p:nvSpPr>
        <p:spPr>
          <a:xfrm>
            <a:off x="3885755" y="1906596"/>
            <a:ext cx="1372491" cy="3170099"/>
          </a:xfrm>
          <a:prstGeom prst="rect">
            <a:avLst/>
          </a:prstGeom>
        </p:spPr>
        <p:txBody>
          <a:bodyPr wrap="none">
            <a:spAutoFit/>
          </a:bodyPr>
          <a:lstStyle/>
          <a:p>
            <a:pPr lvl="0" algn="ctr"/>
            <a:r>
              <a:rPr lang="en-US" sz="20000" dirty="0">
                <a:solidFill>
                  <a:srgbClr val="FF0000"/>
                </a:solidFill>
              </a:rPr>
              <a:t>?</a:t>
            </a:r>
          </a:p>
        </p:txBody>
      </p:sp>
    </p:spTree>
    <p:extLst>
      <p:ext uri="{BB962C8B-B14F-4D97-AF65-F5344CB8AC3E}">
        <p14:creationId xmlns:p14="http://schemas.microsoft.com/office/powerpoint/2010/main" val="391820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120" y="759069"/>
            <a:ext cx="646176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93673" y="4889653"/>
            <a:ext cx="3556655" cy="646331"/>
          </a:xfrm>
          <a:prstGeom prst="rect">
            <a:avLst/>
          </a:prstGeom>
        </p:spPr>
        <p:txBody>
          <a:bodyPr wrap="square">
            <a:spAutoFit/>
          </a:bodyPr>
          <a:lstStyle/>
          <a:p>
            <a:pPr algn="ctr"/>
            <a:r>
              <a:rPr lang="en-US" dirty="0">
                <a:hlinkClick r:id="rId4"/>
              </a:rPr>
              <a:t>http://</a:t>
            </a:r>
            <a:r>
              <a:rPr lang="en-US" dirty="0" smtClean="0">
                <a:hlinkClick r:id="rId4"/>
              </a:rPr>
              <a:t>bit.ly/14xEeUs</a:t>
            </a:r>
            <a:endParaRPr lang="en-US" dirty="0" smtClean="0"/>
          </a:p>
          <a:p>
            <a:endParaRPr lang="en-US" dirty="0" smtClean="0"/>
          </a:p>
        </p:txBody>
      </p:sp>
      <p:sp>
        <p:nvSpPr>
          <p:cNvPr id="3" name="TextBox 2"/>
          <p:cNvSpPr txBox="1"/>
          <p:nvPr/>
        </p:nvSpPr>
        <p:spPr>
          <a:xfrm>
            <a:off x="1723292" y="5855677"/>
            <a:ext cx="3642023" cy="369332"/>
          </a:xfrm>
          <a:prstGeom prst="rect">
            <a:avLst/>
          </a:prstGeom>
          <a:noFill/>
        </p:spPr>
        <p:txBody>
          <a:bodyPr wrap="none" rtlCol="0">
            <a:spAutoFit/>
          </a:bodyPr>
          <a:lstStyle/>
          <a:p>
            <a:r>
              <a:rPr lang="en-US" dirty="0" smtClean="0"/>
              <a:t>Watch a little and vary image quality.</a:t>
            </a:r>
            <a:endParaRPr lang="en-US" dirty="0"/>
          </a:p>
        </p:txBody>
      </p:sp>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5706" y="5816550"/>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34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330" y="122761"/>
            <a:ext cx="5299319" cy="3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810" y="3537107"/>
            <a:ext cx="5289839" cy="3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4109" y="718697"/>
            <a:ext cx="2716822" cy="2031325"/>
          </a:xfrm>
          <a:prstGeom prst="rect">
            <a:avLst/>
          </a:prstGeom>
          <a:noFill/>
        </p:spPr>
        <p:txBody>
          <a:bodyPr wrap="square" rtlCol="0">
            <a:spAutoFit/>
          </a:bodyPr>
          <a:lstStyle/>
          <a:p>
            <a:r>
              <a:rPr lang="en-US" dirty="0" smtClean="0"/>
              <a:t>Which looks better?</a:t>
            </a:r>
          </a:p>
          <a:p>
            <a:endParaRPr lang="en-US" dirty="0"/>
          </a:p>
          <a:p>
            <a:r>
              <a:rPr lang="en-US" dirty="0" smtClean="0"/>
              <a:t>Which requires a faster communication link? Why?</a:t>
            </a:r>
          </a:p>
          <a:p>
            <a:endParaRPr lang="en-US" dirty="0"/>
          </a:p>
          <a:p>
            <a:r>
              <a:rPr lang="en-US" dirty="0"/>
              <a:t>Which requires a faster CPU? Why</a:t>
            </a:r>
            <a:r>
              <a:rPr lang="en-US" dirty="0" smtClean="0"/>
              <a:t>?</a:t>
            </a:r>
            <a:endParaRPr lang="en-US" dirty="0"/>
          </a:p>
        </p:txBody>
      </p:sp>
    </p:spTree>
    <p:extLst>
      <p:ext uri="{BB962C8B-B14F-4D97-AF65-F5344CB8AC3E}">
        <p14:creationId xmlns:p14="http://schemas.microsoft.com/office/powerpoint/2010/main" val="213143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330" y="1339002"/>
            <a:ext cx="5299319" cy="3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9738" y="4611669"/>
            <a:ext cx="2449751" cy="430887"/>
          </a:xfrm>
          <a:prstGeom prst="rect">
            <a:avLst/>
          </a:prstGeom>
          <a:noFill/>
        </p:spPr>
        <p:txBody>
          <a:bodyPr wrap="square" rtlCol="0">
            <a:spAutoFit/>
          </a:bodyPr>
          <a:lstStyle/>
          <a:p>
            <a:pPr algn="ctr"/>
            <a:r>
              <a:rPr lang="en-US" sz="2200" dirty="0"/>
              <a:t>What is this</a:t>
            </a:r>
            <a:r>
              <a:rPr lang="en-US" sz="2200" dirty="0" smtClean="0"/>
              <a:t>?</a:t>
            </a:r>
            <a:endParaRPr lang="en-US" sz="22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4" y="1339001"/>
            <a:ext cx="2344220" cy="322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314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10503</TotalTime>
  <Words>1633</Words>
  <Application>Microsoft Office PowerPoint</Application>
  <PresentationFormat>On-screen Show (4:3)</PresentationFormat>
  <Paragraphs>214</Paragraphs>
  <Slides>30</Slides>
  <Notes>20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Simplified microwave oven program</vt:lpstr>
      <vt:lpstr>No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cp:lastModifiedBy>
  <cp:revision>68</cp:revision>
  <dcterms:created xsi:type="dcterms:W3CDTF">2013-10-01T22:39:06Z</dcterms:created>
  <dcterms:modified xsi:type="dcterms:W3CDTF">2013-10-09T18:08:12Z</dcterms:modified>
</cp:coreProperties>
</file>