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9" r:id="rId3"/>
    <p:sldId id="277" r:id="rId4"/>
    <p:sldId id="300" r:id="rId5"/>
    <p:sldId id="284" r:id="rId6"/>
    <p:sldId id="279" r:id="rId7"/>
    <p:sldId id="274" r:id="rId8"/>
    <p:sldId id="293" r:id="rId9"/>
    <p:sldId id="273" r:id="rId10"/>
    <p:sldId id="256" r:id="rId11"/>
    <p:sldId id="276" r:id="rId12"/>
    <p:sldId id="296" r:id="rId13"/>
    <p:sldId id="297" r:id="rId14"/>
    <p:sldId id="295" r:id="rId15"/>
    <p:sldId id="298" r:id="rId16"/>
    <p:sldId id="299" r:id="rId17"/>
    <p:sldId id="280" r:id="rId18"/>
    <p:sldId id="264" r:id="rId19"/>
    <p:sldId id="290" r:id="rId20"/>
    <p:sldId id="291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038" autoAdjust="0"/>
  </p:normalViewPr>
  <p:slideViewPr>
    <p:cSldViewPr snapToGrid="0">
      <p:cViewPr varScale="1">
        <p:scale>
          <a:sx n="64" d="100"/>
          <a:sy n="64" d="100"/>
        </p:scale>
        <p:origin x="216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30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465C-3E98-45E3-A091-0B50B38C9EC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B54A9-D4F5-4D69-98FD-1644B5251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The presentation</a:t>
            </a:r>
            <a:r>
              <a:rPr lang="en-US" sz="2000" baseline="0" dirty="0" smtClean="0"/>
              <a:t> is a work in progress – trying to understand the role of questions in education – what sorts of questions do teachers ask, and why?  What sorts of questions do students ask, and why?  How can we get answers?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Note that the first skill listed here is “asking good questions” – that is more important and harder than answering questions.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96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question does not have a definite answer.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asking it, a teacher would be trying to call attention to Snowden’s release of NSA documents and engage students in evaluating the pros and cons of Snowden’s act.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moves the class from a consideration of technology or skill to ethics and implications of 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focused on questions asked by teachers and students, but let’s close with a question asked by a computer</a:t>
            </a:r>
            <a:r>
              <a:rPr lang="en-US" baseline="0" dirty="0" smtClean="0"/>
              <a:t> science researcher.</a:t>
            </a:r>
          </a:p>
          <a:p>
            <a:endParaRPr lang="en-US" baseline="0" dirty="0" smtClean="0"/>
          </a:p>
          <a:p>
            <a:r>
              <a:rPr lang="en-US" dirty="0" smtClean="0"/>
              <a:t>This is arguably the</a:t>
            </a:r>
            <a:r>
              <a:rPr lang="en-US" baseline="0" dirty="0" smtClean="0"/>
              <a:t> most important question that has ever been asked that is relevant to our class.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Doug </a:t>
            </a:r>
            <a:r>
              <a:rPr lang="en-US" baseline="0" dirty="0" err="1" smtClean="0"/>
              <a:t>Engelbart</a:t>
            </a:r>
            <a:r>
              <a:rPr lang="en-US" baseline="0" dirty="0" smtClean="0"/>
              <a:t> asked himself this question in the late 1950s and he spent the rest of his life working to discover the answer.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best kind of question – it was motivated by curiosity and the desire to improve the world and it resulted in 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attempting to answer that question, Doug </a:t>
            </a:r>
            <a:r>
              <a:rPr lang="en-US" baseline="0" dirty="0" err="1" smtClean="0"/>
              <a:t>Engelbart</a:t>
            </a:r>
            <a:r>
              <a:rPr lang="en-US" baseline="0" dirty="0" smtClean="0"/>
              <a:t> and his colleagues invented much of the hardware and software we use today.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This photo shows </a:t>
            </a:r>
            <a:r>
              <a:rPr lang="en-US" sz="1200" baseline="0" dirty="0" err="1" smtClean="0"/>
              <a:t>Engelbart</a:t>
            </a:r>
            <a:r>
              <a:rPr lang="en-US" sz="1200" baseline="0" dirty="0" smtClean="0"/>
              <a:t> during a famous 1968 demonstration at a computer science conference.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r>
              <a:rPr lang="en-US" baseline="0" dirty="0" smtClean="0"/>
              <a:t>The audience was stunned and the demonstration triggered many research and </a:t>
            </a:r>
            <a:r>
              <a:rPr lang="en-US" baseline="0" smtClean="0"/>
              <a:t>development projects.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It is simply referred to as “The Demo.”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in this still from The Demo we see two staples of the Web, hyperlinks (the words), and a two dimension page that combines graphics and text.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dot on the screen is the mouse-controlled cursor.</a:t>
            </a:r>
          </a:p>
          <a:p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seen several</a:t>
            </a:r>
            <a:r>
              <a:rPr lang="en-US" baseline="0" dirty="0" smtClean="0"/>
              <a:t> reasons to ask questions and several ways to find answers.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Asking questions is generally harder.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student, you may not be aware that you do not fully understand a concept or technique – you often don’t know what you don’t know.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teacher, you may have a problem coming up with a question that will help the students learn.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Cathy Davidson</a:t>
            </a:r>
            <a:r>
              <a:rPr lang="en-US" baseline="0" dirty="0" smtClean="0"/>
              <a:t> tells us why employers have trouble training college graduates.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job, knowing what you do not know and then asking the right question is important.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school you have a chance to  learn and practice that skill.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purpose of self-diagnostic questions is to let you know you are lost.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like what professor Davidson says, listen to the entire talk.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A4F04-604D-436A-AD4A-2D6CD7D527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this quote by one</a:t>
            </a:r>
            <a:r>
              <a:rPr lang="en-US" baseline="0" dirty="0" smtClean="0"/>
              <a:t>-time Secretary of Defense Donald Rumsfeld.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a teacher talks</a:t>
            </a:r>
            <a:r>
              <a:rPr lang="en-US" baseline="0" dirty="0" smtClean="0"/>
              <a:t> about a concept in class, and asks “do you have any questions” or “do you all understand the topic.” students almost invariably say nothing.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don’t they speak up? They may be shy or they may be uncertain as to whether or not they did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would be better to ask a diagnostic question like” how long would it take to transfer a 30 MB file at 15 Mbps?”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purpose of the question is not to test whether the student gets the correct answer, it is diagnostic.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important, implicit question is “are you </a:t>
            </a:r>
            <a:r>
              <a:rPr lang="en-US" i="1" baseline="0" dirty="0" smtClean="0"/>
              <a:t>certain</a:t>
            </a:r>
            <a:r>
              <a:rPr lang="en-US" baseline="0" dirty="0" smtClean="0"/>
              <a:t> that your answer is correct?”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answer to that question is “no,” the student has discovered one of Rumsfeld’s unknown unknowns.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primary purpose of the assignments and quizzes in our class is self-diagnosis – to help you realize what you don’t know.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you identify something you don’t know, you can figure out how </a:t>
            </a:r>
            <a:r>
              <a:rPr lang="en-US" baseline="0" dirty="0" smtClean="0"/>
              <a:t>to learn </a:t>
            </a:r>
            <a:r>
              <a:rPr lang="en-US" baseline="0" dirty="0" smtClean="0"/>
              <a:t>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82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have a role, but I’d go for student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class, only the students know when they are confused or curious; the teacher doesn’t.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no “teachers” on the job or most other places in the world – so we all have to become good at asking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are lucky, we </a:t>
            </a:r>
            <a:r>
              <a:rPr lang="en-US" dirty="0" smtClean="0"/>
              <a:t>have life and professional mentors.</a:t>
            </a:r>
          </a:p>
          <a:p>
            <a:endParaRPr lang="en-US" dirty="0" smtClean="0"/>
          </a:p>
          <a:p>
            <a:r>
              <a:rPr lang="en-US" dirty="0" smtClean="0"/>
              <a:t>Professional</a:t>
            </a:r>
            <a:r>
              <a:rPr lang="en-US" baseline="0" dirty="0" smtClean="0"/>
              <a:t> m</a:t>
            </a:r>
            <a:r>
              <a:rPr lang="en-US" dirty="0" smtClean="0"/>
              <a:t>entors help us with </a:t>
            </a:r>
            <a:r>
              <a:rPr lang="en-US" baseline="0" dirty="0" smtClean="0"/>
              <a:t>job and organization skills.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professional mentor formed my technical background while I assisted him on a large project.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had asked him if he was my mentor, he would have said “no, we worked together on a project.”</a:t>
            </a:r>
          </a:p>
          <a:p>
            <a:endParaRPr lang="en-US" baseline="0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value of a mentoring relationship is determined by the mentee, not the mentor.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</a:t>
            </a:r>
            <a:r>
              <a:rPr lang="en-US" baseline="0" dirty="0" err="1" smtClean="0"/>
              <a:t>Cringely</a:t>
            </a:r>
            <a:r>
              <a:rPr lang="en-US" baseline="0" dirty="0" smtClean="0"/>
              <a:t> says – the burden is on the mentee to ask questions and to learn from the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E886-3005-4E19-B40D-2432B16E81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90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discussed</a:t>
            </a:r>
            <a:r>
              <a:rPr lang="en-US" baseline="0" dirty="0" smtClean="0"/>
              <a:t> the importance of different kinds of questions in education, who asks them (teacher, student or researcher), why and how to get answers.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considered several specific example questions, including a very large question Doug </a:t>
            </a:r>
            <a:r>
              <a:rPr lang="en-US" baseline="0" dirty="0" err="1" smtClean="0"/>
              <a:t>Engelbart</a:t>
            </a:r>
            <a:r>
              <a:rPr lang="en-US" baseline="0" dirty="0" smtClean="0"/>
              <a:t> asked himself at the start of </a:t>
            </a:r>
            <a:r>
              <a:rPr lang="en-US" baseline="0" smtClean="0"/>
              <a:t>his research.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3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looked</a:t>
            </a:r>
            <a:r>
              <a:rPr lang="en-US" baseline="0" dirty="0" smtClean="0"/>
              <a:t> at examples of questions teachers and student might ask.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were easy to answer and factual, others took research and thought.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had unambiguous answers, others were open to discussion.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concluded with an important research question Doug </a:t>
            </a:r>
            <a:r>
              <a:rPr lang="en-US" baseline="0" dirty="0" err="1" smtClean="0"/>
              <a:t>Engelbart</a:t>
            </a:r>
            <a:r>
              <a:rPr lang="en-US" baseline="0" dirty="0" smtClean="0"/>
              <a:t> first asked then spent years developing </a:t>
            </a:r>
            <a:r>
              <a:rPr lang="en-US" baseline="0" smtClean="0"/>
              <a:t>an answer.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5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put</a:t>
            </a:r>
            <a:r>
              <a:rPr lang="en-US" sz="2000" baseline="0" dirty="0" smtClean="0"/>
              <a:t> this under user skills because you should be learning to use the Internet to answer questions, but the tougher skill is asking good questions.  T</a:t>
            </a:r>
            <a:r>
              <a:rPr lang="en-US" sz="2000" dirty="0" smtClean="0"/>
              <a:t>hi</a:t>
            </a:r>
            <a:r>
              <a:rPr lang="en-US" sz="2000" baseline="0" dirty="0" smtClean="0"/>
              <a:t>s topic is germane to all classes.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908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talk about questions, but I am not sure what I am getting at.</a:t>
            </a:r>
          </a:p>
          <a:p>
            <a:endParaRPr lang="en-US" dirty="0" smtClean="0"/>
          </a:p>
          <a:p>
            <a:r>
              <a:rPr lang="en-US" dirty="0" smtClean="0"/>
              <a:t>I agree with Michael </a:t>
            </a:r>
            <a:r>
              <a:rPr lang="en-US" dirty="0" err="1" smtClean="0"/>
              <a:t>Wesch</a:t>
            </a:r>
            <a:r>
              <a:rPr lang="en-US" dirty="0" smtClean="0"/>
              <a:t> that questions are really important – not</a:t>
            </a:r>
            <a:r>
              <a:rPr lang="en-US" baseline="0" dirty="0" smtClean="0"/>
              <a:t> just </a:t>
            </a:r>
            <a:r>
              <a:rPr lang="en-US" dirty="0" smtClean="0"/>
              <a:t>in education, but </a:t>
            </a:r>
            <a:r>
              <a:rPr lang="en-US" baseline="0" dirty="0" smtClean="0"/>
              <a:t>on the job and in real life.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A student asking a question can be the first step in learning a new skill or concept.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It can help you form an opinion or make a decision.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Perhaps the most important, most fun questions are those that arise out of curiosity.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Teachers ask questions to get feedback, to see if the students understand something.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Teachers also ask questions grade students.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Teachers also ask questions to help students realize what they are confused about.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But, I think the most important questions teachers ask are those that get the students actively engaged in seeking the answer.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Active learning is way more effective and a lot more fun than passive learning.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Let’s look at some sample questions that are relevant to our class …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pretty sure you did not know what a </a:t>
            </a:r>
            <a:r>
              <a:rPr lang="en-US" dirty="0" err="1" smtClean="0"/>
              <a:t>Likert</a:t>
            </a:r>
            <a:r>
              <a:rPr lang="en-US" baseline="0" dirty="0" smtClean="0"/>
              <a:t> scale question was, and </a:t>
            </a:r>
            <a:r>
              <a:rPr lang="en-US" dirty="0" smtClean="0"/>
              <a:t>I wanted to let you know that you have to figure out how to get answers to questions in real life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also wanted you to learn what a </a:t>
            </a:r>
            <a:r>
              <a:rPr lang="en-US" baseline="0" dirty="0" err="1" smtClean="0"/>
              <a:t>Likert</a:t>
            </a:r>
            <a:r>
              <a:rPr lang="en-US" baseline="0" dirty="0" smtClean="0"/>
              <a:t> scale question is because they are widely used in surveys and not as obvious as multiple choice or open ended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hope was that by actively finding the answer on your own, you would have a better chance of understanding and remembering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test this hypothesis on your 50</a:t>
            </a:r>
            <a:r>
              <a:rPr lang="en-US" baseline="30000" dirty="0" smtClean="0"/>
              <a:t>th</a:t>
            </a:r>
            <a:r>
              <a:rPr lang="en-US" baseline="0" dirty="0" smtClean="0"/>
              <a:t> birthday – ask yourself what a </a:t>
            </a:r>
            <a:r>
              <a:rPr lang="en-US" baseline="0" dirty="0" err="1" smtClean="0"/>
              <a:t>Likert</a:t>
            </a:r>
            <a:r>
              <a:rPr lang="en-US" baseline="0" dirty="0" smtClean="0"/>
              <a:t> scale question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E886-3005-4E19-B40D-2432B16E81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3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teacher might ask this in order to test your knowledge</a:t>
            </a:r>
            <a:r>
              <a:rPr lang="en-US" baseline="0" dirty="0" smtClean="0"/>
              <a:t> of the history of the Internet or to let you know that this person made an important contribution and that the applications we use are invented by one or a small group of people.</a:t>
            </a:r>
          </a:p>
          <a:p>
            <a:endParaRPr lang="en-US" baseline="0" dirty="0" smtClean="0"/>
          </a:p>
          <a:p>
            <a:r>
              <a:rPr lang="en-US" dirty="0" smtClean="0"/>
              <a:t>A curious student could also ask</a:t>
            </a:r>
            <a:r>
              <a:rPr lang="en-US" baseline="0" dirty="0" smtClean="0"/>
              <a:t> the question in class.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since most students would not know the answer, they would have to seek it actively.</a:t>
            </a:r>
          </a:p>
          <a:p>
            <a:endParaRPr lang="en-US" baseline="0" dirty="0" smtClean="0"/>
          </a:p>
          <a:p>
            <a:r>
              <a:rPr lang="en-US" dirty="0" smtClean="0"/>
              <a:t>You could find</a:t>
            </a:r>
            <a:r>
              <a:rPr lang="en-US" baseline="0" dirty="0" smtClean="0"/>
              <a:t> the answer using Google or another search engine or you could ask someone who knows – like your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“toolbox” of</a:t>
            </a:r>
            <a:r>
              <a:rPr lang="en-US" baseline="0" dirty="0" smtClean="0"/>
              <a:t> an image editing program called </a:t>
            </a:r>
            <a:r>
              <a:rPr lang="en-US" baseline="0" dirty="0" err="1" smtClean="0"/>
              <a:t>Paint.Net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A student</a:t>
            </a:r>
            <a:r>
              <a:rPr lang="en-US" baseline="0" dirty="0" smtClean="0"/>
              <a:t> could ask answer this question by reading the </a:t>
            </a:r>
            <a:r>
              <a:rPr lang="en-US" dirty="0" smtClean="0"/>
              <a:t>tutorial and help material that comes with the program, by asking the teacher or another student or by doing an experiment – playing with both tools.  Which</a:t>
            </a:r>
            <a:r>
              <a:rPr lang="en-US" baseline="0" dirty="0" smtClean="0"/>
              <a:t> would be most effective pedagogically?</a:t>
            </a:r>
          </a:p>
          <a:p>
            <a:endParaRPr lang="en-US" dirty="0" smtClean="0"/>
          </a:p>
          <a:p>
            <a:r>
              <a:rPr lang="en-US" baseline="0" dirty="0" smtClean="0"/>
              <a:t>A teacher might ask it on an exam or in class to get the students to focus on the various tools and the differences between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teacher might ask it in class to get the student to think about the program and the way it looks or to get the student to experiment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question sheds light on your understanding of input and output devices and gets you thinking about the radios in your phone.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Alternatively, one could ask “there are x radios in an iPhone – what is each used for?”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could be asked by a teacher or a curious student.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might even surprise beginning students to realize there are radios in their phones.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could ask someone for the answer, and, if that did not work, go to an online forum to find a person to help you.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were to search on Google, what terms would you search for?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teacher could ask that or it may be something you</a:t>
            </a:r>
            <a:r>
              <a:rPr lang="en-US" baseline="0" dirty="0" smtClean="0"/>
              <a:t> need to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teacher would ask in order to engage the class before giving a presentation or demonstration.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needed to find the answer on your own, you could either look for someone you know or do a search on the Web or in the program help and tutorials,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would search for “straighten image” or something similar.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question is less specific.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would be asked by a teacher.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would be difficult to find the answer using search, because it requires knowledge of image layers and you have no way of knowing that in advance.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could be a test question, but in class it would be designed to engage the students in solving the riddle.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it came up outside of class – you just saw the image and were curious, you could ask someone and, if that did not work, go to an online forum to find a person to help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54A9-D4F5-4D69-98FD-1644B52519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23FB-D635-4900-B26F-FD616A6871A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39EB-813F-4092-B16F-E6B84D3A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UNeWfJBiIHg#t=2314" TargetMode="Externa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ccTX0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s275topics.blogspot.com/2010/08/httpsom.html" TargetMode="External"/><Relationship Id="rId7" Type="http://schemas.openxmlformats.org/officeDocument/2006/relationships/hyperlink" Target="http://teachingcenter.wustl.edu/strategies/Pages/asking-questions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t.ly/1ccTX0b" TargetMode="External"/><Relationship Id="rId5" Type="http://schemas.openxmlformats.org/officeDocument/2006/relationships/hyperlink" Target="http://sloan.stanford.edu/MouseSite/1968Demo.html" TargetMode="External"/><Relationship Id="rId4" Type="http://schemas.openxmlformats.org/officeDocument/2006/relationships/hyperlink" Target="http://anewdomain.net/2013/08/01/engelbart-photo-tribut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asking good questions, answering questions 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none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272" y="780756"/>
            <a:ext cx="7627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important role of questions in education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9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47" y="1346508"/>
            <a:ext cx="3105106" cy="34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6976" y="354425"/>
            <a:ext cx="2990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How did I do this?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1216718" y="5202304"/>
            <a:ext cx="417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could you get the answer?</a:t>
            </a:r>
          </a:p>
          <a:p>
            <a:r>
              <a:rPr lang="en-US" dirty="0" smtClean="0"/>
              <a:t>Is this a teacher or student question?</a:t>
            </a:r>
          </a:p>
          <a:p>
            <a:r>
              <a:rPr lang="en-US" dirty="0" smtClean="0"/>
              <a:t>Why ask it?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" y="5333272"/>
            <a:ext cx="685458" cy="6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RUlrS7PXDEA/UgZnw2BDBZI/AAAAAAAAWy0/Jml1FP4KaWs/s320/snowde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69" y="1792705"/>
            <a:ext cx="3527662" cy="25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8149" y="574365"/>
            <a:ext cx="588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Did Eric Snowden do the right thing?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216718" y="5202304"/>
            <a:ext cx="417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could you get the answer?</a:t>
            </a:r>
          </a:p>
          <a:p>
            <a:r>
              <a:rPr lang="en-US" dirty="0" smtClean="0"/>
              <a:t>Is this a teacher or student question?</a:t>
            </a:r>
          </a:p>
          <a:p>
            <a:r>
              <a:rPr lang="en-US" dirty="0" smtClean="0"/>
              <a:t>Why ask it?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" y="5333272"/>
            <a:ext cx="685458" cy="6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2" y="2102607"/>
            <a:ext cx="7992856" cy="32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0653" y="504941"/>
            <a:ext cx="3282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A research question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562058" y="1029443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“Wisdom begins with wonder.” Socrates</a:t>
            </a:r>
          </a:p>
        </p:txBody>
      </p:sp>
    </p:spTree>
    <p:extLst>
      <p:ext uri="{BB962C8B-B14F-4D97-AF65-F5344CB8AC3E}">
        <p14:creationId xmlns:p14="http://schemas.microsoft.com/office/powerpoint/2010/main" val="27024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3" y="1956145"/>
            <a:ext cx="5061635" cy="35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5121" y="1898369"/>
            <a:ext cx="33525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mouse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Hyperlinks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Video conferencing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WYSIWYG word processor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Multi-window user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Shared documents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Shared databases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Documents with images &amp; text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Keyword 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Instant messaging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Synchronous collaboration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Asynchronous collaboration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Chord keyboard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168" y="561016"/>
            <a:ext cx="7951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Some inventions that followed from that question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893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99" y="714427"/>
            <a:ext cx="856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</a:t>
            </a:r>
            <a:r>
              <a:rPr lang="en-US" sz="2800" dirty="0" smtClean="0"/>
              <a:t>s asking or answering questions harder?</a:t>
            </a:r>
            <a:endParaRPr lang="en-US" sz="2800" dirty="0"/>
          </a:p>
        </p:txBody>
      </p:sp>
      <p:pic>
        <p:nvPicPr>
          <p:cNvPr id="3" name="Picture 3" descr="Young%20student%20raising%20hand%20at%20the%20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91" y="2403160"/>
            <a:ext cx="1879297" cy="28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.salemwebnetwork.com/cms/CW/family/6351-questions.220w.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69" y="2403160"/>
            <a:ext cx="2397941" cy="28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9870" y="2499632"/>
            <a:ext cx="31475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/>
              <a:t>School failure</a:t>
            </a:r>
            <a:r>
              <a:rPr lang="en-US" sz="1350" dirty="0"/>
              <a:t>:  getting the wrong answer</a:t>
            </a:r>
          </a:p>
          <a:p>
            <a:r>
              <a:rPr lang="en-US" sz="1350" b="1" dirty="0"/>
              <a:t>Work failure</a:t>
            </a:r>
            <a:r>
              <a:rPr lang="en-US" sz="1350" dirty="0"/>
              <a:t>:  not knowing how to get the right answer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0543" y="5695537"/>
            <a:ext cx="38868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5"/>
              </a:rPr>
              <a:t>Full presentation by Cathy Davidson, Duke University</a:t>
            </a:r>
            <a:endParaRPr lang="en-US" sz="1350" dirty="0"/>
          </a:p>
        </p:txBody>
      </p:sp>
      <p:pic>
        <p:nvPicPr>
          <p:cNvPr id="6" name="questionsdavids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406" y="2360638"/>
            <a:ext cx="2154138" cy="1286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8093" y="1044225"/>
            <a:ext cx="508036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0" dirty="0"/>
              <a:t>Questions at work  vs. questions at school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4" y="3844566"/>
            <a:ext cx="323129" cy="32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7673" y="3867613"/>
            <a:ext cx="2201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Play this excerpt, 1 min 4 sec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3568" y="4694494"/>
            <a:ext cx="44988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Getting the right answer requires that you know you are lost.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5834" y="4590619"/>
            <a:ext cx="12343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Self-diagnostic</a:t>
            </a:r>
          </a:p>
          <a:p>
            <a:r>
              <a:rPr lang="en-US" sz="1350" b="1" dirty="0"/>
              <a:t>Questions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50344" y="4857350"/>
            <a:ext cx="762000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86" y="2256260"/>
            <a:ext cx="4529171" cy="3186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054" y="1044225"/>
            <a:ext cx="386445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0" dirty="0" smtClean="0"/>
              <a:t>School questions are diagnostic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24155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wes.district65.net/teachers/torresm/01EDA7DA-011F5307.1/teacher-clipart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65" y="679135"/>
            <a:ext cx="1090696" cy="17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5.googleusercontent.com/WrmxRj7gg3BtgNnlZAL4cpVp5-RJvw2qIHM9zbArbGqNR7s1_sRFvqg5PijqUErWnihrsc-nl7ZsaXw19DuE7RkyY9KS0UeHyWdRWQwTAC9poesV17hRnJImr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" y="3933338"/>
            <a:ext cx="8153279" cy="14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233" y="871561"/>
            <a:ext cx="642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Which are more important – student questions or teacher questions?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841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7938" y="738181"/>
            <a:ext cx="419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effects of mentoring are largely guided by the </a:t>
            </a:r>
            <a:r>
              <a:rPr lang="en-US" sz="2400" b="1" dirty="0"/>
              <a:t>questions</a:t>
            </a:r>
            <a:r>
              <a:rPr lang="en-US" sz="2400" dirty="0"/>
              <a:t> </a:t>
            </a:r>
            <a:r>
              <a:rPr lang="en-US" sz="2400" b="1" dirty="0"/>
              <a:t>of the student</a:t>
            </a:r>
            <a:r>
              <a:rPr lang="en-US" sz="2400" dirty="0"/>
              <a:t> and that person’s </a:t>
            </a:r>
            <a:r>
              <a:rPr lang="en-US" sz="2400" b="1" dirty="0"/>
              <a:t>willingness to learn from the answers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42123" y="6225600"/>
            <a:ext cx="499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Cringley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The role of mentoring in Silicon Valley</a:t>
            </a:r>
            <a:endParaRPr lang="en-US" dirty="0"/>
          </a:p>
        </p:txBody>
      </p:sp>
      <p:pic>
        <p:nvPicPr>
          <p:cNvPr id="5124" name="Picture 4" descr="http://s2.stabroeknews.com/images/2009/04/20090912koj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3" y="653125"/>
            <a:ext cx="3299110" cy="24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3" y="3542731"/>
            <a:ext cx="3299110" cy="220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wes.district65.net/teachers/torresm/01EDA7DA-011F5307.1/teacher-clipart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9" y="1572979"/>
            <a:ext cx="1090696" cy="17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5.googleusercontent.com/WrmxRj7gg3BtgNnlZAL4cpVp5-RJvw2qIHM9zbArbGqNR7s1_sRFvqg5PijqUErWnihrsc-nl7ZsaXw19DuE7RkyY9KS0UeHyWdRWQwTAC9poesV17hRnJImr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" y="4173966"/>
            <a:ext cx="8153279" cy="14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4944" y="693174"/>
            <a:ext cx="1674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Summary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4700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837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skills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766" y="1486960"/>
            <a:ext cx="72324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an example of a good question one of your teachers has asked.  Why did he or she ask it and how did you work on the answer?</a:t>
            </a:r>
          </a:p>
          <a:p>
            <a:endParaRPr lang="en-US" dirty="0"/>
          </a:p>
          <a:p>
            <a:r>
              <a:rPr lang="en-US" dirty="0" smtClean="0"/>
              <a:t>Give an example of a good question you would like to have answered in this class?  In another class.</a:t>
            </a:r>
          </a:p>
          <a:p>
            <a:endParaRPr lang="en-US" dirty="0"/>
          </a:p>
          <a:p>
            <a:r>
              <a:rPr lang="en-US" dirty="0" smtClean="0"/>
              <a:t>What would be a good question for your teacher to ask?  Why?</a:t>
            </a:r>
          </a:p>
          <a:p>
            <a:endParaRPr lang="en-US" dirty="0"/>
          </a:p>
          <a:p>
            <a:r>
              <a:rPr lang="en-US" dirty="0" smtClean="0"/>
              <a:t>What question would you ask a little kid to get him or her thinking about subtraction?</a:t>
            </a:r>
          </a:p>
          <a:p>
            <a:endParaRPr lang="en-US" dirty="0"/>
          </a:p>
          <a:p>
            <a:r>
              <a:rPr lang="en-US" dirty="0" smtClean="0"/>
              <a:t>What are the ways you can get answers to questions?</a:t>
            </a:r>
          </a:p>
          <a:p>
            <a:endParaRPr lang="en-US" dirty="0"/>
          </a:p>
          <a:p>
            <a:r>
              <a:rPr lang="en-US" dirty="0"/>
              <a:t>Socrates said “understanding a question is half an answer</a:t>
            </a:r>
            <a:r>
              <a:rPr lang="en-US" dirty="0" smtClean="0"/>
              <a:t>” – what did he mean by that?</a:t>
            </a:r>
          </a:p>
          <a:p>
            <a:endParaRPr lang="en-US" dirty="0"/>
          </a:p>
          <a:p>
            <a:r>
              <a:rPr lang="en-US" dirty="0" smtClean="0"/>
              <a:t>Socrates said “wisdom </a:t>
            </a:r>
            <a:r>
              <a:rPr lang="en-US" dirty="0"/>
              <a:t>begins with </a:t>
            </a:r>
            <a:r>
              <a:rPr lang="en-US" dirty="0" smtClean="0"/>
              <a:t>wonder” – what did he mean by that&gt;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0106" y="580440"/>
            <a:ext cx="3063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Self-test questions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250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278" y="2020529"/>
            <a:ext cx="6238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</a:t>
            </a:r>
            <a:r>
              <a:rPr lang="en-US" dirty="0" err="1"/>
              <a:t>Wesch</a:t>
            </a:r>
            <a:r>
              <a:rPr lang="en-US" dirty="0"/>
              <a:t> on the importance of good questions: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cis275topics.blogspot.com/2010/08/httpsom.html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Photo tribute to Doug </a:t>
            </a:r>
            <a:r>
              <a:rPr lang="en-US" dirty="0" err="1" smtClean="0"/>
              <a:t>Engelbart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://anewdomain.net/2013/08/01/engelbart-photo-tribute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Video of The Demo: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sloan.stanford.edu/MouseSite/1968Demo.html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Column </a:t>
            </a:r>
            <a:r>
              <a:rPr lang="en-US" dirty="0"/>
              <a:t>on mentors: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bit.ly/1ccTX0b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Washington University tips for teachers asking questions:</a:t>
            </a:r>
          </a:p>
          <a:p>
            <a:r>
              <a:rPr lang="en-US" dirty="0">
                <a:hlinkClick r:id="rId7"/>
              </a:rPr>
              <a:t>http://teachingcenter.wustl.edu/strategies/Pages/asking-questions.aspx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9164" y="693174"/>
            <a:ext cx="17656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510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wes.district65.net/teachers/torresm/01EDA7DA-011F5307.1/teacher-clipart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9" y="1572979"/>
            <a:ext cx="1090696" cy="17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5.googleusercontent.com/WrmxRj7gg3BtgNnlZAL4cpVp5-RJvw2qIHM9zbArbGqNR7s1_sRFvqg5PijqUErWnihrsc-nl7ZsaXw19DuE7RkyY9KS0UeHyWdRWQwTAC9poesV17hRnJImr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" y="4173966"/>
            <a:ext cx="8153279" cy="14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7727" y="1776872"/>
            <a:ext cx="5486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In school, why do teachers ask questions?  Why do students ask questions?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On the job, who asks questions and why?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Outside of work or school, who asks questions and why?</a:t>
            </a:r>
            <a:endParaRPr lang="en-US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36793" y="348915"/>
            <a:ext cx="5270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Some questions about questions</a:t>
            </a:r>
          </a:p>
          <a:p>
            <a:pPr algn="ctr"/>
            <a:r>
              <a:rPr lang="en-US" dirty="0" smtClean="0"/>
              <a:t>(A geek might call them </a:t>
            </a:r>
            <a:r>
              <a:rPr lang="en-US" i="1" dirty="0" err="1" smtClean="0"/>
              <a:t>meta</a:t>
            </a:r>
            <a:r>
              <a:rPr lang="en-US" dirty="0" err="1" smtClean="0"/>
              <a:t>questions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2370" y="2593299"/>
            <a:ext cx="5499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Consider a few example questions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5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276" y="585627"/>
            <a:ext cx="5074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What is a </a:t>
            </a:r>
            <a:r>
              <a:rPr lang="en-US" sz="3000" dirty="0" err="1" smtClean="0"/>
              <a:t>Likert</a:t>
            </a:r>
            <a:r>
              <a:rPr lang="en-US" sz="3000" dirty="0" smtClean="0"/>
              <a:t> scale question?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305851" y="4729516"/>
            <a:ext cx="313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hy did I ask that question?</a:t>
            </a:r>
            <a:endParaRPr lang="en-US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36" y="4698694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5851" y="5393276"/>
            <a:ext cx="3978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could students get the answer?</a:t>
            </a:r>
            <a:endParaRPr lang="en-US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36" y="5362454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8247" y="1768641"/>
            <a:ext cx="5907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class had an assignment in which the students completed a survey then answered a few questions about the survey.  One of those questions was:</a:t>
            </a:r>
          </a:p>
          <a:p>
            <a:endParaRPr lang="en-US" sz="2000" dirty="0"/>
          </a:p>
          <a:p>
            <a:r>
              <a:rPr lang="en-US" sz="2000" dirty="0" smtClean="0"/>
              <a:t>“Which survey question used a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scale?”</a:t>
            </a:r>
          </a:p>
          <a:p>
            <a:endParaRPr lang="en-US" sz="2000" dirty="0"/>
          </a:p>
          <a:p>
            <a:r>
              <a:rPr lang="en-US" sz="2000" dirty="0" smtClean="0"/>
              <a:t>I was pretty sure no one knew what a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scale was.</a:t>
            </a:r>
          </a:p>
        </p:txBody>
      </p:sp>
    </p:spTree>
    <p:extLst>
      <p:ext uri="{BB962C8B-B14F-4D97-AF65-F5344CB8AC3E}">
        <p14:creationId xmlns:p14="http://schemas.microsoft.com/office/powerpoint/2010/main" val="3298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7222" y="393115"/>
            <a:ext cx="66895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Who invented the World Wide Web?</a:t>
            </a:r>
          </a:p>
        </p:txBody>
      </p:sp>
      <p:pic>
        <p:nvPicPr>
          <p:cNvPr id="1028" name="Picture 4" descr="http://31.media.tumblr.com/tumblr_m7vknnrE181rn3fpt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21" y="1565608"/>
            <a:ext cx="4468959" cy="3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6718" y="5202304"/>
            <a:ext cx="417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could you get the answer?</a:t>
            </a:r>
          </a:p>
          <a:p>
            <a:r>
              <a:rPr lang="en-US" dirty="0" smtClean="0"/>
              <a:t>Is this a teacher or student question?</a:t>
            </a:r>
          </a:p>
          <a:p>
            <a:r>
              <a:rPr lang="en-US" dirty="0" smtClean="0"/>
              <a:t>Why ask it?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" y="5333272"/>
            <a:ext cx="685458" cy="6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23" y="386862"/>
            <a:ext cx="2209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02202" y="1169374"/>
            <a:ext cx="720969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2199" y="1902069"/>
            <a:ext cx="720969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9064" y="1150512"/>
            <a:ext cx="3910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is the difference between these image processing tools?</a:t>
            </a:r>
          </a:p>
          <a:p>
            <a:endParaRPr lang="en-US" sz="3000" dirty="0"/>
          </a:p>
          <a:p>
            <a:r>
              <a:rPr lang="en-US" sz="3000" dirty="0" smtClean="0"/>
              <a:t>How could you get the answer?</a:t>
            </a:r>
            <a:endParaRPr lang="en-US" sz="3000" dirty="0"/>
          </a:p>
        </p:txBody>
      </p:sp>
      <p:sp>
        <p:nvSpPr>
          <p:cNvPr id="17" name="Rectangle 16"/>
          <p:cNvSpPr/>
          <p:nvPr/>
        </p:nvSpPr>
        <p:spPr>
          <a:xfrm>
            <a:off x="1216718" y="5202304"/>
            <a:ext cx="417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could you get the answer?</a:t>
            </a:r>
          </a:p>
          <a:p>
            <a:r>
              <a:rPr lang="en-US" dirty="0" smtClean="0"/>
              <a:t>Is this a teacher or student question?</a:t>
            </a:r>
          </a:p>
          <a:p>
            <a:r>
              <a:rPr lang="en-US" dirty="0" smtClean="0"/>
              <a:t>Why ask it?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" y="5333272"/>
            <a:ext cx="685458" cy="6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5055" y="354425"/>
            <a:ext cx="5413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How many radios in an iPhone?</a:t>
            </a:r>
          </a:p>
          <a:p>
            <a:pPr algn="ctr"/>
            <a:r>
              <a:rPr lang="en-US" sz="3000" dirty="0" smtClean="0"/>
              <a:t>Are they input or output devices?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1216718" y="5202304"/>
            <a:ext cx="417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could you get the answer?</a:t>
            </a:r>
          </a:p>
          <a:p>
            <a:r>
              <a:rPr lang="en-US" dirty="0" smtClean="0"/>
              <a:t>Is this a teacher or student question?</a:t>
            </a:r>
          </a:p>
          <a:p>
            <a:r>
              <a:rPr lang="en-US" dirty="0" smtClean="0"/>
              <a:t>Why might a teacher ask it?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" y="5333272"/>
            <a:ext cx="685458" cy="6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8056">
            <a:off x="3587168" y="1323904"/>
            <a:ext cx="2058047" cy="421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73" y="3871253"/>
            <a:ext cx="3300435" cy="22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641">
            <a:off x="5140652" y="637942"/>
            <a:ext cx="3300435" cy="22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669" y="939864"/>
            <a:ext cx="3417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can I straighten this picture?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6718" y="5202304"/>
            <a:ext cx="417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could you get the answer?</a:t>
            </a:r>
          </a:p>
          <a:p>
            <a:r>
              <a:rPr lang="en-US" dirty="0" smtClean="0"/>
              <a:t>Is this a teacher or student question?</a:t>
            </a:r>
          </a:p>
          <a:p>
            <a:r>
              <a:rPr lang="en-US" dirty="0" smtClean="0"/>
              <a:t>Why ask it?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9" y="5333272"/>
            <a:ext cx="685458" cy="6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13731</TotalTime>
  <Words>2473</Words>
  <Application>Microsoft Office PowerPoint</Application>
  <PresentationFormat>On-screen Show (4:3)</PresentationFormat>
  <Paragraphs>287</Paragraphs>
  <Slides>21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Larry Press</cp:lastModifiedBy>
  <cp:revision>73</cp:revision>
  <dcterms:created xsi:type="dcterms:W3CDTF">2013-08-16T13:25:27Z</dcterms:created>
  <dcterms:modified xsi:type="dcterms:W3CDTF">2016-03-14T13:40:03Z</dcterms:modified>
</cp:coreProperties>
</file>