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78" r:id="rId4"/>
    <p:sldId id="284" r:id="rId5"/>
    <p:sldId id="283" r:id="rId6"/>
    <p:sldId id="285" r:id="rId7"/>
    <p:sldId id="287" r:id="rId8"/>
    <p:sldId id="267" r:id="rId9"/>
    <p:sldId id="280" r:id="rId10"/>
    <p:sldId id="275" r:id="rId11"/>
    <p:sldId id="276" r:id="rId12"/>
    <p:sldId id="270" r:id="rId13"/>
    <p:sldId id="286" r:id="rId14"/>
    <p:sldId id="261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115" autoAdjust="0"/>
  </p:normalViewPr>
  <p:slideViewPr>
    <p:cSldViewPr snapToGrid="0" snapToObjects="1">
      <p:cViewPr>
        <p:scale>
          <a:sx n="102" d="100"/>
          <a:sy n="102" d="100"/>
        </p:scale>
        <p:origin x="-883" y="8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Research shows that we</a:t>
            </a:r>
            <a:r>
              <a:rPr lang="en-US" sz="2000" baseline="0" dirty="0" smtClean="0"/>
              <a:t> read carelessly </a:t>
            </a:r>
            <a:r>
              <a:rPr lang="en-US" sz="2000" baseline="0" dirty="0" smtClean="0"/>
              <a:t>on the </a:t>
            </a:r>
            <a:r>
              <a:rPr lang="en-US" sz="2000" baseline="0" dirty="0" smtClean="0"/>
              <a:t>Internet and we will see several </a:t>
            </a:r>
            <a:r>
              <a:rPr lang="en-US" sz="2000" baseline="0" dirty="0" smtClean="0"/>
              <a:t>examples of careless, unprofessional reading.</a:t>
            </a:r>
          </a:p>
          <a:p>
            <a:endParaRPr lang="en-US" sz="2000" baseline="0" dirty="0" smtClean="0"/>
          </a:p>
          <a:p>
            <a:r>
              <a:rPr lang="en-US" sz="2000" dirty="0" smtClean="0"/>
              <a:t>The Internet may be changing our brains, making it more difficult for us to concentrate</a:t>
            </a:r>
            <a:r>
              <a:rPr lang="en-US" sz="2000" baseline="0" dirty="0" smtClean="0"/>
              <a:t> and devote full attention to the task we’re working 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But good writing requires careful, focused reading, so you should strive to slow down and become a mindful reader.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There research</a:t>
            </a:r>
            <a:r>
              <a:rPr lang="en-US" sz="2000" baseline="0" dirty="0" smtClean="0"/>
              <a:t> </a:t>
            </a:r>
            <a:r>
              <a:rPr lang="en-US" sz="2000" baseline="0" dirty="0" smtClean="0"/>
              <a:t>showing that people are less efficient when they switch from task to task rather than completing one task before going on to the next.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If, for example, you interrupt your work on an assignment to read your email or play a game for a while, you lose time re-orienting when you return to the original task.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23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Mobile</a:t>
            </a:r>
            <a:r>
              <a:rPr lang="en-US" sz="2000" baseline="0" dirty="0" smtClean="0"/>
              <a:t> phone screens are </a:t>
            </a:r>
            <a:r>
              <a:rPr lang="en-US" sz="2000" baseline="0" dirty="0" smtClean="0"/>
              <a:t>small and you </a:t>
            </a:r>
            <a:r>
              <a:rPr lang="en-US" sz="2000" baseline="0" dirty="0" smtClean="0"/>
              <a:t>may not scroll down to read the entire message.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Typing is </a:t>
            </a:r>
            <a:r>
              <a:rPr lang="en-US" sz="2000" baseline="0" dirty="0" smtClean="0"/>
              <a:t>difficult and mobile </a:t>
            </a:r>
            <a:r>
              <a:rPr lang="en-US" sz="2000" baseline="0" dirty="0" smtClean="0"/>
              <a:t>users </a:t>
            </a:r>
            <a:r>
              <a:rPr lang="en-US" sz="2000" baseline="0" dirty="0" smtClean="0"/>
              <a:t>are often in the middle of doing something else.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have not seen studies confirming it, but my guess is that reading from a small screen is even worse than on laptop and desktop computers.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01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E7E933-3744-4CB1-BA17-B6C3F1884D5C}" type="slidenum">
              <a:rPr lang="en-US"/>
              <a:pPr/>
              <a:t>12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Here are</a:t>
            </a:r>
            <a:r>
              <a:rPr lang="en-US" sz="2000" baseline="0" dirty="0" smtClean="0"/>
              <a:t> a couple of quotes </a:t>
            </a:r>
            <a:r>
              <a:rPr lang="en-US" sz="2000" baseline="0" dirty="0" smtClean="0"/>
              <a:t>that summarize the main point of this presentation -- y</a:t>
            </a:r>
            <a:r>
              <a:rPr lang="en-US" sz="2000" dirty="0" smtClean="0"/>
              <a:t>ou </a:t>
            </a:r>
            <a:r>
              <a:rPr lang="en-US" sz="2000" dirty="0" smtClean="0"/>
              <a:t>can’t write well if you don’t read carefully.</a:t>
            </a:r>
          </a:p>
          <a:p>
            <a:endParaRPr lang="en-US" sz="2000" dirty="0" smtClean="0"/>
          </a:p>
          <a:p>
            <a:r>
              <a:rPr lang="en-US" sz="2000" dirty="0" smtClean="0"/>
              <a:t>When Henry</a:t>
            </a:r>
            <a:r>
              <a:rPr lang="en-US" sz="2000" baseline="0" dirty="0" smtClean="0"/>
              <a:t> Thoreau went to live in relative isolation at Walden Pond, he took only a few books. 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He said he planned to read them as slowly and carefully as their authors had written them.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These proverbs from China and Germany are also telling us to slow down and be mindful.</a:t>
            </a:r>
            <a:endParaRPr lang="en-US" sz="20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Research</a:t>
            </a:r>
            <a:r>
              <a:rPr lang="en-US" sz="2000" baseline="0" dirty="0" smtClean="0"/>
              <a:t> shows that p</a:t>
            </a:r>
            <a:r>
              <a:rPr lang="en-US" sz="2000" dirty="0" smtClean="0"/>
              <a:t>eople</a:t>
            </a:r>
            <a:r>
              <a:rPr lang="en-US" sz="2000" baseline="0" dirty="0" smtClean="0"/>
              <a:t> read carelessly on the Internet.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saw several examples of careless reading by students.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Some argue that the Internet is reshaping our brains and research </a:t>
            </a:r>
            <a:r>
              <a:rPr lang="en-US" sz="2000" baseline="0" dirty="0" smtClean="0"/>
              <a:t>shows </a:t>
            </a:r>
            <a:r>
              <a:rPr lang="en-US" sz="2000" baseline="0" dirty="0" smtClean="0"/>
              <a:t>that multitasking is inefficient.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44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placed this under</a:t>
            </a:r>
            <a:r>
              <a:rPr lang="en-US" sz="2000" baseline="0" dirty="0" smtClean="0"/>
              <a:t> content creation because good writing requires mindful reading.</a:t>
            </a:r>
            <a:endParaRPr lang="en-US" sz="2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11911E-77C0-42F4-A962-BA6E981C9EE8}" type="slidenum">
              <a:rPr lang="en-US"/>
              <a:pPr eaLnBrk="1" hangingPunct="1"/>
              <a:t>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do people read on the Internet?  </a:t>
            </a:r>
          </a:p>
          <a:p>
            <a:pPr eaLnBrk="1" hangingPunct="1"/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one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sentence answer is that they read quickly and superficially, starting in the upper left hand corner.</a:t>
            </a:r>
          </a:p>
          <a:p>
            <a:pPr eaLnBrk="1" hangingPunct="1"/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is a quick answer, but there’s data to support it.</a:t>
            </a:r>
          </a:p>
          <a:p>
            <a:pPr eaLnBrk="1" hangingPunct="1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Before you go on, think about your own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Internet reading habits.</a:t>
            </a:r>
          </a:p>
          <a:p>
            <a:pPr eaLnBrk="1" hangingPunct="1"/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Do you read quickly and superficially, starting in the upper left hand corner?</a:t>
            </a:r>
          </a:p>
          <a:p>
            <a:pPr eaLnBrk="1" hangingPunct="1"/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Most people do, and interface design researchers have data to back up that claim.</a:t>
            </a:r>
          </a:p>
          <a:p>
            <a:pPr eaLnBrk="1" hangingPunct="1"/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Let me show you a couple of anecdotal examples of careless reading by my students.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BF006-E76D-4D4D-86CE-A11B9ACBC622}" type="slidenum">
              <a:rPr lang="en-US"/>
              <a:pPr/>
              <a:t>4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I assigned</a:t>
            </a:r>
            <a:r>
              <a:rPr lang="en-US" sz="2000" baseline="0" dirty="0" smtClean="0"/>
              <a:t> a class to complete an online background survey then answer five questions about the experience.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An excerpt from the assignment, which was on the class Web site, is shown above.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they completed the background survey, the “thank you” screen shown above was displayed.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For the second time, they were </a:t>
            </a:r>
            <a:r>
              <a:rPr lang="en-US" sz="2000" baseline="0" dirty="0" smtClean="0"/>
              <a:t>asked to answer the questions at the end of the assignment.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instructions were displayed twice, but fewer than half the students followed </a:t>
            </a:r>
            <a:r>
              <a:rPr lang="en-US" sz="2000" baseline="0" dirty="0" smtClean="0"/>
              <a:t>them – they just completed the survey and assumed they had completed the assignment.</a:t>
            </a:r>
            <a:endParaRPr lang="en-US" sz="2000" baseline="0" dirty="0" smtClean="0"/>
          </a:p>
          <a:p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Here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is another example.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eople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often ignore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error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messages.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An error message may be full of irrelevant geek details, but you still have to read it carefully.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student tried to send me an email with a large attachment,  he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received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message shown above.  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ran into him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two weeks later, and he told me he had tried to send the material he had promised, but the email did not work.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Was ignoring the bounced email a professionally acceptable response?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D09EB-4EC8-4786-B026-545CDC435C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69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66033-320D-4481-8FD4-035624F8AF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result of careless or no reading, this student misspelled six of the 78 words and made a number of grammar errors.</a:t>
            </a:r>
          </a:p>
          <a:p>
            <a:endParaRPr lang="en-US" sz="2000" dirty="0" smtClean="0">
              <a:latin typeface="+mn-lt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+mn-lt"/>
                <a:cs typeface="Times New Roman" pitchFamily="18" charset="0"/>
              </a:rPr>
              <a:t>Would you be proud of this sort of work?</a:t>
            </a:r>
            <a:endParaRPr lang="en-US" sz="2000" dirty="0" smtClean="0">
              <a:latin typeface="+mn-lt"/>
              <a:cs typeface="Times New Roman" pitchFamily="18" charset="0"/>
            </a:endParaRPr>
          </a:p>
          <a:p>
            <a:endParaRPr lang="en-US" sz="2000" dirty="0" smtClean="0">
              <a:latin typeface="+mn-lt"/>
              <a:cs typeface="Times New Roman" pitchFamily="18" charset="0"/>
            </a:endParaRPr>
          </a:p>
          <a:p>
            <a:r>
              <a:rPr lang="en-US" sz="2000" dirty="0" smtClean="0">
                <a:latin typeface="+mn-lt"/>
                <a:cs typeface="Times New Roman" pitchFamily="18" charset="0"/>
              </a:rPr>
              <a:t>What would your</a:t>
            </a:r>
            <a:r>
              <a:rPr lang="en-US" sz="2000" baseline="0" dirty="0" smtClean="0">
                <a:latin typeface="+mn-lt"/>
                <a:cs typeface="Times New Roman" pitchFamily="18" charset="0"/>
              </a:rPr>
              <a:t> boss say if you wrote something like this?</a:t>
            </a:r>
          </a:p>
          <a:p>
            <a:endParaRPr lang="en-US" sz="2000" baseline="0" dirty="0" smtClean="0"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Here is a</a:t>
            </a:r>
            <a:r>
              <a:rPr lang="en-US" sz="2000" baseline="0" dirty="0" smtClean="0"/>
              <a:t> final example of lame </a:t>
            </a:r>
            <a:r>
              <a:rPr lang="en-US" sz="2000" baseline="0" dirty="0" smtClean="0"/>
              <a:t>reading – by me.</a:t>
            </a:r>
            <a:endParaRPr lang="en-US" sz="2000" baseline="0" dirty="0" smtClean="0"/>
          </a:p>
          <a:p>
            <a:endParaRPr lang="en-US" sz="2000" baseline="0" dirty="0" smtClean="0"/>
          </a:p>
          <a:p>
            <a:r>
              <a:rPr lang="en-US" sz="2000" baseline="0" dirty="0" smtClean="0"/>
              <a:t>A colleague sent me an email about writing a paper together.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 my lame reply, I asked if the papers had been published.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 had skimmed past his opening paragraph.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EE5DD5-31B1-4901-A2C3-C783A3A5A9B1}" type="slidenum">
              <a:rPr lang="en-US"/>
              <a:pPr/>
              <a:t>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Good Internet writing is concise and to the point.</a:t>
            </a:r>
          </a:p>
          <a:p>
            <a:endParaRPr lang="en-US" sz="2000" dirty="0" smtClean="0"/>
          </a:p>
          <a:p>
            <a:r>
              <a:rPr lang="en-US" sz="2000" dirty="0" smtClean="0"/>
              <a:t>That means you must read carefully because every word is important</a:t>
            </a:r>
            <a:r>
              <a:rPr lang="en-US" sz="2000" baseline="0" dirty="0" smtClean="0"/>
              <a:t>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is particularly true in conversational writing.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When you are talking to someone, you have to listen to what they say in order to respond coherently.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same thing applies to written Internet conversation.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If someone asks or tells you to do something, you have to respond.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So fight your natural reaction, and slow down.  Read carefully.  Be mindful.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BB9BD-EB98-4BB7-B42B-5BA0ECF70F6A}" type="slidenum">
              <a:rPr lang="en-US"/>
              <a:pPr/>
              <a:t>9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You are probably not a mindful</a:t>
            </a:r>
            <a:r>
              <a:rPr lang="en-US" sz="2000" baseline="0" dirty="0" smtClean="0"/>
              <a:t> reader, and today’s information technology is part of the reason.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play </a:t>
            </a:r>
            <a:r>
              <a:rPr lang="en-US" sz="2000" baseline="0" dirty="0" smtClean="0"/>
              <a:t>fast moving video games </a:t>
            </a:r>
            <a:r>
              <a:rPr lang="en-US" sz="2000" baseline="0" dirty="0" smtClean="0"/>
              <a:t>and </a:t>
            </a:r>
            <a:r>
              <a:rPr lang="en-US" sz="2000" baseline="0" dirty="0" smtClean="0"/>
              <a:t>watch fast cutting </a:t>
            </a:r>
            <a:r>
              <a:rPr lang="en-US" sz="2000" baseline="0" dirty="0" smtClean="0"/>
              <a:t>video.</a:t>
            </a:r>
            <a:endParaRPr lang="en-US" sz="2000" baseline="0" dirty="0" smtClean="0"/>
          </a:p>
          <a:p>
            <a:endParaRPr lang="en-US" sz="2000" baseline="0" dirty="0" smtClean="0"/>
          </a:p>
          <a:p>
            <a:r>
              <a:rPr lang="en-US" sz="2000" baseline="0" dirty="0" smtClean="0"/>
              <a:t>We quickly jump from one link to another when browsing the Web and the Internet makes multitasking easy – an email or instant message is just a click away.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tends to shorten our attention span and focus.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Researchers think it may be altering the structure of our brains.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One effect of this speeding up is that we tend to skim rather than read carefully.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2/24/2013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ooks.google.com/books?id=SR9IsK6v4j0C&amp;pg=PA50&amp;lpg=PA50&amp;dq=thoreau+walden+%22books+must+be+read+as+deliberately+and+reservedly+as+they+were+written%22&amp;source=web&amp;ots=UFIHnWYRP0&amp;sig=hVJfpMmxcCg9A6xgxshSnk9EwyU&amp;hl=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opics.nytimes.com/top/features/timestopics/series/your_brain_on_computers/index.html" TargetMode="External"/><Relationship Id="rId2" Type="http://schemas.openxmlformats.org/officeDocument/2006/relationships/hyperlink" Target="http://computerliteracy3.blogspot.com/2008/08/does-internet-style-reading-change-our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is275topics.blogspot.com/2010/09/internet-reading.html" TargetMode="External"/><Relationship Id="rId5" Type="http://schemas.openxmlformats.org/officeDocument/2006/relationships/hyperlink" Target="http://en.wikipedia.org/wiki/Walden" TargetMode="External"/><Relationship Id="rId4" Type="http://schemas.openxmlformats.org/officeDocument/2006/relationships/hyperlink" Target="http://www.npr.org/templates/story/story.php?storyId=12938410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AILER-DAEMON@mx.csudh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rfc822;lpress@csudh.edu" TargetMode="External"/><Relationship Id="rId4" Type="http://schemas.openxmlformats.org/officeDocument/2006/relationships/hyperlink" Target="mailto:lpress@csudh.ed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</a:t>
            </a:r>
            <a:r>
              <a:rPr lang="en-US" sz="2800" dirty="0"/>
              <a:t>mindful </a:t>
            </a:r>
            <a:r>
              <a:rPr lang="en-US" sz="2800" dirty="0" smtClean="0"/>
              <a:t>reading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Internet reading is superficial, good </a:t>
            </a:r>
            <a:r>
              <a:rPr lang="en-US" sz="2800" dirty="0"/>
              <a:t>writing requires mindful </a:t>
            </a:r>
            <a:r>
              <a:rPr lang="en-US" sz="2800" dirty="0" smtClean="0"/>
              <a:t>reading, the Internet and other modern media may be changing our brains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8157" y="780756"/>
            <a:ext cx="58276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Internet reading (and writing) Zen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8" y="1581417"/>
            <a:ext cx="3843104" cy="33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84735" y="517160"/>
            <a:ext cx="4374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Multitasking is inefficient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423995" y="5391809"/>
            <a:ext cx="4126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 you think multitasking saves you time?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9" y="5364756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1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cientificamerican.com/media/inline/touch-screens-redefine-the-marke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77" y="223494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827" y="1185470"/>
            <a:ext cx="6514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Mobile reading (and writing) is sloppy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29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3945"/>
            <a:ext cx="9144000" cy="1143000"/>
          </a:xfrm>
        </p:spPr>
        <p:txBody>
          <a:bodyPr/>
          <a:lstStyle/>
          <a:p>
            <a:r>
              <a:rPr lang="en-US" sz="3200" dirty="0"/>
              <a:t>Zen and the art of Internet reading (and writing)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04670" y="2754444"/>
            <a:ext cx="6324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/>
              <a:t>Books must be read as deliberately and reservedly as they were </a:t>
            </a:r>
            <a:r>
              <a:rPr lang="en-US" sz="2000" dirty="0" smtClean="0"/>
              <a:t>written, </a:t>
            </a:r>
            <a:r>
              <a:rPr lang="en-US" sz="2000" dirty="0" smtClean="0">
                <a:hlinkClick r:id="rId3"/>
              </a:rPr>
              <a:t>Thoreau</a:t>
            </a:r>
            <a:r>
              <a:rPr lang="en-US" sz="2000" dirty="0">
                <a:hlinkClick r:id="rId3"/>
              </a:rPr>
              <a:t>, Walden</a:t>
            </a:r>
            <a:r>
              <a:rPr lang="en-US" sz="2000" dirty="0"/>
              <a:t>, 1854</a:t>
            </a:r>
          </a:p>
          <a:p>
            <a:endParaRPr lang="en-US" sz="2000" dirty="0"/>
          </a:p>
          <a:p>
            <a:r>
              <a:rPr lang="en-US" sz="2000" dirty="0"/>
              <a:t>The best way to go fast is to go </a:t>
            </a:r>
            <a:r>
              <a:rPr lang="en-US" sz="2000" dirty="0" smtClean="0"/>
              <a:t>slow, Chinese </a:t>
            </a:r>
            <a:r>
              <a:rPr lang="en-US" sz="2000" dirty="0"/>
              <a:t>proverb</a:t>
            </a:r>
          </a:p>
          <a:p>
            <a:endParaRPr lang="en-US" sz="2000" dirty="0"/>
          </a:p>
          <a:p>
            <a:r>
              <a:rPr lang="en-US" sz="2000" dirty="0"/>
              <a:t>Go slow now, go fast </a:t>
            </a:r>
            <a:r>
              <a:rPr lang="en-US" sz="2000" dirty="0" smtClean="0"/>
              <a:t>later, German </a:t>
            </a:r>
            <a:r>
              <a:rPr lang="en-US" sz="2000" dirty="0"/>
              <a:t>proverb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79" y="2868119"/>
            <a:ext cx="1446025" cy="1786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31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11" y="2598278"/>
            <a:ext cx="4211378" cy="23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29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9528" y="635321"/>
            <a:ext cx="3544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45873" y="1686084"/>
            <a:ext cx="6506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When you read a magazine or newspaper article, do you read it all from start to finish?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you enjoy sitting for a long time and reading a book?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you interrupt what you are doing online to check email and messages.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How likely are you to follow a link in something you are reading and never return to the original?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Do you think information technology – cell phones, computers, the Internet, etc. are changing your attention span or level of patience?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2" y="395511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988944" y="1455121"/>
            <a:ext cx="71661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Is Google making us </a:t>
            </a:r>
            <a:r>
              <a:rPr lang="en-US" dirty="0" err="1" smtClean="0"/>
              <a:t>stoopid</a:t>
            </a:r>
            <a:r>
              <a:rPr lang="en-US" dirty="0" smtClean="0"/>
              <a:t>?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computerliteracy3.blogspot.com/2008/08/does-internet-style-reading-change-our.html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York Times series Your Brain on Computers: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topics.nytimes.com/top/features/timestopics/series/your_brain_on_computers/index.html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Interview of Matt </a:t>
            </a:r>
            <a:r>
              <a:rPr lang="en-US" dirty="0" err="1" smtClean="0"/>
              <a:t>Richtel</a:t>
            </a:r>
            <a:r>
              <a:rPr lang="en-US" dirty="0" smtClean="0"/>
              <a:t>, author of the above series.</a:t>
            </a: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://www.npr.org/templates/story/story.php?storyId=129384107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Henry </a:t>
            </a:r>
            <a:r>
              <a:rPr lang="en-US" dirty="0"/>
              <a:t>Thoreau at Walden pond:</a:t>
            </a:r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en.wikipedia.org/wiki/Walden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Topic module with more on reading and user interface research:</a:t>
            </a:r>
          </a:p>
          <a:p>
            <a:r>
              <a:rPr lang="en-US" dirty="0">
                <a:hlinkClick r:id="rId6"/>
              </a:rPr>
              <a:t>http://cis275topics.blogspot.com/2010/09/internet-reading.html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9499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9507" y="1559169"/>
            <a:ext cx="4719234" cy="4876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</a:rPr>
              <a:t>Internet concepts</a:t>
            </a:r>
          </a:p>
          <a:p>
            <a:pPr lvl="1"/>
            <a:r>
              <a:rPr lang="en-US" dirty="0">
                <a:latin typeface="+mj-lt"/>
              </a:rPr>
              <a:t>Applications</a:t>
            </a:r>
          </a:p>
          <a:p>
            <a:pPr lvl="1"/>
            <a:r>
              <a:rPr lang="en-US" dirty="0" smtClean="0">
                <a:latin typeface="+mj-lt"/>
              </a:rPr>
              <a:t>Technology</a:t>
            </a:r>
            <a:endParaRPr lang="en-US" dirty="0">
              <a:latin typeface="+mj-lt"/>
            </a:endParaRPr>
          </a:p>
          <a:p>
            <a:pPr lvl="1"/>
            <a:r>
              <a:rPr lang="en-US" dirty="0">
                <a:latin typeface="+mj-lt"/>
              </a:rPr>
              <a:t>Implications</a:t>
            </a:r>
          </a:p>
          <a:p>
            <a:r>
              <a:rPr lang="en-US" sz="2800" dirty="0">
                <a:latin typeface="+mj-lt"/>
              </a:rPr>
              <a:t>Internet skills</a:t>
            </a:r>
          </a:p>
          <a:p>
            <a:pPr lvl="1"/>
            <a:r>
              <a:rPr lang="en-US" dirty="0">
                <a:latin typeface="+mj-lt"/>
              </a:rPr>
              <a:t>Application development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+mj-lt"/>
              </a:rPr>
              <a:t>Content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creation (text)</a:t>
            </a:r>
          </a:p>
          <a:p>
            <a:pPr lvl="1"/>
            <a:r>
              <a:rPr lang="en-US" dirty="0" smtClean="0">
                <a:latin typeface="+mj-lt"/>
              </a:rPr>
              <a:t>User skills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do people read on the Internet?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021" y="2097861"/>
            <a:ext cx="7491959" cy="1248905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4000" dirty="0"/>
              <a:t>Q</a:t>
            </a:r>
            <a:r>
              <a:rPr lang="en-US" sz="4000" dirty="0" smtClean="0"/>
              <a:t>uickly and superficially, starting in the upper left hand corner.</a:t>
            </a:r>
          </a:p>
          <a:p>
            <a:pPr marL="0" indent="0" eaLnBrk="1" hangingPunct="1">
              <a:buFontTx/>
              <a:buNone/>
            </a:pPr>
            <a:endParaRPr lang="en-US" sz="4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36420" y="4855425"/>
            <a:ext cx="501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Is this a fair description of the way you read online?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04" y="4828372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5532" y="5362417"/>
            <a:ext cx="6702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long do you typically spend reading a page before clicking away?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216" y="5335364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1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42" y="3167441"/>
            <a:ext cx="65913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406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chances to read instructions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1351375" y="1560053"/>
            <a:ext cx="65815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“When </a:t>
            </a:r>
            <a:r>
              <a:rPr lang="en-US" dirty="0"/>
              <a:t>you finish and submit the survey, you will see a thank-you screen with further instructions. Print that out to turn in along with the answers to the following questions</a:t>
            </a:r>
            <a:r>
              <a:rPr lang="en-US" dirty="0" smtClean="0"/>
              <a:t>: …”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204589" y="4360755"/>
            <a:ext cx="56352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04589" y="4821499"/>
            <a:ext cx="56352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25431" y="165238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5431" y="316744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3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981" y="1342580"/>
            <a:ext cx="7198156" cy="4031873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From: </a:t>
            </a:r>
            <a:r>
              <a:rPr lang="en-US" sz="1600" b="1" dirty="0" smtClean="0"/>
              <a:t>Mail Delivery System</a:t>
            </a:r>
            <a:r>
              <a:rPr lang="en-US" sz="1600" dirty="0" smtClean="0"/>
              <a:t> &lt;</a:t>
            </a:r>
            <a:r>
              <a:rPr lang="en-US" sz="1600" dirty="0" smtClean="0">
                <a:hlinkClick r:id="rId3"/>
              </a:rPr>
              <a:t>MAILER-DAEMON@mx.csudh.edu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Date: Tue, Oct 19, 2010 at 10:48 AM</a:t>
            </a:r>
            <a:br>
              <a:rPr lang="en-US" sz="1600" dirty="0" smtClean="0"/>
            </a:br>
            <a:r>
              <a:rPr lang="en-US" sz="1600" dirty="0" smtClean="0"/>
              <a:t>Subject: Delivery Status Notification (Failure)</a:t>
            </a:r>
            <a:br>
              <a:rPr lang="en-US" sz="1600" dirty="0" smtClean="0"/>
            </a:br>
            <a:r>
              <a:rPr lang="en-US" sz="1600" dirty="0" smtClean="0"/>
              <a:t>To: </a:t>
            </a:r>
            <a:r>
              <a:rPr lang="en-US" sz="1600" dirty="0" err="1" smtClean="0"/>
              <a:t>xxxxx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The following message to &lt;</a:t>
            </a:r>
            <a:r>
              <a:rPr lang="en-US" sz="1600" dirty="0" smtClean="0">
                <a:hlinkClick r:id="rId4"/>
              </a:rPr>
              <a:t>lpress@csudh.edu</a:t>
            </a:r>
            <a:r>
              <a:rPr lang="en-US" sz="1600" dirty="0" smtClean="0"/>
              <a:t>&gt; was undeliverable.</a:t>
            </a:r>
            <a:br>
              <a:rPr lang="en-US" sz="1600" dirty="0" smtClean="0"/>
            </a:br>
            <a:r>
              <a:rPr lang="en-US" sz="1600" dirty="0" smtClean="0"/>
              <a:t>The reason for the problem:</a:t>
            </a:r>
            <a:br>
              <a:rPr lang="en-US" sz="1600" dirty="0" smtClean="0"/>
            </a:br>
            <a:r>
              <a:rPr lang="en-US" sz="1600" dirty="0" smtClean="0"/>
              <a:t>5.1.0 - Unknown address error 552-'5.3.4 Message size exceeds fixed maximum message size'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Final-Recipient: </a:t>
            </a:r>
            <a:r>
              <a:rPr lang="en-US" sz="1600" dirty="0" smtClean="0">
                <a:hlinkClick r:id="rId5"/>
              </a:rPr>
              <a:t>rfc822;lpress@csudh.edu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Action: failed</a:t>
            </a:r>
            <a:br>
              <a:rPr lang="en-US" sz="1600" dirty="0" smtClean="0"/>
            </a:br>
            <a:r>
              <a:rPr lang="en-US" sz="1600" dirty="0" smtClean="0"/>
              <a:t>Status: 5.0.0 (permanent failure)</a:t>
            </a:r>
            <a:br>
              <a:rPr lang="en-US" sz="1600" dirty="0" smtClean="0"/>
            </a:br>
            <a:r>
              <a:rPr lang="en-US" sz="1600" dirty="0" smtClean="0"/>
              <a:t>Remote-MTA: </a:t>
            </a:r>
            <a:r>
              <a:rPr lang="en-US" sz="1600" dirty="0" err="1" smtClean="0"/>
              <a:t>dns</a:t>
            </a:r>
            <a:r>
              <a:rPr lang="en-US" sz="1600" dirty="0" smtClean="0"/>
              <a:t>; [155.135.55.129]</a:t>
            </a:r>
            <a:br>
              <a:rPr lang="en-US" sz="1600" dirty="0" smtClean="0"/>
            </a:br>
            <a:r>
              <a:rPr lang="en-US" sz="1600" dirty="0" smtClean="0"/>
              <a:t>Diagnostic-Code: </a:t>
            </a:r>
            <a:r>
              <a:rPr lang="en-US" sz="1600" dirty="0" err="1" smtClean="0"/>
              <a:t>smtp</a:t>
            </a:r>
            <a:r>
              <a:rPr lang="en-US" sz="1600" dirty="0" smtClean="0"/>
              <a:t>; 5.1.0 - Unknown address error 552-'5.3.4 Message size exceeds fixed maximum message size'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39579" y="391803"/>
            <a:ext cx="3864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More careless reading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6540" y="5694865"/>
            <a:ext cx="2542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 you see the problem?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24" y="5667812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3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899"/>
            <a:ext cx="9144000" cy="1143000"/>
          </a:xfrm>
        </p:spPr>
        <p:txBody>
          <a:bodyPr/>
          <a:lstStyle/>
          <a:p>
            <a:r>
              <a:rPr lang="en-US" sz="3600" dirty="0" smtClean="0"/>
              <a:t>One more example</a:t>
            </a:r>
            <a:endParaRPr lang="en-US" sz="3600" dirty="0"/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954350" y="1353089"/>
            <a:ext cx="69734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j-lt"/>
              </a:rPr>
              <a:t>A student wrote the following comment on a blog post:</a:t>
            </a:r>
            <a:endParaRPr lang="en-US" sz="2000" dirty="0">
              <a:latin typeface="+mj-lt"/>
            </a:endParaRP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954350" y="4660471"/>
            <a:ext cx="853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2000" dirty="0" smtClean="0">
                <a:latin typeface="+mj-lt"/>
              </a:rPr>
              <a:t>He hit the </a:t>
            </a:r>
            <a:r>
              <a:rPr lang="en-US" sz="2000" i="1" dirty="0" smtClean="0">
                <a:latin typeface="+mj-lt"/>
              </a:rPr>
              <a:t>submit</a:t>
            </a:r>
            <a:r>
              <a:rPr lang="en-US" sz="2000" dirty="0" smtClean="0">
                <a:latin typeface="+mj-lt"/>
              </a:rPr>
              <a:t> button without reading what he had written himself. </a:t>
            </a:r>
          </a:p>
        </p:txBody>
      </p:sp>
      <p:pic>
        <p:nvPicPr>
          <p:cNvPr id="1105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82" y="2190232"/>
            <a:ext cx="6258757" cy="20904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23995" y="5619915"/>
            <a:ext cx="310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How many errors can you find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79" y="5592862"/>
            <a:ext cx="423438" cy="42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all do it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65486" y="5226300"/>
            <a:ext cx="6813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Did ASCE ever publish the conference proceedings?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5486" y="1477599"/>
            <a:ext cx="681302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Larry,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I </a:t>
            </a:r>
            <a:r>
              <a:rPr lang="en-US" dirty="0"/>
              <a:t>guess you have seen that the new volume of Cuban in Transition (Vol. 21) is out and our articles look good there next to one another.  I took the liberty of doing a post on my blog about our collaboration in DC and Miami last August with links to our papers and the video from DC.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</a:t>
            </a:r>
            <a:r>
              <a:rPr lang="en-US" dirty="0"/>
              <a:t>also took the opportunity to (re)read your new paper.  As I said before, I think we can easily prepare a joint </a:t>
            </a:r>
            <a:r>
              <a:rPr lang="en-US" dirty="0" smtClean="0"/>
              <a:t>paper 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1116769" y="4596554"/>
            <a:ext cx="1589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My lame reply:</a:t>
            </a:r>
          </a:p>
        </p:txBody>
      </p:sp>
    </p:spTree>
    <p:extLst>
      <p:ext uri="{BB962C8B-B14F-4D97-AF65-F5344CB8AC3E}">
        <p14:creationId xmlns:p14="http://schemas.microsoft.com/office/powerpoint/2010/main" val="12587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lker.com/cliparts/6/8/d/e/12247863261934249126schoolfreeware_Slow_Road_Sign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363" y="555745"/>
            <a:ext cx="1197622" cy="11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ld Folks x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15" y="555745"/>
            <a:ext cx="1168329" cy="116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45071" y="2220034"/>
            <a:ext cx="625385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Good Internet </a:t>
            </a:r>
            <a:r>
              <a:rPr lang="en-US" sz="2200" dirty="0"/>
              <a:t>writing is concise and to the </a:t>
            </a:r>
            <a:r>
              <a:rPr lang="en-US" sz="2200" dirty="0" smtClean="0"/>
              <a:t>point.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Every word or sentence is there for a reason.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is often </a:t>
            </a:r>
            <a:r>
              <a:rPr lang="en-US" sz="2200" dirty="0" smtClean="0"/>
              <a:t>conversational.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It </a:t>
            </a:r>
            <a:r>
              <a:rPr lang="en-US" sz="2200" dirty="0"/>
              <a:t>is often imperative.</a:t>
            </a:r>
          </a:p>
          <a:p>
            <a:endParaRPr lang="en-US" sz="2200" dirty="0" smtClean="0"/>
          </a:p>
          <a:p>
            <a:r>
              <a:rPr lang="en-US" sz="2200" dirty="0" smtClean="0"/>
              <a:t>So</a:t>
            </a:r>
          </a:p>
          <a:p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Slow </a:t>
            </a:r>
            <a:r>
              <a:rPr lang="en-US" sz="2200" dirty="0"/>
              <a:t>down and become a careful reader.  </a:t>
            </a:r>
            <a:endParaRPr lang="en-US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Take </a:t>
            </a:r>
            <a:r>
              <a:rPr lang="en-US" sz="2200" dirty="0"/>
              <a:t>a deep </a:t>
            </a:r>
            <a:r>
              <a:rPr lang="en-US" sz="2200" dirty="0" smtClean="0"/>
              <a:t>breath.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Be </a:t>
            </a:r>
            <a:r>
              <a:rPr lang="en-US" sz="2200" dirty="0"/>
              <a:t>mindful</a:t>
            </a:r>
            <a:r>
              <a:rPr lang="en-US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60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08" y="1544679"/>
            <a:ext cx="1702843" cy="129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06386"/>
            <a:ext cx="2372751" cy="156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927445" y="285819"/>
            <a:ext cx="42030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Is this is your brain on …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42" y="3402281"/>
            <a:ext cx="1702843" cy="174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67417" y="5774934"/>
            <a:ext cx="12191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Hypertext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6574008" y="5144320"/>
            <a:ext cx="156171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Multi-tasking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087836" y="1144569"/>
            <a:ext cx="67518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MTV</a:t>
            </a:r>
          </a:p>
        </p:txBody>
      </p:sp>
      <p:pic>
        <p:nvPicPr>
          <p:cNvPr id="3994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392" y="4512579"/>
            <a:ext cx="1520801" cy="166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4442764" y="6166918"/>
            <a:ext cx="15184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Video games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06756"/>
            <a:ext cx="4211378" cy="238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2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5822</TotalTime>
  <Words>1457</Words>
  <Application>Microsoft Office PowerPoint</Application>
  <PresentationFormat>On-screen Show (4:3)</PresentationFormat>
  <Paragraphs>194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Where does this topic fit?</vt:lpstr>
      <vt:lpstr>How do people read on the Internet?</vt:lpstr>
      <vt:lpstr>Two chances to read instructions</vt:lpstr>
      <vt:lpstr>PowerPoint Presentation</vt:lpstr>
      <vt:lpstr>One more example</vt:lpstr>
      <vt:lpstr>We all do it</vt:lpstr>
      <vt:lpstr>PowerPoint Presentation</vt:lpstr>
      <vt:lpstr>PowerPoint Presentation</vt:lpstr>
      <vt:lpstr>PowerPoint Presentation</vt:lpstr>
      <vt:lpstr>PowerPoint Presentation</vt:lpstr>
      <vt:lpstr>Zen and the art of Internet reading (and writing)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63</cp:revision>
  <dcterms:created xsi:type="dcterms:W3CDTF">2010-07-13T13:09:27Z</dcterms:created>
  <dcterms:modified xsi:type="dcterms:W3CDTF">2013-02-24T14:18:32Z</dcterms:modified>
</cp:coreProperties>
</file>