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5"/>
  </p:notesMasterIdLst>
  <p:sldIdLst>
    <p:sldId id="337" r:id="rId2"/>
    <p:sldId id="257" r:id="rId3"/>
    <p:sldId id="258" r:id="rId4"/>
    <p:sldId id="387" r:id="rId5"/>
    <p:sldId id="301" r:id="rId6"/>
    <p:sldId id="294" r:id="rId7"/>
    <p:sldId id="295" r:id="rId8"/>
    <p:sldId id="296" r:id="rId9"/>
    <p:sldId id="297" r:id="rId10"/>
    <p:sldId id="298" r:id="rId11"/>
    <p:sldId id="299" r:id="rId12"/>
    <p:sldId id="390" r:id="rId13"/>
    <p:sldId id="274" r:id="rId14"/>
    <p:sldId id="259" r:id="rId15"/>
    <p:sldId id="260" r:id="rId16"/>
    <p:sldId id="261" r:id="rId17"/>
    <p:sldId id="271" r:id="rId18"/>
    <p:sldId id="273" r:id="rId19"/>
    <p:sldId id="415" r:id="rId20"/>
    <p:sldId id="470" r:id="rId21"/>
    <p:sldId id="417" r:id="rId22"/>
    <p:sldId id="266" r:id="rId23"/>
    <p:sldId id="268" r:id="rId24"/>
    <p:sldId id="308" r:id="rId25"/>
    <p:sldId id="309" r:id="rId26"/>
    <p:sldId id="446" r:id="rId27"/>
    <p:sldId id="313" r:id="rId28"/>
    <p:sldId id="293" r:id="rId29"/>
    <p:sldId id="310" r:id="rId30"/>
    <p:sldId id="311" r:id="rId31"/>
    <p:sldId id="471" r:id="rId32"/>
    <p:sldId id="312" r:id="rId33"/>
    <p:sldId id="422" r:id="rId34"/>
    <p:sldId id="423" r:id="rId35"/>
    <p:sldId id="424" r:id="rId36"/>
    <p:sldId id="425" r:id="rId37"/>
    <p:sldId id="437" r:id="rId38"/>
    <p:sldId id="438" r:id="rId39"/>
    <p:sldId id="439" r:id="rId40"/>
    <p:sldId id="426" r:id="rId41"/>
    <p:sldId id="427" r:id="rId42"/>
    <p:sldId id="418" r:id="rId43"/>
    <p:sldId id="419" r:id="rId44"/>
    <p:sldId id="420" r:id="rId45"/>
    <p:sldId id="421" r:id="rId46"/>
    <p:sldId id="283" r:id="rId47"/>
    <p:sldId id="450" r:id="rId48"/>
    <p:sldId id="284" r:id="rId49"/>
    <p:sldId id="391" r:id="rId50"/>
    <p:sldId id="449" r:id="rId51"/>
    <p:sldId id="395" r:id="rId52"/>
    <p:sldId id="396" r:id="rId53"/>
    <p:sldId id="447" r:id="rId54"/>
    <p:sldId id="448" r:id="rId55"/>
    <p:sldId id="316" r:id="rId56"/>
    <p:sldId id="441" r:id="rId57"/>
    <p:sldId id="458" r:id="rId58"/>
    <p:sldId id="440" r:id="rId59"/>
    <p:sldId id="442" r:id="rId60"/>
    <p:sldId id="318" r:id="rId61"/>
    <p:sldId id="319" r:id="rId62"/>
    <p:sldId id="320" r:id="rId63"/>
    <p:sldId id="321" r:id="rId64"/>
    <p:sldId id="322" r:id="rId65"/>
    <p:sldId id="323" r:id="rId66"/>
    <p:sldId id="443" r:id="rId67"/>
    <p:sldId id="315" r:id="rId68"/>
    <p:sldId id="333" r:id="rId69"/>
    <p:sldId id="444" r:id="rId70"/>
    <p:sldId id="338" r:id="rId71"/>
    <p:sldId id="445" r:id="rId72"/>
    <p:sldId id="353" r:id="rId73"/>
    <p:sldId id="354" r:id="rId74"/>
    <p:sldId id="348" r:id="rId75"/>
    <p:sldId id="349" r:id="rId76"/>
    <p:sldId id="350" r:id="rId77"/>
    <p:sldId id="351" r:id="rId78"/>
    <p:sldId id="352" r:id="rId79"/>
    <p:sldId id="361" r:id="rId80"/>
    <p:sldId id="362" r:id="rId81"/>
    <p:sldId id="363" r:id="rId82"/>
    <p:sldId id="364" r:id="rId83"/>
    <p:sldId id="365" r:id="rId84"/>
    <p:sldId id="366" r:id="rId85"/>
    <p:sldId id="367" r:id="rId86"/>
    <p:sldId id="392" r:id="rId87"/>
    <p:sldId id="393" r:id="rId88"/>
    <p:sldId id="431" r:id="rId89"/>
    <p:sldId id="432" r:id="rId90"/>
    <p:sldId id="433" r:id="rId91"/>
    <p:sldId id="434" r:id="rId92"/>
    <p:sldId id="435" r:id="rId93"/>
    <p:sldId id="436" r:id="rId94"/>
    <p:sldId id="397" r:id="rId95"/>
    <p:sldId id="378" r:id="rId96"/>
    <p:sldId id="379" r:id="rId97"/>
    <p:sldId id="380" r:id="rId98"/>
    <p:sldId id="381" r:id="rId99"/>
    <p:sldId id="475" r:id="rId100"/>
    <p:sldId id="472" r:id="rId101"/>
    <p:sldId id="479" r:id="rId102"/>
    <p:sldId id="474" r:id="rId103"/>
    <p:sldId id="477" r:id="rId104"/>
    <p:sldId id="478" r:id="rId105"/>
    <p:sldId id="480" r:id="rId106"/>
    <p:sldId id="488" r:id="rId107"/>
    <p:sldId id="489" r:id="rId108"/>
    <p:sldId id="490" r:id="rId109"/>
    <p:sldId id="491" r:id="rId110"/>
    <p:sldId id="481" r:id="rId111"/>
    <p:sldId id="482" r:id="rId112"/>
    <p:sldId id="487" r:id="rId113"/>
    <p:sldId id="400" r:id="rId114"/>
    <p:sldId id="401" r:id="rId115"/>
    <p:sldId id="402" r:id="rId116"/>
    <p:sldId id="403" r:id="rId117"/>
    <p:sldId id="404" r:id="rId118"/>
    <p:sldId id="405" r:id="rId119"/>
    <p:sldId id="406" r:id="rId120"/>
    <p:sldId id="407" r:id="rId121"/>
    <p:sldId id="408" r:id="rId122"/>
    <p:sldId id="409" r:id="rId123"/>
    <p:sldId id="410" r:id="rId124"/>
    <p:sldId id="411" r:id="rId125"/>
    <p:sldId id="412" r:id="rId126"/>
    <p:sldId id="462" r:id="rId127"/>
    <p:sldId id="469" r:id="rId128"/>
    <p:sldId id="463" r:id="rId129"/>
    <p:sldId id="464" r:id="rId130"/>
    <p:sldId id="465" r:id="rId131"/>
    <p:sldId id="466" r:id="rId132"/>
    <p:sldId id="467" r:id="rId133"/>
    <p:sldId id="468" r:id="rId1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5" autoAdjust="0"/>
    <p:restoredTop sz="83058" autoAdjust="0"/>
  </p:normalViewPr>
  <p:slideViewPr>
    <p:cSldViewPr snapToGrid="0">
      <p:cViewPr varScale="1">
        <p:scale>
          <a:sx n="45" d="100"/>
          <a:sy n="45" d="100"/>
        </p:scale>
        <p:origin x="48" y="228"/>
      </p:cViewPr>
      <p:guideLst/>
    </p:cSldViewPr>
  </p:slideViewPr>
  <p:notesTextViewPr>
    <p:cViewPr>
      <p:scale>
        <a:sx n="1" d="1"/>
        <a:sy n="1" d="1"/>
      </p:scale>
      <p:origin x="0" y="0"/>
    </p:cViewPr>
  </p:notesTextViewPr>
  <p:sorterViewPr>
    <p:cViewPr>
      <p:scale>
        <a:sx n="100" d="100"/>
        <a:sy n="100" d="100"/>
      </p:scale>
      <p:origin x="0" y="-4549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B6D9C3-6E9A-4DB5-BE68-ABFD50BB1D5D}" type="datetimeFigureOut">
              <a:rPr lang="en-US" smtClean="0"/>
              <a:t>5/23/2017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84879-EEF2-428D-9585-461BD03F112C}" type="slidenum">
              <a:rPr lang="en-US" smtClean="0"/>
              <a:t>‹#›</a:t>
            </a:fld>
            <a:endParaRPr lang="en-US"/>
          </a:p>
        </p:txBody>
      </p:sp>
    </p:spTree>
    <p:extLst>
      <p:ext uri="{BB962C8B-B14F-4D97-AF65-F5344CB8AC3E}">
        <p14:creationId xmlns:p14="http://schemas.microsoft.com/office/powerpoint/2010/main" val="385558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topics.nytimes.com/top/reference/timestopics/subjects/s/school_shootings/index.html?inline=nyt-org"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www.amazon.com/s/ref=nb_sb_ss_i_4_5?url=search-alias%3Daps&amp;field-keywords=profiles+in+courage&amp;sprefix=profi,aps,218&amp;crid=6TCV0D5NRQLO"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584879-EEF2-428D-9585-461BD03F112C}" type="slidenum">
              <a:rPr lang="en-US" smtClean="0"/>
              <a:t>2</a:t>
            </a:fld>
            <a:endParaRPr lang="en-US"/>
          </a:p>
        </p:txBody>
      </p:sp>
    </p:spTree>
    <p:extLst>
      <p:ext uri="{BB962C8B-B14F-4D97-AF65-F5344CB8AC3E}">
        <p14:creationId xmlns:p14="http://schemas.microsoft.com/office/powerpoint/2010/main" val="2866367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a:t>
            </a:r>
            <a:r>
              <a:rPr lang="en-US" baseline="0" dirty="0" smtClean="0"/>
              <a:t> see here, Clinton and Trump both make true and false statements, but Clinton is more accurate on the average.</a:t>
            </a:r>
          </a:p>
          <a:p>
            <a:endParaRPr lang="en-US" baseline="0" dirty="0" smtClean="0"/>
          </a:p>
          <a:p>
            <a:r>
              <a:rPr lang="en-US" baseline="0" dirty="0" smtClean="0"/>
              <a:t>These were their </a:t>
            </a:r>
            <a:r>
              <a:rPr lang="en-US" baseline="0" dirty="0" err="1" smtClean="0"/>
              <a:t>Politifact</a:t>
            </a:r>
            <a:r>
              <a:rPr lang="en-US" baseline="0" dirty="0" smtClean="0"/>
              <a:t> records on August 14, 2016.</a:t>
            </a:r>
            <a:endParaRPr lang="en-US" dirty="0"/>
          </a:p>
        </p:txBody>
      </p:sp>
      <p:sp>
        <p:nvSpPr>
          <p:cNvPr id="4" name="Slide Number Placeholder 3"/>
          <p:cNvSpPr>
            <a:spLocks noGrp="1"/>
          </p:cNvSpPr>
          <p:nvPr>
            <p:ph type="sldNum" sz="quarter" idx="10"/>
          </p:nvPr>
        </p:nvSpPr>
        <p:spPr/>
        <p:txBody>
          <a:bodyPr/>
          <a:lstStyle/>
          <a:p>
            <a:fld id="{8008F9EB-8099-4B75-9989-50377AF731BF}" type="slidenum">
              <a:rPr lang="en-US" smtClean="0"/>
              <a:t>15</a:t>
            </a:fld>
            <a:endParaRPr lang="en-US"/>
          </a:p>
        </p:txBody>
      </p:sp>
    </p:spTree>
    <p:extLst>
      <p:ext uri="{BB962C8B-B14F-4D97-AF65-F5344CB8AC3E}">
        <p14:creationId xmlns:p14="http://schemas.microsoft.com/office/powerpoint/2010/main" val="4135658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vice-presidential candidates are more equal than the presidential candidates,</a:t>
            </a:r>
            <a:r>
              <a:rPr lang="en-US" baseline="0" dirty="0" smtClean="0"/>
              <a:t> but many fewer statements have been checked.</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These were their </a:t>
            </a:r>
            <a:r>
              <a:rPr lang="en-US" baseline="0" dirty="0" err="1" smtClean="0"/>
              <a:t>Politifact</a:t>
            </a:r>
            <a:r>
              <a:rPr lang="en-US" baseline="0" dirty="0" smtClean="0"/>
              <a:t> records on August 14, 2016.</a:t>
            </a:r>
            <a:endParaRPr lang="en-US" dirty="0" smtClean="0"/>
          </a:p>
          <a:p>
            <a:endParaRPr lang="en-US" dirty="0"/>
          </a:p>
        </p:txBody>
      </p:sp>
      <p:sp>
        <p:nvSpPr>
          <p:cNvPr id="4" name="Slide Number Placeholder 3"/>
          <p:cNvSpPr>
            <a:spLocks noGrp="1"/>
          </p:cNvSpPr>
          <p:nvPr>
            <p:ph type="sldNum" sz="quarter" idx="10"/>
          </p:nvPr>
        </p:nvSpPr>
        <p:spPr/>
        <p:txBody>
          <a:bodyPr/>
          <a:lstStyle/>
          <a:p>
            <a:fld id="{8008F9EB-8099-4B75-9989-50377AF731BF}" type="slidenum">
              <a:rPr lang="en-US" smtClean="0"/>
              <a:t>16</a:t>
            </a:fld>
            <a:endParaRPr lang="en-US"/>
          </a:p>
        </p:txBody>
      </p:sp>
    </p:spTree>
    <p:extLst>
      <p:ext uri="{BB962C8B-B14F-4D97-AF65-F5344CB8AC3E}">
        <p14:creationId xmlns:p14="http://schemas.microsoft.com/office/powerpoint/2010/main" val="4144626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Politfact.org,</a:t>
            </a:r>
            <a:r>
              <a:rPr lang="en-US" baseline="0" dirty="0" smtClean="0"/>
              <a:t> a respected fact checking site found that Trump lied more frequently than Clinton and their rates of lying remained nearly constant throughout the campaign. The January results were found in the “</a:t>
            </a:r>
            <a:r>
              <a:rPr lang="en-US" baseline="0" dirty="0" err="1" smtClean="0"/>
              <a:t>Wayback</a:t>
            </a:r>
            <a:r>
              <a:rPr lang="en-US" baseline="0" dirty="0" smtClean="0"/>
              <a:t> Machine” Internet archive.</a:t>
            </a:r>
          </a:p>
        </p:txBody>
      </p:sp>
      <p:sp>
        <p:nvSpPr>
          <p:cNvPr id="4" name="Slide Number Placeholder 3"/>
          <p:cNvSpPr>
            <a:spLocks noGrp="1"/>
          </p:cNvSpPr>
          <p:nvPr>
            <p:ph type="sldNum" sz="quarter" idx="10"/>
          </p:nvPr>
        </p:nvSpPr>
        <p:spPr/>
        <p:txBody>
          <a:bodyPr/>
          <a:lstStyle/>
          <a:p>
            <a:fld id="{8008F9EB-8099-4B75-9989-50377AF731BF}" type="slidenum">
              <a:rPr lang="en-US" smtClean="0"/>
              <a:t>17</a:t>
            </a:fld>
            <a:endParaRPr lang="en-US"/>
          </a:p>
        </p:txBody>
      </p:sp>
    </p:spTree>
    <p:extLst>
      <p:ext uri="{BB962C8B-B14F-4D97-AF65-F5344CB8AC3E}">
        <p14:creationId xmlns:p14="http://schemas.microsoft.com/office/powerpoint/2010/main" val="3296291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Donald Trump often refers to Hillary Clinton as “Lying,</a:t>
            </a:r>
            <a:r>
              <a:rPr lang="en-US" baseline="0" dirty="0" smtClean="0"/>
              <a:t> crooked Hillary.” </a:t>
            </a:r>
          </a:p>
          <a:p>
            <a:endParaRPr lang="en-US" baseline="0" dirty="0" smtClean="0"/>
          </a:p>
          <a:p>
            <a:r>
              <a:rPr lang="en-US" dirty="0" smtClean="0"/>
              <a:t>In</a:t>
            </a:r>
            <a:r>
              <a:rPr lang="en-US" baseline="0" dirty="0" smtClean="0"/>
              <a:t> January and September 48% of </a:t>
            </a:r>
            <a:r>
              <a:rPr lang="en-US" dirty="0" smtClean="0"/>
              <a:t>P</a:t>
            </a:r>
            <a:r>
              <a:rPr lang="en-US" baseline="0" dirty="0" smtClean="0"/>
              <a:t>resident Obama’s statements were </a:t>
            </a:r>
            <a:r>
              <a:rPr lang="en-US" i="1" baseline="0" dirty="0" smtClean="0"/>
              <a:t>True</a:t>
            </a:r>
            <a:r>
              <a:rPr lang="en-US" baseline="0" dirty="0" smtClean="0"/>
              <a:t> or </a:t>
            </a:r>
            <a:r>
              <a:rPr lang="en-US" i="1" baseline="0" dirty="0" smtClean="0"/>
              <a:t>Mostly True</a:t>
            </a:r>
            <a:r>
              <a:rPr lang="en-US" baseline="0" dirty="0" smtClean="0"/>
              <a:t>. Hillary Clinton has also remained constant at 50%, but Donald Trump has is telling the truth more often, increasing his percent of </a:t>
            </a:r>
            <a:r>
              <a:rPr lang="en-US" i="1" baseline="0" dirty="0" smtClean="0"/>
              <a:t>True</a:t>
            </a:r>
            <a:r>
              <a:rPr lang="en-US" baseline="0" dirty="0" smtClean="0"/>
              <a:t> or </a:t>
            </a:r>
            <a:r>
              <a:rPr lang="en-US" i="1" baseline="0" dirty="0" smtClean="0"/>
              <a:t>Mostly True </a:t>
            </a:r>
            <a:r>
              <a:rPr lang="en-US" i="0" baseline="0" dirty="0" smtClean="0"/>
              <a:t>statements from 6 to 15%.</a:t>
            </a:r>
          </a:p>
          <a:p>
            <a:endParaRPr lang="en-US" i="0" baseline="0" dirty="0" smtClean="0"/>
          </a:p>
          <a:p>
            <a:r>
              <a:rPr lang="en-US" i="0" baseline="0" dirty="0" smtClean="0"/>
              <a:t>That is the good news for Trump – the bad news is that his rate of lying has increased from 50-53%.</a:t>
            </a:r>
            <a:endParaRPr lang="en-US" i="0" dirty="0"/>
          </a:p>
        </p:txBody>
      </p:sp>
      <p:sp>
        <p:nvSpPr>
          <p:cNvPr id="4" name="Slide Number Placeholder 3"/>
          <p:cNvSpPr>
            <a:spLocks noGrp="1"/>
          </p:cNvSpPr>
          <p:nvPr>
            <p:ph type="sldNum" sz="quarter" idx="10"/>
          </p:nvPr>
        </p:nvSpPr>
        <p:spPr/>
        <p:txBody>
          <a:bodyPr/>
          <a:lstStyle/>
          <a:p>
            <a:fld id="{8008F9EB-8099-4B75-9989-50377AF731BF}" type="slidenum">
              <a:rPr lang="en-US" smtClean="0"/>
              <a:t>18</a:t>
            </a:fld>
            <a:endParaRPr lang="en-US"/>
          </a:p>
        </p:txBody>
      </p:sp>
    </p:spTree>
    <p:extLst>
      <p:ext uri="{BB962C8B-B14F-4D97-AF65-F5344CB8AC3E}">
        <p14:creationId xmlns:p14="http://schemas.microsoft.com/office/powerpoint/2010/main" val="108158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Lies</a:t>
            </a:r>
            <a:r>
              <a:rPr lang="en-US" baseline="0" dirty="0" smtClean="0"/>
              <a:t> can spread very quickly on the Internet, but it also enables fact checking. Duke University tracks fact-checking sites around the world.</a:t>
            </a:r>
          </a:p>
          <a:p>
            <a:endParaRPr lang="en-US" baseline="0" dirty="0" smtClean="0"/>
          </a:p>
          <a:p>
            <a:r>
              <a:rPr lang="en-US" baseline="0" dirty="0" smtClean="0"/>
              <a:t>Duke has an interactive database listing 115 active fact-checking organizations.</a:t>
            </a:r>
          </a:p>
          <a:p>
            <a:endParaRPr lang="en-US" dirty="0"/>
          </a:p>
        </p:txBody>
      </p:sp>
      <p:sp>
        <p:nvSpPr>
          <p:cNvPr id="4" name="Slide Number Placeholder 3"/>
          <p:cNvSpPr>
            <a:spLocks noGrp="1"/>
          </p:cNvSpPr>
          <p:nvPr>
            <p:ph type="sldNum" sz="quarter" idx="10"/>
          </p:nvPr>
        </p:nvSpPr>
        <p:spPr/>
        <p:txBody>
          <a:bodyPr/>
          <a:lstStyle/>
          <a:p>
            <a:fld id="{10584879-EEF2-428D-9585-461BD03F112C}" type="slidenum">
              <a:rPr lang="en-US" smtClean="0"/>
              <a:t>20</a:t>
            </a:fld>
            <a:endParaRPr lang="en-US"/>
          </a:p>
        </p:txBody>
      </p:sp>
    </p:spTree>
    <p:extLst>
      <p:ext uri="{BB962C8B-B14F-4D97-AF65-F5344CB8AC3E}">
        <p14:creationId xmlns:p14="http://schemas.microsoft.com/office/powerpoint/2010/main" val="3681840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08F9EB-8099-4B75-9989-50377AF731BF}" type="slidenum">
              <a:rPr lang="en-US" smtClean="0"/>
              <a:t>21</a:t>
            </a:fld>
            <a:endParaRPr lang="en-US"/>
          </a:p>
        </p:txBody>
      </p:sp>
    </p:spTree>
    <p:extLst>
      <p:ext uri="{BB962C8B-B14F-4D97-AF65-F5344CB8AC3E}">
        <p14:creationId xmlns:p14="http://schemas.microsoft.com/office/powerpoint/2010/main" val="266720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truth matter</a:t>
            </a:r>
            <a:r>
              <a:rPr lang="en-US" baseline="0" dirty="0" smtClean="0"/>
              <a:t> today? William Davies argues that we are in the “age of post-truth politics,” where people rely heavily on “facts,” but those facts are often not true and one can usually find an “expert” to state any “fact.”</a:t>
            </a:r>
          </a:p>
          <a:p>
            <a:endParaRPr lang="en-US" sz="1200" b="0" i="0" u="none" strike="noStrike"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effectLst/>
                <a:latin typeface="+mn-lt"/>
                <a:ea typeface="+mn-ea"/>
                <a:cs typeface="+mn-cs"/>
              </a:rPr>
              <a:t>It would have been as easy for me to post this slide as the earlier slide showing that Hillary Clinton was relatively honest compared with Donald Trump.</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08F9EB-8099-4B75-9989-50377AF731BF}" type="slidenum">
              <a:rPr lang="en-US" smtClean="0"/>
              <a:t>23</a:t>
            </a:fld>
            <a:endParaRPr lang="en-US"/>
          </a:p>
        </p:txBody>
      </p:sp>
    </p:spTree>
    <p:extLst>
      <p:ext uri="{BB962C8B-B14F-4D97-AF65-F5344CB8AC3E}">
        <p14:creationId xmlns:p14="http://schemas.microsoft.com/office/powerpoint/2010/main" val="3861776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Buzzfeed</a:t>
            </a:r>
            <a:r>
              <a:rPr lang="en-US" dirty="0" smtClean="0"/>
              <a:t> analyzed the top 20 fake</a:t>
            </a:r>
            <a:r>
              <a:rPr lang="en-US" baseline="0" dirty="0" smtClean="0"/>
              <a:t> and real </a:t>
            </a:r>
            <a:endParaRPr lang="en-US" dirty="0"/>
          </a:p>
        </p:txBody>
      </p:sp>
      <p:sp>
        <p:nvSpPr>
          <p:cNvPr id="4" name="Slide Number Placeholder 3"/>
          <p:cNvSpPr>
            <a:spLocks noGrp="1"/>
          </p:cNvSpPr>
          <p:nvPr>
            <p:ph type="sldNum" sz="quarter" idx="10"/>
          </p:nvPr>
        </p:nvSpPr>
        <p:spPr/>
        <p:txBody>
          <a:bodyPr/>
          <a:lstStyle/>
          <a:p>
            <a:fld id="{8008F9EB-8099-4B75-9989-50377AF731BF}" type="slidenum">
              <a:rPr lang="en-US" smtClean="0"/>
              <a:t>24</a:t>
            </a:fld>
            <a:endParaRPr lang="en-US"/>
          </a:p>
        </p:txBody>
      </p:sp>
    </p:spTree>
    <p:extLst>
      <p:ext uri="{BB962C8B-B14F-4D97-AF65-F5344CB8AC3E}">
        <p14:creationId xmlns:p14="http://schemas.microsoft.com/office/powerpoint/2010/main" val="3886182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Four</a:t>
            </a:r>
            <a:r>
              <a:rPr lang="en-US" baseline="0" smtClean="0"/>
              <a:t> of the five “Ending The Fed” posts have been deleted, but one remains online.</a:t>
            </a:r>
          </a:p>
          <a:p>
            <a:endParaRPr lang="en-US" dirty="0"/>
          </a:p>
        </p:txBody>
      </p:sp>
      <p:sp>
        <p:nvSpPr>
          <p:cNvPr id="4" name="Slide Number Placeholder 3"/>
          <p:cNvSpPr>
            <a:spLocks noGrp="1"/>
          </p:cNvSpPr>
          <p:nvPr>
            <p:ph type="sldNum" sz="quarter" idx="10"/>
          </p:nvPr>
        </p:nvSpPr>
        <p:spPr/>
        <p:txBody>
          <a:bodyPr/>
          <a:lstStyle/>
          <a:p>
            <a:fld id="{8008F9EB-8099-4B75-9989-50377AF731BF}" type="slidenum">
              <a:rPr lang="en-US" smtClean="0"/>
              <a:t>25</a:t>
            </a:fld>
            <a:endParaRPr lang="en-US"/>
          </a:p>
        </p:txBody>
      </p:sp>
    </p:spTree>
    <p:extLst>
      <p:ext uri="{BB962C8B-B14F-4D97-AF65-F5344CB8AC3E}">
        <p14:creationId xmlns:p14="http://schemas.microsoft.com/office/powerpoint/2010/main" val="1170632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the US media,</a:t>
            </a:r>
            <a:r>
              <a:rPr lang="en-US" baseline="0" dirty="0" smtClean="0"/>
              <a:t> they get more ad revenue from Trump stories than from Clinton stories.</a:t>
            </a:r>
          </a:p>
          <a:p>
            <a:endParaRPr lang="en-US" baseline="0" dirty="0" smtClean="0"/>
          </a:p>
          <a:p>
            <a:r>
              <a:rPr lang="en-US" baseline="0" dirty="0" smtClean="0"/>
              <a:t>These sites, and others like them, are not ideological – they feature Trump because Trump supporters are more engaged than Clinton supporters so Trump fakes generate more ad revenue.</a:t>
            </a:r>
            <a:endParaRPr lang="en-US" dirty="0"/>
          </a:p>
        </p:txBody>
      </p:sp>
      <p:sp>
        <p:nvSpPr>
          <p:cNvPr id="4" name="Slide Number Placeholder 3"/>
          <p:cNvSpPr>
            <a:spLocks noGrp="1"/>
          </p:cNvSpPr>
          <p:nvPr>
            <p:ph type="sldNum" sz="quarter" idx="10"/>
          </p:nvPr>
        </p:nvSpPr>
        <p:spPr/>
        <p:txBody>
          <a:bodyPr/>
          <a:lstStyle/>
          <a:p>
            <a:fld id="{8008F9EB-8099-4B75-9989-50377AF731BF}" type="slidenum">
              <a:rPr lang="en-US" smtClean="0"/>
              <a:t>28</a:t>
            </a:fld>
            <a:endParaRPr lang="en-US"/>
          </a:p>
        </p:txBody>
      </p:sp>
    </p:spTree>
    <p:extLst>
      <p:ext uri="{BB962C8B-B14F-4D97-AF65-F5344CB8AC3E}">
        <p14:creationId xmlns:p14="http://schemas.microsoft.com/office/powerpoint/2010/main" val="3706042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prepare for teaching, I read the supporting material and then speak extemporaneously. I let the students know that they are responsible for reading the annotations (like this one) accompanying the slide,</a:t>
            </a:r>
            <a:r>
              <a:rPr lang="en-US" baseline="0" dirty="0" smtClean="0"/>
              <a:t> following and reading the linked material and </a:t>
            </a:r>
            <a:r>
              <a:rPr lang="en-US" dirty="0" smtClean="0"/>
              <a:t>attempting to answer the</a:t>
            </a:r>
            <a:r>
              <a:rPr lang="en-US" baseline="0" dirty="0" smtClean="0"/>
              <a:t> “stop sign” questions.</a:t>
            </a:r>
          </a:p>
          <a:p>
            <a:endParaRPr lang="en-US" baseline="0" dirty="0" smtClean="0"/>
          </a:p>
          <a:p>
            <a:r>
              <a:rPr lang="en-US" baseline="0" dirty="0" smtClean="0"/>
              <a:t>Follow the “Source” link for more on the way I use PowerPoint slides.</a:t>
            </a:r>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3</a:t>
            </a:fld>
            <a:endParaRPr lang="en-US"/>
          </a:p>
        </p:txBody>
      </p:sp>
    </p:spTree>
    <p:extLst>
      <p:ext uri="{BB962C8B-B14F-4D97-AF65-F5344CB8AC3E}">
        <p14:creationId xmlns:p14="http://schemas.microsoft.com/office/powerpoint/2010/main" val="34854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Fake news blog</a:t>
            </a:r>
            <a:r>
              <a:rPr lang="en-US" baseline="0" dirty="0" smtClean="0"/>
              <a:t> posts:</a:t>
            </a:r>
          </a:p>
          <a:p>
            <a:r>
              <a:rPr lang="en-US" dirty="0" smtClean="0"/>
              <a:t>http://cis471.blogspot.com/search/label/fake%20news</a:t>
            </a:r>
          </a:p>
          <a:p>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29</a:t>
            </a:fld>
            <a:endParaRPr lang="en-US"/>
          </a:p>
        </p:txBody>
      </p:sp>
    </p:spTree>
    <p:extLst>
      <p:ext uri="{BB962C8B-B14F-4D97-AF65-F5344CB8AC3E}">
        <p14:creationId xmlns:p14="http://schemas.microsoft.com/office/powerpoint/2010/main" val="3216760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Fake news blog</a:t>
            </a:r>
            <a:r>
              <a:rPr lang="en-US" baseline="0" dirty="0" smtClean="0"/>
              <a:t> posts:</a:t>
            </a:r>
          </a:p>
          <a:p>
            <a:r>
              <a:rPr lang="en-US" dirty="0" smtClean="0"/>
              <a:t>http://cis471.blogspot.com/search/label/fake%20news</a:t>
            </a:r>
          </a:p>
          <a:p>
            <a:endParaRPr lang="en-US" dirty="0"/>
          </a:p>
        </p:txBody>
      </p:sp>
      <p:sp>
        <p:nvSpPr>
          <p:cNvPr id="4" name="Slide Number Placeholder 3"/>
          <p:cNvSpPr>
            <a:spLocks noGrp="1"/>
          </p:cNvSpPr>
          <p:nvPr>
            <p:ph type="sldNum" sz="quarter" idx="10"/>
          </p:nvPr>
        </p:nvSpPr>
        <p:spPr/>
        <p:txBody>
          <a:bodyPr/>
          <a:lstStyle/>
          <a:p>
            <a:fld id="{8008F9EB-8099-4B75-9989-50377AF731BF}" type="slidenum">
              <a:rPr lang="en-US" smtClean="0"/>
              <a:t>30</a:t>
            </a:fld>
            <a:endParaRPr lang="en-US"/>
          </a:p>
        </p:txBody>
      </p:sp>
    </p:spTree>
    <p:extLst>
      <p:ext uri="{BB962C8B-B14F-4D97-AF65-F5344CB8AC3E}">
        <p14:creationId xmlns:p14="http://schemas.microsoft.com/office/powerpoint/2010/main" val="3345896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photograph showing ballot boxes with fraudulent Clinton votes was found to be a fake and the Christian Times subsequently disappeared, but the photo and post was preserved by the Internet Archive. The fraudulent post was viewed 6 million times and the creator of the site collected 24,000 email addresses.</a:t>
            </a:r>
            <a:endParaRPr lang="en-US" dirty="0"/>
          </a:p>
        </p:txBody>
      </p:sp>
      <p:sp>
        <p:nvSpPr>
          <p:cNvPr id="4" name="Slide Number Placeholder 3"/>
          <p:cNvSpPr>
            <a:spLocks noGrp="1"/>
          </p:cNvSpPr>
          <p:nvPr>
            <p:ph type="sldNum" sz="quarter" idx="10"/>
          </p:nvPr>
        </p:nvSpPr>
        <p:spPr/>
        <p:txBody>
          <a:bodyPr/>
          <a:lstStyle/>
          <a:p>
            <a:fld id="{10584879-EEF2-428D-9585-461BD03F112C}" type="slidenum">
              <a:rPr lang="en-US" smtClean="0"/>
              <a:t>31</a:t>
            </a:fld>
            <a:endParaRPr lang="en-US"/>
          </a:p>
        </p:txBody>
      </p:sp>
    </p:spTree>
    <p:extLst>
      <p:ext uri="{BB962C8B-B14F-4D97-AF65-F5344CB8AC3E}">
        <p14:creationId xmlns:p14="http://schemas.microsoft.com/office/powerpoint/2010/main" val="2326626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08F9EB-8099-4B75-9989-50377AF731BF}" type="slidenum">
              <a:rPr lang="en-US" smtClean="0"/>
              <a:t>32</a:t>
            </a:fld>
            <a:endParaRPr lang="en-US"/>
          </a:p>
        </p:txBody>
      </p:sp>
    </p:spTree>
    <p:extLst>
      <p:ext uri="{BB962C8B-B14F-4D97-AF65-F5344CB8AC3E}">
        <p14:creationId xmlns:p14="http://schemas.microsoft.com/office/powerpoint/2010/main" val="2709520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latin typeface="+mn-lt"/>
                <a:cs typeface="Times New Roman" pitchFamily="18" charset="0"/>
              </a:rPr>
              <a:t>Fake</a:t>
            </a:r>
            <a:r>
              <a:rPr lang="en-US" sz="2000" baseline="0" dirty="0" smtClean="0">
                <a:latin typeface="+mn-lt"/>
                <a:cs typeface="Times New Roman" pitchFamily="18" charset="0"/>
              </a:rPr>
              <a:t> images, spread on social media, were used prior to the last election.</a:t>
            </a:r>
          </a:p>
          <a:p>
            <a:endParaRPr lang="en-US" sz="2000" baseline="0" dirty="0" smtClean="0">
              <a:latin typeface="+mn-lt"/>
              <a:cs typeface="Times New Roman" pitchFamily="18" charset="0"/>
            </a:endParaRPr>
          </a:p>
          <a:p>
            <a:r>
              <a:rPr lang="en-US" sz="2000" baseline="0" dirty="0" smtClean="0">
                <a:latin typeface="+mn-lt"/>
                <a:cs typeface="Times New Roman" pitchFamily="18" charset="0"/>
              </a:rPr>
              <a:t>These fake photographs were widely circulated during the 2004 election between George Bush and John Kerry.</a:t>
            </a:r>
          </a:p>
          <a:p>
            <a:endParaRPr lang="en-US" sz="2000" baseline="0" dirty="0" smtClean="0">
              <a:latin typeface="+mn-lt"/>
              <a:cs typeface="Times New Roman" pitchFamily="18" charset="0"/>
            </a:endParaRPr>
          </a:p>
          <a:p>
            <a:r>
              <a:rPr lang="en-US" sz="2000" dirty="0" smtClean="0">
                <a:latin typeface="+mn-lt"/>
                <a:cs typeface="Times New Roman" pitchFamily="18" charset="0"/>
              </a:rPr>
              <a:t>One shows</a:t>
            </a:r>
            <a:r>
              <a:rPr lang="en-US" sz="2000" baseline="0" dirty="0" smtClean="0">
                <a:latin typeface="+mn-lt"/>
                <a:cs typeface="Times New Roman" pitchFamily="18" charset="0"/>
              </a:rPr>
              <a:t> Jane Fonda and presidential candidate John Kerry at an anti-war rally together.</a:t>
            </a:r>
          </a:p>
          <a:p>
            <a:endParaRPr lang="en-US" sz="2000" baseline="0" dirty="0" smtClean="0">
              <a:latin typeface="+mn-lt"/>
              <a:cs typeface="Times New Roman" pitchFamily="18" charset="0"/>
            </a:endParaRPr>
          </a:p>
          <a:p>
            <a:r>
              <a:rPr lang="en-US" sz="2000" baseline="0" dirty="0" smtClean="0">
                <a:latin typeface="+mn-lt"/>
                <a:cs typeface="Times New Roman" pitchFamily="18" charset="0"/>
              </a:rPr>
              <a:t>It was a fake, made by combining separate photos of each of them.</a:t>
            </a:r>
          </a:p>
          <a:p>
            <a:endParaRPr lang="en-US" sz="2000" baseline="0" dirty="0" smtClean="0">
              <a:latin typeface="+mn-lt"/>
              <a:cs typeface="Times New Roman" pitchFamily="18" charset="0"/>
            </a:endParaRPr>
          </a:p>
          <a:p>
            <a:r>
              <a:rPr lang="en-US" sz="2000" baseline="0" dirty="0" smtClean="0">
                <a:latin typeface="+mn-lt"/>
                <a:cs typeface="Times New Roman" pitchFamily="18" charset="0"/>
              </a:rPr>
              <a:t>The other shows President Bush, who appears to be holding his book upside down, but that too is a fake.</a:t>
            </a:r>
          </a:p>
          <a:p>
            <a:endParaRPr lang="en-US" sz="2000" baseline="0" dirty="0">
              <a:latin typeface="+mn-lt"/>
              <a:cs typeface="Times New Roman" pitchFamily="18" charset="0"/>
            </a:endParaRPr>
          </a:p>
          <a:p>
            <a:endParaRPr lang="en-US" sz="2000" baseline="0" dirty="0" smtClean="0">
              <a:latin typeface="+mn-lt"/>
              <a:cs typeface="Times New Roman" pitchFamily="18" charset="0"/>
            </a:endParaRPr>
          </a:p>
        </p:txBody>
      </p:sp>
      <p:sp>
        <p:nvSpPr>
          <p:cNvPr id="4" name="Slide Number Placeholder 3"/>
          <p:cNvSpPr>
            <a:spLocks noGrp="1"/>
          </p:cNvSpPr>
          <p:nvPr>
            <p:ph type="sldNum" sz="quarter" idx="10"/>
          </p:nvPr>
        </p:nvSpPr>
        <p:spPr/>
        <p:txBody>
          <a:bodyPr/>
          <a:lstStyle/>
          <a:p>
            <a:fld id="{5DC71822-4C48-4054-802C-DE4A10B77D14}" type="slidenum">
              <a:rPr lang="en-US" smtClean="0"/>
              <a:t>37</a:t>
            </a:fld>
            <a:endParaRPr lang="en-US"/>
          </a:p>
        </p:txBody>
      </p:sp>
    </p:spTree>
    <p:extLst>
      <p:ext uri="{BB962C8B-B14F-4D97-AF65-F5344CB8AC3E}">
        <p14:creationId xmlns:p14="http://schemas.microsoft.com/office/powerpoint/2010/main" val="86158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25E3D1-1823-4F0B-9D7E-011492E75595}" type="slidenum">
              <a:rPr lang="en-US"/>
              <a:pPr/>
              <a:t>38</a:t>
            </a:fld>
            <a:endParaRPr lang="en-US"/>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r>
              <a:rPr lang="en-US" sz="2000" dirty="0" smtClean="0">
                <a:latin typeface="+mn-lt"/>
                <a:cs typeface="Times New Roman" pitchFamily="18" charset="0"/>
              </a:rPr>
              <a:t>Here</a:t>
            </a:r>
            <a:r>
              <a:rPr lang="en-US" sz="2000" baseline="0" dirty="0" smtClean="0">
                <a:latin typeface="+mn-lt"/>
                <a:cs typeface="Times New Roman" pitchFamily="18" charset="0"/>
              </a:rPr>
              <a:t> we see “Honest Abe” Lincolns head on John Calhoun’s body.</a:t>
            </a:r>
          </a:p>
          <a:p>
            <a:endParaRPr lang="en-US" sz="2000" baseline="0" dirty="0" smtClean="0">
              <a:latin typeface="+mn-lt"/>
              <a:cs typeface="Times New Roman" pitchFamily="18" charset="0"/>
            </a:endParaRPr>
          </a:p>
          <a:p>
            <a:r>
              <a:rPr lang="en-US" sz="2000" dirty="0" smtClean="0">
                <a:latin typeface="+mn-lt"/>
                <a:cs typeface="Times New Roman" pitchFamily="18" charset="0"/>
              </a:rPr>
              <a:t>People made</a:t>
            </a:r>
            <a:r>
              <a:rPr lang="en-US" sz="2000" baseline="0" dirty="0" smtClean="0">
                <a:latin typeface="+mn-lt"/>
                <a:cs typeface="Times New Roman" pitchFamily="18" charset="0"/>
              </a:rPr>
              <a:t> fake photographs before computers were invented, but everyone can do it today.</a:t>
            </a:r>
            <a:endParaRPr lang="en-US" sz="2000" b="1" dirty="0">
              <a:latin typeface="+mn-lt"/>
              <a:cs typeface="Times New Roman" pitchFamily="18" charset="0"/>
            </a:endParaRPr>
          </a:p>
          <a:p>
            <a:endParaRPr lang="en-US" sz="2000" dirty="0">
              <a:latin typeface="+mn-lt"/>
              <a:cs typeface="Times New Roman" pitchFamily="18" charset="0"/>
            </a:endParaRPr>
          </a:p>
        </p:txBody>
      </p:sp>
    </p:spTree>
    <p:extLst>
      <p:ext uri="{BB962C8B-B14F-4D97-AF65-F5344CB8AC3E}">
        <p14:creationId xmlns:p14="http://schemas.microsoft.com/office/powerpoint/2010/main" val="212647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photographers follow you constantly, they will get some flattering photos.</a:t>
            </a:r>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40</a:t>
            </a:fld>
            <a:endParaRPr lang="en-US"/>
          </a:p>
        </p:txBody>
      </p:sp>
    </p:spTree>
    <p:extLst>
      <p:ext uri="{BB962C8B-B14F-4D97-AF65-F5344CB8AC3E}">
        <p14:creationId xmlns:p14="http://schemas.microsoft.com/office/powerpoint/2010/main" val="1872926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photographers follow you constantly, they will get some unflattering photos. This photo</a:t>
            </a:r>
            <a:r>
              <a:rPr lang="en-US" baseline="0" dirty="0" smtClean="0"/>
              <a:t> of T</a:t>
            </a:r>
            <a:r>
              <a:rPr lang="en-US" dirty="0" smtClean="0"/>
              <a:t>rump boarding a helicopter was widely circulated and repurposed.</a:t>
            </a:r>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41</a:t>
            </a:fld>
            <a:endParaRPr lang="en-US"/>
          </a:p>
        </p:txBody>
      </p:sp>
    </p:spTree>
    <p:extLst>
      <p:ext uri="{BB962C8B-B14F-4D97-AF65-F5344CB8AC3E}">
        <p14:creationId xmlns:p14="http://schemas.microsoft.com/office/powerpoint/2010/main" val="1455377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these examples, Trump used a burst of tweets, resulting in over 40,000 retweets, many of which were doubtless re-tweeted. </a:t>
            </a:r>
          </a:p>
          <a:p>
            <a:endParaRPr lang="en-US" baseline="0" dirty="0" smtClean="0"/>
          </a:p>
          <a:p>
            <a:r>
              <a:rPr lang="en-US" baseline="0" dirty="0" smtClean="0"/>
              <a:t>Sanders posted an image with a slogan and two asserted facts. The facts included links to sources -- I wonder how many readers followed the links. I wonder how many of those read and fact-checked them.</a:t>
            </a:r>
          </a:p>
          <a:p>
            <a:endParaRPr lang="en-US" baseline="0" dirty="0" smtClean="0"/>
          </a:p>
          <a:p>
            <a:r>
              <a:rPr lang="en-US" baseline="0" dirty="0" smtClean="0"/>
              <a:t>Let’s look more closely at Facebook, the social network platform most used in the US.</a:t>
            </a:r>
          </a:p>
        </p:txBody>
      </p:sp>
      <p:sp>
        <p:nvSpPr>
          <p:cNvPr id="4" name="Slide Number Placeholder 3"/>
          <p:cNvSpPr>
            <a:spLocks noGrp="1"/>
          </p:cNvSpPr>
          <p:nvPr>
            <p:ph type="sldNum" sz="quarter" idx="10"/>
          </p:nvPr>
        </p:nvSpPr>
        <p:spPr/>
        <p:txBody>
          <a:bodyPr/>
          <a:lstStyle/>
          <a:p>
            <a:fld id="{8008F9EB-8099-4B75-9989-50377AF731BF}" type="slidenum">
              <a:rPr lang="en-US" smtClean="0"/>
              <a:t>43</a:t>
            </a:fld>
            <a:endParaRPr lang="en-US"/>
          </a:p>
        </p:txBody>
      </p:sp>
    </p:spTree>
    <p:extLst>
      <p:ext uri="{BB962C8B-B14F-4D97-AF65-F5344CB8AC3E}">
        <p14:creationId xmlns:p14="http://schemas.microsoft.com/office/powerpoint/2010/main" val="795563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Graph</a:t>
            </a:r>
            <a:r>
              <a:rPr lang="en-US" sz="1200" b="0" i="0" kern="1200" baseline="0" dirty="0" smtClean="0">
                <a:solidFill>
                  <a:schemeClr val="tx1"/>
                </a:solidFill>
                <a:effectLst/>
                <a:latin typeface="+mn-lt"/>
                <a:ea typeface="+mn-ea"/>
                <a:cs typeface="+mn-cs"/>
              </a:rPr>
              <a:t> A</a:t>
            </a:r>
            <a:r>
              <a:rPr lang="en-US" sz="1200" b="0" i="0" kern="1200" dirty="0" smtClean="0">
                <a:solidFill>
                  <a:schemeClr val="tx1"/>
                </a:solidFill>
                <a:effectLst/>
                <a:latin typeface="+mn-lt"/>
                <a:ea typeface="+mn-ea"/>
                <a:cs typeface="+mn-cs"/>
              </a:rPr>
              <a:t> shows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weekly engagement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(likes, reactions, comments and shares) with posts by Clinton and Trump.</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B and C show recorded and live video engagement. Note</a:t>
            </a:r>
            <a:r>
              <a:rPr lang="en-US" sz="1200" b="0" i="0" kern="1200" baseline="0" dirty="0" smtClean="0">
                <a:solidFill>
                  <a:schemeClr val="tx1"/>
                </a:solidFill>
                <a:effectLst/>
                <a:latin typeface="+mn-lt"/>
                <a:ea typeface="+mn-ea"/>
                <a:cs typeface="+mn-cs"/>
              </a:rPr>
              <a:t> that live video became available in October and Trump moved quickly to use it.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D shows that they posted about the same number of times during October, but Trump’s posts jumped on four specific days.</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08F9EB-8099-4B75-9989-50377AF731BF}" type="slidenum">
              <a:rPr lang="en-US" smtClean="0"/>
              <a:t>44</a:t>
            </a:fld>
            <a:endParaRPr lang="en-US"/>
          </a:p>
        </p:txBody>
      </p:sp>
    </p:spTree>
    <p:extLst>
      <p:ext uri="{BB962C8B-B14F-4D97-AF65-F5344CB8AC3E}">
        <p14:creationId xmlns:p14="http://schemas.microsoft.com/office/powerpoint/2010/main" val="4092877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584879-EEF2-428D-9585-461BD03F112C}" type="slidenum">
              <a:rPr lang="en-US" smtClean="0"/>
              <a:t>4</a:t>
            </a:fld>
            <a:endParaRPr lang="en-US"/>
          </a:p>
        </p:txBody>
      </p:sp>
    </p:spTree>
    <p:extLst>
      <p:ext uri="{BB962C8B-B14F-4D97-AF65-F5344CB8AC3E}">
        <p14:creationId xmlns:p14="http://schemas.microsoft.com/office/powerpoint/2010/main" val="2988116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Slogans</a:t>
            </a:r>
            <a:r>
              <a:rPr lang="en-US" baseline="0" dirty="0" smtClean="0"/>
              <a:t> and emotional images, </a:t>
            </a:r>
            <a:r>
              <a:rPr lang="en-US" dirty="0" smtClean="0"/>
              <a:t>not fact-checking, analysis,</a:t>
            </a:r>
            <a:r>
              <a:rPr lang="en-US" baseline="0" dirty="0" smtClean="0"/>
              <a:t> debate and policy papers, dominated the campaign.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Part of the explanation for that is that we read quickly and superficially on (and off) 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sort of post – an image with a slogan – was important in the 2016 election, but by 2020, video clips and live video will dominate.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It will be interesting to see what forms that takes and who best learns to use </a:t>
            </a:r>
            <a:r>
              <a:rPr lang="en-US" baseline="0" smtClean="0"/>
              <a:t>the medium.</a:t>
            </a:r>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45</a:t>
            </a:fld>
            <a:endParaRPr lang="en-US"/>
          </a:p>
        </p:txBody>
      </p:sp>
    </p:spTree>
    <p:extLst>
      <p:ext uri="{BB962C8B-B14F-4D97-AF65-F5344CB8AC3E}">
        <p14:creationId xmlns:p14="http://schemas.microsoft.com/office/powerpoint/2010/main" val="3252128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Advertising services</a:t>
            </a:r>
            <a:r>
              <a:rPr lang="en-US" baseline="0" dirty="0" smtClean="0"/>
              <a:t> know that I am not interested in skateboarding.</a:t>
            </a:r>
            <a:endParaRPr lang="en-US" dirty="0"/>
          </a:p>
        </p:txBody>
      </p:sp>
      <p:sp>
        <p:nvSpPr>
          <p:cNvPr id="4" name="Slide Number Placeholder 3"/>
          <p:cNvSpPr>
            <a:spLocks noGrp="1"/>
          </p:cNvSpPr>
          <p:nvPr>
            <p:ph type="sldNum" sz="quarter" idx="10"/>
          </p:nvPr>
        </p:nvSpPr>
        <p:spPr/>
        <p:txBody>
          <a:bodyPr/>
          <a:lstStyle/>
          <a:p>
            <a:fld id="{10584879-EEF2-428D-9585-461BD03F112C}" type="slidenum">
              <a:rPr lang="en-US" smtClean="0"/>
              <a:t>47</a:t>
            </a:fld>
            <a:endParaRPr lang="en-US"/>
          </a:p>
        </p:txBody>
      </p:sp>
    </p:spTree>
    <p:extLst>
      <p:ext uri="{BB962C8B-B14F-4D97-AF65-F5344CB8AC3E}">
        <p14:creationId xmlns:p14="http://schemas.microsoft.com/office/powerpoint/2010/main" val="3636896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
            </a:r>
            <a:r>
              <a:rPr lang="en-US" baseline="0" dirty="0" smtClean="0"/>
              <a:t>e are increasingly shown news, ads and other content that will appeal to us, creating what Eli Parser has called a “filter bubble.” The goal of Facebook and others is to keep you on their Web sites so you will see more ads. To do that, they tend to show you material with which you agree.</a:t>
            </a:r>
          </a:p>
          <a:p>
            <a:endParaRPr lang="en-US" baseline="0" dirty="0" smtClean="0"/>
          </a:p>
          <a:p>
            <a:r>
              <a:rPr lang="en-US" baseline="0" dirty="0" smtClean="0"/>
              <a:t>My guess is that one could post a made-up slide showing “Crooked Hillary” to be a liar on a pro-Trump Web site and many people would take it for a “fact.” that supported their opinion.</a:t>
            </a:r>
            <a:endParaRPr lang="en-US" dirty="0"/>
          </a:p>
        </p:txBody>
      </p:sp>
      <p:sp>
        <p:nvSpPr>
          <p:cNvPr id="4" name="Slide Number Placeholder 3"/>
          <p:cNvSpPr>
            <a:spLocks noGrp="1"/>
          </p:cNvSpPr>
          <p:nvPr>
            <p:ph type="sldNum" sz="quarter" idx="10"/>
          </p:nvPr>
        </p:nvSpPr>
        <p:spPr/>
        <p:txBody>
          <a:bodyPr/>
          <a:lstStyle/>
          <a:p>
            <a:fld id="{8008F9EB-8099-4B75-9989-50377AF731BF}" type="slidenum">
              <a:rPr lang="en-US" smtClean="0"/>
              <a:t>48</a:t>
            </a:fld>
            <a:endParaRPr lang="en-US"/>
          </a:p>
        </p:txBody>
      </p:sp>
    </p:spTree>
    <p:extLst>
      <p:ext uri="{BB962C8B-B14F-4D97-AF65-F5344CB8AC3E}">
        <p14:creationId xmlns:p14="http://schemas.microsoft.com/office/powerpoint/2010/main" val="29702547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49</a:t>
            </a:fld>
            <a:endParaRPr lang="en-US"/>
          </a:p>
        </p:txBody>
      </p:sp>
    </p:spTree>
    <p:extLst>
      <p:ext uri="{BB962C8B-B14F-4D97-AF65-F5344CB8AC3E}">
        <p14:creationId xmlns:p14="http://schemas.microsoft.com/office/powerpoint/2010/main" val="84156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Correlation does not imply causality, but political</a:t>
            </a:r>
            <a:r>
              <a:rPr lang="en-US" baseline="0" dirty="0" smtClean="0"/>
              <a:t> polls underestimated Trumps appeal to women and white, non-Hispanics favored Trump.</a:t>
            </a:r>
            <a:endParaRPr lang="en-US" dirty="0"/>
          </a:p>
        </p:txBody>
      </p:sp>
      <p:sp>
        <p:nvSpPr>
          <p:cNvPr id="4" name="Slide Number Placeholder 3"/>
          <p:cNvSpPr>
            <a:spLocks noGrp="1"/>
          </p:cNvSpPr>
          <p:nvPr>
            <p:ph type="sldNum" sz="quarter" idx="10"/>
          </p:nvPr>
        </p:nvSpPr>
        <p:spPr/>
        <p:txBody>
          <a:bodyPr/>
          <a:lstStyle/>
          <a:p>
            <a:fld id="{8008F9EB-8099-4B75-9989-50377AF731BF}" type="slidenum">
              <a:rPr lang="en-US" smtClean="0"/>
              <a:t>50</a:t>
            </a:fld>
            <a:endParaRPr lang="en-US"/>
          </a:p>
        </p:txBody>
      </p:sp>
    </p:spTree>
    <p:extLst>
      <p:ext uri="{BB962C8B-B14F-4D97-AF65-F5344CB8AC3E}">
        <p14:creationId xmlns:p14="http://schemas.microsoft.com/office/powerpoint/2010/main" val="13674082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Cambridge </a:t>
            </a:r>
            <a:r>
              <a:rPr lang="en-US" dirty="0" err="1" smtClean="0"/>
              <a:t>Analytica</a:t>
            </a:r>
            <a:r>
              <a:rPr lang="en-US" dirty="0" smtClean="0"/>
              <a:t> targets ads using demographics, psychographics and personality traits. They</a:t>
            </a:r>
            <a:r>
              <a:rPr lang="en-US" baseline="0" dirty="0" smtClean="0"/>
              <a:t> say personality traits differentiate them from other Internet ad services.</a:t>
            </a:r>
          </a:p>
          <a:p>
            <a:endParaRPr lang="en-US" baseline="0" dirty="0" smtClean="0"/>
          </a:p>
        </p:txBody>
      </p:sp>
      <p:sp>
        <p:nvSpPr>
          <p:cNvPr id="4" name="Slide Number Placeholder 3"/>
          <p:cNvSpPr>
            <a:spLocks noGrp="1"/>
          </p:cNvSpPr>
          <p:nvPr>
            <p:ph type="sldNum" sz="quarter" idx="10"/>
          </p:nvPr>
        </p:nvSpPr>
        <p:spPr/>
        <p:txBody>
          <a:bodyPr/>
          <a:lstStyle/>
          <a:p>
            <a:fld id="{C3927734-A18B-4B0A-9B51-C7078534D16E}" type="slidenum">
              <a:rPr lang="en-US" smtClean="0"/>
              <a:t>51</a:t>
            </a:fld>
            <a:endParaRPr lang="en-US"/>
          </a:p>
        </p:txBody>
      </p:sp>
    </p:spTree>
    <p:extLst>
      <p:ext uri="{BB962C8B-B14F-4D97-AF65-F5344CB8AC3E}">
        <p14:creationId xmlns:p14="http://schemas.microsoft.com/office/powerpoint/2010/main" val="40070004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Cambridge </a:t>
            </a:r>
            <a:r>
              <a:rPr lang="en-US" dirty="0" err="1" smtClean="0"/>
              <a:t>Analytica</a:t>
            </a:r>
            <a:r>
              <a:rPr lang="en-US" baseline="0" dirty="0" smtClean="0"/>
              <a:t> CEO </a:t>
            </a:r>
            <a:r>
              <a:rPr lang="en-US" baseline="0" dirty="0" err="1" smtClean="0"/>
              <a:t>Alexamder</a:t>
            </a:r>
            <a:r>
              <a:rPr lang="en-US" baseline="0" dirty="0" smtClean="0"/>
              <a:t> </a:t>
            </a:r>
            <a:r>
              <a:rPr lang="en-US" dirty="0" smtClean="0"/>
              <a:t>Nix took credit for Ted</a:t>
            </a:r>
            <a:r>
              <a:rPr lang="en-US" baseline="0" dirty="0" smtClean="0"/>
              <a:t> Cruz’s surge in Iowa and explained their technology and data in this video.</a:t>
            </a:r>
          </a:p>
          <a:p>
            <a:endParaRPr lang="en-US" baseline="0" dirty="0" smtClean="0"/>
          </a:p>
          <a:p>
            <a:r>
              <a:rPr lang="en-US" dirty="0" smtClean="0">
                <a:solidFill>
                  <a:srgbClr val="000000"/>
                </a:solidFill>
                <a:latin typeface="Open Sans"/>
              </a:rPr>
              <a:t>The day after the election, he said they were “thrilled that their revolutionary approach to data-driven communication has played such an integral part in President-elect Trump's extraordinary win.”</a:t>
            </a:r>
          </a:p>
          <a:p>
            <a:endParaRPr lang="en-US" baseline="0" dirty="0" smtClean="0"/>
          </a:p>
          <a:p>
            <a:r>
              <a:rPr lang="en-US" baseline="0" dirty="0" smtClean="0"/>
              <a:t>While he claimed to have had a large role in the election, many disputed that claim: https://www.nytimes.com/2017/03/06/us/politics/cambridge-analytica.html?_r=1</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 reached out to Cambridge </a:t>
            </a:r>
            <a:r>
              <a:rPr lang="en-US" baseline="0" dirty="0" err="1" smtClean="0"/>
              <a:t>Analytica</a:t>
            </a:r>
            <a:r>
              <a:rPr lang="en-US" baseline="0" dirty="0" smtClean="0"/>
              <a:t>, asking whether they would had or would accept a Democratic candidate, but did not receive a reply.</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52</a:t>
            </a:fld>
            <a:endParaRPr lang="en-US"/>
          </a:p>
        </p:txBody>
      </p:sp>
    </p:spTree>
    <p:extLst>
      <p:ext uri="{BB962C8B-B14F-4D97-AF65-F5344CB8AC3E}">
        <p14:creationId xmlns:p14="http://schemas.microsoft.com/office/powerpoint/2010/main" val="1275965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 list subscriptions on the left. </a:t>
            </a:r>
          </a:p>
          <a:p>
            <a:endParaRPr lang="en-US" dirty="0" smtClean="0"/>
          </a:p>
          <a:p>
            <a:r>
              <a:rPr lang="en-US" dirty="0" smtClean="0"/>
              <a:t>I also listen to Crooked</a:t>
            </a:r>
            <a:r>
              <a:rPr lang="en-US" baseline="0" dirty="0" smtClean="0"/>
              <a:t> Media podcasts.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0584879-EEF2-428D-9585-461BD03F112C}" type="slidenum">
              <a:rPr lang="en-US" smtClean="0"/>
              <a:t>54</a:t>
            </a:fld>
            <a:endParaRPr lang="en-US"/>
          </a:p>
        </p:txBody>
      </p:sp>
    </p:spTree>
    <p:extLst>
      <p:ext uri="{BB962C8B-B14F-4D97-AF65-F5344CB8AC3E}">
        <p14:creationId xmlns:p14="http://schemas.microsoft.com/office/powerpoint/2010/main" val="210667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early Internet days – before the invention of the World Wide Web – we were optimistic that the Internet would enable democracy and improve health, education and the world economy.</a:t>
            </a:r>
          </a:p>
          <a:p>
            <a:endParaRPr lang="en-US" dirty="0" smtClean="0"/>
          </a:p>
          <a:p>
            <a:r>
              <a:rPr lang="en-US" dirty="0" smtClean="0"/>
              <a:t>We were naïve, not realizing that, like any tool, it could be used for good or evil.</a:t>
            </a:r>
          </a:p>
          <a:p>
            <a:endParaRPr lang="en-US" dirty="0"/>
          </a:p>
        </p:txBody>
      </p:sp>
      <p:sp>
        <p:nvSpPr>
          <p:cNvPr id="4" name="Slide Number Placeholder 3"/>
          <p:cNvSpPr>
            <a:spLocks noGrp="1"/>
          </p:cNvSpPr>
          <p:nvPr>
            <p:ph type="sldNum" sz="quarter" idx="10"/>
          </p:nvPr>
        </p:nvSpPr>
        <p:spPr/>
        <p:txBody>
          <a:bodyPr/>
          <a:lstStyle/>
          <a:p>
            <a:fld id="{10584879-EEF2-428D-9585-461BD03F112C}" type="slidenum">
              <a:rPr lang="en-US" smtClean="0"/>
              <a:t>56</a:t>
            </a:fld>
            <a:endParaRPr lang="en-US"/>
          </a:p>
        </p:txBody>
      </p:sp>
    </p:spTree>
    <p:extLst>
      <p:ext uri="{BB962C8B-B14F-4D97-AF65-F5344CB8AC3E}">
        <p14:creationId xmlns:p14="http://schemas.microsoft.com/office/powerpoint/2010/main" val="12100979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aseline="0" dirty="0" smtClean="0"/>
          </a:p>
        </p:txBody>
      </p:sp>
      <p:sp>
        <p:nvSpPr>
          <p:cNvPr id="4" name="Slide Number Placeholder 3"/>
          <p:cNvSpPr>
            <a:spLocks noGrp="1"/>
          </p:cNvSpPr>
          <p:nvPr>
            <p:ph type="sldNum" sz="quarter" idx="10"/>
          </p:nvPr>
        </p:nvSpPr>
        <p:spPr/>
        <p:txBody>
          <a:bodyPr/>
          <a:lstStyle/>
          <a:p>
            <a:fld id="{5DC71822-4C48-4054-802C-DE4A10B77D14}" type="slidenum">
              <a:rPr lang="en-US" smtClean="0"/>
              <a:t>57</a:t>
            </a:fld>
            <a:endParaRPr lang="en-US"/>
          </a:p>
        </p:txBody>
      </p:sp>
    </p:spTree>
    <p:extLst>
      <p:ext uri="{BB962C8B-B14F-4D97-AF65-F5344CB8AC3E}">
        <p14:creationId xmlns:p14="http://schemas.microsoft.com/office/powerpoint/2010/main" val="890363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each exploited</a:t>
            </a:r>
            <a:r>
              <a:rPr lang="en-US" baseline="0" dirty="0" smtClean="0"/>
              <a:t> a new medium for campaigning and communicating with the people.</a:t>
            </a:r>
            <a:endParaRPr lang="en-US" dirty="0"/>
          </a:p>
        </p:txBody>
      </p:sp>
      <p:sp>
        <p:nvSpPr>
          <p:cNvPr id="4" name="Slide Number Placeholder 3"/>
          <p:cNvSpPr>
            <a:spLocks noGrp="1"/>
          </p:cNvSpPr>
          <p:nvPr>
            <p:ph type="sldNum" sz="quarter" idx="10"/>
          </p:nvPr>
        </p:nvSpPr>
        <p:spPr/>
        <p:txBody>
          <a:bodyPr/>
          <a:lstStyle/>
          <a:p>
            <a:fld id="{10584879-EEF2-428D-9585-461BD03F112C}" type="slidenum">
              <a:rPr lang="en-US" smtClean="0"/>
              <a:t>7</a:t>
            </a:fld>
            <a:endParaRPr lang="en-US"/>
          </a:p>
        </p:txBody>
      </p:sp>
    </p:spTree>
    <p:extLst>
      <p:ext uri="{BB962C8B-B14F-4D97-AF65-F5344CB8AC3E}">
        <p14:creationId xmlns:p14="http://schemas.microsoft.com/office/powerpoint/2010/main" val="37161513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Rodney King was stopped</a:t>
            </a:r>
            <a:r>
              <a:rPr lang="en-US" sz="2000" baseline="0" dirty="0" smtClean="0"/>
              <a:t> by police and beaten.</a:t>
            </a:r>
          </a:p>
          <a:p>
            <a:endParaRPr lang="en-US" sz="2000" baseline="0" dirty="0" smtClean="0"/>
          </a:p>
          <a:p>
            <a:r>
              <a:rPr lang="en-US" sz="2000" baseline="0" dirty="0" smtClean="0"/>
              <a:t>The beating was video taped by a man standing on the balcony of his nearby apartment.</a:t>
            </a:r>
          </a:p>
          <a:p>
            <a:endParaRPr lang="en-US" sz="2000" baseline="0" dirty="0" smtClean="0"/>
          </a:p>
          <a:p>
            <a:r>
              <a:rPr lang="en-US" sz="2000" baseline="0" dirty="0" smtClean="0"/>
              <a:t>The video was widely televised and several of the police officers were tried.</a:t>
            </a:r>
          </a:p>
          <a:p>
            <a:endParaRPr lang="en-US" sz="2000" b="0" i="0" kern="1200" dirty="0" smtClean="0">
              <a:solidFill>
                <a:schemeClr val="tx1"/>
              </a:solidFill>
              <a:effectLst/>
              <a:latin typeface="+mn-lt"/>
              <a:ea typeface="+mn-ea"/>
              <a:cs typeface="+mn-cs"/>
            </a:endParaRPr>
          </a:p>
          <a:p>
            <a:r>
              <a:rPr lang="en-US" sz="2000" b="0" i="0" kern="1200" dirty="0" smtClean="0">
                <a:solidFill>
                  <a:schemeClr val="tx1"/>
                </a:solidFill>
                <a:effectLst/>
                <a:latin typeface="+mn-lt"/>
                <a:ea typeface="+mn-ea"/>
                <a:cs typeface="+mn-cs"/>
              </a:rPr>
              <a:t>The</a:t>
            </a:r>
            <a:r>
              <a:rPr lang="en-US" sz="2000" b="0" i="0" kern="1200" baseline="0" dirty="0" smtClean="0">
                <a:solidFill>
                  <a:schemeClr val="tx1"/>
                </a:solidFill>
                <a:effectLst/>
                <a:latin typeface="+mn-lt"/>
                <a:ea typeface="+mn-ea"/>
                <a:cs typeface="+mn-cs"/>
              </a:rPr>
              <a:t> </a:t>
            </a:r>
            <a:r>
              <a:rPr lang="en-US" sz="2000" b="0" i="0" kern="1200" dirty="0" smtClean="0">
                <a:solidFill>
                  <a:schemeClr val="tx1"/>
                </a:solidFill>
                <a:effectLst/>
                <a:latin typeface="+mn-lt"/>
                <a:ea typeface="+mn-ea"/>
                <a:cs typeface="+mn-cs"/>
              </a:rPr>
              <a:t>acquittal of four officers triggered rioting in which 53 people were killed and over two thousand people were injured.</a:t>
            </a:r>
          </a:p>
          <a:p>
            <a:endParaRPr lang="en-US" sz="20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DC71822-4C48-4054-802C-DE4A10B77D14}" type="slidenum">
              <a:rPr lang="en-US" smtClean="0"/>
              <a:t>58</a:t>
            </a:fld>
            <a:endParaRPr lang="en-US" dirty="0"/>
          </a:p>
        </p:txBody>
      </p:sp>
    </p:spTree>
    <p:extLst>
      <p:ext uri="{BB962C8B-B14F-4D97-AF65-F5344CB8AC3E}">
        <p14:creationId xmlns:p14="http://schemas.microsoft.com/office/powerpoint/2010/main" val="33784701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kern="1200" dirty="0" smtClean="0">
                <a:solidFill>
                  <a:schemeClr val="tx1"/>
                </a:solidFill>
                <a:effectLst/>
                <a:latin typeface="+mn-lt"/>
                <a:ea typeface="+mn-ea"/>
                <a:cs typeface="+mn-cs"/>
              </a:rPr>
              <a:t>Perhaps the first example of networked citizen journalism was during the August 1991 coup attempt in which eight high level Soviet officials tried</a:t>
            </a:r>
            <a:r>
              <a:rPr lang="en-US" sz="2000" b="0" i="0" kern="1200" baseline="0" dirty="0" smtClean="0">
                <a:solidFill>
                  <a:schemeClr val="tx1"/>
                </a:solidFill>
                <a:effectLst/>
                <a:latin typeface="+mn-lt"/>
                <a:ea typeface="+mn-ea"/>
                <a:cs typeface="+mn-cs"/>
              </a:rPr>
              <a:t> to </a:t>
            </a:r>
            <a:r>
              <a:rPr lang="en-US" sz="2000" b="0" i="0" kern="1200" dirty="0" smtClean="0">
                <a:solidFill>
                  <a:schemeClr val="tx1"/>
                </a:solidFill>
                <a:effectLst/>
                <a:latin typeface="+mn-lt"/>
                <a:ea typeface="+mn-ea"/>
                <a:cs typeface="+mn-cs"/>
              </a:rPr>
              <a:t>take control</a:t>
            </a:r>
            <a:r>
              <a:rPr lang="en-US" sz="2000" b="0" i="0" kern="1200" baseline="0" dirty="0" smtClean="0">
                <a:solidFill>
                  <a:schemeClr val="tx1"/>
                </a:solidFill>
                <a:effectLst/>
                <a:latin typeface="+mn-lt"/>
                <a:ea typeface="+mn-ea"/>
                <a:cs typeface="+mn-cs"/>
              </a:rPr>
              <a:t> of the country from </a:t>
            </a:r>
            <a:r>
              <a:rPr lang="en-US" sz="2000" b="0" i="0" kern="1200" dirty="0" smtClean="0">
                <a:solidFill>
                  <a:schemeClr val="tx1"/>
                </a:solidFill>
                <a:effectLst/>
                <a:latin typeface="+mn-lt"/>
                <a:ea typeface="+mn-ea"/>
                <a:cs typeface="+mn-cs"/>
              </a:rPr>
              <a:t>Soviet president Mikhail Gorbachev.</a:t>
            </a:r>
          </a:p>
          <a:p>
            <a:endParaRPr lang="en-US" sz="2000" b="0" i="0" kern="1200" dirty="0" smtClean="0">
              <a:solidFill>
                <a:schemeClr val="tx1"/>
              </a:solidFill>
              <a:effectLst/>
              <a:latin typeface="+mn-lt"/>
              <a:ea typeface="+mn-ea"/>
              <a:cs typeface="+mn-cs"/>
            </a:endParaRPr>
          </a:p>
          <a:p>
            <a:r>
              <a:rPr lang="en-US" sz="2000" b="0" i="0" kern="1200" dirty="0" smtClean="0">
                <a:solidFill>
                  <a:schemeClr val="tx1"/>
                </a:solidFill>
                <a:effectLst/>
                <a:latin typeface="+mn-lt"/>
                <a:ea typeface="+mn-ea"/>
                <a:cs typeface="+mn-cs"/>
              </a:rPr>
              <a:t>The coup</a:t>
            </a:r>
            <a:r>
              <a:rPr lang="en-US" sz="2000" b="0" i="0" kern="1200" baseline="0" dirty="0" smtClean="0">
                <a:solidFill>
                  <a:schemeClr val="tx1"/>
                </a:solidFill>
                <a:effectLst/>
                <a:latin typeface="+mn-lt"/>
                <a:ea typeface="+mn-ea"/>
                <a:cs typeface="+mn-cs"/>
              </a:rPr>
              <a:t> attempt was met by civil resistance and contributed to the dissolution of the Soviet Union.</a:t>
            </a:r>
          </a:p>
          <a:p>
            <a:endParaRPr lang="en-US" sz="2000" b="0" i="0" kern="1200" baseline="0" dirty="0" smtClean="0">
              <a:solidFill>
                <a:schemeClr val="tx1"/>
              </a:solidFill>
              <a:effectLst/>
              <a:latin typeface="+mn-lt"/>
              <a:ea typeface="+mn-ea"/>
              <a:cs typeface="+mn-cs"/>
            </a:endParaRPr>
          </a:p>
          <a:p>
            <a:r>
              <a:rPr lang="en-US" sz="2000" b="0" i="0" kern="1200" dirty="0" smtClean="0">
                <a:solidFill>
                  <a:schemeClr val="tx1"/>
                </a:solidFill>
                <a:effectLst/>
                <a:latin typeface="+mn-lt"/>
                <a:ea typeface="+mn-ea"/>
                <a:cs typeface="+mn-cs"/>
              </a:rPr>
              <a:t>There were two days of confrontation between demonstrators and troops, during which all Russian media except Usenet news were shut down by the authorities. </a:t>
            </a:r>
          </a:p>
          <a:p>
            <a:endParaRPr lang="en-US" sz="2000" b="0" i="0" kern="1200" dirty="0" smtClean="0">
              <a:solidFill>
                <a:schemeClr val="tx1"/>
              </a:solidFill>
              <a:effectLst/>
              <a:latin typeface="+mn-lt"/>
              <a:ea typeface="+mn-ea"/>
              <a:cs typeface="+mn-cs"/>
            </a:endParaRPr>
          </a:p>
          <a:p>
            <a:r>
              <a:rPr lang="en-US" sz="2000" baseline="0" dirty="0" smtClean="0"/>
              <a:t>Russia’s Usenet network was run by Relcom, a small unix consulting company in Moscow.</a:t>
            </a:r>
          </a:p>
          <a:p>
            <a:endParaRPr lang="en-US" sz="2000" baseline="0" dirty="0" smtClean="0"/>
          </a:p>
          <a:p>
            <a:r>
              <a:rPr lang="en-US" sz="2000" baseline="0" dirty="0" err="1" smtClean="0"/>
              <a:t>Relcom’s</a:t>
            </a:r>
            <a:r>
              <a:rPr lang="en-US" sz="2000" baseline="0" dirty="0" smtClean="0"/>
              <a:t> “Kremvax,” the central computer in the network, exchanged Usenet posts with computers in 70 Russian cities and with one in Helsinki several times each day.</a:t>
            </a:r>
          </a:p>
          <a:p>
            <a:endParaRPr lang="en-US" sz="2000" baseline="0" dirty="0" smtClean="0"/>
          </a:p>
          <a:p>
            <a:r>
              <a:rPr lang="en-US" sz="2000" baseline="0" dirty="0" smtClean="0"/>
              <a:t> Relcom staff actively reported news as well as transmitting it.</a:t>
            </a:r>
          </a:p>
          <a:p>
            <a:endParaRPr lang="en-US" sz="2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t>The quote on this slide is from Polina </a:t>
            </a:r>
            <a:r>
              <a:rPr lang="en-US" sz="2000" dirty="0" smtClean="0">
                <a:effectLst/>
              </a:rPr>
              <a:t>Antonova,</a:t>
            </a:r>
            <a:r>
              <a:rPr lang="en-US" sz="2000" baseline="0" dirty="0" smtClean="0">
                <a:effectLst/>
              </a:rPr>
              <a:t> a Relcom staff member who was also reporting news.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effectLst/>
              </a:rPr>
              <a:t>I had coincidentally organized a conference in Moscow the week before the coup attempt, and had met and gotten to know the </a:t>
            </a:r>
            <a:r>
              <a:rPr lang="en-US" sz="2000" baseline="0" dirty="0" err="1" smtClean="0">
                <a:effectLst/>
              </a:rPr>
              <a:t>Relcom</a:t>
            </a:r>
            <a:r>
              <a:rPr lang="en-US" sz="2000" baseline="0" dirty="0" smtClean="0">
                <a:effectLst/>
              </a:rPr>
              <a:t> staff at that time.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effectLst/>
              </a:rPr>
              <a:t>As such, I was able to serve as a conduit to-and-from them during the coup attempt.</a:t>
            </a:r>
          </a:p>
        </p:txBody>
      </p:sp>
      <p:sp>
        <p:nvSpPr>
          <p:cNvPr id="4" name="Slide Number Placeholder 3"/>
          <p:cNvSpPr>
            <a:spLocks noGrp="1"/>
          </p:cNvSpPr>
          <p:nvPr>
            <p:ph type="sldNum" sz="quarter" idx="10"/>
          </p:nvPr>
        </p:nvSpPr>
        <p:spPr/>
        <p:txBody>
          <a:bodyPr/>
          <a:lstStyle/>
          <a:p>
            <a:fld id="{5DC71822-4C48-4054-802C-DE4A10B77D14}" type="slidenum">
              <a:rPr lang="en-US" smtClean="0"/>
              <a:t>59</a:t>
            </a:fld>
            <a:endParaRPr lang="en-US" dirty="0"/>
          </a:p>
        </p:txBody>
      </p:sp>
    </p:spTree>
    <p:extLst>
      <p:ext uri="{BB962C8B-B14F-4D97-AF65-F5344CB8AC3E}">
        <p14:creationId xmlns:p14="http://schemas.microsoft.com/office/powerpoint/2010/main" val="39989726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Dictatorships</a:t>
            </a:r>
            <a:r>
              <a:rPr lang="en-US" baseline="0" dirty="0" smtClean="0"/>
              <a:t> like that in Cuba, debated the pros and cons of the Internet.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These quotes are from talks at the Fifth Plenum of the Central Committee of the Cuban Communist Party, a year after Cuba's first connection to the Internet. </a:t>
            </a:r>
            <a:r>
              <a:rPr lang="en-US" sz="1200" b="0" i="0" kern="1200" dirty="0" err="1" smtClean="0">
                <a:solidFill>
                  <a:schemeClr val="tx1"/>
                </a:solidFill>
                <a:effectLst/>
                <a:latin typeface="+mn-lt"/>
                <a:ea typeface="+mn-ea"/>
                <a:cs typeface="+mn-cs"/>
              </a:rPr>
              <a:t>Lage</a:t>
            </a:r>
            <a:r>
              <a:rPr lang="en-US" sz="1200" b="0" i="0" kern="1200" dirty="0" smtClean="0">
                <a:solidFill>
                  <a:schemeClr val="tx1"/>
                </a:solidFill>
                <a:effectLst/>
                <a:latin typeface="+mn-lt"/>
                <a:ea typeface="+mn-ea"/>
                <a:cs typeface="+mn-cs"/>
              </a:rPr>
              <a:t> saw the promise of the Net, Castro the threat. Castro was unwilling to risk political instability in order to achieve the benefits of the Internet, and he prevailed, opting for a small Internet effort with tight control over content and access. (He cited Khrushchev's "glasnost" (openness and transparency) policy as a cause of the demise of the Soviet Union and noted the role the </a:t>
            </a:r>
            <a:r>
              <a:rPr lang="en-US" sz="1200" b="0" i="0" kern="1200" dirty="0" err="1" smtClean="0">
                <a:solidFill>
                  <a:schemeClr val="tx1"/>
                </a:solidFill>
                <a:effectLst/>
                <a:latin typeface="+mn-lt"/>
                <a:ea typeface="+mn-ea"/>
                <a:cs typeface="+mn-cs"/>
              </a:rPr>
              <a:t>Relcom</a:t>
            </a:r>
            <a:r>
              <a:rPr lang="en-US" sz="1200" b="0" i="0" kern="1200" dirty="0" smtClean="0">
                <a:solidFill>
                  <a:schemeClr val="tx1"/>
                </a:solidFill>
                <a:effectLst/>
                <a:latin typeface="+mn-lt"/>
                <a:ea typeface="+mn-ea"/>
                <a:cs typeface="+mn-cs"/>
              </a:rPr>
              <a:t> network had played during the Soviet coup attempt of 1991).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Also</a:t>
            </a:r>
            <a:r>
              <a:rPr lang="en-US" sz="1200" b="0" i="0" kern="1200" baseline="0" dirty="0" smtClean="0">
                <a:solidFill>
                  <a:schemeClr val="tx1"/>
                </a:solidFill>
                <a:effectLst/>
                <a:latin typeface="+mn-lt"/>
                <a:ea typeface="+mn-ea"/>
                <a:cs typeface="+mn-cs"/>
              </a:rPr>
              <a:t> c</a:t>
            </a:r>
            <a:r>
              <a:rPr lang="en-US" sz="1200" b="0" i="0" kern="1200" dirty="0" smtClean="0">
                <a:solidFill>
                  <a:schemeClr val="tx1"/>
                </a:solidFill>
                <a:effectLst/>
                <a:latin typeface="+mn-lt"/>
                <a:ea typeface="+mn-ea"/>
                <a:cs typeface="+mn-cs"/>
              </a:rPr>
              <a:t>ompare Castro’s attitude to that of the technicians</a:t>
            </a:r>
            <a:r>
              <a:rPr lang="en-US" sz="1200" b="0" i="0" kern="1200" baseline="0" dirty="0" smtClean="0">
                <a:solidFill>
                  <a:schemeClr val="tx1"/>
                </a:solidFill>
                <a:effectLst/>
                <a:latin typeface="+mn-lt"/>
                <a:ea typeface="+mn-ea"/>
                <a:cs typeface="+mn-cs"/>
              </a:rPr>
              <a:t> who connected Cuba to the Internet: http://laredcubana.blogspot.com/2011/02/cubas-first-internet-connection.html</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Castro was frightened by the fall of the Soviet Union and the role early network played in stopping the subsequent coup attempt:</a:t>
            </a:r>
          </a:p>
          <a:p>
            <a:r>
              <a:rPr lang="en-US" sz="1200" b="0" i="0" kern="1200" baseline="0" dirty="0" smtClean="0">
                <a:solidFill>
                  <a:schemeClr val="tx1"/>
                </a:solidFill>
                <a:effectLst/>
                <a:latin typeface="+mn-lt"/>
                <a:ea typeface="+mn-ea"/>
                <a:cs typeface="+mn-cs"/>
              </a:rPr>
              <a:t>http://cis471.blogspot.com/2011/01/before-twitter-revolutions-there-was.html</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08F9EB-8099-4B75-9989-50377AF731BF}" type="slidenum">
              <a:rPr lang="en-US" smtClean="0"/>
              <a:t>60</a:t>
            </a:fld>
            <a:endParaRPr lang="en-US"/>
          </a:p>
        </p:txBody>
      </p:sp>
    </p:spTree>
    <p:extLst>
      <p:ext uri="{BB962C8B-B14F-4D97-AF65-F5344CB8AC3E}">
        <p14:creationId xmlns:p14="http://schemas.microsoft.com/office/powerpoint/2010/main" val="795408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0" i="0" kern="1200" baseline="0" dirty="0" smtClean="0">
              <a:solidFill>
                <a:schemeClr val="tx1"/>
              </a:solidFill>
              <a:effectLst/>
              <a:latin typeface="+mn-lt"/>
              <a:ea typeface="+mn-ea"/>
              <a:cs typeface="+mn-cs"/>
            </a:endParaRPr>
          </a:p>
          <a:p>
            <a:r>
              <a:rPr lang="en-US" sz="2000" b="0" i="0" kern="1200" dirty="0" smtClean="0">
                <a:solidFill>
                  <a:schemeClr val="tx1"/>
                </a:solidFill>
                <a:effectLst/>
                <a:latin typeface="+mn-lt"/>
                <a:ea typeface="+mn-ea"/>
                <a:cs typeface="+mn-cs"/>
              </a:rPr>
              <a:t>Shi Tao and Wang </a:t>
            </a:r>
            <a:r>
              <a:rPr lang="en-US" sz="2000" b="0" i="0" kern="1200" dirty="0" err="1" smtClean="0">
                <a:solidFill>
                  <a:schemeClr val="tx1"/>
                </a:solidFill>
                <a:effectLst/>
                <a:latin typeface="+mn-lt"/>
                <a:ea typeface="+mn-ea"/>
                <a:cs typeface="+mn-cs"/>
              </a:rPr>
              <a:t>Xiaoning</a:t>
            </a:r>
            <a:r>
              <a:rPr lang="en-US" sz="2000" b="0" i="0" kern="1200" dirty="0" smtClean="0">
                <a:solidFill>
                  <a:schemeClr val="tx1"/>
                </a:solidFill>
                <a:effectLst/>
                <a:latin typeface="+mn-lt"/>
                <a:ea typeface="+mn-ea"/>
                <a:cs typeface="+mn-cs"/>
              </a:rPr>
              <a:t>  were identified by Yahoo and sentenced to ten year prison terms for divulging</a:t>
            </a:r>
            <a:r>
              <a:rPr lang="en-US" sz="2000" b="0" i="0" kern="1200" baseline="0" dirty="0" smtClean="0">
                <a:solidFill>
                  <a:schemeClr val="tx1"/>
                </a:solidFill>
                <a:effectLst/>
                <a:latin typeface="+mn-lt"/>
                <a:ea typeface="+mn-ea"/>
                <a:cs typeface="+mn-cs"/>
              </a:rPr>
              <a:t> state secrets in China. In addition to watching individuals, the authorities learn of plans for </a:t>
            </a:r>
            <a:r>
              <a:rPr lang="en-US" sz="2000" b="0" i="0" kern="1200" baseline="0" dirty="0" err="1" smtClean="0">
                <a:solidFill>
                  <a:schemeClr val="tx1"/>
                </a:solidFill>
                <a:effectLst/>
                <a:latin typeface="+mn-lt"/>
                <a:ea typeface="+mn-ea"/>
                <a:cs typeface="+mn-cs"/>
              </a:rPr>
              <a:t>demonstations</a:t>
            </a:r>
            <a:r>
              <a:rPr lang="en-US" sz="2000" b="0" i="0" kern="1200" baseline="0" dirty="0" smtClean="0">
                <a:solidFill>
                  <a:schemeClr val="tx1"/>
                </a:solidFill>
                <a:effectLst/>
                <a:latin typeface="+mn-lt"/>
                <a:ea typeface="+mn-ea"/>
                <a:cs typeface="+mn-cs"/>
              </a:rPr>
              <a:t> and other </a:t>
            </a:r>
            <a:r>
              <a:rPr lang="en-US" sz="2000" b="0" i="0" kern="1200" baseline="0" dirty="0" err="1" smtClean="0">
                <a:solidFill>
                  <a:schemeClr val="tx1"/>
                </a:solidFill>
                <a:effectLst/>
                <a:latin typeface="+mn-lt"/>
                <a:ea typeface="+mn-ea"/>
                <a:cs typeface="+mn-cs"/>
              </a:rPr>
              <a:t>gatherngs</a:t>
            </a:r>
            <a:r>
              <a:rPr lang="en-US" sz="2000" b="0" i="0" kern="1200" baseline="0" dirty="0" smtClean="0">
                <a:solidFill>
                  <a:schemeClr val="tx1"/>
                </a:solidFill>
                <a:effectLst/>
                <a:latin typeface="+mn-lt"/>
                <a:ea typeface="+mn-ea"/>
                <a:cs typeface="+mn-cs"/>
              </a:rPr>
              <a:t> and collective action.</a:t>
            </a:r>
          </a:p>
          <a:p>
            <a:pPr algn="l"/>
            <a:endParaRPr lang="en-US" sz="2000" dirty="0"/>
          </a:p>
        </p:txBody>
      </p:sp>
      <p:sp>
        <p:nvSpPr>
          <p:cNvPr id="4" name="Slide Number Placeholder 3"/>
          <p:cNvSpPr>
            <a:spLocks noGrp="1"/>
          </p:cNvSpPr>
          <p:nvPr>
            <p:ph type="sldNum" sz="quarter" idx="10"/>
          </p:nvPr>
        </p:nvSpPr>
        <p:spPr/>
        <p:txBody>
          <a:bodyPr/>
          <a:lstStyle/>
          <a:p>
            <a:fld id="{5DC71822-4C48-4054-802C-DE4A10B77D14}" type="slidenum">
              <a:rPr lang="en-US" smtClean="0"/>
              <a:t>62</a:t>
            </a:fld>
            <a:endParaRPr lang="en-US"/>
          </a:p>
        </p:txBody>
      </p:sp>
    </p:spTree>
    <p:extLst>
      <p:ext uri="{BB962C8B-B14F-4D97-AF65-F5344CB8AC3E}">
        <p14:creationId xmlns:p14="http://schemas.microsoft.com/office/powerpoint/2010/main" val="1881629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Cuban</a:t>
            </a:r>
            <a:r>
              <a:rPr lang="en-US" baseline="0" dirty="0" smtClean="0"/>
              <a:t> a</a:t>
            </a:r>
            <a:r>
              <a:rPr lang="en-US" dirty="0" smtClean="0"/>
              <a:t>nd Chinese government</a:t>
            </a:r>
            <a:r>
              <a:rPr lang="en-US" baseline="0" dirty="0" smtClean="0"/>
              <a:t> employees are paid to post favorable content and challenge unfavorable content – a practice often referred to as “trolling.”</a:t>
            </a:r>
            <a:endParaRPr lang="en-US" dirty="0"/>
          </a:p>
        </p:txBody>
      </p:sp>
      <p:sp>
        <p:nvSpPr>
          <p:cNvPr id="4" name="Slide Number Placeholder 3"/>
          <p:cNvSpPr>
            <a:spLocks noGrp="1"/>
          </p:cNvSpPr>
          <p:nvPr>
            <p:ph type="sldNum" sz="quarter" idx="10"/>
          </p:nvPr>
        </p:nvSpPr>
        <p:spPr/>
        <p:txBody>
          <a:bodyPr/>
          <a:lstStyle/>
          <a:p>
            <a:fld id="{8008F9EB-8099-4B75-9989-50377AF731BF}" type="slidenum">
              <a:rPr lang="en-US" smtClean="0"/>
              <a:t>64</a:t>
            </a:fld>
            <a:endParaRPr lang="en-US"/>
          </a:p>
        </p:txBody>
      </p:sp>
    </p:spTree>
    <p:extLst>
      <p:ext uri="{BB962C8B-B14F-4D97-AF65-F5344CB8AC3E}">
        <p14:creationId xmlns:p14="http://schemas.microsoft.com/office/powerpoint/2010/main" val="31816143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 and Israel</a:t>
            </a:r>
            <a:r>
              <a:rPr lang="en-US" baseline="0" dirty="0" smtClean="0"/>
              <a:t> teamed up to destroy Iranian uranium-enrichment centrifuges:</a:t>
            </a:r>
          </a:p>
          <a:p>
            <a:r>
              <a:rPr lang="en-US" baseline="0" dirty="0" smtClean="0"/>
              <a:t>https://www.washingtonpost.com/world/national-security/stuxnet-was-work-of-us-and-israeli-experts-officials-say/2012/06/01/gJQAlnEy6U_story.html</a:t>
            </a:r>
          </a:p>
        </p:txBody>
      </p:sp>
      <p:sp>
        <p:nvSpPr>
          <p:cNvPr id="4" name="Slide Number Placeholder 3"/>
          <p:cNvSpPr>
            <a:spLocks noGrp="1"/>
          </p:cNvSpPr>
          <p:nvPr>
            <p:ph type="sldNum" sz="quarter" idx="10"/>
          </p:nvPr>
        </p:nvSpPr>
        <p:spPr/>
        <p:txBody>
          <a:bodyPr/>
          <a:lstStyle/>
          <a:p>
            <a:fld id="{8008F9EB-8099-4B75-9989-50377AF731BF}" type="slidenum">
              <a:rPr lang="en-US" smtClean="0"/>
              <a:t>65</a:t>
            </a:fld>
            <a:endParaRPr lang="en-US"/>
          </a:p>
        </p:txBody>
      </p:sp>
    </p:spTree>
    <p:extLst>
      <p:ext uri="{BB962C8B-B14F-4D97-AF65-F5344CB8AC3E}">
        <p14:creationId xmlns:p14="http://schemas.microsoft.com/office/powerpoint/2010/main" val="39475494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Alan Gross, a subcontractor to the United States Information Agency, spent</a:t>
            </a:r>
            <a:r>
              <a:rPr lang="en-US" baseline="0" dirty="0" smtClean="0"/>
              <a:t> five years in prison in Cuba after he was arrested for bringing low-capacity satellite Internet equipment into the country.</a:t>
            </a:r>
            <a:endParaRPr lang="en-US" dirty="0"/>
          </a:p>
        </p:txBody>
      </p:sp>
      <p:sp>
        <p:nvSpPr>
          <p:cNvPr id="4" name="Slide Number Placeholder 3"/>
          <p:cNvSpPr>
            <a:spLocks noGrp="1"/>
          </p:cNvSpPr>
          <p:nvPr>
            <p:ph type="sldNum" sz="quarter" idx="10"/>
          </p:nvPr>
        </p:nvSpPr>
        <p:spPr/>
        <p:txBody>
          <a:bodyPr/>
          <a:lstStyle/>
          <a:p>
            <a:fld id="{8008F9EB-8099-4B75-9989-50377AF731BF}" type="slidenum">
              <a:rPr lang="en-US" smtClean="0"/>
              <a:t>66</a:t>
            </a:fld>
            <a:endParaRPr lang="en-US"/>
          </a:p>
        </p:txBody>
      </p:sp>
    </p:spTree>
    <p:extLst>
      <p:ext uri="{BB962C8B-B14F-4D97-AF65-F5344CB8AC3E}">
        <p14:creationId xmlns:p14="http://schemas.microsoft.com/office/powerpoint/2010/main" val="32418158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Lucy Richards, 57, faces four counts of transmitting threats in interstate commerce. Ms. Richards sent four messages in January that said things such as: “You </a:t>
            </a:r>
            <a:r>
              <a:rPr lang="en-US" sz="1200" b="0" i="0" kern="1200" dirty="0" err="1" smtClean="0">
                <a:solidFill>
                  <a:schemeClr val="tx1"/>
                </a:solidFill>
                <a:effectLst/>
                <a:latin typeface="+mn-lt"/>
                <a:ea typeface="+mn-ea"/>
                <a:cs typeface="+mn-cs"/>
              </a:rPr>
              <a:t>gonna</a:t>
            </a:r>
            <a:r>
              <a:rPr lang="en-US" sz="1200" b="0" i="0" kern="1200" dirty="0" smtClean="0">
                <a:solidFill>
                  <a:schemeClr val="tx1"/>
                </a:solidFill>
                <a:effectLst/>
                <a:latin typeface="+mn-lt"/>
                <a:ea typeface="+mn-ea"/>
                <a:cs typeface="+mn-cs"/>
              </a:rPr>
              <a:t> die. Death is coming to you real soon,” according to an indictment made public on Wednesday.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Ms. Richards’s belief “that the school shooting was a hoax and never happened allegedly motivated her to make the charged threats,” the United States attorney’s office in Miami said in a statement. </a:t>
            </a:r>
          </a:p>
          <a:p>
            <a:r>
              <a:rPr lang="en-US" sz="1200" b="0" i="0" kern="1200" dirty="0" smtClean="0">
                <a:solidFill>
                  <a:schemeClr val="tx1"/>
                </a:solidFill>
                <a:effectLst/>
                <a:latin typeface="+mn-lt"/>
                <a:ea typeface="+mn-ea"/>
                <a:cs typeface="+mn-cs"/>
              </a:rPr>
              <a:t>Each charge carries a maximum five-year sentence upon conviction.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According to the indictment, the threats were sent to a parent identified only as “L.P.” The initials are an apparent reference to Lenny </a:t>
            </a:r>
            <a:r>
              <a:rPr lang="en-US" sz="1200" b="0" i="0" kern="1200" dirty="0" err="1" smtClean="0">
                <a:solidFill>
                  <a:schemeClr val="tx1"/>
                </a:solidFill>
                <a:effectLst/>
                <a:latin typeface="+mn-lt"/>
                <a:ea typeface="+mn-ea"/>
                <a:cs typeface="+mn-cs"/>
              </a:rPr>
              <a:t>Pozner</a:t>
            </a:r>
            <a:r>
              <a:rPr lang="en-US" sz="1200" b="0" i="0" kern="1200" dirty="0" smtClean="0">
                <a:solidFill>
                  <a:schemeClr val="tx1"/>
                </a:solidFill>
                <a:effectLst/>
                <a:latin typeface="+mn-lt"/>
                <a:ea typeface="+mn-ea"/>
                <a:cs typeface="+mn-cs"/>
              </a:rPr>
              <a:t>, whose son, Noah, was the youngest of 20 children murdered at </a:t>
            </a:r>
            <a:r>
              <a:rPr lang="en-US" sz="1200" b="0" i="0" u="sng" kern="1200" dirty="0" smtClean="0">
                <a:solidFill>
                  <a:schemeClr val="tx1"/>
                </a:solidFill>
                <a:effectLst/>
                <a:latin typeface="+mn-lt"/>
                <a:ea typeface="+mn-ea"/>
                <a:cs typeface="+mn-cs"/>
                <a:hlinkClick r:id="rId3" tooltip="More articles about the Newton Conn. shooting."/>
              </a:rPr>
              <a:t>Sandy Hook Elementary School</a:t>
            </a:r>
            <a:r>
              <a:rPr lang="en-US" sz="1200" b="0" i="0" kern="1200" dirty="0" smtClean="0">
                <a:solidFill>
                  <a:schemeClr val="tx1"/>
                </a:solidFill>
                <a:effectLst/>
                <a:latin typeface="+mn-lt"/>
                <a:ea typeface="+mn-ea"/>
                <a:cs typeface="+mn-cs"/>
              </a:rPr>
              <a:t> four years ago.</a:t>
            </a:r>
          </a:p>
          <a:p>
            <a:r>
              <a:rPr lang="en-US" sz="1200" b="0" i="0" kern="1200" dirty="0" smtClean="0">
                <a:solidFill>
                  <a:schemeClr val="tx1"/>
                </a:solidFill>
                <a:effectLst/>
                <a:latin typeface="+mn-lt"/>
                <a:ea typeface="+mn-ea"/>
                <a:cs typeface="+mn-cs"/>
              </a:rPr>
              <a: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Excerpt</a:t>
            </a:r>
            <a:r>
              <a:rPr lang="en-US" sz="1200" b="0" i="0" kern="1200" baseline="0" dirty="0" smtClean="0">
                <a:solidFill>
                  <a:schemeClr val="tx1"/>
                </a:solidFill>
                <a:effectLst/>
                <a:latin typeface="+mn-lt"/>
                <a:ea typeface="+mn-ea"/>
                <a:cs typeface="+mn-cs"/>
              </a:rPr>
              <a:t> from Scott Pelley’s interview of House Speaker Paul Ryan:</a:t>
            </a:r>
          </a:p>
          <a:p>
            <a:r>
              <a:rPr lang="en-US" sz="1200" b="0" i="0" kern="1200" baseline="0" dirty="0" smtClean="0">
                <a:solidFill>
                  <a:schemeClr val="tx1"/>
                </a:solidFill>
                <a:effectLst/>
                <a:latin typeface="+mn-lt"/>
                <a:ea typeface="+mn-ea"/>
                <a:cs typeface="+mn-cs"/>
              </a:rPr>
              <a:t>(http://www.cbsnews.com/news/60-minutes-paul-ryan-on-partnership-with-donald-trump/)</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Scott Pelley: Trump tweeted, in the last week or so, that he had actually won the popular vote, if you deduct the millions who voted illegally. Do you believe that?</a:t>
            </a:r>
          </a:p>
          <a:p>
            <a:r>
              <a:rPr lang="en-US" sz="1200" b="0" i="0" kern="1200" dirty="0" smtClean="0">
                <a:solidFill>
                  <a:schemeClr val="tx1"/>
                </a:solidFill>
                <a:effectLst/>
                <a:latin typeface="+mn-lt"/>
                <a:ea typeface="+mn-ea"/>
                <a:cs typeface="+mn-cs"/>
              </a:rPr>
              <a:t>Paul Ryan: I don’t know. I’m not really focused on these things.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Scott Pelley: Wait a minute. Wait a minute. You have an opinion on whether millions of Americans voted illegally.</a:t>
            </a:r>
          </a:p>
          <a:p>
            <a:r>
              <a:rPr lang="en-US" sz="1200" b="0" i="0" kern="1200" dirty="0" smtClean="0">
                <a:solidFill>
                  <a:schemeClr val="tx1"/>
                </a:solidFill>
                <a:effectLst/>
                <a:latin typeface="+mn-lt"/>
                <a:ea typeface="+mn-ea"/>
                <a:cs typeface="+mn-cs"/>
              </a:rPr>
              <a:t>Paul Ryan: I have no way of backing that up. I have no knowledge of such things.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Scott Pelley: You don’t believe that—</a:t>
            </a:r>
          </a:p>
          <a:p>
            <a:r>
              <a:rPr lang="en-US" sz="1200" b="0" i="0" kern="1200" dirty="0" smtClean="0">
                <a:solidFill>
                  <a:schemeClr val="tx1"/>
                </a:solidFill>
                <a:effectLst/>
                <a:latin typeface="+mn-lt"/>
                <a:ea typeface="+mn-ea"/>
                <a:cs typeface="+mn-cs"/>
              </a:rPr>
              <a:t>Paul Ryan: But I don’t-- it doesn’t matter to me. He won the election.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But how, we asked, does he negotiate with a man whose word, or tweets, cannot always be believed?</a:t>
            </a:r>
          </a:p>
          <a:p>
            <a:r>
              <a:rPr lang="en-US" sz="1200" b="0" i="0" kern="1200" dirty="0" smtClean="0">
                <a:solidFill>
                  <a:schemeClr val="tx1"/>
                </a:solidFill>
                <a:effectLst/>
                <a:latin typeface="+mn-lt"/>
                <a:ea typeface="+mn-ea"/>
                <a:cs typeface="+mn-cs"/>
              </a:rPr>
              <a:t>Paul Ryan: Look, like I said, he’s going to-- the way I see the tweets you’re talking about, he’s basically giving voice to a lot of people who have felt that they were voiceless. He’s communicating with people in this country who’ve felt like they have not been listened to. He’s going to be an unconventional president. I really think we have a great opportunity in front of us to fix problems, produce results, and improve people’s lives. That’s why we’re here in the first place. And so that’s what’s going to matter at the end of the day. Did we improve people’s lives? Did we solve the problems that the American people need solved? Are we addressing the concerns of people who are tired of being tired? And who cares what he tweeted, you know, on some Thursday night, if we fix this country’s big problems? That’s just the way I look at this.</a:t>
            </a:r>
          </a:p>
          <a:p>
            <a:endParaRPr lang="en-US" sz="1200" b="0" i="0" kern="1200" dirty="0" smtClean="0">
              <a:solidFill>
                <a:schemeClr val="tx1"/>
              </a:solidFill>
              <a:effectLst/>
              <a:latin typeface="+mn-lt"/>
              <a:ea typeface="+mn-ea"/>
              <a:cs typeface="+mn-cs"/>
            </a:endParaRPr>
          </a:p>
          <a:p>
            <a:r>
              <a:rPr lang="en-US" dirty="0" smtClean="0"/>
              <a:t>Fake news blog</a:t>
            </a:r>
            <a:r>
              <a:rPr lang="en-US" baseline="0" dirty="0" smtClean="0"/>
              <a:t> posts:</a:t>
            </a:r>
          </a:p>
          <a:p>
            <a:r>
              <a:rPr lang="en-US" dirty="0" smtClean="0"/>
              <a:t>http://cis471.blogspot.com/search/label/fake%20news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Someone should send Speaker Ryan a copy of John F. Kennedy’s book </a:t>
            </a:r>
            <a:r>
              <a:rPr lang="en-US" sz="1200" dirty="0" smtClean="0">
                <a:hlinkClick r:id="rId4"/>
              </a:rPr>
              <a:t>Profiles in Courage</a:t>
            </a:r>
            <a:r>
              <a:rPr lang="en-US" sz="1200" dirty="0" smtClean="0"/>
              <a:t>.</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927734-A18B-4B0A-9B51-C7078534D16E}" type="slidenum">
              <a:rPr lang="en-US" smtClean="0"/>
              <a:t>69</a:t>
            </a:fld>
            <a:endParaRPr lang="en-US"/>
          </a:p>
        </p:txBody>
      </p:sp>
    </p:spTree>
    <p:extLst>
      <p:ext uri="{BB962C8B-B14F-4D97-AF65-F5344CB8AC3E}">
        <p14:creationId xmlns:p14="http://schemas.microsoft.com/office/powerpoint/2010/main" val="32919762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saw</a:t>
            </a:r>
            <a:r>
              <a:rPr lang="en-US" baseline="0" dirty="0" smtClean="0"/>
              <a:t> with “</a:t>
            </a:r>
            <a:r>
              <a:rPr lang="en-US" baseline="0" dirty="0" err="1" smtClean="0"/>
              <a:t>Pizzagate</a:t>
            </a:r>
            <a:r>
              <a:rPr lang="en-US" baseline="0" dirty="0" smtClean="0"/>
              <a:t>” (above), fake stories can have serious real-world consequences.</a:t>
            </a:r>
          </a:p>
          <a:p>
            <a:endParaRPr lang="en-US" baseline="0" dirty="0" smtClean="0"/>
          </a:p>
          <a:p>
            <a:r>
              <a:rPr lang="en-US" baseline="0" dirty="0" smtClean="0"/>
              <a:t>Fake news leading to nuclear war would be ultimate (literally) instance of fake news leading to real-world </a:t>
            </a:r>
            <a:r>
              <a:rPr lang="en-US" baseline="0" dirty="0" err="1" smtClean="0"/>
              <a:t>consequenses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70</a:t>
            </a:fld>
            <a:endParaRPr lang="en-US"/>
          </a:p>
        </p:txBody>
      </p:sp>
    </p:spTree>
    <p:extLst>
      <p:ext uri="{BB962C8B-B14F-4D97-AF65-F5344CB8AC3E}">
        <p14:creationId xmlns:p14="http://schemas.microsoft.com/office/powerpoint/2010/main" val="1141418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08F9EB-8099-4B75-9989-50377AF731BF}" type="slidenum">
              <a:rPr lang="en-US" smtClean="0"/>
              <a:t>73</a:t>
            </a:fld>
            <a:endParaRPr lang="en-US"/>
          </a:p>
        </p:txBody>
      </p:sp>
    </p:spTree>
    <p:extLst>
      <p:ext uri="{BB962C8B-B14F-4D97-AF65-F5344CB8AC3E}">
        <p14:creationId xmlns:p14="http://schemas.microsoft.com/office/powerpoint/2010/main" val="2982417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0584879-EEF2-428D-9585-461BD03F112C}" type="slidenum">
              <a:rPr lang="en-US" smtClean="0"/>
              <a:t>9</a:t>
            </a:fld>
            <a:endParaRPr lang="en-US"/>
          </a:p>
        </p:txBody>
      </p:sp>
    </p:spTree>
    <p:extLst>
      <p:ext uri="{BB962C8B-B14F-4D97-AF65-F5344CB8AC3E}">
        <p14:creationId xmlns:p14="http://schemas.microsoft.com/office/powerpoint/2010/main" val="41193000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rPr>
              <a:t>The US intelligence</a:t>
            </a:r>
            <a:r>
              <a:rPr lang="en-US" baseline="0" dirty="0" smtClean="0">
                <a:latin typeface="+mn-lt"/>
              </a:rPr>
              <a:t> community is confident that Russia directed hacking of the Democratic National Headquarters.</a:t>
            </a:r>
          </a:p>
          <a:p>
            <a:endParaRPr lang="en-US" baseline="0" dirty="0" smtClean="0">
              <a:latin typeface="+mn-lt"/>
            </a:endParaRPr>
          </a:p>
          <a:p>
            <a:r>
              <a:rPr lang="en-US" baseline="0" dirty="0" smtClean="0">
                <a:latin typeface="+mn-lt"/>
              </a:rPr>
              <a:t>Donald Trump dismisses their conclusion.</a:t>
            </a:r>
          </a:p>
          <a:p>
            <a:endParaRPr lang="en-US" baseline="0" dirty="0" smtClean="0">
              <a:latin typeface="+mn-lt"/>
            </a:endParaRPr>
          </a:p>
          <a:p>
            <a:endParaRPr lang="en-US" dirty="0">
              <a:latin typeface="+mn-lt"/>
            </a:endParaRPr>
          </a:p>
        </p:txBody>
      </p:sp>
      <p:sp>
        <p:nvSpPr>
          <p:cNvPr id="4" name="Slide Number Placeholder 3"/>
          <p:cNvSpPr>
            <a:spLocks noGrp="1"/>
          </p:cNvSpPr>
          <p:nvPr>
            <p:ph type="sldNum" sz="quarter" idx="10"/>
          </p:nvPr>
        </p:nvSpPr>
        <p:spPr/>
        <p:txBody>
          <a:bodyPr/>
          <a:lstStyle/>
          <a:p>
            <a:fld id="{C3927734-A18B-4B0A-9B51-C7078534D16E}" type="slidenum">
              <a:rPr lang="en-US" smtClean="0"/>
              <a:t>74</a:t>
            </a:fld>
            <a:endParaRPr lang="en-US"/>
          </a:p>
        </p:txBody>
      </p:sp>
    </p:spTree>
    <p:extLst>
      <p:ext uri="{BB962C8B-B14F-4D97-AF65-F5344CB8AC3E}">
        <p14:creationId xmlns:p14="http://schemas.microsoft.com/office/powerpoint/2010/main" val="32812009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CIA concluded that Putin had directly interfered with the election in a manner favoring Trump.</a:t>
            </a:r>
          </a:p>
          <a:p>
            <a:endParaRPr lang="en-US" baseline="0" dirty="0" smtClean="0"/>
          </a:p>
          <a:p>
            <a:r>
              <a:rPr lang="en-US" baseline="0" dirty="0" smtClean="0"/>
              <a:t>FBI director James </a:t>
            </a:r>
            <a:r>
              <a:rPr lang="en-US" baseline="0" dirty="0" err="1" smtClean="0"/>
              <a:t>Comey</a:t>
            </a:r>
            <a:r>
              <a:rPr lang="en-US" baseline="0" dirty="0" smtClean="0"/>
              <a:t>, who sent a letter that damaged Hillary Clinton shortly before the election, agrees with the CIA assessment.</a:t>
            </a:r>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75</a:t>
            </a:fld>
            <a:endParaRPr lang="en-US"/>
          </a:p>
        </p:txBody>
      </p:sp>
    </p:spTree>
    <p:extLst>
      <p:ext uri="{BB962C8B-B14F-4D97-AF65-F5344CB8AC3E}">
        <p14:creationId xmlns:p14="http://schemas.microsoft.com/office/powerpoint/2010/main" val="12474411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Senators</a:t>
            </a:r>
            <a:r>
              <a:rPr lang="en-US" baseline="0" dirty="0" smtClean="0"/>
              <a:t> have called for select panel to investigate political hacking by Russia, China and Iran. The Republican leadership and Trump has ignored their pleas so far.</a:t>
            </a:r>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76</a:t>
            </a:fld>
            <a:endParaRPr lang="en-US"/>
          </a:p>
        </p:txBody>
      </p:sp>
    </p:spTree>
    <p:extLst>
      <p:ext uri="{BB962C8B-B14F-4D97-AF65-F5344CB8AC3E}">
        <p14:creationId xmlns:p14="http://schemas.microsoft.com/office/powerpoint/2010/main" val="3798902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77</a:t>
            </a:fld>
            <a:endParaRPr lang="en-US"/>
          </a:p>
        </p:txBody>
      </p:sp>
    </p:spTree>
    <p:extLst>
      <p:ext uri="{BB962C8B-B14F-4D97-AF65-F5344CB8AC3E}">
        <p14:creationId xmlns:p14="http://schemas.microsoft.com/office/powerpoint/2010/main" val="11956943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fake news operation is in Georgia,</a:t>
            </a:r>
            <a:r>
              <a:rPr lang="en-US" baseline="0" dirty="0" smtClean="0"/>
              <a:t> but is not being run for Russia.</a:t>
            </a:r>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78</a:t>
            </a:fld>
            <a:endParaRPr lang="en-US"/>
          </a:p>
        </p:txBody>
      </p:sp>
    </p:spTree>
    <p:extLst>
      <p:ext uri="{BB962C8B-B14F-4D97-AF65-F5344CB8AC3E}">
        <p14:creationId xmlns:p14="http://schemas.microsoft.com/office/powerpoint/2010/main" val="28859599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81</a:t>
            </a:fld>
            <a:endParaRPr lang="en-US"/>
          </a:p>
        </p:txBody>
      </p:sp>
    </p:spTree>
    <p:extLst>
      <p:ext uri="{BB962C8B-B14F-4D97-AF65-F5344CB8AC3E}">
        <p14:creationId xmlns:p14="http://schemas.microsoft.com/office/powerpoint/2010/main" val="33624898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82</a:t>
            </a:fld>
            <a:endParaRPr lang="en-US"/>
          </a:p>
        </p:txBody>
      </p:sp>
    </p:spTree>
    <p:extLst>
      <p:ext uri="{BB962C8B-B14F-4D97-AF65-F5344CB8AC3E}">
        <p14:creationId xmlns:p14="http://schemas.microsoft.com/office/powerpoint/2010/main" val="28854826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Trump</a:t>
            </a:r>
            <a:r>
              <a:rPr lang="en-US" baseline="0" dirty="0" smtClean="0"/>
              <a:t> cabinet appointments have added urgency to this project.</a:t>
            </a:r>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84</a:t>
            </a:fld>
            <a:endParaRPr lang="en-US"/>
          </a:p>
        </p:txBody>
      </p:sp>
    </p:spTree>
    <p:extLst>
      <p:ext uri="{BB962C8B-B14F-4D97-AF65-F5344CB8AC3E}">
        <p14:creationId xmlns:p14="http://schemas.microsoft.com/office/powerpoint/2010/main" val="28327293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85</a:t>
            </a:fld>
            <a:endParaRPr lang="en-US"/>
          </a:p>
        </p:txBody>
      </p:sp>
    </p:spTree>
    <p:extLst>
      <p:ext uri="{BB962C8B-B14F-4D97-AF65-F5344CB8AC3E}">
        <p14:creationId xmlns:p14="http://schemas.microsoft.com/office/powerpoint/2010/main" val="23920399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Civil</a:t>
            </a:r>
            <a:r>
              <a:rPr lang="en-US" baseline="0" dirty="0" smtClean="0"/>
              <a:t> Service employees of the government will resist Trump – doing what they think is right and establishing independent channels of communication.</a:t>
            </a:r>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87</a:t>
            </a:fld>
            <a:endParaRPr lang="en-US"/>
          </a:p>
        </p:txBody>
      </p:sp>
    </p:spTree>
    <p:extLst>
      <p:ext uri="{BB962C8B-B14F-4D97-AF65-F5344CB8AC3E}">
        <p14:creationId xmlns:p14="http://schemas.microsoft.com/office/powerpoint/2010/main" val="2923897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first new</a:t>
            </a:r>
            <a:r>
              <a:rPr lang="en-US" baseline="0" dirty="0" smtClean="0"/>
              <a:t> media mimic old media. For example, the Eisenhower commercial was a radio </a:t>
            </a:r>
            <a:r>
              <a:rPr lang="en-US" baseline="0" dirty="0" err="1" smtClean="0"/>
              <a:t>gingle</a:t>
            </a:r>
            <a:r>
              <a:rPr lang="en-US" baseline="0" dirty="0" smtClean="0"/>
              <a:t> with animation. </a:t>
            </a:r>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10</a:t>
            </a:fld>
            <a:endParaRPr lang="en-US"/>
          </a:p>
        </p:txBody>
      </p:sp>
    </p:spTree>
    <p:extLst>
      <p:ext uri="{BB962C8B-B14F-4D97-AF65-F5344CB8AC3E}">
        <p14:creationId xmlns:p14="http://schemas.microsoft.com/office/powerpoint/2010/main" val="31064860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“Virginia Hale” is a prolific writer,</a:t>
            </a:r>
            <a:r>
              <a:rPr lang="en-US" baseline="0" dirty="0" smtClean="0"/>
              <a:t> yet has no Wikipedia entry.</a:t>
            </a:r>
          </a:p>
          <a:p>
            <a:endParaRPr lang="en-US" baseline="0" dirty="0" smtClean="0"/>
          </a:p>
          <a:p>
            <a:r>
              <a:rPr lang="en-US" dirty="0" smtClean="0"/>
              <a:t>I wonder</a:t>
            </a:r>
            <a:r>
              <a:rPr lang="en-US" baseline="0" dirty="0" smtClean="0"/>
              <a:t> whether “Virginia Hale” is a pseudonym for a group of writers – perhaps free lancers.</a:t>
            </a:r>
          </a:p>
          <a:p>
            <a:endParaRPr lang="en-US" baseline="0" dirty="0" smtClean="0"/>
          </a:p>
          <a:p>
            <a:r>
              <a:rPr lang="en-US" baseline="0" dirty="0" smtClean="0"/>
              <a:t>I would love to meet Virginia.</a:t>
            </a:r>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91</a:t>
            </a:fld>
            <a:endParaRPr lang="en-US"/>
          </a:p>
        </p:txBody>
      </p:sp>
    </p:spTree>
    <p:extLst>
      <p:ext uri="{BB962C8B-B14F-4D97-AF65-F5344CB8AC3E}">
        <p14:creationId xmlns:p14="http://schemas.microsoft.com/office/powerpoint/2010/main" val="35337450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Ex</a:t>
            </a:r>
            <a:r>
              <a:rPr lang="en-US" baseline="0" dirty="0" smtClean="0"/>
              <a:t> media executive Bannon is a master of social media (as Leni Re was a master of cinema) and </a:t>
            </a:r>
            <a:r>
              <a:rPr lang="en-US" baseline="0" dirty="0" err="1" smtClean="0"/>
              <a:t>Gerbels</a:t>
            </a:r>
            <a:r>
              <a:rPr lang="en-US" baseline="0" dirty="0" smtClean="0"/>
              <a:t> was a master of propaganda</a:t>
            </a:r>
            <a:endParaRPr lang="en-US" dirty="0" smtClean="0"/>
          </a:p>
          <a:p>
            <a:endParaRPr lang="en-US" dirty="0" smtClean="0"/>
          </a:p>
          <a:p>
            <a:endParaRPr lang="en-US" dirty="0" smtClean="0"/>
          </a:p>
          <a:p>
            <a:r>
              <a:rPr lang="en-US" sz="1200" b="0" i="0" kern="1200" dirty="0" smtClean="0">
                <a:solidFill>
                  <a:schemeClr val="tx1"/>
                </a:solidFill>
                <a:effectLst/>
                <a:latin typeface="+mn-lt"/>
                <a:ea typeface="+mn-ea"/>
                <a:cs typeface="+mn-cs"/>
              </a:rPr>
              <a:t>Paul Joseph Goebbels was a German politician and Reich Minister of Propaganda of Nazi Germany from 1933 to 1945</a:t>
            </a:r>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93</a:t>
            </a:fld>
            <a:endParaRPr lang="en-US"/>
          </a:p>
        </p:txBody>
      </p:sp>
    </p:spTree>
    <p:extLst>
      <p:ext uri="{BB962C8B-B14F-4D97-AF65-F5344CB8AC3E}">
        <p14:creationId xmlns:p14="http://schemas.microsoft.com/office/powerpoint/2010/main" val="2014169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Podcast on Mercer:</a:t>
            </a:r>
          </a:p>
          <a:p>
            <a:r>
              <a:rPr lang="en-US" baseline="0" dirty="0" smtClean="0"/>
              <a:t>http://www.newyorker.com/magazine/2017/03/27/the-reclusive-hedge-fund-tycoon-behind-the-trump-presidency?mbid=nl_TNY%20Template%20-%20With%20Photo%20(147)&amp;CNDID=38756252&amp;spMailingID=10643193&amp;spUserID=MTMzMTg0NTA3NzYwS0&amp;spJobID=1121383986&amp;spReportId=MTEyMTM4Mzk4NgS2</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3927734-A18B-4B0A-9B51-C7078534D16E}" type="slidenum">
              <a:rPr lang="en-US" smtClean="0"/>
              <a:t>95</a:t>
            </a:fld>
            <a:endParaRPr lang="en-US"/>
          </a:p>
        </p:txBody>
      </p:sp>
    </p:spTree>
    <p:extLst>
      <p:ext uri="{BB962C8B-B14F-4D97-AF65-F5344CB8AC3E}">
        <p14:creationId xmlns:p14="http://schemas.microsoft.com/office/powerpoint/2010/main" val="25716872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3927734-A18B-4B0A-9B51-C7078534D16E}" type="slidenum">
              <a:rPr lang="en-US" smtClean="0"/>
              <a:t>96</a:t>
            </a:fld>
            <a:endParaRPr lang="en-US"/>
          </a:p>
        </p:txBody>
      </p:sp>
    </p:spTree>
    <p:extLst>
      <p:ext uri="{BB962C8B-B14F-4D97-AF65-F5344CB8AC3E}">
        <p14:creationId xmlns:p14="http://schemas.microsoft.com/office/powerpoint/2010/main" val="1361770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Survey of the Koch brothers political activity: </a:t>
            </a:r>
          </a:p>
          <a:p>
            <a:r>
              <a:rPr lang="en-US" baseline="0" dirty="0" smtClean="0"/>
              <a:t>http://www.newyorker.com/magazine/2010/08/30/covert-operations</a:t>
            </a:r>
          </a:p>
          <a:p>
            <a:endParaRPr lang="en-US" baseline="0" dirty="0" smtClean="0"/>
          </a:p>
          <a:p>
            <a:r>
              <a:rPr lang="en-US" baseline="0" dirty="0" smtClean="0"/>
              <a:t>A recent move by the Koch brothers was to offer financial support to Republican congressmen and women who voted against the recent health care law because it did not fully abolish Obama care:</a:t>
            </a:r>
          </a:p>
          <a:p>
            <a:r>
              <a:rPr lang="en-US" baseline="0" dirty="0" smtClean="0"/>
              <a:t>http://www.politico.com/story/2017/03/koch-brothers-obamacare-house-republicans-236389</a:t>
            </a:r>
          </a:p>
          <a:p>
            <a:endParaRPr lang="en-US" baseline="0" dirty="0" smtClean="0"/>
          </a:p>
          <a:p>
            <a:r>
              <a:rPr lang="en-US" baseline="0" dirty="0" smtClean="0"/>
              <a:t>A more important, long term effort was their support of congressional gerrymandering:</a:t>
            </a:r>
          </a:p>
          <a:p>
            <a:r>
              <a:rPr lang="en-US" baseline="0" dirty="0" smtClean="0"/>
              <a:t>http://www.huffingtonpost.com/entry/our-country-must-be-saved-from-gerrymandering_us_58cec0d2e4b07112b6472eed</a:t>
            </a:r>
          </a:p>
          <a:p>
            <a:r>
              <a:rPr lang="en-US" baseline="0" dirty="0" smtClean="0"/>
              <a:t> </a:t>
            </a:r>
          </a:p>
        </p:txBody>
      </p:sp>
      <p:sp>
        <p:nvSpPr>
          <p:cNvPr id="4" name="Slide Number Placeholder 3"/>
          <p:cNvSpPr>
            <a:spLocks noGrp="1"/>
          </p:cNvSpPr>
          <p:nvPr>
            <p:ph type="sldNum" sz="quarter" idx="10"/>
          </p:nvPr>
        </p:nvSpPr>
        <p:spPr/>
        <p:txBody>
          <a:bodyPr/>
          <a:lstStyle/>
          <a:p>
            <a:fld id="{C3927734-A18B-4B0A-9B51-C7078534D16E}" type="slidenum">
              <a:rPr lang="en-US" smtClean="0"/>
              <a:t>97</a:t>
            </a:fld>
            <a:endParaRPr lang="en-US"/>
          </a:p>
        </p:txBody>
      </p:sp>
    </p:spTree>
    <p:extLst>
      <p:ext uri="{BB962C8B-B14F-4D97-AF65-F5344CB8AC3E}">
        <p14:creationId xmlns:p14="http://schemas.microsoft.com/office/powerpoint/2010/main" val="17187781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584879-EEF2-428D-9585-461BD03F112C}" type="slidenum">
              <a:rPr lang="en-US" smtClean="0"/>
              <a:t>99</a:t>
            </a:fld>
            <a:endParaRPr lang="en-US"/>
          </a:p>
        </p:txBody>
      </p:sp>
    </p:spTree>
    <p:extLst>
      <p:ext uri="{BB962C8B-B14F-4D97-AF65-F5344CB8AC3E}">
        <p14:creationId xmlns:p14="http://schemas.microsoft.com/office/powerpoint/2010/main" val="35922545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Democrat</a:t>
            </a:r>
            <a:r>
              <a:rPr lang="en-US" baseline="0" dirty="0" smtClean="0"/>
              <a:t> Jon </a:t>
            </a:r>
            <a:r>
              <a:rPr lang="en-US" baseline="0" dirty="0" err="1" smtClean="0"/>
              <a:t>Ossoff</a:t>
            </a:r>
            <a:r>
              <a:rPr lang="en-US" baseline="0" dirty="0" smtClean="0"/>
              <a:t> is running for a vacated in a gerrymandered district.</a:t>
            </a:r>
          </a:p>
          <a:p>
            <a:endParaRPr lang="en-US" baseline="0" dirty="0" smtClean="0"/>
          </a:p>
          <a:p>
            <a:r>
              <a:rPr lang="en-US" baseline="0" dirty="0" smtClean="0"/>
              <a:t>Both sides of the campaign have received large political contributions from in and out of state.</a:t>
            </a:r>
          </a:p>
          <a:p>
            <a:endParaRPr lang="en-US" baseline="0" dirty="0" smtClean="0"/>
          </a:p>
          <a:p>
            <a:r>
              <a:rPr lang="en-US" baseline="0" dirty="0" smtClean="0"/>
              <a:t>Politicians like Donald Trump have publically supported the Republican candidates running against </a:t>
            </a:r>
            <a:r>
              <a:rPr lang="en-US" baseline="0" dirty="0" err="1" smtClean="0"/>
              <a:t>Ossoff</a:t>
            </a:r>
            <a:r>
              <a:rPr lang="en-US" baseline="0" dirty="0" smtClean="0"/>
              <a:t>.</a:t>
            </a:r>
          </a:p>
          <a:p>
            <a:endParaRPr lang="en-US" baseline="0" dirty="0" smtClean="0"/>
          </a:p>
          <a:p>
            <a:r>
              <a:rPr lang="en-US" baseline="0" dirty="0" smtClean="0"/>
              <a:t>(</a:t>
            </a:r>
            <a:r>
              <a:rPr lang="en-US" baseline="0" dirty="0" err="1" smtClean="0"/>
              <a:t>Ossoff</a:t>
            </a:r>
            <a:r>
              <a:rPr lang="en-US" baseline="0" dirty="0" smtClean="0"/>
              <a:t> did not get 50% of the votes, so there will be a runoff against the top Republican).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0584879-EEF2-428D-9585-461BD03F112C}" type="slidenum">
              <a:rPr lang="en-US" smtClean="0"/>
              <a:t>100</a:t>
            </a:fld>
            <a:endParaRPr lang="en-US"/>
          </a:p>
        </p:txBody>
      </p:sp>
    </p:spTree>
    <p:extLst>
      <p:ext uri="{BB962C8B-B14F-4D97-AF65-F5344CB8AC3E}">
        <p14:creationId xmlns:p14="http://schemas.microsoft.com/office/powerpoint/2010/main" val="37886172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584879-EEF2-428D-9585-461BD03F112C}" type="slidenum">
              <a:rPr lang="en-US" smtClean="0"/>
              <a:t>102</a:t>
            </a:fld>
            <a:endParaRPr lang="en-US"/>
          </a:p>
        </p:txBody>
      </p:sp>
    </p:spTree>
    <p:extLst>
      <p:ext uri="{BB962C8B-B14F-4D97-AF65-F5344CB8AC3E}">
        <p14:creationId xmlns:p14="http://schemas.microsoft.com/office/powerpoint/2010/main" val="19636904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Internet has</a:t>
            </a:r>
            <a:r>
              <a:rPr lang="en-US" baseline="0" dirty="0" smtClean="0"/>
              <a:t> increased the power of gerrymandering – providing voting and demographic data to be analyzed by mapping software like </a:t>
            </a:r>
            <a:r>
              <a:rPr lang="en-US" baseline="0" dirty="0" err="1" smtClean="0"/>
              <a:t>Mapitude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0584879-EEF2-428D-9585-461BD03F112C}" type="slidenum">
              <a:rPr lang="en-US" smtClean="0"/>
              <a:t>103</a:t>
            </a:fld>
            <a:endParaRPr lang="en-US"/>
          </a:p>
        </p:txBody>
      </p:sp>
    </p:spTree>
    <p:extLst>
      <p:ext uri="{BB962C8B-B14F-4D97-AF65-F5344CB8AC3E}">
        <p14:creationId xmlns:p14="http://schemas.microsoft.com/office/powerpoint/2010/main" val="19161945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Democrats have formed their</a:t>
            </a:r>
            <a:r>
              <a:rPr lang="en-US" baseline="0" dirty="0" smtClean="0"/>
              <a:t> own gerrymandering organization, the National Democratic Redistricting Committee, headed by Eric Holder and supported by President Obama, but do we want elections to be influenced by gerrymandering?</a:t>
            </a:r>
          </a:p>
          <a:p>
            <a:endParaRPr lang="en-US" baseline="0" dirty="0" smtClean="0"/>
          </a:p>
          <a:p>
            <a:r>
              <a:rPr lang="en-US" baseline="0" dirty="0" smtClean="0"/>
              <a:t>Larry </a:t>
            </a:r>
            <a:r>
              <a:rPr lang="en-US" baseline="0" dirty="0" err="1" smtClean="0"/>
              <a:t>Lessig</a:t>
            </a:r>
            <a:r>
              <a:rPr lang="en-US" baseline="0" dirty="0" smtClean="0"/>
              <a:t> ran for president in 2016 on a single issue – citizen equality. His proposed Citizen Equality Act would promote equal right to vote, equal representation and citizen-funded elections. Would that save democracy?</a:t>
            </a:r>
          </a:p>
        </p:txBody>
      </p:sp>
      <p:sp>
        <p:nvSpPr>
          <p:cNvPr id="4" name="Slide Number Placeholder 3"/>
          <p:cNvSpPr>
            <a:spLocks noGrp="1"/>
          </p:cNvSpPr>
          <p:nvPr>
            <p:ph type="sldNum" sz="quarter" idx="10"/>
          </p:nvPr>
        </p:nvSpPr>
        <p:spPr/>
        <p:txBody>
          <a:bodyPr/>
          <a:lstStyle/>
          <a:p>
            <a:fld id="{10584879-EEF2-428D-9585-461BD03F112C}" type="slidenum">
              <a:rPr lang="en-US" smtClean="0"/>
              <a:t>104</a:t>
            </a:fld>
            <a:endParaRPr lang="en-US"/>
          </a:p>
        </p:txBody>
      </p:sp>
    </p:spTree>
    <p:extLst>
      <p:ext uri="{BB962C8B-B14F-4D97-AF65-F5344CB8AC3E}">
        <p14:creationId xmlns:p14="http://schemas.microsoft.com/office/powerpoint/2010/main" val="3821266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2012 and 2013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Long version</a:t>
            </a:r>
            <a:r>
              <a:rPr lang="en-US" baseline="0" dirty="0" smtClean="0"/>
              <a:t> of the hangout on air (</a:t>
            </a:r>
            <a:r>
              <a:rPr lang="en-US" dirty="0" smtClean="0"/>
              <a:t>2:08)</a:t>
            </a:r>
          </a:p>
          <a:p>
            <a:r>
              <a:rPr lang="en-US" dirty="0" smtClean="0"/>
              <a:t>Ask me anything</a:t>
            </a:r>
          </a:p>
          <a:p>
            <a:endParaRPr lang="en-US" dirty="0" smtClean="0"/>
          </a:p>
          <a:p>
            <a:r>
              <a:rPr lang="en-US" dirty="0" smtClean="0"/>
              <a:t>Politicians using media, from Roosevelt's fireside chats to Obama's Ask me Anything</a:t>
            </a:r>
          </a:p>
          <a:p>
            <a:r>
              <a:rPr lang="en-US" dirty="0" smtClean="0"/>
              <a:t>http://cis471.blogspot.com/2012/09/politicians-using-media-from-roosevelts.html</a:t>
            </a:r>
          </a:p>
          <a:p>
            <a:endParaRPr lang="en-US" dirty="0" smtClean="0"/>
          </a:p>
          <a:p>
            <a:r>
              <a:rPr lang="en-US" sz="1200" dirty="0" smtClean="0"/>
              <a:t>President Obama has</a:t>
            </a:r>
            <a:r>
              <a:rPr lang="en-US" sz="1200" baseline="0" dirty="0" smtClean="0"/>
              <a:t> used </a:t>
            </a:r>
            <a:r>
              <a:rPr lang="en-US" sz="1200" dirty="0" smtClean="0"/>
              <a:t>the Web in different</a:t>
            </a:r>
            <a:r>
              <a:rPr lang="en-US" sz="1200" baseline="0" dirty="0" smtClean="0"/>
              <a:t> ways. </a:t>
            </a:r>
          </a:p>
          <a:p>
            <a:endParaRPr lang="en-US" sz="1200" baseline="0" dirty="0" smtClean="0"/>
          </a:p>
          <a:p>
            <a:r>
              <a:rPr lang="en-US" sz="1200" baseline="0" dirty="0" smtClean="0"/>
              <a:t>Here he is shown answering questions during an unscripted “Ask me Anything” at Reddit.com.</a:t>
            </a:r>
          </a:p>
          <a:p>
            <a:endParaRPr lang="en-US" sz="1200" baseline="0" dirty="0" smtClean="0"/>
          </a:p>
          <a:p>
            <a:r>
              <a:rPr lang="en-US" sz="1200" baseline="0" dirty="0" smtClean="0"/>
              <a:t>His Google Hangout with constituents was billed as a “fireside chat” after Roosevelt.</a:t>
            </a:r>
          </a:p>
          <a:p>
            <a:endParaRPr lang="en-US" sz="1200" baseline="0" dirty="0" smtClean="0"/>
          </a:p>
          <a:p>
            <a:r>
              <a:rPr lang="en-US" sz="1200" baseline="0" dirty="0" smtClean="0"/>
              <a:t>Roosevelt was the first president to exploit a then new medium, radio, but his programs were broadcast – they were speeches to the nation.</a:t>
            </a:r>
          </a:p>
          <a:p>
            <a:endParaRPr lang="en-US" sz="1200" baseline="0" dirty="0" smtClean="0"/>
          </a:p>
          <a:p>
            <a:r>
              <a:rPr lang="en-US" sz="1200" baseline="0" dirty="0" smtClean="0"/>
              <a:t>Obama’s hangout is interactive and unscripted.</a:t>
            </a:r>
          </a:p>
          <a:p>
            <a:endParaRPr lang="en-US" sz="1200" baseline="0" dirty="0" smtClean="0"/>
          </a:p>
          <a:p>
            <a:r>
              <a:rPr lang="en-US" sz="1200" baseline="0" dirty="0" smtClean="0"/>
              <a:t>People post petitions on the “We the People” web site and the administration takes a stand if there are 100,000 or more signatures.</a:t>
            </a:r>
          </a:p>
          <a:p>
            <a:endParaRPr lang="en-US" sz="1200" baseline="0" dirty="0" smtClean="0"/>
          </a:p>
          <a:p>
            <a:r>
              <a:rPr lang="en-US" sz="1200" baseline="0" dirty="0" smtClean="0"/>
              <a:t>Each of these is also a campaign tool –  the users are identified along with a signal as to their preferences.</a:t>
            </a:r>
          </a:p>
          <a:p>
            <a:endParaRPr lang="en-US" sz="1200" baseline="0" dirty="0" smtClean="0"/>
          </a:p>
          <a:p>
            <a:r>
              <a:rPr lang="en-US" sz="1200" baseline="0" dirty="0" smtClean="0"/>
              <a:t>This data is useful in fund raising and campaigning.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11</a:t>
            </a:fld>
            <a:endParaRPr lang="en-US"/>
          </a:p>
        </p:txBody>
      </p:sp>
    </p:spTree>
    <p:extLst>
      <p:ext uri="{BB962C8B-B14F-4D97-AF65-F5344CB8AC3E}">
        <p14:creationId xmlns:p14="http://schemas.microsoft.com/office/powerpoint/2010/main" val="33350287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Russian</a:t>
            </a:r>
            <a:r>
              <a:rPr lang="en-US" baseline="0" dirty="0" smtClean="0"/>
              <a:t> political hacking in Germany dates back at least to 2015 and observing the US election, raises questions about German elections in 2017.</a:t>
            </a:r>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106</a:t>
            </a:fld>
            <a:endParaRPr lang="en-US"/>
          </a:p>
        </p:txBody>
      </p:sp>
    </p:spTree>
    <p:extLst>
      <p:ext uri="{BB962C8B-B14F-4D97-AF65-F5344CB8AC3E}">
        <p14:creationId xmlns:p14="http://schemas.microsoft.com/office/powerpoint/2010/main" val="32430819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Russian fake news</a:t>
            </a:r>
            <a:r>
              <a:rPr lang="en-US" baseline="0" dirty="0" smtClean="0"/>
              <a:t> supported the Five Star party in Italian elections.</a:t>
            </a:r>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107</a:t>
            </a:fld>
            <a:endParaRPr lang="en-US"/>
          </a:p>
        </p:txBody>
      </p:sp>
    </p:spTree>
    <p:extLst>
      <p:ext uri="{BB962C8B-B14F-4D97-AF65-F5344CB8AC3E}">
        <p14:creationId xmlns:p14="http://schemas.microsoft.com/office/powerpoint/2010/main" val="40508119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Russian fake news</a:t>
            </a:r>
            <a:r>
              <a:rPr lang="en-US" baseline="0" dirty="0" smtClean="0"/>
              <a:t> supported the Five Star party in Italian elections.</a:t>
            </a:r>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108</a:t>
            </a:fld>
            <a:endParaRPr lang="en-US"/>
          </a:p>
        </p:txBody>
      </p:sp>
    </p:spTree>
    <p:extLst>
      <p:ext uri="{BB962C8B-B14F-4D97-AF65-F5344CB8AC3E}">
        <p14:creationId xmlns:p14="http://schemas.microsoft.com/office/powerpoint/2010/main" val="17924647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French</a:t>
            </a:r>
            <a:r>
              <a:rPr lang="en-US" baseline="0" dirty="0" smtClean="0"/>
              <a:t> hack was obvious and released too late to influence the election. May it have been a “false flag” attack by a third nation or even an organization like ISIS to create tension between the Russia and NATO nations?</a:t>
            </a:r>
            <a:endParaRPr lang="en-US" dirty="0"/>
          </a:p>
        </p:txBody>
      </p:sp>
      <p:sp>
        <p:nvSpPr>
          <p:cNvPr id="4" name="Slide Number Placeholder 3"/>
          <p:cNvSpPr>
            <a:spLocks noGrp="1"/>
          </p:cNvSpPr>
          <p:nvPr>
            <p:ph type="sldNum" sz="quarter" idx="10"/>
          </p:nvPr>
        </p:nvSpPr>
        <p:spPr/>
        <p:txBody>
          <a:bodyPr/>
          <a:lstStyle/>
          <a:p>
            <a:fld id="{10584879-EEF2-428D-9585-461BD03F112C}" type="slidenum">
              <a:rPr lang="en-US" smtClean="0"/>
              <a:t>109</a:t>
            </a:fld>
            <a:endParaRPr lang="en-US"/>
          </a:p>
        </p:txBody>
      </p:sp>
    </p:spTree>
    <p:extLst>
      <p:ext uri="{BB962C8B-B14F-4D97-AF65-F5344CB8AC3E}">
        <p14:creationId xmlns:p14="http://schemas.microsoft.com/office/powerpoint/2010/main" val="15582606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slogan on the Brexit campaign bus turned out to be a lie: http://www.newstatesman.com/politics/uk/2016/06/how-brexit-campaign-lied-us-and-got-away-it</a:t>
            </a:r>
          </a:p>
          <a:p>
            <a:endParaRPr lang="en-US" baseline="0" dirty="0" smtClean="0"/>
          </a:p>
          <a:p>
            <a:r>
              <a:rPr lang="en-US" dirty="0" smtClean="0"/>
              <a:t>Fake news blog</a:t>
            </a:r>
            <a:r>
              <a:rPr lang="en-US" baseline="0" dirty="0" smtClean="0"/>
              <a:t> posts:</a:t>
            </a:r>
          </a:p>
          <a:p>
            <a:r>
              <a:rPr lang="en-US" dirty="0" smtClean="0"/>
              <a:t>http://cis471.blogspot.com/search/label/fake%20news</a:t>
            </a:r>
          </a:p>
          <a:p>
            <a:endParaRPr lang="en-US" dirty="0"/>
          </a:p>
        </p:txBody>
      </p:sp>
      <p:sp>
        <p:nvSpPr>
          <p:cNvPr id="4" name="Slide Number Placeholder 3"/>
          <p:cNvSpPr>
            <a:spLocks noGrp="1"/>
          </p:cNvSpPr>
          <p:nvPr>
            <p:ph type="sldNum" sz="quarter" idx="10"/>
          </p:nvPr>
        </p:nvSpPr>
        <p:spPr/>
        <p:txBody>
          <a:bodyPr/>
          <a:lstStyle/>
          <a:p>
            <a:fld id="{8008F9EB-8099-4B75-9989-50377AF731BF}" type="slidenum">
              <a:rPr lang="en-US" smtClean="0"/>
              <a:t>110</a:t>
            </a:fld>
            <a:endParaRPr lang="en-US"/>
          </a:p>
        </p:txBody>
      </p:sp>
    </p:spTree>
    <p:extLst>
      <p:ext uri="{BB962C8B-B14F-4D97-AF65-F5344CB8AC3E}">
        <p14:creationId xmlns:p14="http://schemas.microsoft.com/office/powerpoint/2010/main" val="37533449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584879-EEF2-428D-9585-461BD03F112C}" type="slidenum">
              <a:rPr lang="en-US" smtClean="0"/>
              <a:t>111</a:t>
            </a:fld>
            <a:endParaRPr lang="en-US"/>
          </a:p>
        </p:txBody>
      </p:sp>
    </p:spTree>
    <p:extLst>
      <p:ext uri="{BB962C8B-B14F-4D97-AF65-F5344CB8AC3E}">
        <p14:creationId xmlns:p14="http://schemas.microsoft.com/office/powerpoint/2010/main" val="17400494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584879-EEF2-428D-9585-461BD03F112C}" type="slidenum">
              <a:rPr lang="en-US" smtClean="0"/>
              <a:t>113</a:t>
            </a:fld>
            <a:endParaRPr lang="en-US"/>
          </a:p>
        </p:txBody>
      </p:sp>
    </p:spTree>
    <p:extLst>
      <p:ext uri="{BB962C8B-B14F-4D97-AF65-F5344CB8AC3E}">
        <p14:creationId xmlns:p14="http://schemas.microsoft.com/office/powerpoint/2010/main" val="40665465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Fake news blog</a:t>
            </a:r>
            <a:r>
              <a:rPr lang="en-US" baseline="0" dirty="0" smtClean="0"/>
              <a:t> posts:</a:t>
            </a:r>
          </a:p>
          <a:p>
            <a:r>
              <a:rPr lang="en-US" dirty="0" smtClean="0"/>
              <a:t>http://cis471.blogspot.com/search/label/fake%20news</a:t>
            </a:r>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114</a:t>
            </a:fld>
            <a:endParaRPr lang="en-US"/>
          </a:p>
        </p:txBody>
      </p:sp>
    </p:spTree>
    <p:extLst>
      <p:ext uri="{BB962C8B-B14F-4D97-AF65-F5344CB8AC3E}">
        <p14:creationId xmlns:p14="http://schemas.microsoft.com/office/powerpoint/2010/main" val="24570573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Poynter had been critical of Facebook in the past:</a:t>
            </a:r>
          </a:p>
          <a:p>
            <a:r>
              <a:rPr lang="en-US" dirty="0" smtClean="0"/>
              <a:t>http://www.poynter.org/2016/the-real-problem-or-problems-with-facebooks-trending-topics/411498/</a:t>
            </a:r>
          </a:p>
          <a:p>
            <a:endParaRPr lang="en-US" dirty="0" smtClean="0"/>
          </a:p>
          <a:p>
            <a:r>
              <a:rPr lang="en-US" dirty="0" smtClean="0"/>
              <a:t>Fake news blog</a:t>
            </a:r>
            <a:r>
              <a:rPr lang="en-US" baseline="0" dirty="0" smtClean="0"/>
              <a:t> posts:</a:t>
            </a:r>
          </a:p>
          <a:p>
            <a:r>
              <a:rPr lang="en-US" dirty="0" smtClean="0"/>
              <a:t>http://cis471.blogspot.com/search/label/fake%20news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115</a:t>
            </a:fld>
            <a:endParaRPr lang="en-US"/>
          </a:p>
        </p:txBody>
      </p:sp>
    </p:spTree>
    <p:extLst>
      <p:ext uri="{BB962C8B-B14F-4D97-AF65-F5344CB8AC3E}">
        <p14:creationId xmlns:p14="http://schemas.microsoft.com/office/powerpoint/2010/main" val="5764716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8FB1E-89B5-49BE-90D0-A8AE86A0F53C}" type="slidenum">
              <a:rPr lang="en-US" smtClean="0"/>
              <a:t>116</a:t>
            </a:fld>
            <a:endParaRPr lang="en-US" dirty="0"/>
          </a:p>
        </p:txBody>
      </p:sp>
    </p:spTree>
    <p:extLst>
      <p:ext uri="{BB962C8B-B14F-4D97-AF65-F5344CB8AC3E}">
        <p14:creationId xmlns:p14="http://schemas.microsoft.com/office/powerpoint/2010/main" val="4174163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Trump’s use of social media was picked up by the mainstream media and he posted favorable content that appeared on mainstream</a:t>
            </a:r>
            <a:r>
              <a:rPr lang="en-US" baseline="0" dirty="0" smtClean="0"/>
              <a:t> media. He also constantly attacked unfavorable mainstream media online.</a:t>
            </a:r>
          </a:p>
          <a:p>
            <a:endParaRPr lang="en-US" baseline="0" dirty="0" smtClean="0"/>
          </a:p>
          <a:p>
            <a:r>
              <a:rPr lang="en-US" baseline="0" dirty="0" smtClean="0"/>
              <a:t>He dominated the news with his outrageous comments and the media made  money talking about them.</a:t>
            </a:r>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12</a:t>
            </a:fld>
            <a:endParaRPr lang="en-US"/>
          </a:p>
        </p:txBody>
      </p:sp>
    </p:spTree>
    <p:extLst>
      <p:ext uri="{BB962C8B-B14F-4D97-AF65-F5344CB8AC3E}">
        <p14:creationId xmlns:p14="http://schemas.microsoft.com/office/powerpoint/2010/main" val="42469333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rgbClr val="333333"/>
              </a:solidFill>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“How Running ExxonMobil Did (And Didn't) Prepare Rex </a:t>
            </a:r>
            <a:r>
              <a:rPr lang="en-US" sz="1200" b="0" i="0" kern="1200" dirty="0" err="1" smtClean="0">
                <a:solidFill>
                  <a:schemeClr val="tx1"/>
                </a:solidFill>
                <a:effectLst/>
                <a:latin typeface="+mn-lt"/>
                <a:ea typeface="+mn-ea"/>
                <a:cs typeface="+mn-cs"/>
              </a:rPr>
              <a:t>Tillerson</a:t>
            </a:r>
            <a:r>
              <a:rPr lang="en-US" sz="1200" b="0" i="0" kern="1200" dirty="0" smtClean="0">
                <a:solidFill>
                  <a:schemeClr val="tx1"/>
                </a:solidFill>
                <a:effectLst/>
                <a:latin typeface="+mn-lt"/>
                <a:ea typeface="+mn-ea"/>
                <a:cs typeface="+mn-cs"/>
              </a:rPr>
              <a:t> For Secretary Of State,” is an excellent, balanced interview of</a:t>
            </a:r>
            <a:r>
              <a:rPr lang="en-US" sz="1200" b="0" i="0" kern="1200" baseline="0" dirty="0" smtClean="0">
                <a:solidFill>
                  <a:schemeClr val="tx1"/>
                </a:solidFill>
                <a:effectLst/>
                <a:latin typeface="+mn-lt"/>
                <a:ea typeface="+mn-ea"/>
                <a:cs typeface="+mn-cs"/>
              </a:rPr>
              <a:t> </a:t>
            </a:r>
            <a:r>
              <a:rPr lang="en-US" dirty="0" smtClean="0">
                <a:solidFill>
                  <a:srgbClr val="333333"/>
                </a:solidFill>
                <a:latin typeface="Verdana" panose="020B0604030504040204" pitchFamily="34" charset="0"/>
              </a:rPr>
              <a:t>New Yorker</a:t>
            </a:r>
            <a:r>
              <a:rPr lang="en-US" baseline="0" dirty="0" smtClean="0">
                <a:solidFill>
                  <a:srgbClr val="333333"/>
                </a:solidFill>
                <a:latin typeface="Verdana" panose="020B0604030504040204" pitchFamily="34" charset="0"/>
              </a:rPr>
              <a:t> writer Ted </a:t>
            </a:r>
            <a:r>
              <a:rPr lang="en-US" baseline="0" dirty="0" err="1" smtClean="0">
                <a:solidFill>
                  <a:srgbClr val="333333"/>
                </a:solidFill>
                <a:latin typeface="Verdana" panose="020B0604030504040204" pitchFamily="34" charset="0"/>
              </a:rPr>
              <a:t>Coll</a:t>
            </a:r>
            <a:r>
              <a:rPr lang="en-US" baseline="0" dirty="0" smtClean="0">
                <a:solidFill>
                  <a:srgbClr val="333333"/>
                </a:solidFill>
                <a:latin typeface="Verdana" panose="020B0604030504040204" pitchFamily="34" charset="0"/>
              </a:rPr>
              <a:t> by Terry Gross. The audio and a transcription are at: </a:t>
            </a:r>
            <a:r>
              <a:rPr lang="en-US" dirty="0" smtClean="0"/>
              <a:t>http://www.npr.org/2016/12/20/506286977/how-running-exxonmobil-did-and-didnt-prepare-rex-tillerson-for-secretary-of-stat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117</a:t>
            </a:fld>
            <a:endParaRPr lang="en-US"/>
          </a:p>
        </p:txBody>
      </p:sp>
    </p:spTree>
    <p:extLst>
      <p:ext uri="{BB962C8B-B14F-4D97-AF65-F5344CB8AC3E}">
        <p14:creationId xmlns:p14="http://schemas.microsoft.com/office/powerpoint/2010/main" val="15507224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Initially, CEO Mark Zuckerberg</a:t>
            </a:r>
            <a:r>
              <a:rPr lang="en-US" baseline="0" dirty="0" smtClean="0"/>
              <a:t> dismissed the suggestion that Facebook may have influenced the 2016 election.</a:t>
            </a:r>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118</a:t>
            </a:fld>
            <a:endParaRPr lang="en-US"/>
          </a:p>
        </p:txBody>
      </p:sp>
    </p:spTree>
    <p:extLst>
      <p:ext uri="{BB962C8B-B14F-4D97-AF65-F5344CB8AC3E}">
        <p14:creationId xmlns:p14="http://schemas.microsoft.com/office/powerpoint/2010/main" val="13846470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Poynter Institute:</a:t>
            </a:r>
            <a:r>
              <a:rPr lang="en-US" baseline="0" dirty="0" smtClean="0"/>
              <a:t> http://www.poynter.org/</a:t>
            </a:r>
          </a:p>
          <a:p>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119</a:t>
            </a:fld>
            <a:endParaRPr lang="en-US"/>
          </a:p>
        </p:txBody>
      </p:sp>
    </p:spTree>
    <p:extLst>
      <p:ext uri="{BB962C8B-B14F-4D97-AF65-F5344CB8AC3E}">
        <p14:creationId xmlns:p14="http://schemas.microsoft.com/office/powerpoint/2010/main" val="41263259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Subsequently, under</a:t>
            </a:r>
            <a:r>
              <a:rPr lang="en-US" baseline="0" dirty="0" smtClean="0"/>
              <a:t> pressure from Facebook employees and the press and public, Facebook began testing features to identify and mitigate the effect of fake news.</a:t>
            </a:r>
            <a:endParaRPr lang="en-US" dirty="0"/>
          </a:p>
        </p:txBody>
      </p:sp>
      <p:sp>
        <p:nvSpPr>
          <p:cNvPr id="4" name="Slide Number Placeholder 3"/>
          <p:cNvSpPr>
            <a:spLocks noGrp="1"/>
          </p:cNvSpPr>
          <p:nvPr>
            <p:ph type="sldNum" sz="quarter" idx="10"/>
          </p:nvPr>
        </p:nvSpPr>
        <p:spPr/>
        <p:txBody>
          <a:bodyPr/>
          <a:lstStyle/>
          <a:p>
            <a:fld id="{C3927734-A18B-4B0A-9B51-C7078534D16E}" type="slidenum">
              <a:rPr lang="en-US" smtClean="0"/>
              <a:t>120</a:t>
            </a:fld>
            <a:endParaRPr lang="en-US"/>
          </a:p>
        </p:txBody>
      </p:sp>
    </p:spTree>
    <p:extLst>
      <p:ext uri="{BB962C8B-B14F-4D97-AF65-F5344CB8AC3E}">
        <p14:creationId xmlns:p14="http://schemas.microsoft.com/office/powerpoint/2010/main" val="1267262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words are changed and the voice sound natural and like the speaker.</a:t>
            </a:r>
            <a:endParaRPr lang="en-US" dirty="0"/>
          </a:p>
        </p:txBody>
      </p:sp>
      <p:sp>
        <p:nvSpPr>
          <p:cNvPr id="4" name="Slide Number Placeholder 3"/>
          <p:cNvSpPr>
            <a:spLocks noGrp="1"/>
          </p:cNvSpPr>
          <p:nvPr>
            <p:ph type="sldNum" sz="quarter" idx="10"/>
          </p:nvPr>
        </p:nvSpPr>
        <p:spPr/>
        <p:txBody>
          <a:bodyPr/>
          <a:lstStyle/>
          <a:p>
            <a:fld id="{10584879-EEF2-428D-9585-461BD03F112C}" type="slidenum">
              <a:rPr lang="en-US" smtClean="0"/>
              <a:t>124</a:t>
            </a:fld>
            <a:endParaRPr lang="en-US"/>
          </a:p>
        </p:txBody>
      </p:sp>
    </p:spTree>
    <p:extLst>
      <p:ext uri="{BB962C8B-B14F-4D97-AF65-F5344CB8AC3E}">
        <p14:creationId xmlns:p14="http://schemas.microsoft.com/office/powerpoint/2010/main" val="25396610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584879-EEF2-428D-9585-461BD03F112C}" type="slidenum">
              <a:rPr lang="en-US" smtClean="0"/>
              <a:t>125</a:t>
            </a:fld>
            <a:endParaRPr lang="en-US"/>
          </a:p>
        </p:txBody>
      </p:sp>
    </p:spTree>
    <p:extLst>
      <p:ext uri="{BB962C8B-B14F-4D97-AF65-F5344CB8AC3E}">
        <p14:creationId xmlns:p14="http://schemas.microsoft.com/office/powerpoint/2010/main" val="26337195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If those demos look unrealistic, think about how quickly technology improves.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This is a recap of improvements in</a:t>
            </a:r>
            <a:r>
              <a:rPr lang="en-US" sz="2000" baseline="0" dirty="0" smtClean="0"/>
              <a:t> image processing.</a:t>
            </a:r>
            <a:endParaRPr lang="en-US" sz="20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latin typeface="+mn-lt"/>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mn-lt"/>
                <a:cs typeface="Times New Roman" pitchFamily="18" charset="0"/>
              </a:rPr>
              <a:t>Sketchpad </a:t>
            </a:r>
            <a:r>
              <a:rPr lang="en-US" sz="2000" baseline="0" dirty="0" smtClean="0">
                <a:latin typeface="+mn-lt"/>
                <a:cs typeface="Times New Roman" pitchFamily="18" charset="0"/>
              </a:rPr>
              <a:t>foreshadowed much of today’s image processing and user interfaces.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aseline="0" dirty="0" smtClean="0">
              <a:latin typeface="+mn-lt"/>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latin typeface="+mn-lt"/>
                <a:cs typeface="Times New Roman" pitchFamily="18" charset="0"/>
              </a:rPr>
              <a:t>This is typical of technological development – researchers build prototype systems using very expensive equipment.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aseline="0" dirty="0" smtClean="0">
              <a:latin typeface="+mn-lt"/>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latin typeface="+mn-lt"/>
                <a:cs typeface="Times New Roman" pitchFamily="18" charset="0"/>
              </a:rPr>
              <a:t>With time, technology improves and the prototypes are refined and become products.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aseline="0" dirty="0" smtClean="0">
              <a:latin typeface="+mn-lt"/>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latin typeface="+mn-lt"/>
                <a:cs typeface="Times New Roman" pitchFamily="18" charset="0"/>
              </a:rPr>
              <a:t>They are often expensive and for specialized markets at first, but with time and further technological improvement and product evolution, they eventually become part of the mainstream.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aseline="0" dirty="0" smtClean="0">
              <a:latin typeface="+mn-lt"/>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latin typeface="+mn-lt"/>
                <a:cs typeface="Times New Roman" pitchFamily="18" charset="0"/>
              </a:rPr>
              <a:t>Sketchpad is the grandfather of the image processing hardware and software built into today’s tablets and phones.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aseline="0" dirty="0" smtClean="0">
              <a:latin typeface="+mn-lt"/>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latin typeface="+mn-lt"/>
                <a:cs typeface="Times New Roman" pitchFamily="18" charset="0"/>
              </a:rPr>
              <a:t>The Xerox Alto was developed at the Xerox Palo Alto Research Center at a cost of around $100,000 each. Xerox tried to sell products based on it’s design, but they were too expensive and failed in the market place.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aseline="0" dirty="0" smtClean="0">
              <a:latin typeface="+mn-lt"/>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latin typeface="+mn-lt"/>
                <a:cs typeface="Times New Roman" pitchFamily="18" charset="0"/>
              </a:rPr>
              <a:t>The 1984 Apple Macintosh was the first successful image processing computer.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aseline="0" dirty="0" smtClean="0">
              <a:latin typeface="+mn-lt"/>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latin typeface="+mn-lt"/>
                <a:cs typeface="Times New Roman" pitchFamily="18" charset="0"/>
              </a:rPr>
              <a:t>Today, we all have powerful image processing computers in our pockets and brief cases.</a:t>
            </a:r>
          </a:p>
          <a:p>
            <a:endParaRPr lang="en-US" sz="2000" dirty="0"/>
          </a:p>
        </p:txBody>
      </p:sp>
      <p:sp>
        <p:nvSpPr>
          <p:cNvPr id="4" name="Slide Number Placeholder 3"/>
          <p:cNvSpPr>
            <a:spLocks noGrp="1"/>
          </p:cNvSpPr>
          <p:nvPr>
            <p:ph type="sldNum" sz="quarter" idx="10"/>
          </p:nvPr>
        </p:nvSpPr>
        <p:spPr/>
        <p:txBody>
          <a:bodyPr/>
          <a:lstStyle/>
          <a:p>
            <a:fld id="{5DC71822-4C48-4054-802C-DE4A10B77D14}" type="slidenum">
              <a:rPr lang="en-US" smtClean="0"/>
              <a:t>126</a:t>
            </a:fld>
            <a:endParaRPr lang="en-US"/>
          </a:p>
        </p:txBody>
      </p:sp>
    </p:spTree>
    <p:extLst>
      <p:ext uri="{BB962C8B-B14F-4D97-AF65-F5344CB8AC3E}">
        <p14:creationId xmlns:p14="http://schemas.microsoft.com/office/powerpoint/2010/main" val="35991547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0584879-EEF2-428D-9585-461BD03F112C}" type="slidenum">
              <a:rPr lang="en-US" smtClean="0"/>
              <a:t>129</a:t>
            </a:fld>
            <a:endParaRPr lang="en-US"/>
          </a:p>
        </p:txBody>
      </p:sp>
    </p:spTree>
    <p:extLst>
      <p:ext uri="{BB962C8B-B14F-4D97-AF65-F5344CB8AC3E}">
        <p14:creationId xmlns:p14="http://schemas.microsoft.com/office/powerpoint/2010/main" val="21434413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the US media,</a:t>
            </a:r>
            <a:r>
              <a:rPr lang="en-US" baseline="0" dirty="0" smtClean="0"/>
              <a:t> they get more ad revenue from Trump stories than from Clinton stories.</a:t>
            </a:r>
          </a:p>
          <a:p>
            <a:endParaRPr lang="en-US" baseline="0" dirty="0" smtClean="0"/>
          </a:p>
          <a:p>
            <a:r>
              <a:rPr lang="en-US" baseline="0" dirty="0" smtClean="0"/>
              <a:t>These sites, and others like them, are not ideological – they feature Trump because Trump supporters are more engaged than Clinton supporters so Trump fakes generate more ad revenue.</a:t>
            </a:r>
            <a:endParaRPr lang="en-US" dirty="0"/>
          </a:p>
        </p:txBody>
      </p:sp>
      <p:sp>
        <p:nvSpPr>
          <p:cNvPr id="4" name="Slide Number Placeholder 3"/>
          <p:cNvSpPr>
            <a:spLocks noGrp="1"/>
          </p:cNvSpPr>
          <p:nvPr>
            <p:ph type="sldNum" sz="quarter" idx="10"/>
          </p:nvPr>
        </p:nvSpPr>
        <p:spPr/>
        <p:txBody>
          <a:bodyPr/>
          <a:lstStyle/>
          <a:p>
            <a:fld id="{8008F9EB-8099-4B75-9989-50377AF731BF}" type="slidenum">
              <a:rPr lang="en-US" smtClean="0"/>
              <a:t>130</a:t>
            </a:fld>
            <a:endParaRPr lang="en-US"/>
          </a:p>
        </p:txBody>
      </p:sp>
    </p:spTree>
    <p:extLst>
      <p:ext uri="{BB962C8B-B14F-4D97-AF65-F5344CB8AC3E}">
        <p14:creationId xmlns:p14="http://schemas.microsoft.com/office/powerpoint/2010/main" val="16049539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 list subscriptions on the left. </a:t>
            </a:r>
          </a:p>
          <a:p>
            <a:endParaRPr lang="en-US" dirty="0" smtClean="0"/>
          </a:p>
          <a:p>
            <a:r>
              <a:rPr lang="en-US" dirty="0" smtClean="0"/>
              <a:t>I also listen to Crooked</a:t>
            </a:r>
            <a:r>
              <a:rPr lang="en-US" baseline="0" dirty="0" smtClean="0"/>
              <a:t> Media podcasts.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0584879-EEF2-428D-9585-461BD03F112C}" type="slidenum">
              <a:rPr lang="en-US" smtClean="0"/>
              <a:t>131</a:t>
            </a:fld>
            <a:endParaRPr lang="en-US"/>
          </a:p>
        </p:txBody>
      </p:sp>
    </p:spTree>
    <p:extLst>
      <p:ext uri="{BB962C8B-B14F-4D97-AF65-F5344CB8AC3E}">
        <p14:creationId xmlns:p14="http://schemas.microsoft.com/office/powerpoint/2010/main" val="2765086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err="1" smtClean="0">
                <a:solidFill>
                  <a:schemeClr val="tx1"/>
                </a:solidFill>
                <a:effectLst/>
                <a:latin typeface="+mn-lt"/>
                <a:ea typeface="+mn-ea"/>
                <a:cs typeface="+mn-cs"/>
              </a:rPr>
              <a:t>Politifact</a:t>
            </a:r>
            <a:r>
              <a:rPr lang="en-US" sz="1200" b="0" i="0" kern="1200" baseline="0" dirty="0" smtClean="0">
                <a:solidFill>
                  <a:schemeClr val="tx1"/>
                </a:solidFill>
                <a:effectLst/>
                <a:latin typeface="+mn-lt"/>
                <a:ea typeface="+mn-ea"/>
                <a:cs typeface="+mn-cs"/>
              </a:rPr>
              <a:t> is a fact checking service run by a large Florida newspaper. They seem truly independent – you can read about their </a:t>
            </a:r>
            <a:r>
              <a:rPr lang="en-US" sz="1200" b="0" i="0" kern="1200" baseline="0" dirty="0" err="1" smtClean="0">
                <a:solidFill>
                  <a:schemeClr val="tx1"/>
                </a:solidFill>
                <a:effectLst/>
                <a:latin typeface="+mn-lt"/>
                <a:ea typeface="+mn-ea"/>
                <a:cs typeface="+mn-cs"/>
              </a:rPr>
              <a:t>philosoohy</a:t>
            </a:r>
            <a:r>
              <a:rPr lang="en-US" sz="1200" b="0" i="0" kern="1200" baseline="0" dirty="0" smtClean="0">
                <a:solidFill>
                  <a:schemeClr val="tx1"/>
                </a:solidFill>
                <a:effectLst/>
                <a:latin typeface="+mn-lt"/>
                <a:ea typeface="+mn-ea"/>
                <a:cs typeface="+mn-cs"/>
              </a:rPr>
              <a:t>, rating system and sources of funding on their Web page.</a:t>
            </a:r>
          </a:p>
          <a:p>
            <a:pPr fontAlgn="base"/>
            <a:endParaRPr lang="en-US" sz="1200" b="0" i="0" kern="1200" baseline="0" dirty="0" smtClean="0">
              <a:solidFill>
                <a:schemeClr val="tx1"/>
              </a:solidFill>
              <a:effectLst/>
              <a:latin typeface="+mn-lt"/>
              <a:ea typeface="+mn-ea"/>
              <a:cs typeface="+mn-cs"/>
            </a:endParaRPr>
          </a:p>
          <a:p>
            <a:pPr fontAlgn="base"/>
            <a:r>
              <a:rPr lang="en-US" sz="1200" b="0" i="0" kern="1200" baseline="0" dirty="0" smtClean="0">
                <a:solidFill>
                  <a:schemeClr val="tx1"/>
                </a:solidFill>
                <a:effectLst/>
                <a:latin typeface="+mn-lt"/>
                <a:ea typeface="+mn-ea"/>
                <a:cs typeface="+mn-cs"/>
              </a:rPr>
              <a:t>They have a six level scale for rating public statements by politicians.</a:t>
            </a:r>
          </a:p>
        </p:txBody>
      </p:sp>
      <p:sp>
        <p:nvSpPr>
          <p:cNvPr id="4" name="Slide Number Placeholder 3"/>
          <p:cNvSpPr>
            <a:spLocks noGrp="1"/>
          </p:cNvSpPr>
          <p:nvPr>
            <p:ph type="sldNum" sz="quarter" idx="10"/>
          </p:nvPr>
        </p:nvSpPr>
        <p:spPr/>
        <p:txBody>
          <a:bodyPr/>
          <a:lstStyle/>
          <a:p>
            <a:fld id="{8008F9EB-8099-4B75-9989-50377AF731BF}" type="slidenum">
              <a:rPr lang="en-US" smtClean="0"/>
              <a:t>14</a:t>
            </a:fld>
            <a:endParaRPr lang="en-US"/>
          </a:p>
        </p:txBody>
      </p:sp>
    </p:spTree>
    <p:extLst>
      <p:ext uri="{BB962C8B-B14F-4D97-AF65-F5344CB8AC3E}">
        <p14:creationId xmlns:p14="http://schemas.microsoft.com/office/powerpoint/2010/main" val="3682696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E94A3E-5A40-40E2-B127-EAC364FCC60A}" type="datetimeFigureOut">
              <a:rPr lang="en-US" smtClean="0"/>
              <a:t>5/23/2017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E9012-B2C0-4051-91EA-9E0571511B9B}" type="slidenum">
              <a:rPr lang="en-US" smtClean="0"/>
              <a:t>‹#›</a:t>
            </a:fld>
            <a:endParaRPr lang="en-US"/>
          </a:p>
        </p:txBody>
      </p:sp>
    </p:spTree>
    <p:extLst>
      <p:ext uri="{BB962C8B-B14F-4D97-AF65-F5344CB8AC3E}">
        <p14:creationId xmlns:p14="http://schemas.microsoft.com/office/powerpoint/2010/main" val="921779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E94A3E-5A40-40E2-B127-EAC364FCC60A}" type="datetimeFigureOut">
              <a:rPr lang="en-US" smtClean="0"/>
              <a:t>5/23/2017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E9012-B2C0-4051-91EA-9E0571511B9B}" type="slidenum">
              <a:rPr lang="en-US" smtClean="0"/>
              <a:t>‹#›</a:t>
            </a:fld>
            <a:endParaRPr lang="en-US"/>
          </a:p>
        </p:txBody>
      </p:sp>
    </p:spTree>
    <p:extLst>
      <p:ext uri="{BB962C8B-B14F-4D97-AF65-F5344CB8AC3E}">
        <p14:creationId xmlns:p14="http://schemas.microsoft.com/office/powerpoint/2010/main" val="3641693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E94A3E-5A40-40E2-B127-EAC364FCC60A}" type="datetimeFigureOut">
              <a:rPr lang="en-US" smtClean="0"/>
              <a:t>5/23/2017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E9012-B2C0-4051-91EA-9E0571511B9B}" type="slidenum">
              <a:rPr lang="en-US" smtClean="0"/>
              <a:t>‹#›</a:t>
            </a:fld>
            <a:endParaRPr lang="en-US"/>
          </a:p>
        </p:txBody>
      </p:sp>
    </p:spTree>
    <p:extLst>
      <p:ext uri="{BB962C8B-B14F-4D97-AF65-F5344CB8AC3E}">
        <p14:creationId xmlns:p14="http://schemas.microsoft.com/office/powerpoint/2010/main" val="1551606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E94A3E-5A40-40E2-B127-EAC364FCC60A}" type="datetimeFigureOut">
              <a:rPr lang="en-US" smtClean="0"/>
              <a:t>5/23/2017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E9012-B2C0-4051-91EA-9E0571511B9B}" type="slidenum">
              <a:rPr lang="en-US" smtClean="0"/>
              <a:t>‹#›</a:t>
            </a:fld>
            <a:endParaRPr lang="en-US"/>
          </a:p>
        </p:txBody>
      </p:sp>
    </p:spTree>
    <p:extLst>
      <p:ext uri="{BB962C8B-B14F-4D97-AF65-F5344CB8AC3E}">
        <p14:creationId xmlns:p14="http://schemas.microsoft.com/office/powerpoint/2010/main" val="417511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E94A3E-5A40-40E2-B127-EAC364FCC60A}" type="datetimeFigureOut">
              <a:rPr lang="en-US" smtClean="0"/>
              <a:t>5/23/2017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E9012-B2C0-4051-91EA-9E0571511B9B}" type="slidenum">
              <a:rPr lang="en-US" smtClean="0"/>
              <a:t>‹#›</a:t>
            </a:fld>
            <a:endParaRPr lang="en-US"/>
          </a:p>
        </p:txBody>
      </p:sp>
    </p:spTree>
    <p:extLst>
      <p:ext uri="{BB962C8B-B14F-4D97-AF65-F5344CB8AC3E}">
        <p14:creationId xmlns:p14="http://schemas.microsoft.com/office/powerpoint/2010/main" val="1009833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E94A3E-5A40-40E2-B127-EAC364FCC60A}" type="datetimeFigureOut">
              <a:rPr lang="en-US" smtClean="0"/>
              <a:t>5/23/2017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E9012-B2C0-4051-91EA-9E0571511B9B}" type="slidenum">
              <a:rPr lang="en-US" smtClean="0"/>
              <a:t>‹#›</a:t>
            </a:fld>
            <a:endParaRPr lang="en-US"/>
          </a:p>
        </p:txBody>
      </p:sp>
    </p:spTree>
    <p:extLst>
      <p:ext uri="{BB962C8B-B14F-4D97-AF65-F5344CB8AC3E}">
        <p14:creationId xmlns:p14="http://schemas.microsoft.com/office/powerpoint/2010/main" val="110468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E94A3E-5A40-40E2-B127-EAC364FCC60A}" type="datetimeFigureOut">
              <a:rPr lang="en-US" smtClean="0"/>
              <a:t>5/23/2017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1E9012-B2C0-4051-91EA-9E0571511B9B}" type="slidenum">
              <a:rPr lang="en-US" smtClean="0"/>
              <a:t>‹#›</a:t>
            </a:fld>
            <a:endParaRPr lang="en-US"/>
          </a:p>
        </p:txBody>
      </p:sp>
    </p:spTree>
    <p:extLst>
      <p:ext uri="{BB962C8B-B14F-4D97-AF65-F5344CB8AC3E}">
        <p14:creationId xmlns:p14="http://schemas.microsoft.com/office/powerpoint/2010/main" val="3924140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E94A3E-5A40-40E2-B127-EAC364FCC60A}" type="datetimeFigureOut">
              <a:rPr lang="en-US" smtClean="0"/>
              <a:t>5/23/2017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1E9012-B2C0-4051-91EA-9E0571511B9B}" type="slidenum">
              <a:rPr lang="en-US" smtClean="0"/>
              <a:t>‹#›</a:t>
            </a:fld>
            <a:endParaRPr lang="en-US"/>
          </a:p>
        </p:txBody>
      </p:sp>
    </p:spTree>
    <p:extLst>
      <p:ext uri="{BB962C8B-B14F-4D97-AF65-F5344CB8AC3E}">
        <p14:creationId xmlns:p14="http://schemas.microsoft.com/office/powerpoint/2010/main" val="83399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E94A3E-5A40-40E2-B127-EAC364FCC60A}" type="datetimeFigureOut">
              <a:rPr lang="en-US" smtClean="0"/>
              <a:t>5/23/2017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1E9012-B2C0-4051-91EA-9E0571511B9B}" type="slidenum">
              <a:rPr lang="en-US" smtClean="0"/>
              <a:t>‹#›</a:t>
            </a:fld>
            <a:endParaRPr lang="en-US"/>
          </a:p>
        </p:txBody>
      </p:sp>
    </p:spTree>
    <p:extLst>
      <p:ext uri="{BB962C8B-B14F-4D97-AF65-F5344CB8AC3E}">
        <p14:creationId xmlns:p14="http://schemas.microsoft.com/office/powerpoint/2010/main" val="1463135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E94A3E-5A40-40E2-B127-EAC364FCC60A}" type="datetimeFigureOut">
              <a:rPr lang="en-US" smtClean="0"/>
              <a:t>5/23/2017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E9012-B2C0-4051-91EA-9E0571511B9B}" type="slidenum">
              <a:rPr lang="en-US" smtClean="0"/>
              <a:t>‹#›</a:t>
            </a:fld>
            <a:endParaRPr lang="en-US"/>
          </a:p>
        </p:txBody>
      </p:sp>
    </p:spTree>
    <p:extLst>
      <p:ext uri="{BB962C8B-B14F-4D97-AF65-F5344CB8AC3E}">
        <p14:creationId xmlns:p14="http://schemas.microsoft.com/office/powerpoint/2010/main" val="3744048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E94A3E-5A40-40E2-B127-EAC364FCC60A}" type="datetimeFigureOut">
              <a:rPr lang="en-US" smtClean="0"/>
              <a:t>5/23/2017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E9012-B2C0-4051-91EA-9E0571511B9B}" type="slidenum">
              <a:rPr lang="en-US" smtClean="0"/>
              <a:t>‹#›</a:t>
            </a:fld>
            <a:endParaRPr lang="en-US"/>
          </a:p>
        </p:txBody>
      </p:sp>
    </p:spTree>
    <p:extLst>
      <p:ext uri="{BB962C8B-B14F-4D97-AF65-F5344CB8AC3E}">
        <p14:creationId xmlns:p14="http://schemas.microsoft.com/office/powerpoint/2010/main" val="3897190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E94A3E-5A40-40E2-B127-EAC364FCC60A}" type="datetimeFigureOut">
              <a:rPr lang="en-US" smtClean="0"/>
              <a:t>5/23/2017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1E9012-B2C0-4051-91EA-9E0571511B9B}" type="slidenum">
              <a:rPr lang="en-US" smtClean="0"/>
              <a:t>‹#›</a:t>
            </a:fld>
            <a:endParaRPr lang="en-US"/>
          </a:p>
        </p:txBody>
      </p:sp>
    </p:spTree>
    <p:extLst>
      <p:ext uri="{BB962C8B-B14F-4D97-AF65-F5344CB8AC3E}">
        <p14:creationId xmlns:p14="http://schemas.microsoft.com/office/powerpoint/2010/main" val="320306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hyperlink" Target="https://youtu.be/Y9RAxAgksSE" TargetMode="External"/><Relationship Id="rId3" Type="http://schemas.openxmlformats.org/officeDocument/2006/relationships/slideLayout" Target="../slideLayouts/slideLayout7.xml"/><Relationship Id="rId7" Type="http://schemas.openxmlformats.org/officeDocument/2006/relationships/hyperlink" Target="http://cis471.blogspot.com/2008/08/internet-and-presidential-election.html" TargetMode="External"/><Relationship Id="rId2" Type="http://schemas.openxmlformats.org/officeDocument/2006/relationships/video" Target="https://www.youtube.com/embed/QazmVHAO0os" TargetMode="External"/><Relationship Id="rId1" Type="http://schemas.openxmlformats.org/officeDocument/2006/relationships/video" Target="https://www.youtube.com/embed/Y9RAxAgksSE" TargetMode="Externa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6.xml"/><Relationship Id="rId9" Type="http://schemas.openxmlformats.org/officeDocument/2006/relationships/hyperlink" Target="https://youtu.be/QazmVHAO0os"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hyperlink" Target="http://www.politifact.com/georgia/statements/2017/apr/17/donald-trump/trump-makes-false-claim-about-jon-ossoffs-immigrat/" TargetMode="External"/><Relationship Id="rId4" Type="http://schemas.openxmlformats.org/officeDocument/2006/relationships/hyperlink" Target="https://twitter.com/realDonaldTrump/status/853964023846588420"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hyperlink" Target="http://politics.blog.ajc.com/2017/04/15/warring-republicans-try-to-unite-against-ossoff-in-georgias-sixth/"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23.png"/></Relationships>
</file>

<file path=ppt/slides/_rels/slide103.xml.rels><?xml version="1.0" encoding="UTF-8" standalone="yes"?>
<Relationships xmlns="http://schemas.openxmlformats.org/package/2006/relationships"><Relationship Id="rId3" Type="http://schemas.openxmlformats.org/officeDocument/2006/relationships/hyperlink" Target="http://www.caliper.com/maptovu.htm" TargetMode="External"/><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31.jpeg"/></Relationships>
</file>

<file path=ppt/slides/_rels/slide104.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8.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hyperlink" Target="https://lessig2016.us/the-plan/" TargetMode="External"/><Relationship Id="rId5" Type="http://schemas.openxmlformats.org/officeDocument/2006/relationships/hyperlink" Target="http://americannewsx.com/voter-suppression/eric-holder-obama-team-fight-corrupt-republican-gerrymandering/" TargetMode="External"/><Relationship Id="rId4" Type="http://schemas.openxmlformats.org/officeDocument/2006/relationships/image" Target="../media/image13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hyperlink" Target="http://www.bbc.com/news/world-europe-38288181" TargetMode="External"/><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hyperlink" Target="http://www.nytimes.com/2016/12/08/world/europe/germany-russia-hacking.html?_r="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www.nytimes.com/2016/12/02/world/europe/italy-fake-news.html?rref=collection/timestopic/Italy&amp;action=click&amp;contentCollection=world&amp;region=stream&amp;module=stream_unit&amp;version=latest&amp;contentPlacement=1&amp;pgtype=collection" TargetMode="External"/><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10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hyperlink" Target="https://www.wired.com/2017/05/nsa-director-confirms-russia-hacked-french-election-infrastructure/"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nationalinterest.org/feature/election-hacking-false-russian-flag-france-20635" TargetMode="External"/><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hyperlink" Target="https://www.wired.com/2017/05/dont-pin-macron-email-hack-russia-just-yet/" TargetMode="External"/><Relationship Id="rId4" Type="http://schemas.openxmlformats.org/officeDocument/2006/relationships/image" Target="../media/image134.jpe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7.xml"/><Relationship Id="rId7" Type="http://schemas.openxmlformats.org/officeDocument/2006/relationships/image" Target="../media/image4.png"/><Relationship Id="rId12"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https://www.youtube.com/embed/eeTj5qMGTAI" TargetMode="External"/><Relationship Id="rId6" Type="http://schemas.openxmlformats.org/officeDocument/2006/relationships/hyperlink" Target="https://www.reddit.com/r/IAmA/comments/z1c9z/i_am_barack_obama_president_of_the_united_states/" TargetMode="External"/><Relationship Id="rId11" Type="http://schemas.openxmlformats.org/officeDocument/2006/relationships/image" Target="../media/image14.jpeg"/><Relationship Id="rId5" Type="http://schemas.openxmlformats.org/officeDocument/2006/relationships/hyperlink" Target="https://www.youtube.com/watch?v=eeTj5qMGTAI&amp;feature=youtu.be" TargetMode="External"/><Relationship Id="rId10" Type="http://schemas.openxmlformats.org/officeDocument/2006/relationships/hyperlink" Target="http://cis471.blogspot.com/2012/11/a-quick-look-at-use-of-internet-in-2012.html" TargetMode="External"/><Relationship Id="rId4" Type="http://schemas.openxmlformats.org/officeDocument/2006/relationships/image" Target="../media/image12.jpeg"/><Relationship Id="rId9" Type="http://schemas.openxmlformats.org/officeDocument/2006/relationships/hyperlink" Target="https://petitions.whitehouse.gov/"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www.nytimes.com/2016/12/02/world/europe/italy-fake-news.html" TargetMode="External"/><Relationship Id="rId7" Type="http://schemas.openxmlformats.org/officeDocument/2006/relationships/hyperlink" Target="https://www.buzzfeed.com/albertonardelli/italys-most-popular-political-party-is-leading-europe-in-fak?utm_term=.hhGzOLrwgl#.hsJBqoMmZL" TargetMode="External"/><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hyperlink" Target="http://www.independent.co.uk/news/uk/politics/brexit-social-media-new-poll-failed-remain-voters-a7450911.html" TargetMode="External"/><Relationship Id="rId4" Type="http://schemas.openxmlformats.org/officeDocument/2006/relationships/hyperlink" Target="http://www.vocativ.com/378572/germany-angela-merkel-fake-news/"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hyperlink" Target="https://www.theguardian.com/technology/2017/may/14/robert-mercer-cambridge-analytica-leave-eu-referendum-brexit-campaigns?utm_source=esp&amp;utm_medium=Email&amp;utm_campaign=GU+Today+main+NEW+H+categories&amp;utm_term=226024&amp;subid=3180097&amp;CMP=EMCNEWEML6619I2" TargetMode="External"/><Relationship Id="rId4" Type="http://schemas.openxmlformats.org/officeDocument/2006/relationships/hyperlink" Target="https://www.theguardian.com/technology/2017/may/07/the-great-british-brexit-robbery-hijacked-democracy"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30.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37.jpe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8" Type="http://schemas.openxmlformats.org/officeDocument/2006/relationships/hyperlink" Target="http://www.poynter.org/about-the-international-fact-checking-network/" TargetMode="External"/><Relationship Id="rId3" Type="http://schemas.openxmlformats.org/officeDocument/2006/relationships/hyperlink" Target="https://reporterslab.org/fact-checking/" TargetMode="External"/><Relationship Id="rId7" Type="http://schemas.openxmlformats.org/officeDocument/2006/relationships/hyperlink" Target="http://www.poynter.org/2016/theres-been-an-explosion-of-international-fact-checkers-but-they-face-big-challenges/415468/" TargetMode="External"/><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hyperlink" Target="https://reporterslab.org/fact-checkers-reach-keeps-growing/" TargetMode="External"/><Relationship Id="rId4" Type="http://schemas.openxmlformats.org/officeDocument/2006/relationships/image" Target="../media/image34.png"/><Relationship Id="rId9" Type="http://schemas.openxmlformats.org/officeDocument/2006/relationships/hyperlink" Target="http://reporterslab.org/category/fact-checking/"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www.latimes.com/business/la-fi-tn-facebook-fake-news-20161215-story.html" TargetMode="External"/><Relationship Id="rId4" Type="http://schemas.openxmlformats.org/officeDocument/2006/relationships/image" Target="../media/image140.png"/></Relationships>
</file>

<file path=ppt/slides/_rels/slide11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hyperlink" Target="http://www.wnyc.org/story/global-newsroom-digs-through-panama-papers/" TargetMode="External"/><Relationship Id="rId4" Type="http://schemas.openxmlformats.org/officeDocument/2006/relationships/hyperlink" Target="http://panamapapers.sueddeutsche.de/articles/56febff0a1bb8d3c3495adf4/"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http://cis471.blogspot.com/2016/12/the-international-consortium-of.html" TargetMode="External"/><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42.gif"/></Relationships>
</file>

<file path=ppt/slides/_rels/slide11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hyperlink" Target="http://www.theverge.com/2016/11/10/13594558/mark-zuckerberg-election-fake-news-trump"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www.vox.com/2016/3/15/11225128/donald-trump-gullible-internet" TargetMode="External"/><Relationship Id="rId4" Type="http://schemas.openxmlformats.org/officeDocument/2006/relationships/hyperlink" Target="http://www.bing.com/videos/search?q=Alec+Baldwin+as+Donald+Trump&amp;&amp;view=detail&amp;mid=381853AB7C42787DDCD4381853AB7C42787DDCD4&amp;FORM=VRDGAR"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hyperlink" Target="http://newsroom.fb.com/news/2016/12/news-feed-fyi-addressing-hoaxes-and-fake-news/" TargetMode="External"/></Relationships>
</file>

<file path=ppt/slides/_rels/slide12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newsroom.fb.com/news/2017/01/continuing-our-updates-to-trending/" TargetMode="Externa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7.xml"/><Relationship Id="rId1" Type="http://schemas.openxmlformats.org/officeDocument/2006/relationships/video" Target="https://www.youtube.com/embed/I3l4XLZ59iw" TargetMode="External"/><Relationship Id="rId6" Type="http://schemas.openxmlformats.org/officeDocument/2006/relationships/hyperlink" Target="https://youtu.be/I3l4XLZ59iw?list=PLD8AMy73ZVxVLnQh5m-qK0efH3rKIYGx2" TargetMode="External"/><Relationship Id="rId5" Type="http://schemas.openxmlformats.org/officeDocument/2006/relationships/hyperlink" Target="https://blogs.adobe.com/conversations/2016/11/lets-get-experimental-behind-the-adobe-max-sneaks.html" TargetMode="External"/><Relationship Id="rId4" Type="http://schemas.openxmlformats.org/officeDocument/2006/relationships/image" Target="../media/image148.jpe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85.xml"/><Relationship Id="rId7" Type="http://schemas.openxmlformats.org/officeDocument/2006/relationships/hyperlink" Target="https://youtu.be/ohmajJTcpNk?t=3m12s" TargetMode="External"/><Relationship Id="rId2" Type="http://schemas.openxmlformats.org/officeDocument/2006/relationships/slideLayout" Target="../slideLayouts/slideLayout7.xml"/><Relationship Id="rId1" Type="http://schemas.openxmlformats.org/officeDocument/2006/relationships/video" Target="https://www.youtube.com/embed/ohmajJTcpNk" TargetMode="External"/><Relationship Id="rId6" Type="http://schemas.openxmlformats.org/officeDocument/2006/relationships/hyperlink" Target="https://youtu.be/ohmajJTcpNk?t=1m47s" TargetMode="External"/><Relationship Id="rId5" Type="http://schemas.openxmlformats.org/officeDocument/2006/relationships/hyperlink" Target="http://www.graphics.stanford.edu/~niessner/thies2016face.html" TargetMode="External"/><Relationship Id="rId4" Type="http://schemas.openxmlformats.org/officeDocument/2006/relationships/image" Target="../media/image149.jpeg"/></Relationships>
</file>

<file path=ppt/slides/_rels/slide126.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50.jpeg"/><Relationship Id="rId7" Type="http://schemas.openxmlformats.org/officeDocument/2006/relationships/hyperlink" Target="http://cis275topics.blogspot.com/2010/12/technology-progress.html" TargetMode="External"/><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52.jpeg"/><Relationship Id="rId4" Type="http://schemas.openxmlformats.org/officeDocument/2006/relationships/image" Target="../media/image151.jpeg"/></Relationships>
</file>

<file path=ppt/slides/_rels/slide12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hyperlink" Target="http://cis275topics.blogspot.com/2015/08/blog-post.htm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hyperlink" Target="https://www.buzzfeed.com/craigsilverman/how-macedonia-became-a-global-hub-for-pro-trump-misinfo?utm_term=.diA3ZKkNGD#.wnb6Va5A7v"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s://getcrookedmedia.com/here-have-a-podcast-78ee56b5a323" TargetMode="External"/><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5.png"/></Relationships>
</file>

<file path=ppt/slides/_rels/slide132.xml.rels><?xml version="1.0" encoding="UTF-8" standalone="yes"?>
<Relationships xmlns="http://schemas.openxmlformats.org/package/2006/relationships"><Relationship Id="rId3" Type="http://schemas.openxmlformats.org/officeDocument/2006/relationships/hyperlink" Target="https://thinkprogress.org/susan-rice-explained-1a72785b100e" TargetMode="External"/><Relationship Id="rId2" Type="http://schemas.openxmlformats.org/officeDocument/2006/relationships/hyperlink" Target="https://worldpoliticus.com/2017/04/04/rush-limbaugh-reveals-truth-behind-obamas-surveillance/" TargetMode="Externa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www.snopes.com/" TargetMode="External"/><Relationship Id="rId5" Type="http://schemas.openxmlformats.org/officeDocument/2006/relationships/hyperlink" Target="http://www.factcheck.org/" TargetMode="External"/><Relationship Id="rId4" Type="http://schemas.openxmlformats.org/officeDocument/2006/relationships/hyperlink" Target="http://www.politifact.com/truth-o-meter/article/2013/nov/01/principles-politifact-punditfact-and-truth-o-mete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www.politifact.com/personalities/donald-trump/" TargetMode="External"/><Relationship Id="rId5" Type="http://schemas.openxmlformats.org/officeDocument/2006/relationships/image" Target="../media/image19.png"/><Relationship Id="rId4" Type="http://schemas.openxmlformats.org/officeDocument/2006/relationships/hyperlink" Targe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hyperlink" Target="http://www.politifact.com/personalities/tim-kaine/" TargetMode="External"/><Relationship Id="rId4" Type="http://schemas.openxmlformats.org/officeDocument/2006/relationships/hyperlink" Target="http://www.politifact.com/personalities/mike-penc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cis471.blogspot.com/2016/09/lying-crooked-donald.html"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cis275topics.blogspot.com/2015/08/blog-post.html"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hyperlink" Target="http://cis471.blogspot.com/2016/11/teaching-slides-on-political-impact-of.html"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reporterslab.org/fact-checking/"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hyperlink" Target="http://reporterslab.org/category/fact-checking/" TargetMode="External"/><Relationship Id="rId4" Type="http://schemas.openxmlformats.org/officeDocument/2006/relationships/hyperlink" Target="https://reporterslab.org/fact-checkers-reach-keeps-growin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twitter.com/i/live/778347749217406976"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hyperlink" Target="http://keranews.org/post/watch-and-fact-check-tonights-first-presidential-debate-pbs-and-npr"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hyperlink" Target="http://www.nytimes.com/2016/08/24/opinion/campaign-stops/the-age-of-post-truth-politics.html" TargetMode="External"/><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www.politifact.com/personalities/donald-trump/" TargetMode="External"/><Relationship Id="rId5" Type="http://schemas.openxmlformats.org/officeDocument/2006/relationships/image" Target="../media/image19.png"/><Relationship Id="rId4" Type="http://schemas.openxmlformats.org/officeDocument/2006/relationships/hyperlink" Target="/" TargetMode="External"/><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hyperlink" Target="http://www.pbs.org/newshour/bb/online-hoaxes-fake-news-played-role-election/"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www.buzzfeed.com/craigsilverman/viral-fake-election-news-outperformed-real-news-on-facebook?utm_term=.td2RZQxmLg#.he382QRyWr"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hyperlink" Target="https://drive.google.com/file/d/0B6rZuzCC_pxtU3pFaXBzU25OR28/view?usp=sharing"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hyperlink" Target="https://www.nytimes.com/interactive/2017/business/media/trump-fake-news.html?action=click&amp;contentCollection=U.S.&amp;module=RelatedCoverage&amp;region=EndOfArticle&amp;pgtype=article"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hyperlink" Target="https://www.buzzfeed.com/craigsilverman/how-macedonia-became-a-global-hub-for-pro-trump-misinfo?utm_term=.diA3ZKkNGD#.wnb6Va5A7v"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www.linkedin.com/in/jestin-coler-8a51793" TargetMode="External"/><Relationship Id="rId5" Type="http://schemas.openxmlformats.org/officeDocument/2006/relationships/hyperlink" Target="http://www.npr.org/sections/alltechconsidered/2016/11/23/503146770/npr-finds-the-head-of-a-covert-fake-news-operation-in-the-suburbs" TargetMode="Externa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cis275topics.blogspot.com/2011/03/powerpoint-is-ok.html"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www.npr.org/sections/alltechconsidered/2016/11/23/503146770/npr-finds-the-head-of-a-covert-fake-news-operation-in-the-suburbs"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hyperlink" Target="https://www.nytimes.com/2017/01/18/us/fake-news-hillary-clinton-cameron-harris.html"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www.mcclatchydc.com/news/politics-government/article127394564.html" TargetMode="External"/><Relationship Id="rId5" Type="http://schemas.openxmlformats.org/officeDocument/2006/relationships/hyperlink" Target="https://web.archive.org/web/20161003181650/http:/christiantimesnewspaper.com/breaking-hillary-caught-wearing-earpiece-during-first-debate/" TargetMode="Externa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hyperlink" Target="http://www.libertywritersnews.com/" TargetMode="External"/><Relationship Id="rId4" Type="http://schemas.openxmlformats.org/officeDocument/2006/relationships/hyperlink" Target="https://www.washingtonpost.com/national/for-the-new-yellow-journalists-opportunity-comes-in-clicks-and-bucks/2016/11/20/d58d036c-adbf-11e6-8b45-f8e493f06fcd_story.html?hpid=hp_hp-top-table-main_opportunists-633pm:homepage/story"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snopes.com/politics/clintons/hillarybinladen.asp" TargetMode="External"/><Relationship Id="rId1" Type="http://schemas.openxmlformats.org/officeDocument/2006/relationships/slideLayout" Target="../slideLayouts/slideLayout7.xml"/><Relationship Id="rId4" Type="http://schemas.openxmlformats.org/officeDocument/2006/relationships/hyperlink" Target="http://www.freakingnews.co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hyperlink" Target="https://twitter.com/realDonaldTrump/status/781784161044553728?lang=en" TargetMode="External"/><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s://twitter.com/realDonaldTrump/status/781785509639118848?lang=en" TargetMode="External"/><Relationship Id="rId5" Type="http://schemas.openxmlformats.org/officeDocument/2006/relationships/image" Target="../media/image58.png"/><Relationship Id="rId10" Type="http://schemas.openxmlformats.org/officeDocument/2006/relationships/image" Target="../media/image60.png"/><Relationship Id="rId4" Type="http://schemas.openxmlformats.org/officeDocument/2006/relationships/hyperlink" Target="https://twitter.com/realDonaldTrump/status/781788223055994880?lang=en" TargetMode="External"/><Relationship Id="rId9" Type="http://schemas.openxmlformats.org/officeDocument/2006/relationships/hyperlink" Target="https://www.facebook.com/usauncut/photos/a.190167221017767.44131.186219261412563/980900881944393/?type=3&amp;theater"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s://ezyinsights.com/blog/2016/11/01/donald-trump-as-president-thank-facebook/" TargetMode="External"/><Relationship Id="rId7"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hyperlink" Target="https://ezyinsights.com/blog/2016/11/01/donald-trump-as-president-thank-facebook/" TargetMode="External"/><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hyperlink" Target="http://www.amazon.in/Filter-Bubble-Personalized-Changing-Think/dp/0143121235" TargetMode="Externa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www.journalism.org/2016/05/26/news-use-across-social-media-platforms-2016/%20study:%20adults%20use%20of%20social%20media%20for%20new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hyperlink" Target="http://www.journalism.org/2016/05/26/news-use-across-social-media-platforms-2016/%20study:%20adults%20use%20of%20social%20media%20for%20news"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huffingtonpost.com/entry/ted-cruz-surges-in-iowa-polls_us_565480e2e4b0879a5b0c6a26"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en.wikipedia.org/wiki/Big_Five_personality_traits" TargetMode="Externa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8" Type="http://schemas.openxmlformats.org/officeDocument/2006/relationships/hyperlink" Target="https://cambridgeanalytica.org/news/pressrelease/1293" TargetMode="External"/><Relationship Id="rId3" Type="http://schemas.openxmlformats.org/officeDocument/2006/relationships/notesSlide" Target="../notesSlides/notesSlide36.xml"/><Relationship Id="rId7" Type="http://schemas.openxmlformats.org/officeDocument/2006/relationships/hyperlink" Target="https://motherboard.vice.com/en_us/article/how-our-likes-helped-trump-win" TargetMode="External"/><Relationship Id="rId2" Type="http://schemas.openxmlformats.org/officeDocument/2006/relationships/slideLayout" Target="../slideLayouts/slideLayout7.xml"/><Relationship Id="rId1" Type="http://schemas.openxmlformats.org/officeDocument/2006/relationships/video" Target="https://www.youtube.com/embed/n8Dd5aVXLCc" TargetMode="External"/><Relationship Id="rId6" Type="http://schemas.openxmlformats.org/officeDocument/2006/relationships/image" Target="../media/image8.png"/><Relationship Id="rId5" Type="http://schemas.openxmlformats.org/officeDocument/2006/relationships/hyperlink" Target="http://www.youtube.com/watch?v=n8Dd5aVXLCc" TargetMode="External"/><Relationship Id="rId4" Type="http://schemas.openxmlformats.org/officeDocument/2006/relationships/image" Target="../media/image74.jpeg"/></Relationships>
</file>

<file path=ppt/slides/_rels/slide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getcrookedmedia.com/here-have-a-podcast-78ee56b5a323"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hyperlink" Target="http://cis275topics.blogspot.com/2012/02/citizen-journalism.html"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hyperlink" Target="https://youtu.be/sb1WywIpUtY" TargetMode="External"/><Relationship Id="rId4" Type="http://schemas.openxmlformats.org/officeDocument/2006/relationships/image" Target="../media/image40.png"/></Relationships>
</file>

<file path=ppt/slides/_rels/slide59.xml.rels><?xml version="1.0" encoding="UTF-8" standalone="yes"?>
<Relationships xmlns="http://schemas.openxmlformats.org/package/2006/relationships"><Relationship Id="rId8" Type="http://schemas.openxmlformats.org/officeDocument/2006/relationships/hyperlink" Target="http://cis471.blogspot.com/2011/01/before-twitter-revolutions-there-was.html" TargetMode="External"/><Relationship Id="rId3" Type="http://schemas.openxmlformats.org/officeDocument/2006/relationships/image" Target="../media/image80.png"/><Relationship Id="rId7"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hyperlink" Target="http://www.youtube.com/watch?v=8VAHy76QO7o&amp;feature=player_embedded" TargetMode="External"/><Relationship Id="rId5" Type="http://schemas.openxmlformats.org/officeDocument/2006/relationships/image" Target="../media/image82.jpe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hyperlink" Target="http://laredcubana.blogspot.com/2011/02/dictators-dilemma.html"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7.xml"/><Relationship Id="rId1" Type="http://schemas.openxmlformats.org/officeDocument/2006/relationships/video" Target="https://www.youtube.com/embed/q5QxP1mHzbw" TargetMode="External"/><Relationship Id="rId4" Type="http://schemas.openxmlformats.org/officeDocument/2006/relationships/hyperlink" Target="http://cis471.blogspot.com/2014/09/censorship-and-being-skeptical-of.html"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hyperlink" Target="http://cis471.blogspot.com/2014/09/censorship-and-being-skeptical-of.html" TargetMode="External"/><Relationship Id="rId5" Type="http://schemas.openxmlformats.org/officeDocument/2006/relationships/hyperlink" Target="http://www.nytimes.com/2012/09/01/world/asia/wang-xiaoning-chinese-dissident-in-yahoo-case-freed.html" TargetMode="External"/><Relationship Id="rId4" Type="http://schemas.openxmlformats.org/officeDocument/2006/relationships/image" Target="../media/image86.png"/></Relationships>
</file>

<file path=ppt/slides/_rels/slide63.xml.rels><?xml version="1.0" encoding="UTF-8" standalone="yes"?>
<Relationships xmlns="http://schemas.openxmlformats.org/package/2006/relationships"><Relationship Id="rId3" Type="http://schemas.openxmlformats.org/officeDocument/2006/relationships/hyperlink" Target="http://cis471.blogspot.com/2007/10/terrorists-use-google-earth.html" TargetMode="External"/><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hyperlink" Target="https://www.theguardian.com/news/video/2007/oct/25/inside.gaza"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cis471.blogspot.com/2014/09/censorship-and-being-skeptical-of.html"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hyperlink" Target="http://laredcubana.blogspot.com/2013/11/eliecer-avila-and-operation-truth-who.html" TargetMode="External"/><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hyperlink" Target="https://www.wired.com/2014/11/countdown-to-zero-day-stuxnet/"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66.xml.rels><?xml version="1.0" encoding="UTF-8" standalone="yes"?>
<Relationships xmlns="http://schemas.openxmlformats.org/package/2006/relationships"><Relationship Id="rId3" Type="http://schemas.openxmlformats.org/officeDocument/2006/relationships/hyperlink" Target="http://laredcubana.blogspot.com/search/label/alan%20gross%20context"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67.xml.rels><?xml version="1.0" encoding="UTF-8" standalone="yes"?>
<Relationships xmlns="http://schemas.openxmlformats.org/package/2006/relationships"><Relationship Id="rId8" Type="http://schemas.openxmlformats.org/officeDocument/2006/relationships/hyperlink" Target="https://www.washingtonpost.com/news/the-intersect/wp/2016/10/19/one-in-four-debate-tweets-comes-from-a-bot-heres-how-to-spot-them/" TargetMode="External"/><Relationship Id="rId13" Type="http://schemas.openxmlformats.org/officeDocument/2006/relationships/image" Target="../media/image8.png"/><Relationship Id="rId3" Type="http://schemas.openxmlformats.org/officeDocument/2006/relationships/hyperlink" Target="http://laredcubana.blogspot.com/2013/11/eliecer-avila-and-operation-truth-who.html" TargetMode="External"/><Relationship Id="rId7" Type="http://schemas.openxmlformats.org/officeDocument/2006/relationships/hyperlink" Target="https://www.washingtonpost.com/business/economy/russian-propaganda-effort-helped-spread-fake-news-during-election-experts-say/2016/11/24/793903b6-8a40-4ca9-b712-716af66098fe_story.html" TargetMode="External"/><Relationship Id="rId12"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hyperlink" Target="http://www.propornot.com/p/home.html" TargetMode="External"/><Relationship Id="rId11" Type="http://schemas.openxmlformats.org/officeDocument/2006/relationships/hyperlink" Target="http://cis471.blogspot.com/2016/11/is-internet-becoming-vast-wasteland.html" TargetMode="External"/><Relationship Id="rId5" Type="http://schemas.openxmlformats.org/officeDocument/2006/relationships/hyperlink" Target="http://warontherocks.com/2016/11/trolling-for-trump-how-russia-is-trying-to-destroy-our-democracy/" TargetMode="External"/><Relationship Id="rId10" Type="http://schemas.openxmlformats.org/officeDocument/2006/relationships/hyperlink" Target="http://www.americanrhetoric.com/speeches/newtonminow.htm" TargetMode="External"/><Relationship Id="rId4" Type="http://schemas.openxmlformats.org/officeDocument/2006/relationships/hyperlink" Target="http://cis471.blogspot.com/2014/09/censorship-and-being-skeptical-of.html" TargetMode="External"/><Relationship Id="rId9" Type="http://schemas.openxmlformats.org/officeDocument/2006/relationships/hyperlink" Target="https://en.wikipedia.org/wiki/Newton_N._Minow"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hyperlink" Target="http://abcnews.go.com/US/alleged-gunman-pizzagate-case-pleads-guilty-counts/story?id=44243444" TargetMode="External"/><Relationship Id="rId3" Type="http://schemas.openxmlformats.org/officeDocument/2006/relationships/image" Target="../media/image94.jpeg"/><Relationship Id="rId7" Type="http://schemas.openxmlformats.org/officeDocument/2006/relationships/hyperlink" Target="http://www.nytimes.com/2016/12/07/us/florida-woman-is-charged-with-threatening-sandy-hook-parent.html?_r=0"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hyperlink" Target="https://www.washingtonpost.com/news/opinions/wp/2016/12/06/how-paul-ryan-sees-trumps-lies/?utm_term=.feca1770ce28&amp;wpisrc=nl_opinions&amp;wpmm=1" TargetMode="Externa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8" Type="http://schemas.openxmlformats.org/officeDocument/2006/relationships/hyperlink" Target="https://twitter.com/KhawajaMAsif/status/812370140507545600" TargetMode="External"/><Relationship Id="rId3" Type="http://schemas.openxmlformats.org/officeDocument/2006/relationships/image" Target="../media/image97.png"/><Relationship Id="rId7" Type="http://schemas.openxmlformats.org/officeDocument/2006/relationships/hyperlink" Target="http://awdnews.com/political/israeli-defense-minister-if-pakistan-send-ground-troops-into-syria-on-any-pretext,-we-will-destroy-them-with-a-nuclear-attack"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hyperlink" Target="https://twitter.com/realDonaldTrump/status/811977223326625792?lang=en" TargetMode="External"/><Relationship Id="rId4" Type="http://schemas.openxmlformats.org/officeDocument/2006/relationships/image" Target="../media/image98.png"/></Relationships>
</file>

<file path=ppt/slides/_rels/slide7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s://www.washingtonpost.com/news/morning-mix/wp/2017/02/24/get-out-of-my-country-kansan-reportedly-yelled-before-shooting-2-men-from-india-killing-one/?utm_term=.4c6229d171fc" TargetMode="Externa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hyperlink" Target="https://www.washingtonpost.com/news/morning-mix/wp/2017/02/24/get-out-of-my-country-kansan-reportedly-yelled-before-shooting-2-men-from-india-killing-one/?utm_term=.034b321b2274"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timesmachine.nytimes.com/timesmachine/1974/08/09/issue.html" TargetMode="External"/><Relationship Id="rId7" Type="http://schemas.openxmlformats.org/officeDocument/2006/relationships/hyperlink" Target="https://www.buzzfeed.com/sheerafrenkel/russian-hackers-faked-gmail-password-form-to-invade-dnc-emai?utm_term=.hy6JLBwjZ4#.lckRbJxpDo"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hyperlink" Target="http://www.nytimes.com/2016/10/08/us/politics/us-formally-accuses-russia-of-stealing-dnc-emails.html" TargetMode="External"/><Relationship Id="rId5" Type="http://schemas.openxmlformats.org/officeDocument/2006/relationships/hyperlink" Target="http://www.wsj.com/articles/russian-hackers-evolve-to-serve-the-kremlin-1476907214" TargetMode="External"/><Relationship Id="rId4" Type="http://schemas.openxmlformats.org/officeDocument/2006/relationships/image" Target="../media/image101.png"/></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hyperlink" Target="http://www.businessinsider.com/donald-trump-presidential-debate-dnc-hacked-400-lb-cybersecurity-hillary-clinton-guccifer-2-2016-9?r=UK&amp;IR=T" TargetMode="External"/><Relationship Id="rId5" Type="http://schemas.openxmlformats.org/officeDocument/2006/relationships/hyperlink" Target="https://www.dhs.gov/news/2016/10/07/joint-statement-department-homeland-security-and-office-director-national" TargetMode="External"/><Relationship Id="rId4" Type="http://schemas.openxmlformats.org/officeDocument/2006/relationships/hyperlink" Target="https://www.dni.gov/index.php"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hyperlink" Target="https://www.washingtonpost.com/world/national-security/fbi-backs-cia-view-that-russia-intervened-to-help-trump-win-election/2016/12/16/05b42c0e-c3bf-11e6-9a51-cd56ea1c2bb7_story.html?utm_term=.7ee26c46b356"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hyperlink" Target="https://www.apnews.com/e2921560078f4d0e9603ab0b8f5e3aea/Official:-FBI-backs-CIA-conclusion-on-Russian-hacking-motive" TargetMode="External"/><Relationship Id="rId5" Type="http://schemas.openxmlformats.org/officeDocument/2006/relationships/hyperlink" Target="https://www.washingtonpost.com/world/national-security/obama-orders-review-of-russian-hacking-during-presidential-campaign/2016/12/09/31d6b300-be2a-11e6-94ac-3d324840106c_story.html?tid=a_inl&amp;utm_term=.d2f96fc957d8" TargetMode="External"/><Relationship Id="rId4" Type="http://schemas.openxmlformats.org/officeDocument/2006/relationships/hyperlink" Target="http://www.theverge.com/2016/12/16/13987634/fbi-cia-russia-trump-hacking-election-interference"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www.politico.com/story/2016/12/mccain-calls-on-special-committee-for-cyber-warfare-calls-drone-taking-gross-violation-of-international-law-232787"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hyperlink" Target="http://www.cnn.com/2016/12/18/politics/john-mccain-russia-hacking/"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mobile.nytimes.com/2016/12/20/technology/forgers-use-fake-web-users-to-steal-real-ad-revenue.html?em_pos=small&amp;emc=edit_tu_20161220&amp;nl=bits&amp;nl_art=1&amp;nlid=460598&amp;ref=headline&amp;te=1&amp;_r=0&amp;referer="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hyperlink" Target="http://www.nytimes.com/2016/11/25/world/europe/fake-news-donald-trump-hillary-clinton-georgia.html?rref=collection/byline/andrew-higgins&amp;action=click&amp;contentCollection=undefined&amp;region=stream&amp;module=stream_unit&amp;version=latest&amp;contentPlacement=4&amp;pgtype=collection"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cis471.blogspot.com/2012/09/politicians-using-media-from-roosevelts.html"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lpfootnotes.blogspot.com/2017/01/recommended-podcast-interview-of.html" TargetMode="Externa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81.xml.rels><?xml version="1.0" encoding="UTF-8" standalone="yes"?>
<Relationships xmlns="http://schemas.openxmlformats.org/package/2006/relationships"><Relationship Id="rId8" Type="http://schemas.openxmlformats.org/officeDocument/2006/relationships/hyperlink" Target="http://www.nytimes.com/2016/12/03/us/politics/in-national-security-adviser-michael-flynn-experience-meets-a-prickly-past.html" TargetMode="External"/><Relationship Id="rId3" Type="http://schemas.openxmlformats.org/officeDocument/2006/relationships/image" Target="../media/image105.png"/><Relationship Id="rId7"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hyperlink" Target="https://twitter.com/GenFlynn/status/763202514267152385?lang=en" TargetMode="External"/><Relationship Id="rId5" Type="http://schemas.openxmlformats.org/officeDocument/2006/relationships/image" Target="../media/image106.png"/><Relationship Id="rId4" Type="http://schemas.openxmlformats.org/officeDocument/2006/relationships/hyperlink" Target="https://twitter.com/GenFlynn/status/754320844390862848?lang=en" TargetMode="External"/><Relationship Id="rId9" Type="http://schemas.openxmlformats.org/officeDocument/2006/relationships/hyperlink" Target="https://twitter.com/GenFlynn?lang=en"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hyperlink" Target="http://www.cnn.com/2016/12/14/politics/kfile-flynn-deleted-tweets/index.html" TargetMode="External"/><Relationship Id="rId5" Type="http://schemas.openxmlformats.org/officeDocument/2006/relationships/hyperlink" Target="https://archive.org/" TargetMode="External"/><Relationship Id="rId4" Type="http://schemas.openxmlformats.org/officeDocument/2006/relationships/hyperlink" Target="http://web.archive.org/web/20161107234222/https:/twitter.com/GenFlynn/status/794000841518776320"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7.xml"/><Relationship Id="rId1" Type="http://schemas.openxmlformats.org/officeDocument/2006/relationships/video" Target="https://www.youtube.com/embed/K8I28erYFLc" TargetMode="External"/><Relationship Id="rId6" Type="http://schemas.openxmlformats.org/officeDocument/2006/relationships/hyperlink" Target="http://cis471.blogspot.com/2017/01/history-is-written-and-revised-by.html" TargetMode="External"/><Relationship Id="rId5" Type="http://schemas.openxmlformats.org/officeDocument/2006/relationships/image" Target="../media/image110.jpeg"/><Relationship Id="rId4" Type="http://schemas.openxmlformats.org/officeDocument/2006/relationships/image" Target="../media/image109.png"/></Relationships>
</file>

<file path=ppt/slides/_rels/slide84.xml.rels><?xml version="1.0" encoding="UTF-8" standalone="yes"?>
<Relationships xmlns="http://schemas.openxmlformats.org/package/2006/relationships"><Relationship Id="rId3" Type="http://schemas.openxmlformats.org/officeDocument/2006/relationships/hyperlink" Target="http://cis471.blogspot.com/2016/12/backing-up-climate-science-data.html" TargetMode="Externa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85.xml.rels><?xml version="1.0" encoding="UTF-8" standalone="yes"?>
<Relationships xmlns="http://schemas.openxmlformats.org/package/2006/relationships"><Relationship Id="rId8" Type="http://schemas.openxmlformats.org/officeDocument/2006/relationships/hyperlink" Target="http://www.cleveland.com/open/index.ssf/2016/10/ohio_secretary_of_state_jon_hu_9.html" TargetMode="External"/><Relationship Id="rId3" Type="http://schemas.openxmlformats.org/officeDocument/2006/relationships/hyperlink" Target="https://web.archive.org/web/20161003181610/http:/christiantimesnewspaper.com/breaking-tens-of-thousands-of-fraudulent-clinton-votes-found-in-ohio-warehouse/" TargetMode="External"/><Relationship Id="rId7" Type="http://schemas.openxmlformats.org/officeDocument/2006/relationships/hyperlink" Target="https://web.archive.org/web/20161003181650/http:/christiantimesnewspaper.com/breaking-hillary-caught-wearing-earpiece-during-first-debate/" TargetMode="Externa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hyperlink" Target="http://www.snopes.com/hillary-clinton-secret-earpiece/" TargetMode="External"/><Relationship Id="rId9" Type="http://schemas.openxmlformats.org/officeDocument/2006/relationships/hyperlink" Target="http://cis471.blogspot.com/2017/01/history-is-written-and-revised-by.html"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www.cbsnews.com/news/badlands-national-park-twitter-goes-rogue-starts-tweeting-facts-about-the-environment/" TargetMode="Externa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hyperlink" Target="https://twitter.com/AltNatParkSer/status/824343503572307968" TargetMode="External"/><Relationship Id="rId4" Type="http://schemas.openxmlformats.org/officeDocument/2006/relationships/hyperlink" Target="https://twitter.com/AltNatParkSer"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hyperlink" Target="http://www.breitbart.com/london/2017/01/03/dortmund-mob-attack-police-church-alight/" TargetMode="External"/><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en.wikipedia.org/wiki/Fireside_chats" TargetMode="Externa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www.breitbart.com/london/2017/01/03/dortmund-mob-attack-police-church-alight/" TargetMode="Externa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hyperlink" Target="http://www.breitbart.com/author/vhale/"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hyperlink" Target="https://commons.wikimedia.org/w/index.php?curid=53441636"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20.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1.jpeg"/><Relationship Id="rId7" Type="http://schemas.openxmlformats.org/officeDocument/2006/relationships/hyperlink" Target="http://www.newyorker.com/magazine/2017/03/27/the-reclusive-hedge-fund-tycoon-behind-the-trump-presidency?mbid=nl_TNY%20Template%20-%20With%20Photo%20(147)&amp;CNDID=38756252&amp;spMailingID=10643193&amp;spUserID=MTMzMTg0NTA3NzYwS0&amp;spJobID=1121383986&amp;spReportId=MTEyMTM4Mzk4NgS2"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hyperlink" Target="http://www.politico.com/story/2016/11/rebekah-mercer-donald-trump-231693" TargetMode="External"/><Relationship Id="rId5" Type="http://schemas.openxmlformats.org/officeDocument/2006/relationships/hyperlink" Target="https://www.theguardian.com/politics/2017/feb/26/robert-mercer-breitbart-war-on-media-steve-bannon-donald-trump-nigel-farage" TargetMode="External"/><Relationship Id="rId4" Type="http://schemas.openxmlformats.org/officeDocument/2006/relationships/image" Target="../media/image122.png"/></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9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hyperlink" Target="http://www.newyorker.com/magazine/2016/06/27/ratfcked-the-influence-of-redistricting" TargetMode="External"/><Relationship Id="rId2" Type="http://schemas.openxmlformats.org/officeDocument/2006/relationships/hyperlink" Target="http://www.teenvogue.com/story/everything-you-need-to-know-about-gerrymandering" TargetMode="Externa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9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hyperlink" Target="http://thehill.com/homenews/campaign/306736-dems-hit-new-low-in-state-legislatur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18933" y="1806222"/>
            <a:ext cx="45719" cy="369332"/>
          </a:xfrm>
          <a:prstGeom prst="rect">
            <a:avLst/>
          </a:prstGeom>
          <a:noFill/>
        </p:spPr>
        <p:txBody>
          <a:bodyPr wrap="square" rtlCol="0">
            <a:spAutoFit/>
          </a:bodyPr>
          <a:lstStyle/>
          <a:p>
            <a:endParaRPr lang="en-US" dirty="0"/>
          </a:p>
        </p:txBody>
      </p:sp>
      <p:sp>
        <p:nvSpPr>
          <p:cNvPr id="5" name="TextBox 4"/>
          <p:cNvSpPr txBox="1"/>
          <p:nvPr/>
        </p:nvSpPr>
        <p:spPr>
          <a:xfrm>
            <a:off x="2230993" y="975225"/>
            <a:ext cx="7730015" cy="1200329"/>
          </a:xfrm>
          <a:prstGeom prst="rect">
            <a:avLst/>
          </a:prstGeom>
          <a:noFill/>
        </p:spPr>
        <p:txBody>
          <a:bodyPr wrap="square" rtlCol="0">
            <a:spAutoFit/>
          </a:bodyPr>
          <a:lstStyle/>
          <a:p>
            <a:r>
              <a:rPr lang="en-US" sz="3600" dirty="0" smtClean="0"/>
              <a:t>The political implications of the Internet, with an emphasis on the last election</a:t>
            </a:r>
            <a:endParaRPr lang="en-US" sz="3600" dirty="0"/>
          </a:p>
        </p:txBody>
      </p:sp>
      <p:sp>
        <p:nvSpPr>
          <p:cNvPr id="2" name="Rectangle 1"/>
          <p:cNvSpPr/>
          <p:nvPr/>
        </p:nvSpPr>
        <p:spPr>
          <a:xfrm>
            <a:off x="391551" y="3298510"/>
            <a:ext cx="11408898" cy="2062103"/>
          </a:xfrm>
          <a:prstGeom prst="rect">
            <a:avLst/>
          </a:prstGeom>
        </p:spPr>
        <p:txBody>
          <a:bodyPr wrap="square">
            <a:spAutoFit/>
          </a:bodyPr>
          <a:lstStyle/>
          <a:p>
            <a:r>
              <a:rPr lang="en-US" sz="3200" dirty="0" smtClean="0"/>
              <a:t>Slides at:</a:t>
            </a:r>
          </a:p>
          <a:p>
            <a:r>
              <a:rPr lang="en-US" sz="3200" dirty="0" smtClean="0"/>
              <a:t>http</a:t>
            </a:r>
            <a:r>
              <a:rPr lang="en-US" sz="3200" dirty="0"/>
              <a:t>://</a:t>
            </a:r>
            <a:r>
              <a:rPr lang="en-US" sz="3200" dirty="0" smtClean="0"/>
              <a:t>som.csudh.edu/fac/lpress/presentations/internetelectionselectedslides.pptx</a:t>
            </a:r>
            <a:endParaRPr lang="en-US" sz="3200" dirty="0"/>
          </a:p>
          <a:p>
            <a:endParaRPr lang="en-US" sz="3200"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551" y="6043543"/>
            <a:ext cx="8382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5"/>
          <p:cNvSpPr>
            <a:spLocks noChangeArrowheads="1"/>
          </p:cNvSpPr>
          <p:nvPr/>
        </p:nvSpPr>
        <p:spPr bwMode="auto">
          <a:xfrm>
            <a:off x="1305951" y="5991126"/>
            <a:ext cx="106234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2000" dirty="0"/>
              <a:t>This work is licensed under a Creative Commons Attribution-Noncommercial-Share Alike 3.0 License. </a:t>
            </a:r>
          </a:p>
        </p:txBody>
      </p:sp>
    </p:spTree>
    <p:extLst>
      <p:ext uri="{BB962C8B-B14F-4D97-AF65-F5344CB8AC3E}">
        <p14:creationId xmlns:p14="http://schemas.microsoft.com/office/powerpoint/2010/main" val="25648718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2615" y="596348"/>
            <a:ext cx="1608133" cy="523220"/>
          </a:xfrm>
          <a:prstGeom prst="rect">
            <a:avLst/>
          </a:prstGeom>
          <a:noFill/>
        </p:spPr>
        <p:txBody>
          <a:bodyPr wrap="none" rtlCol="0">
            <a:spAutoFit/>
          </a:bodyPr>
          <a:lstStyle/>
          <a:p>
            <a:r>
              <a:rPr lang="en-US" sz="2800" dirty="0" smtClean="0"/>
              <a:t>Television</a:t>
            </a:r>
            <a:endParaRPr lang="en-US" sz="2800" dirty="0"/>
          </a:p>
        </p:txBody>
      </p:sp>
      <p:pic>
        <p:nvPicPr>
          <p:cNvPr id="6" name="Y9RAxAgksSE"/>
          <p:cNvPicPr>
            <a:picLocks noRot="1" noChangeAspect="1"/>
          </p:cNvPicPr>
          <p:nvPr>
            <a:videoFile r:link="rId1"/>
          </p:nvPr>
        </p:nvPicPr>
        <p:blipFill>
          <a:blip r:embed="rId5"/>
          <a:stretch>
            <a:fillRect/>
          </a:stretch>
        </p:blipFill>
        <p:spPr>
          <a:xfrm>
            <a:off x="616226" y="1995074"/>
            <a:ext cx="4870174" cy="2739473"/>
          </a:xfrm>
          <a:prstGeom prst="rect">
            <a:avLst/>
          </a:prstGeom>
        </p:spPr>
      </p:pic>
      <p:pic>
        <p:nvPicPr>
          <p:cNvPr id="7" name="QazmVHAO0os"/>
          <p:cNvPicPr>
            <a:picLocks noRot="1" noChangeAspect="1"/>
          </p:cNvPicPr>
          <p:nvPr>
            <a:videoFile r:link="rId2"/>
          </p:nvPr>
        </p:nvPicPr>
        <p:blipFill>
          <a:blip r:embed="rId6"/>
          <a:stretch>
            <a:fillRect/>
          </a:stretch>
        </p:blipFill>
        <p:spPr>
          <a:xfrm>
            <a:off x="6652232" y="1993684"/>
            <a:ext cx="4870174" cy="2739473"/>
          </a:xfrm>
          <a:prstGeom prst="rect">
            <a:avLst/>
          </a:prstGeom>
        </p:spPr>
      </p:pic>
      <p:sp>
        <p:nvSpPr>
          <p:cNvPr id="2" name="Rectangle 1"/>
          <p:cNvSpPr/>
          <p:nvPr/>
        </p:nvSpPr>
        <p:spPr>
          <a:xfrm>
            <a:off x="556232" y="5608663"/>
            <a:ext cx="6096000" cy="369332"/>
          </a:xfrm>
          <a:prstGeom prst="rect">
            <a:avLst/>
          </a:prstGeom>
        </p:spPr>
        <p:txBody>
          <a:bodyPr>
            <a:spAutoFit/>
          </a:bodyPr>
          <a:lstStyle/>
          <a:p>
            <a:r>
              <a:rPr lang="en-US" dirty="0" smtClean="0">
                <a:hlinkClick r:id="rId7"/>
              </a:rPr>
              <a:t>Source</a:t>
            </a:r>
            <a:endParaRPr lang="en-US" dirty="0"/>
          </a:p>
        </p:txBody>
      </p:sp>
      <p:sp>
        <p:nvSpPr>
          <p:cNvPr id="3" name="Rectangle 2"/>
          <p:cNvSpPr/>
          <p:nvPr/>
        </p:nvSpPr>
        <p:spPr>
          <a:xfrm>
            <a:off x="556232" y="4801578"/>
            <a:ext cx="728084" cy="369332"/>
          </a:xfrm>
          <a:prstGeom prst="rect">
            <a:avLst/>
          </a:prstGeom>
        </p:spPr>
        <p:txBody>
          <a:bodyPr wrap="none">
            <a:spAutoFit/>
          </a:bodyPr>
          <a:lstStyle/>
          <a:p>
            <a:r>
              <a:rPr lang="en-US" dirty="0" smtClean="0">
                <a:hlinkClick r:id="rId8"/>
              </a:rPr>
              <a:t>Video</a:t>
            </a:r>
            <a:endParaRPr lang="en-US" dirty="0"/>
          </a:p>
        </p:txBody>
      </p:sp>
      <p:sp>
        <p:nvSpPr>
          <p:cNvPr id="8" name="Rectangle 7"/>
          <p:cNvSpPr/>
          <p:nvPr/>
        </p:nvSpPr>
        <p:spPr>
          <a:xfrm>
            <a:off x="6652232" y="4800935"/>
            <a:ext cx="728084" cy="369332"/>
          </a:xfrm>
          <a:prstGeom prst="rect">
            <a:avLst/>
          </a:prstGeom>
        </p:spPr>
        <p:txBody>
          <a:bodyPr wrap="none">
            <a:spAutoFit/>
          </a:bodyPr>
          <a:lstStyle/>
          <a:p>
            <a:r>
              <a:rPr lang="en-US" dirty="0">
                <a:hlinkClick r:id="rId9"/>
              </a:rPr>
              <a:t>Video</a:t>
            </a:r>
            <a:endParaRPr lang="en-US" dirty="0"/>
          </a:p>
        </p:txBody>
      </p:sp>
    </p:spTree>
    <p:extLst>
      <p:ext uri="{BB962C8B-B14F-4D97-AF65-F5344CB8AC3E}">
        <p14:creationId xmlns:p14="http://schemas.microsoft.com/office/powerpoint/2010/main" val="13634738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893526" y="930090"/>
            <a:ext cx="5425910" cy="1931837"/>
          </a:xfrm>
          <a:prstGeom prst="rect">
            <a:avLst/>
          </a:prstGeom>
          <a:ln w="25400">
            <a:solidFill>
              <a:schemeClr val="accent1"/>
            </a:solidFill>
          </a:ln>
          <a:effectLst>
            <a:glow rad="355600">
              <a:schemeClr val="accent1">
                <a:alpha val="49000"/>
              </a:schemeClr>
            </a:glow>
            <a:softEdge rad="0"/>
          </a:effectLst>
        </p:spPr>
      </p:pic>
      <p:sp>
        <p:nvSpPr>
          <p:cNvPr id="3" name="Rectangle 2"/>
          <p:cNvSpPr/>
          <p:nvPr/>
        </p:nvSpPr>
        <p:spPr>
          <a:xfrm>
            <a:off x="10644086" y="3080690"/>
            <a:ext cx="859631" cy="369332"/>
          </a:xfrm>
          <a:prstGeom prst="rect">
            <a:avLst/>
          </a:prstGeom>
        </p:spPr>
        <p:txBody>
          <a:bodyPr wrap="square">
            <a:spAutoFit/>
          </a:bodyPr>
          <a:lstStyle/>
          <a:p>
            <a:r>
              <a:rPr lang="en-US" dirty="0" smtClean="0">
                <a:hlinkClick r:id="rId4"/>
              </a:rPr>
              <a:t>Source</a:t>
            </a:r>
            <a:endParaRPr lang="en-US" dirty="0"/>
          </a:p>
        </p:txBody>
      </p:sp>
      <p:sp>
        <p:nvSpPr>
          <p:cNvPr id="4" name="Rectangle 3"/>
          <p:cNvSpPr/>
          <p:nvPr/>
        </p:nvSpPr>
        <p:spPr>
          <a:xfrm>
            <a:off x="10424085" y="6090605"/>
            <a:ext cx="895351" cy="369332"/>
          </a:xfrm>
          <a:prstGeom prst="rect">
            <a:avLst/>
          </a:prstGeom>
        </p:spPr>
        <p:txBody>
          <a:bodyPr wrap="square">
            <a:spAutoFit/>
          </a:bodyPr>
          <a:lstStyle/>
          <a:p>
            <a:r>
              <a:rPr lang="en-US" dirty="0" smtClean="0">
                <a:hlinkClick r:id="rId5"/>
              </a:rPr>
              <a:t>Source</a:t>
            </a:r>
            <a:endParaRPr lang="en-US" dirty="0"/>
          </a:p>
        </p:txBody>
      </p:sp>
      <p:pic>
        <p:nvPicPr>
          <p:cNvPr id="7" name="Picture 6"/>
          <p:cNvPicPr>
            <a:picLocks noChangeAspect="1"/>
          </p:cNvPicPr>
          <p:nvPr/>
        </p:nvPicPr>
        <p:blipFill>
          <a:blip r:embed="rId6"/>
          <a:stretch>
            <a:fillRect/>
          </a:stretch>
        </p:blipFill>
        <p:spPr>
          <a:xfrm>
            <a:off x="5893526" y="4228566"/>
            <a:ext cx="5425910" cy="1643276"/>
          </a:xfrm>
          <a:prstGeom prst="rect">
            <a:avLst/>
          </a:prstGeom>
          <a:ln w="19050">
            <a:solidFill>
              <a:schemeClr val="accent1"/>
            </a:solidFill>
          </a:ln>
          <a:effectLst>
            <a:glow rad="355600">
              <a:schemeClr val="accent1">
                <a:alpha val="49000"/>
              </a:schemeClr>
            </a:glow>
            <a:softEdge rad="0"/>
          </a:effectLst>
        </p:spPr>
      </p:pic>
      <p:sp>
        <p:nvSpPr>
          <p:cNvPr id="8" name="TextBox 7"/>
          <p:cNvSpPr txBox="1"/>
          <p:nvPr/>
        </p:nvSpPr>
        <p:spPr>
          <a:xfrm>
            <a:off x="654051" y="4254847"/>
            <a:ext cx="3016249" cy="954107"/>
          </a:xfrm>
          <a:prstGeom prst="rect">
            <a:avLst/>
          </a:prstGeom>
          <a:noFill/>
        </p:spPr>
        <p:txBody>
          <a:bodyPr wrap="square" rtlCol="0">
            <a:spAutoFit/>
          </a:bodyPr>
          <a:lstStyle/>
          <a:p>
            <a:r>
              <a:rPr lang="en-US" sz="2800" dirty="0" smtClean="0"/>
              <a:t>Trump tweets and </a:t>
            </a:r>
            <a:r>
              <a:rPr lang="en-US" sz="2800" dirty="0" err="1" smtClean="0"/>
              <a:t>Politifact</a:t>
            </a:r>
            <a:r>
              <a:rPr lang="en-US" sz="2800" dirty="0" smtClean="0"/>
              <a:t> checks</a:t>
            </a:r>
            <a:endParaRPr lang="en-US" sz="2800" dirty="0"/>
          </a:p>
        </p:txBody>
      </p:sp>
      <p:sp>
        <p:nvSpPr>
          <p:cNvPr id="9" name="Rectangle 8"/>
          <p:cNvSpPr/>
          <p:nvPr/>
        </p:nvSpPr>
        <p:spPr>
          <a:xfrm>
            <a:off x="654051" y="974540"/>
            <a:ext cx="4095749" cy="1384995"/>
          </a:xfrm>
          <a:prstGeom prst="rect">
            <a:avLst/>
          </a:prstGeom>
        </p:spPr>
        <p:txBody>
          <a:bodyPr wrap="square">
            <a:spAutoFit/>
          </a:bodyPr>
          <a:lstStyle/>
          <a:p>
            <a:r>
              <a:rPr lang="en-US" sz="2800" dirty="0" smtClean="0"/>
              <a:t>Jon </a:t>
            </a:r>
            <a:r>
              <a:rPr lang="en-US" sz="2800" dirty="0" err="1" smtClean="0"/>
              <a:t>Ossoff</a:t>
            </a:r>
            <a:r>
              <a:rPr lang="en-US" sz="2800" dirty="0" smtClean="0"/>
              <a:t>: congressional candidate in a gerrymandered district</a:t>
            </a:r>
            <a:endParaRPr lang="en-US" sz="2800" dirty="0"/>
          </a:p>
        </p:txBody>
      </p:sp>
    </p:spTree>
    <p:extLst>
      <p:ext uri="{BB962C8B-B14F-4D97-AF65-F5344CB8AC3E}">
        <p14:creationId xmlns:p14="http://schemas.microsoft.com/office/powerpoint/2010/main" val="174610221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l.wigflip.com/spemmYZh/wigflip-d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476" y="979563"/>
            <a:ext cx="3355612" cy="12756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7139427" y="2135125"/>
            <a:ext cx="2443077" cy="2931691"/>
          </a:xfrm>
          <a:prstGeom prst="rect">
            <a:avLst/>
          </a:prstGeom>
        </p:spPr>
      </p:pic>
      <p:sp>
        <p:nvSpPr>
          <p:cNvPr id="7" name="Rectangle 6"/>
          <p:cNvSpPr/>
          <p:nvPr/>
        </p:nvSpPr>
        <p:spPr>
          <a:xfrm>
            <a:off x="7038063" y="5066816"/>
            <a:ext cx="866775" cy="369332"/>
          </a:xfrm>
          <a:prstGeom prst="rect">
            <a:avLst/>
          </a:prstGeom>
        </p:spPr>
        <p:txBody>
          <a:bodyPr wrap="square">
            <a:spAutoFit/>
          </a:bodyPr>
          <a:lstStyle/>
          <a:p>
            <a:r>
              <a:rPr lang="en-US" dirty="0" smtClean="0">
                <a:hlinkClick r:id="rId4"/>
              </a:rPr>
              <a:t>Source</a:t>
            </a:r>
            <a:endParaRPr lang="en-US" dirty="0"/>
          </a:p>
        </p:txBody>
      </p:sp>
      <p:sp>
        <p:nvSpPr>
          <p:cNvPr id="4" name="Rectangle 3"/>
          <p:cNvSpPr/>
          <p:nvPr/>
        </p:nvSpPr>
        <p:spPr>
          <a:xfrm>
            <a:off x="772634" y="979563"/>
            <a:ext cx="3926957" cy="2677656"/>
          </a:xfrm>
          <a:prstGeom prst="rect">
            <a:avLst/>
          </a:prstGeom>
        </p:spPr>
        <p:txBody>
          <a:bodyPr wrap="square">
            <a:spAutoFit/>
          </a:bodyPr>
          <a:lstStyle/>
          <a:p>
            <a:r>
              <a:rPr lang="en-US" sz="2800" dirty="0" smtClean="0">
                <a:solidFill>
                  <a:srgbClr val="000000"/>
                </a:solidFill>
                <a:latin typeface="Segoe UI" panose="020B0502040204020203" pitchFamily="34" charset="0"/>
              </a:rPr>
              <a:t>Georgia State Senator </a:t>
            </a:r>
            <a:r>
              <a:rPr lang="en-US" sz="2800" dirty="0">
                <a:solidFill>
                  <a:srgbClr val="000000"/>
                </a:solidFill>
                <a:latin typeface="Segoe UI" panose="020B0502040204020203" pitchFamily="34" charset="0"/>
              </a:rPr>
              <a:t>Fran </a:t>
            </a:r>
            <a:r>
              <a:rPr lang="en-US" sz="2800" dirty="0" smtClean="0">
                <a:solidFill>
                  <a:srgbClr val="000000"/>
                </a:solidFill>
                <a:latin typeface="Segoe UI" panose="020B0502040204020203" pitchFamily="34" charset="0"/>
              </a:rPr>
              <a:t>Millar admits to gerrymandering for political advantage in the campaign against </a:t>
            </a:r>
            <a:r>
              <a:rPr lang="en-US" sz="2800" dirty="0" err="1" smtClean="0">
                <a:solidFill>
                  <a:srgbClr val="000000"/>
                </a:solidFill>
                <a:latin typeface="Segoe UI" panose="020B0502040204020203" pitchFamily="34" charset="0"/>
              </a:rPr>
              <a:t>Ossoff</a:t>
            </a:r>
            <a:r>
              <a:rPr lang="en-US" sz="2800" dirty="0" smtClean="0">
                <a:solidFill>
                  <a:srgbClr val="000000"/>
                </a:solidFill>
                <a:latin typeface="Segoe UI" panose="020B0502040204020203" pitchFamily="34" charset="0"/>
              </a:rPr>
              <a:t>.</a:t>
            </a:r>
            <a:endParaRPr lang="en-US" sz="2800" dirty="0"/>
          </a:p>
        </p:txBody>
      </p:sp>
    </p:spTree>
    <p:extLst>
      <p:ext uri="{BB962C8B-B14F-4D97-AF65-F5344CB8AC3E}">
        <p14:creationId xmlns:p14="http://schemas.microsoft.com/office/powerpoint/2010/main" val="386828788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294480" y="1627514"/>
            <a:ext cx="2182497" cy="3273745"/>
          </a:xfrm>
          <a:prstGeom prst="rect">
            <a:avLst/>
          </a:prstGeom>
        </p:spPr>
      </p:pic>
      <p:pic>
        <p:nvPicPr>
          <p:cNvPr id="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808" y="1627514"/>
            <a:ext cx="5213655" cy="3273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Rectangle 4"/>
          <p:cNvSpPr/>
          <p:nvPr/>
        </p:nvSpPr>
        <p:spPr>
          <a:xfrm>
            <a:off x="1063921" y="5663352"/>
            <a:ext cx="9183165" cy="646331"/>
          </a:xfrm>
          <a:prstGeom prst="rect">
            <a:avLst/>
          </a:prstGeom>
        </p:spPr>
        <p:txBody>
          <a:bodyPr wrap="square">
            <a:spAutoFit/>
          </a:bodyPr>
          <a:lstStyle/>
          <a:p>
            <a:r>
              <a:rPr lang="en-US" dirty="0" smtClean="0"/>
              <a:t>The Koch brothers live in Texas and interfere with elections in other states. Putin lives in Russia and interferes with elections in other nations. Are they legally and morally similar?</a:t>
            </a:r>
            <a:endParaRPr lang="en-US" dirty="0"/>
          </a:p>
        </p:txBody>
      </p:sp>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091" y="5776603"/>
            <a:ext cx="419830" cy="41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077667" y="2156390"/>
            <a:ext cx="765544" cy="2215991"/>
          </a:xfrm>
          <a:prstGeom prst="rect">
            <a:avLst/>
          </a:prstGeom>
          <a:noFill/>
        </p:spPr>
        <p:txBody>
          <a:bodyPr wrap="square" rtlCol="0">
            <a:spAutoFit/>
          </a:bodyPr>
          <a:lstStyle/>
          <a:p>
            <a:r>
              <a:rPr lang="en-US" sz="13800" dirty="0" smtClean="0"/>
              <a:t>≈</a:t>
            </a:r>
            <a:endParaRPr lang="en-US" sz="2400" dirty="0"/>
          </a:p>
        </p:txBody>
      </p:sp>
    </p:spTree>
    <p:extLst>
      <p:ext uri="{BB962C8B-B14F-4D97-AF65-F5344CB8AC3E}">
        <p14:creationId xmlns:p14="http://schemas.microsoft.com/office/powerpoint/2010/main" val="348699529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35936" y="4867571"/>
            <a:ext cx="1250717" cy="369332"/>
          </a:xfrm>
          <a:prstGeom prst="rect">
            <a:avLst/>
          </a:prstGeom>
        </p:spPr>
        <p:txBody>
          <a:bodyPr wrap="square">
            <a:spAutoFit/>
          </a:bodyPr>
          <a:lstStyle/>
          <a:p>
            <a:r>
              <a:rPr lang="en-US" dirty="0" err="1" smtClean="0">
                <a:hlinkClick r:id="rId3"/>
              </a:rPr>
              <a:t>Maptitude</a:t>
            </a:r>
            <a:endParaRPr lang="en-US" dirty="0"/>
          </a:p>
        </p:txBody>
      </p:sp>
      <p:pic>
        <p:nvPicPr>
          <p:cNvPr id="2050" name="Picture 2" descr="Create drive-time rings around map featu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5652" y="1102705"/>
            <a:ext cx="6431001" cy="36748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71106" y="3034874"/>
            <a:ext cx="2261191" cy="769441"/>
          </a:xfrm>
          <a:prstGeom prst="rect">
            <a:avLst/>
          </a:prstGeom>
        </p:spPr>
        <p:txBody>
          <a:bodyPr wrap="square">
            <a:spAutoFit/>
          </a:bodyPr>
          <a:lstStyle/>
          <a:p>
            <a:r>
              <a:rPr lang="en-US" sz="2200" dirty="0" smtClean="0"/>
              <a:t>Internet data + mapping software </a:t>
            </a:r>
            <a:endParaRPr lang="en-US" sz="2200" dirty="0"/>
          </a:p>
        </p:txBody>
      </p:sp>
      <p:sp>
        <p:nvSpPr>
          <p:cNvPr id="6" name="TextBox 5"/>
          <p:cNvSpPr txBox="1"/>
          <p:nvPr/>
        </p:nvSpPr>
        <p:spPr>
          <a:xfrm>
            <a:off x="971106" y="1379151"/>
            <a:ext cx="3593805" cy="954107"/>
          </a:xfrm>
          <a:prstGeom prst="rect">
            <a:avLst/>
          </a:prstGeom>
          <a:noFill/>
        </p:spPr>
        <p:txBody>
          <a:bodyPr wrap="square" rtlCol="0">
            <a:spAutoFit/>
          </a:bodyPr>
          <a:lstStyle/>
          <a:p>
            <a:r>
              <a:rPr lang="en-US" sz="2800" dirty="0" smtClean="0"/>
              <a:t>Modern gerrymandering</a:t>
            </a:r>
            <a:endParaRPr lang="en-US" sz="2800" dirty="0"/>
          </a:p>
        </p:txBody>
      </p:sp>
      <p:sp>
        <p:nvSpPr>
          <p:cNvPr id="7" name="Rectangle 6"/>
          <p:cNvSpPr/>
          <p:nvPr/>
        </p:nvSpPr>
        <p:spPr>
          <a:xfrm>
            <a:off x="1468908" y="5442486"/>
            <a:ext cx="10838122" cy="461665"/>
          </a:xfrm>
          <a:prstGeom prst="rect">
            <a:avLst/>
          </a:prstGeom>
        </p:spPr>
        <p:txBody>
          <a:bodyPr wrap="square">
            <a:spAutoFit/>
          </a:bodyPr>
          <a:lstStyle/>
          <a:p>
            <a:r>
              <a:rPr lang="en-US" sz="2400" dirty="0" smtClean="0"/>
              <a:t>Should elections be influenced by technical skill and data on voters?</a:t>
            </a:r>
            <a:endParaRPr lang="en-US" sz="2400" dirty="0"/>
          </a:p>
        </p:txBody>
      </p:sp>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106" y="5442486"/>
            <a:ext cx="419830" cy="41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70699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ormer President Obama, Former U.S. Attorney General Eric Holder, Gerrymandered map of Atlanta, Georg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1162" y="2954702"/>
            <a:ext cx="4366438" cy="245370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NATIONAL DEMOCRATIC REDISTRICTING COMMITT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1162" y="676951"/>
            <a:ext cx="4366439" cy="11072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4782" y="676951"/>
            <a:ext cx="3310269" cy="2308324"/>
          </a:xfrm>
          <a:prstGeom prst="rect">
            <a:avLst/>
          </a:prstGeom>
          <a:noFill/>
        </p:spPr>
        <p:txBody>
          <a:bodyPr wrap="square" rtlCol="0">
            <a:spAutoFit/>
          </a:bodyPr>
          <a:lstStyle/>
          <a:p>
            <a:r>
              <a:rPr lang="en-US" sz="2400" dirty="0" smtClean="0"/>
              <a:t>The Democrat’s new gerrymandering organization, the NDRC,  is not the answer. Can we separate politics from money?</a:t>
            </a:r>
            <a:endParaRPr lang="en-US" sz="2400" dirty="0"/>
          </a:p>
        </p:txBody>
      </p:sp>
      <p:sp>
        <p:nvSpPr>
          <p:cNvPr id="4" name="Rectangle 3"/>
          <p:cNvSpPr/>
          <p:nvPr/>
        </p:nvSpPr>
        <p:spPr>
          <a:xfrm>
            <a:off x="6797751" y="5558411"/>
            <a:ext cx="907311" cy="400110"/>
          </a:xfrm>
          <a:prstGeom prst="rect">
            <a:avLst/>
          </a:prstGeom>
        </p:spPr>
        <p:txBody>
          <a:bodyPr wrap="square">
            <a:spAutoFit/>
          </a:bodyPr>
          <a:lstStyle/>
          <a:p>
            <a:r>
              <a:rPr lang="en-US" sz="2000" dirty="0" smtClean="0">
                <a:hlinkClick r:id="rId5"/>
              </a:rPr>
              <a:t>Source</a:t>
            </a:r>
            <a:endParaRPr lang="en-US" dirty="0"/>
          </a:p>
        </p:txBody>
      </p:sp>
      <p:sp>
        <p:nvSpPr>
          <p:cNvPr id="5" name="Rectangle 4"/>
          <p:cNvSpPr/>
          <p:nvPr/>
        </p:nvSpPr>
        <p:spPr>
          <a:xfrm>
            <a:off x="1318438" y="4577412"/>
            <a:ext cx="4157369" cy="830997"/>
          </a:xfrm>
          <a:prstGeom prst="rect">
            <a:avLst/>
          </a:prstGeom>
        </p:spPr>
        <p:txBody>
          <a:bodyPr wrap="square">
            <a:spAutoFit/>
          </a:bodyPr>
          <a:lstStyle/>
          <a:p>
            <a:r>
              <a:rPr lang="en-US" sz="2400" dirty="0" smtClean="0"/>
              <a:t>Is Larry </a:t>
            </a:r>
            <a:r>
              <a:rPr lang="en-US" sz="2400" dirty="0" err="1" smtClean="0"/>
              <a:t>Lessig’s</a:t>
            </a:r>
            <a:r>
              <a:rPr lang="en-US" sz="2400" dirty="0" smtClean="0"/>
              <a:t> proposed </a:t>
            </a:r>
            <a:r>
              <a:rPr lang="en-US" sz="2400" dirty="0" smtClean="0">
                <a:hlinkClick r:id="rId6"/>
              </a:rPr>
              <a:t>Citizen Equality Act</a:t>
            </a:r>
            <a:r>
              <a:rPr lang="en-US" sz="2400" dirty="0" smtClean="0"/>
              <a:t> the answer?</a:t>
            </a:r>
            <a:endParaRPr lang="en-US" sz="2400" dirty="0"/>
          </a:p>
        </p:txBody>
      </p:sp>
      <p:pic>
        <p:nvPicPr>
          <p:cNvPr id="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4782" y="4782995"/>
            <a:ext cx="419830" cy="41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780822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5742" y="3105835"/>
            <a:ext cx="1520544" cy="646331"/>
          </a:xfrm>
          <a:prstGeom prst="rect">
            <a:avLst/>
          </a:prstGeom>
          <a:noFill/>
        </p:spPr>
        <p:txBody>
          <a:bodyPr wrap="none" rtlCol="0">
            <a:spAutoFit/>
          </a:bodyPr>
          <a:lstStyle/>
          <a:p>
            <a:pPr algn="ctr"/>
            <a:r>
              <a:rPr lang="en-US" sz="3600" dirty="0" smtClean="0"/>
              <a:t>Europe</a:t>
            </a:r>
          </a:p>
        </p:txBody>
      </p:sp>
    </p:spTree>
    <p:extLst>
      <p:ext uri="{BB962C8B-B14F-4D97-AF65-F5344CB8AC3E}">
        <p14:creationId xmlns:p14="http://schemas.microsoft.com/office/powerpoint/2010/main" val="402261484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72874" y="788762"/>
            <a:ext cx="5753646" cy="923330"/>
          </a:xfrm>
          <a:prstGeom prst="rect">
            <a:avLst/>
          </a:prstGeom>
        </p:spPr>
        <p:txBody>
          <a:bodyPr wrap="square">
            <a:spAutoFit/>
          </a:bodyPr>
          <a:lstStyle/>
          <a:p>
            <a:r>
              <a:rPr lang="en-US" dirty="0" smtClean="0">
                <a:solidFill>
                  <a:srgbClr val="404040"/>
                </a:solidFill>
              </a:rPr>
              <a:t>“The </a:t>
            </a:r>
            <a:r>
              <a:rPr lang="en-US" dirty="0">
                <a:solidFill>
                  <a:srgbClr val="404040"/>
                </a:solidFill>
              </a:rPr>
              <a:t>German election is at risk from </a:t>
            </a:r>
            <a:r>
              <a:rPr lang="en-US" dirty="0" smtClean="0">
                <a:solidFill>
                  <a:srgbClr val="404040"/>
                </a:solidFill>
              </a:rPr>
              <a:t>‘outside manipulation’, </a:t>
            </a:r>
            <a:r>
              <a:rPr lang="en-US" dirty="0">
                <a:solidFill>
                  <a:srgbClr val="404040"/>
                </a:solidFill>
              </a:rPr>
              <a:t>said Wolfgang </a:t>
            </a:r>
            <a:r>
              <a:rPr lang="en-US" dirty="0" err="1">
                <a:solidFill>
                  <a:srgbClr val="404040"/>
                </a:solidFill>
              </a:rPr>
              <a:t>Bosbach</a:t>
            </a:r>
            <a:r>
              <a:rPr lang="en-US" dirty="0">
                <a:solidFill>
                  <a:srgbClr val="404040"/>
                </a:solidFill>
              </a:rPr>
              <a:t>, a senior MP in Chancellor Angela Merkel's conservative CDU party</a:t>
            </a:r>
            <a:r>
              <a:rPr lang="en-US" dirty="0" smtClean="0">
                <a:solidFill>
                  <a:srgbClr val="404040"/>
                </a:solidFill>
              </a:rPr>
              <a:t>.”</a:t>
            </a:r>
            <a:endParaRPr lang="en-US" dirty="0"/>
          </a:p>
        </p:txBody>
      </p:sp>
      <p:sp>
        <p:nvSpPr>
          <p:cNvPr id="4" name="Rectangle 3"/>
          <p:cNvSpPr/>
          <p:nvPr/>
        </p:nvSpPr>
        <p:spPr>
          <a:xfrm>
            <a:off x="5772874" y="2561467"/>
            <a:ext cx="5799366" cy="646331"/>
          </a:xfrm>
          <a:prstGeom prst="rect">
            <a:avLst/>
          </a:prstGeom>
        </p:spPr>
        <p:txBody>
          <a:bodyPr wrap="square">
            <a:spAutoFit/>
          </a:bodyPr>
          <a:lstStyle/>
          <a:p>
            <a:r>
              <a:rPr lang="en-US" dirty="0" smtClean="0">
                <a:hlinkClick r:id="rId3"/>
              </a:rPr>
              <a:t>Russian hackers 'threaten Germany 2017 election', MPs warn</a:t>
            </a:r>
            <a:endParaRPr lang="en-US" dirty="0"/>
          </a:p>
        </p:txBody>
      </p:sp>
      <p:sp>
        <p:nvSpPr>
          <p:cNvPr id="5" name="Rectangle 4"/>
          <p:cNvSpPr/>
          <p:nvPr/>
        </p:nvSpPr>
        <p:spPr>
          <a:xfrm>
            <a:off x="5772874" y="1813614"/>
            <a:ext cx="6096000" cy="646331"/>
          </a:xfrm>
          <a:prstGeom prst="rect">
            <a:avLst/>
          </a:prstGeom>
        </p:spPr>
        <p:txBody>
          <a:bodyPr>
            <a:spAutoFit/>
          </a:bodyPr>
          <a:lstStyle/>
          <a:p>
            <a:r>
              <a:rPr lang="en-US" dirty="0" smtClean="0">
                <a:solidFill>
                  <a:srgbClr val="404040"/>
                </a:solidFill>
              </a:rPr>
              <a:t>“Russia </a:t>
            </a:r>
            <a:r>
              <a:rPr lang="en-US" dirty="0">
                <a:solidFill>
                  <a:srgbClr val="404040"/>
                </a:solidFill>
              </a:rPr>
              <a:t>was blamed for a cyberattack on the German parliament last year</a:t>
            </a:r>
            <a:r>
              <a:rPr lang="en-US" dirty="0" smtClean="0">
                <a:solidFill>
                  <a:srgbClr val="404040"/>
                </a:solidFill>
              </a:rPr>
              <a:t>.”</a:t>
            </a:r>
            <a:endParaRPr lang="en-US" dirty="0"/>
          </a:p>
        </p:txBody>
      </p:sp>
      <p:sp>
        <p:nvSpPr>
          <p:cNvPr id="7" name="Rectangle 6"/>
          <p:cNvSpPr/>
          <p:nvPr/>
        </p:nvSpPr>
        <p:spPr>
          <a:xfrm>
            <a:off x="5772874" y="5419626"/>
            <a:ext cx="6096000" cy="369332"/>
          </a:xfrm>
          <a:prstGeom prst="rect">
            <a:avLst/>
          </a:prstGeom>
        </p:spPr>
        <p:txBody>
          <a:bodyPr>
            <a:spAutoFit/>
          </a:bodyPr>
          <a:lstStyle/>
          <a:p>
            <a:r>
              <a:rPr lang="en-US" dirty="0">
                <a:solidFill>
                  <a:srgbClr val="000000"/>
                </a:solidFill>
                <a:hlinkClick r:id="rId4"/>
              </a:rPr>
              <a:t>After a Cyberattack, Germany Fears Election Disruption</a:t>
            </a:r>
            <a:endParaRPr lang="en-US" dirty="0">
              <a:solidFill>
                <a:srgbClr val="000000"/>
              </a:solidFill>
              <a:effectLst/>
            </a:endParaRPr>
          </a:p>
        </p:txBody>
      </p:sp>
      <p:sp>
        <p:nvSpPr>
          <p:cNvPr id="8" name="Rectangle 7"/>
          <p:cNvSpPr/>
          <p:nvPr/>
        </p:nvSpPr>
        <p:spPr>
          <a:xfrm>
            <a:off x="5772874" y="4219297"/>
            <a:ext cx="6096000" cy="1200329"/>
          </a:xfrm>
          <a:prstGeom prst="rect">
            <a:avLst/>
          </a:prstGeom>
        </p:spPr>
        <p:txBody>
          <a:bodyPr>
            <a:spAutoFit/>
          </a:bodyPr>
          <a:lstStyle/>
          <a:p>
            <a:r>
              <a:rPr lang="en-US" dirty="0" smtClean="0">
                <a:solidFill>
                  <a:srgbClr val="333333"/>
                </a:solidFill>
              </a:rPr>
              <a:t>“After </a:t>
            </a:r>
            <a:r>
              <a:rPr lang="en-US" dirty="0">
                <a:solidFill>
                  <a:srgbClr val="333333"/>
                </a:solidFill>
              </a:rPr>
              <a:t>hackers infiltrated the German Parliament’s computer network in May 2015, it took nearly a year before the country’s intelligence agency concluded that the attack was most likely the work of their Russian counterparts</a:t>
            </a:r>
            <a:r>
              <a:rPr lang="en-US" dirty="0" smtClean="0">
                <a:solidFill>
                  <a:srgbClr val="333333"/>
                </a:solidFill>
              </a:rPr>
              <a:t>.”</a:t>
            </a:r>
            <a:endParaRPr lang="en-US" dirty="0"/>
          </a:p>
        </p:txBody>
      </p:sp>
      <p:pic>
        <p:nvPicPr>
          <p:cNvPr id="11" name="Picture 10"/>
          <p:cNvPicPr>
            <a:picLocks noChangeAspect="1"/>
          </p:cNvPicPr>
          <p:nvPr/>
        </p:nvPicPr>
        <p:blipFill>
          <a:blip r:embed="rId5"/>
          <a:stretch>
            <a:fillRect/>
          </a:stretch>
        </p:blipFill>
        <p:spPr>
          <a:xfrm>
            <a:off x="0" y="3864754"/>
            <a:ext cx="3261360" cy="1924203"/>
          </a:xfrm>
          <a:prstGeom prst="rect">
            <a:avLst/>
          </a:prstGeom>
        </p:spPr>
      </p:pic>
      <p:sp>
        <p:nvSpPr>
          <p:cNvPr id="12" name="TextBox 11"/>
          <p:cNvSpPr txBox="1"/>
          <p:nvPr/>
        </p:nvSpPr>
        <p:spPr>
          <a:xfrm>
            <a:off x="433978" y="788762"/>
            <a:ext cx="3558902" cy="954107"/>
          </a:xfrm>
          <a:prstGeom prst="rect">
            <a:avLst/>
          </a:prstGeom>
          <a:noFill/>
        </p:spPr>
        <p:txBody>
          <a:bodyPr wrap="square" rtlCol="0">
            <a:spAutoFit/>
          </a:bodyPr>
          <a:lstStyle/>
          <a:p>
            <a:r>
              <a:rPr lang="en-US" sz="2800" dirty="0" smtClean="0"/>
              <a:t>Russian hacking: Germany</a:t>
            </a:r>
            <a:endParaRPr lang="en-US" sz="2800" dirty="0"/>
          </a:p>
        </p:txBody>
      </p:sp>
    </p:spTree>
    <p:extLst>
      <p:ext uri="{BB962C8B-B14F-4D97-AF65-F5344CB8AC3E}">
        <p14:creationId xmlns:p14="http://schemas.microsoft.com/office/powerpoint/2010/main" val="249484988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34011" y="3864754"/>
            <a:ext cx="4580036" cy="369332"/>
          </a:xfrm>
          <a:prstGeom prst="rect">
            <a:avLst/>
          </a:prstGeom>
        </p:spPr>
        <p:txBody>
          <a:bodyPr wrap="none">
            <a:spAutoFit/>
          </a:bodyPr>
          <a:lstStyle/>
          <a:p>
            <a:r>
              <a:rPr lang="en-US" dirty="0" smtClean="0">
                <a:solidFill>
                  <a:srgbClr val="000000"/>
                </a:solidFill>
                <a:hlinkClick r:id="rId3"/>
              </a:rPr>
              <a:t>Spread of Fake News Provokes Anxiety in Italy</a:t>
            </a:r>
            <a:endParaRPr lang="en-US" dirty="0">
              <a:solidFill>
                <a:srgbClr val="000000"/>
              </a:solidFill>
              <a:effectLst/>
            </a:endParaRPr>
          </a:p>
        </p:txBody>
      </p:sp>
      <p:sp>
        <p:nvSpPr>
          <p:cNvPr id="4" name="Rectangle 3"/>
          <p:cNvSpPr/>
          <p:nvPr/>
        </p:nvSpPr>
        <p:spPr>
          <a:xfrm>
            <a:off x="5734011" y="3066445"/>
            <a:ext cx="5914429" cy="646331"/>
          </a:xfrm>
          <a:prstGeom prst="rect">
            <a:avLst/>
          </a:prstGeom>
        </p:spPr>
        <p:txBody>
          <a:bodyPr wrap="square">
            <a:spAutoFit/>
          </a:bodyPr>
          <a:lstStyle/>
          <a:p>
            <a:r>
              <a:rPr lang="en-US" dirty="0" smtClean="0">
                <a:solidFill>
                  <a:srgbClr val="333333"/>
                </a:solidFill>
              </a:rPr>
              <a:t>“He </a:t>
            </a:r>
            <a:r>
              <a:rPr lang="en-US" dirty="0">
                <a:solidFill>
                  <a:srgbClr val="333333"/>
                </a:solidFill>
              </a:rPr>
              <a:t>recently posted on the Five Star Movement blog that NATO was secretly preparing a “final assault” on Russia</a:t>
            </a:r>
            <a:r>
              <a:rPr lang="en-US" dirty="0" smtClean="0">
                <a:solidFill>
                  <a:srgbClr val="333333"/>
                </a:solidFill>
              </a:rPr>
              <a:t>.”</a:t>
            </a:r>
            <a:endParaRPr lang="en-US" dirty="0"/>
          </a:p>
        </p:txBody>
      </p:sp>
      <p:pic>
        <p:nvPicPr>
          <p:cNvPr id="7" name="Picture 6"/>
          <p:cNvPicPr>
            <a:picLocks noChangeAspect="1"/>
          </p:cNvPicPr>
          <p:nvPr/>
        </p:nvPicPr>
        <p:blipFill>
          <a:blip r:embed="rId4"/>
          <a:stretch>
            <a:fillRect/>
          </a:stretch>
        </p:blipFill>
        <p:spPr>
          <a:xfrm>
            <a:off x="0" y="3864754"/>
            <a:ext cx="3261360" cy="1924203"/>
          </a:xfrm>
          <a:prstGeom prst="rect">
            <a:avLst/>
          </a:prstGeom>
        </p:spPr>
      </p:pic>
      <p:sp>
        <p:nvSpPr>
          <p:cNvPr id="8" name="TextBox 7"/>
          <p:cNvSpPr txBox="1"/>
          <p:nvPr/>
        </p:nvSpPr>
        <p:spPr>
          <a:xfrm>
            <a:off x="433978" y="788762"/>
            <a:ext cx="3233782" cy="954107"/>
          </a:xfrm>
          <a:prstGeom prst="rect">
            <a:avLst/>
          </a:prstGeom>
          <a:noFill/>
        </p:spPr>
        <p:txBody>
          <a:bodyPr wrap="square" rtlCol="0">
            <a:spAutoFit/>
          </a:bodyPr>
          <a:lstStyle/>
          <a:p>
            <a:r>
              <a:rPr lang="en-US" sz="2800" dirty="0" smtClean="0"/>
              <a:t>Russian fake news: Italy</a:t>
            </a:r>
            <a:endParaRPr lang="en-US" sz="2800" dirty="0"/>
          </a:p>
        </p:txBody>
      </p:sp>
      <p:sp>
        <p:nvSpPr>
          <p:cNvPr id="9" name="Rectangle 8"/>
          <p:cNvSpPr/>
          <p:nvPr/>
        </p:nvSpPr>
        <p:spPr>
          <a:xfrm>
            <a:off x="5734011" y="1395099"/>
            <a:ext cx="5711011" cy="1477328"/>
          </a:xfrm>
          <a:prstGeom prst="rect">
            <a:avLst/>
          </a:prstGeom>
        </p:spPr>
        <p:txBody>
          <a:bodyPr wrap="square">
            <a:spAutoFit/>
          </a:bodyPr>
          <a:lstStyle/>
          <a:p>
            <a:r>
              <a:rPr lang="en-US" dirty="0" smtClean="0">
                <a:solidFill>
                  <a:srgbClr val="333333"/>
                </a:solidFill>
              </a:rPr>
              <a:t>“The </a:t>
            </a:r>
            <a:r>
              <a:rPr lang="en-US" dirty="0">
                <a:solidFill>
                  <a:srgbClr val="333333"/>
                </a:solidFill>
              </a:rPr>
              <a:t>constellation of Five Star Movement sites recently lit up with a video that appeared on Russia Today, purporting to show thousands of people protesting against the referendum. In fact, the people had gathered in support of Mr. Renzi and his reform</a:t>
            </a:r>
            <a:r>
              <a:rPr lang="en-US" dirty="0" smtClean="0">
                <a:solidFill>
                  <a:srgbClr val="333333"/>
                </a:solidFill>
              </a:rPr>
              <a:t>.”</a:t>
            </a:r>
            <a:endParaRPr lang="en-US" dirty="0"/>
          </a:p>
        </p:txBody>
      </p:sp>
    </p:spTree>
    <p:extLst>
      <p:ext uri="{BB962C8B-B14F-4D97-AF65-F5344CB8AC3E}">
        <p14:creationId xmlns:p14="http://schemas.microsoft.com/office/powerpoint/2010/main" val="159977713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34011" y="2469059"/>
            <a:ext cx="5914429" cy="923330"/>
          </a:xfrm>
          <a:prstGeom prst="rect">
            <a:avLst/>
          </a:prstGeom>
        </p:spPr>
        <p:txBody>
          <a:bodyPr wrap="square">
            <a:spAutoFit/>
          </a:bodyPr>
          <a:lstStyle/>
          <a:p>
            <a:r>
              <a:rPr lang="en-US" dirty="0" smtClean="0"/>
              <a:t>“Look</a:t>
            </a:r>
            <a:r>
              <a:rPr lang="en-US" dirty="0"/>
              <a:t>, we’re watching the Russians, we’re seeing them penetrate some of your infrastructure</a:t>
            </a:r>
            <a:r>
              <a:rPr lang="en-US" dirty="0" smtClean="0"/>
              <a:t>.”</a:t>
            </a:r>
          </a:p>
          <a:p>
            <a:r>
              <a:rPr lang="en-US" dirty="0" smtClean="0"/>
              <a:t>NSA Director Mike Rogers</a:t>
            </a:r>
            <a:endParaRPr lang="en-US" dirty="0"/>
          </a:p>
        </p:txBody>
      </p:sp>
      <p:pic>
        <p:nvPicPr>
          <p:cNvPr id="7" name="Picture 6"/>
          <p:cNvPicPr>
            <a:picLocks noChangeAspect="1"/>
          </p:cNvPicPr>
          <p:nvPr/>
        </p:nvPicPr>
        <p:blipFill>
          <a:blip r:embed="rId3"/>
          <a:stretch>
            <a:fillRect/>
          </a:stretch>
        </p:blipFill>
        <p:spPr>
          <a:xfrm>
            <a:off x="0" y="3864754"/>
            <a:ext cx="3261360" cy="1924203"/>
          </a:xfrm>
          <a:prstGeom prst="rect">
            <a:avLst/>
          </a:prstGeom>
        </p:spPr>
      </p:pic>
      <p:sp>
        <p:nvSpPr>
          <p:cNvPr id="8" name="TextBox 7"/>
          <p:cNvSpPr txBox="1"/>
          <p:nvPr/>
        </p:nvSpPr>
        <p:spPr>
          <a:xfrm>
            <a:off x="433978" y="788762"/>
            <a:ext cx="3233782" cy="954107"/>
          </a:xfrm>
          <a:prstGeom prst="rect">
            <a:avLst/>
          </a:prstGeom>
          <a:noFill/>
        </p:spPr>
        <p:txBody>
          <a:bodyPr wrap="square" rtlCol="0">
            <a:spAutoFit/>
          </a:bodyPr>
          <a:lstStyle/>
          <a:p>
            <a:r>
              <a:rPr lang="en-US" sz="2800" dirty="0" smtClean="0"/>
              <a:t>Russian fake news: France</a:t>
            </a:r>
            <a:endParaRPr lang="en-US" sz="2800" dirty="0"/>
          </a:p>
        </p:txBody>
      </p:sp>
      <p:sp>
        <p:nvSpPr>
          <p:cNvPr id="9" name="Rectangle 8"/>
          <p:cNvSpPr/>
          <p:nvPr/>
        </p:nvSpPr>
        <p:spPr>
          <a:xfrm>
            <a:off x="5734011" y="1395099"/>
            <a:ext cx="5711011" cy="923330"/>
          </a:xfrm>
          <a:prstGeom prst="rect">
            <a:avLst/>
          </a:prstGeom>
        </p:spPr>
        <p:txBody>
          <a:bodyPr wrap="square">
            <a:spAutoFit/>
          </a:bodyPr>
          <a:lstStyle/>
          <a:p>
            <a:r>
              <a:rPr lang="en-US" dirty="0" smtClean="0">
                <a:solidFill>
                  <a:srgbClr val="333333"/>
                </a:solidFill>
              </a:rPr>
              <a:t>Two days before France’s </a:t>
            </a:r>
            <a:r>
              <a:rPr lang="en-US" dirty="0">
                <a:solidFill>
                  <a:srgbClr val="333333"/>
                </a:solidFill>
              </a:rPr>
              <a:t>recent presidential election, hackers leaked nine gigabytes of emails from candidate Emmanuel Macron’s campaign onto the web.</a:t>
            </a:r>
            <a:endParaRPr lang="en-US" dirty="0"/>
          </a:p>
        </p:txBody>
      </p:sp>
      <p:sp>
        <p:nvSpPr>
          <p:cNvPr id="3" name="Rectangle 2"/>
          <p:cNvSpPr/>
          <p:nvPr/>
        </p:nvSpPr>
        <p:spPr>
          <a:xfrm>
            <a:off x="5734011" y="3864754"/>
            <a:ext cx="1126067" cy="369332"/>
          </a:xfrm>
          <a:prstGeom prst="rect">
            <a:avLst/>
          </a:prstGeom>
        </p:spPr>
        <p:txBody>
          <a:bodyPr wrap="square">
            <a:spAutoFit/>
          </a:bodyPr>
          <a:lstStyle/>
          <a:p>
            <a:r>
              <a:rPr lang="en-US" dirty="0" smtClean="0">
                <a:hlinkClick r:id="rId4"/>
              </a:rPr>
              <a:t>Source</a:t>
            </a:r>
            <a:endParaRPr lang="en-US" dirty="0"/>
          </a:p>
        </p:txBody>
      </p:sp>
    </p:spTree>
    <p:extLst>
      <p:ext uri="{BB962C8B-B14F-4D97-AF65-F5344CB8AC3E}">
        <p14:creationId xmlns:p14="http://schemas.microsoft.com/office/powerpoint/2010/main" val="266163924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09732" y="4722968"/>
            <a:ext cx="6096000" cy="400110"/>
          </a:xfrm>
          <a:prstGeom prst="rect">
            <a:avLst/>
          </a:prstGeom>
        </p:spPr>
        <p:txBody>
          <a:bodyPr>
            <a:spAutoFit/>
          </a:bodyPr>
          <a:lstStyle/>
          <a:p>
            <a:r>
              <a:rPr lang="en-US" sz="2000" dirty="0" smtClean="0">
                <a:hlinkClick r:id="rId3"/>
              </a:rPr>
              <a:t>Source</a:t>
            </a:r>
            <a:endParaRPr lang="en-US" dirty="0"/>
          </a:p>
        </p:txBody>
      </p:sp>
      <p:pic>
        <p:nvPicPr>
          <p:cNvPr id="2050" name="Picture 2" descr="http://www.globalresearch.ca/wp-content/uploads/2016/09/falsflag_0-400x25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266" y="1294788"/>
            <a:ext cx="3810000" cy="24003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09732" y="3421326"/>
            <a:ext cx="5994401" cy="1200329"/>
          </a:xfrm>
          <a:prstGeom prst="rect">
            <a:avLst/>
          </a:prstGeom>
        </p:spPr>
        <p:txBody>
          <a:bodyPr wrap="square">
            <a:spAutoFit/>
          </a:bodyPr>
          <a:lstStyle/>
          <a:p>
            <a:r>
              <a:rPr lang="en-US" sz="2400" dirty="0" smtClean="0"/>
              <a:t>“It </a:t>
            </a:r>
            <a:r>
              <a:rPr lang="en-US" sz="2400" dirty="0"/>
              <a:t>isn’t difficult to compile a list of countries whose interests would be served by stoking tensions between Russia and the West</a:t>
            </a:r>
            <a:r>
              <a:rPr lang="en-US" sz="2400" dirty="0" smtClean="0"/>
              <a:t>.”</a:t>
            </a:r>
            <a:endParaRPr lang="en-US" sz="2400" dirty="0"/>
          </a:p>
        </p:txBody>
      </p:sp>
      <p:sp>
        <p:nvSpPr>
          <p:cNvPr id="5" name="Rectangle 4"/>
          <p:cNvSpPr/>
          <p:nvPr/>
        </p:nvSpPr>
        <p:spPr>
          <a:xfrm>
            <a:off x="5909732" y="1294788"/>
            <a:ext cx="5444067" cy="830997"/>
          </a:xfrm>
          <a:prstGeom prst="rect">
            <a:avLst/>
          </a:prstGeom>
        </p:spPr>
        <p:txBody>
          <a:bodyPr wrap="square">
            <a:spAutoFit/>
          </a:bodyPr>
          <a:lstStyle/>
          <a:p>
            <a:r>
              <a:rPr lang="en-US" sz="2400" dirty="0"/>
              <a:t>Don’t Pin the Macron Email Hack on Russia Just Yet</a:t>
            </a:r>
          </a:p>
        </p:txBody>
      </p:sp>
      <p:sp>
        <p:nvSpPr>
          <p:cNvPr id="6" name="Rectangle 5"/>
          <p:cNvSpPr/>
          <p:nvPr/>
        </p:nvSpPr>
        <p:spPr>
          <a:xfrm>
            <a:off x="5909732" y="2218631"/>
            <a:ext cx="6096000" cy="400110"/>
          </a:xfrm>
          <a:prstGeom prst="rect">
            <a:avLst/>
          </a:prstGeom>
        </p:spPr>
        <p:txBody>
          <a:bodyPr>
            <a:spAutoFit/>
          </a:bodyPr>
          <a:lstStyle/>
          <a:p>
            <a:r>
              <a:rPr lang="en-US" sz="2000" dirty="0" smtClean="0">
                <a:hlinkClick r:id="rId5"/>
              </a:rPr>
              <a:t>Source</a:t>
            </a:r>
            <a:endParaRPr lang="en-US" sz="2000" dirty="0"/>
          </a:p>
        </p:txBody>
      </p:sp>
    </p:spTree>
    <p:extLst>
      <p:ext uri="{BB962C8B-B14F-4D97-AF65-F5344CB8AC3E}">
        <p14:creationId xmlns:p14="http://schemas.microsoft.com/office/powerpoint/2010/main" val="27787369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9253" y="586613"/>
            <a:ext cx="1988558" cy="523220"/>
          </a:xfrm>
          <a:prstGeom prst="rect">
            <a:avLst/>
          </a:prstGeom>
          <a:noFill/>
        </p:spPr>
        <p:txBody>
          <a:bodyPr wrap="none" rtlCol="0">
            <a:spAutoFit/>
          </a:bodyPr>
          <a:lstStyle/>
          <a:p>
            <a:r>
              <a:rPr lang="en-US" sz="2800" dirty="0" smtClean="0"/>
              <a:t>The Internet</a:t>
            </a:r>
            <a:endParaRPr lang="en-US" sz="2800" dirty="0"/>
          </a:p>
        </p:txBody>
      </p:sp>
      <p:sp>
        <p:nvSpPr>
          <p:cNvPr id="3" name="Rectangle 2"/>
          <p:cNvSpPr/>
          <p:nvPr/>
        </p:nvSpPr>
        <p:spPr>
          <a:xfrm>
            <a:off x="0" y="5882022"/>
            <a:ext cx="6096000" cy="1200329"/>
          </a:xfrm>
          <a:prstGeom prst="rect">
            <a:avLst/>
          </a:prstGeom>
        </p:spPr>
        <p:txBody>
          <a:bodyPr>
            <a:spAutoFit/>
          </a:bodyPr>
          <a:lstStyle/>
          <a:p>
            <a:endParaRPr lang="en-US" dirty="0"/>
          </a:p>
          <a:p>
            <a:endParaRPr lang="en-US" dirty="0"/>
          </a:p>
          <a:p>
            <a:endParaRPr lang="en-US" dirty="0"/>
          </a:p>
          <a:p>
            <a:endParaRPr lang="en-US" dirty="0"/>
          </a:p>
        </p:txBody>
      </p:sp>
      <p:pic>
        <p:nvPicPr>
          <p:cNvPr id="6" name="eeTj5qMGTAI"/>
          <p:cNvPicPr>
            <a:picLocks noRot="1" noChangeAspect="1"/>
          </p:cNvPicPr>
          <p:nvPr>
            <a:videoFile r:link="rId1"/>
          </p:nvPr>
        </p:nvPicPr>
        <p:blipFill>
          <a:blip r:embed="rId4"/>
          <a:stretch>
            <a:fillRect/>
          </a:stretch>
        </p:blipFill>
        <p:spPr>
          <a:xfrm>
            <a:off x="6127270" y="3008035"/>
            <a:ext cx="5592280" cy="3145657"/>
          </a:xfrm>
          <a:prstGeom prst="rect">
            <a:avLst/>
          </a:prstGeom>
        </p:spPr>
      </p:pic>
      <p:sp>
        <p:nvSpPr>
          <p:cNvPr id="7" name="TextBox 6"/>
          <p:cNvSpPr txBox="1"/>
          <p:nvPr/>
        </p:nvSpPr>
        <p:spPr>
          <a:xfrm>
            <a:off x="8919519" y="6220267"/>
            <a:ext cx="3630363" cy="369332"/>
          </a:xfrm>
          <a:prstGeom prst="rect">
            <a:avLst/>
          </a:prstGeom>
          <a:noFill/>
        </p:spPr>
        <p:txBody>
          <a:bodyPr wrap="square" rtlCol="0">
            <a:spAutoFit/>
          </a:bodyPr>
          <a:lstStyle/>
          <a:p>
            <a:r>
              <a:rPr lang="en-US" dirty="0" smtClean="0">
                <a:hlinkClick r:id="rId5"/>
              </a:rPr>
              <a:t>Google Hangout on Air, 2012</a:t>
            </a:r>
            <a:endParaRPr lang="en-US" dirty="0" smtClean="0"/>
          </a:p>
        </p:txBody>
      </p:sp>
      <p:sp>
        <p:nvSpPr>
          <p:cNvPr id="8" name="Rectangle 7"/>
          <p:cNvSpPr/>
          <p:nvPr/>
        </p:nvSpPr>
        <p:spPr>
          <a:xfrm>
            <a:off x="2984591" y="3912296"/>
            <a:ext cx="2879035" cy="369332"/>
          </a:xfrm>
          <a:prstGeom prst="rect">
            <a:avLst/>
          </a:prstGeom>
        </p:spPr>
        <p:txBody>
          <a:bodyPr wrap="square">
            <a:spAutoFit/>
          </a:bodyPr>
          <a:lstStyle/>
          <a:p>
            <a:r>
              <a:rPr lang="en-US" dirty="0" smtClean="0">
                <a:hlinkClick r:id="rId6"/>
              </a:rPr>
              <a:t>Reddit: Ask me Anything</a:t>
            </a:r>
            <a:endParaRPr lang="en-US" dirty="0"/>
          </a:p>
        </p:txBody>
      </p:sp>
      <p:pic>
        <p:nvPicPr>
          <p:cNvPr id="9"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14250" y="2103773"/>
            <a:ext cx="2411363" cy="1808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27270" y="334686"/>
            <a:ext cx="5583663" cy="1550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8434670" y="1922108"/>
            <a:ext cx="3276263" cy="369332"/>
          </a:xfrm>
          <a:prstGeom prst="rect">
            <a:avLst/>
          </a:prstGeom>
          <a:noFill/>
        </p:spPr>
        <p:txBody>
          <a:bodyPr wrap="square" rtlCol="0">
            <a:spAutoFit/>
          </a:bodyPr>
          <a:lstStyle/>
          <a:p>
            <a:pPr algn="ctr"/>
            <a:r>
              <a:rPr lang="en-US" dirty="0">
                <a:hlinkClick r:id="rId9"/>
              </a:rPr>
              <a:t>Petition the administration, 2013</a:t>
            </a:r>
            <a:endParaRPr lang="en-US" dirty="0"/>
          </a:p>
        </p:txBody>
      </p:sp>
      <p:sp>
        <p:nvSpPr>
          <p:cNvPr id="12" name="Rectangle 11"/>
          <p:cNvSpPr/>
          <p:nvPr/>
        </p:nvSpPr>
        <p:spPr>
          <a:xfrm>
            <a:off x="2934261" y="6230401"/>
            <a:ext cx="2581456" cy="369332"/>
          </a:xfrm>
          <a:prstGeom prst="rect">
            <a:avLst/>
          </a:prstGeom>
        </p:spPr>
        <p:txBody>
          <a:bodyPr wrap="square">
            <a:spAutoFit/>
          </a:bodyPr>
          <a:lstStyle/>
          <a:p>
            <a:r>
              <a:rPr lang="en-US" dirty="0" smtClean="0"/>
              <a:t>The “</a:t>
            </a:r>
            <a:r>
              <a:rPr lang="en-US" dirty="0" smtClean="0">
                <a:hlinkClick r:id="rId10"/>
              </a:rPr>
              <a:t>ground game</a:t>
            </a:r>
            <a:r>
              <a:rPr lang="en-US" dirty="0" smtClean="0"/>
              <a:t>”</a:t>
            </a:r>
            <a:endParaRPr lang="en-US" dirty="0"/>
          </a:p>
        </p:txBody>
      </p:sp>
      <p:pic>
        <p:nvPicPr>
          <p:cNvPr id="2050" name="Picture 2" descr="https://static01.nyt.com/images/2012/10/26/us/26obama1/26obama1-jumbo.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09619" y="4547457"/>
            <a:ext cx="2411364" cy="16083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48283" y="346097"/>
            <a:ext cx="2384860" cy="14896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659051" y="6463117"/>
            <a:ext cx="6096000" cy="369332"/>
          </a:xfrm>
          <a:prstGeom prst="rect">
            <a:avLst/>
          </a:prstGeom>
        </p:spPr>
        <p:txBody>
          <a:bodyPr>
            <a:spAutoFit/>
          </a:bodyPr>
          <a:lstStyle/>
          <a:p>
            <a:endParaRPr lang="en-US" dirty="0"/>
          </a:p>
        </p:txBody>
      </p:sp>
      <p:sp>
        <p:nvSpPr>
          <p:cNvPr id="5" name="TextBox 4"/>
          <p:cNvSpPr txBox="1"/>
          <p:nvPr/>
        </p:nvSpPr>
        <p:spPr>
          <a:xfrm>
            <a:off x="339253" y="2103773"/>
            <a:ext cx="2596114"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Fund raising</a:t>
            </a:r>
          </a:p>
          <a:p>
            <a:pPr marL="285750" indent="-285750">
              <a:buFont typeface="Arial" panose="020B0604020202020204" pitchFamily="34" charset="0"/>
              <a:buChar char="•"/>
            </a:pPr>
            <a:r>
              <a:rPr lang="en-US" sz="2000" dirty="0" smtClean="0"/>
              <a:t>“</a:t>
            </a:r>
            <a:r>
              <a:rPr lang="en-US" sz="2000" dirty="0"/>
              <a:t>G</a:t>
            </a:r>
            <a:r>
              <a:rPr lang="en-US" sz="2000" dirty="0" smtClean="0"/>
              <a:t>round game”</a:t>
            </a:r>
          </a:p>
          <a:p>
            <a:pPr marL="285750" indent="-285750">
              <a:buFont typeface="Arial" panose="020B0604020202020204" pitchFamily="34" charset="0"/>
              <a:buChar char="•"/>
            </a:pPr>
            <a:r>
              <a:rPr lang="en-US" sz="2000" dirty="0" smtClean="0"/>
              <a:t>Some public communication</a:t>
            </a:r>
            <a:endParaRPr lang="en-US" sz="2000" dirty="0"/>
          </a:p>
        </p:txBody>
      </p:sp>
    </p:spTree>
    <p:extLst>
      <p:ext uri="{BB962C8B-B14F-4D97-AF65-F5344CB8AC3E}">
        <p14:creationId xmlns:p14="http://schemas.microsoft.com/office/powerpoint/2010/main" val="197364735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52821" y="2136261"/>
            <a:ext cx="184731" cy="369332"/>
          </a:xfrm>
          <a:prstGeom prst="rect">
            <a:avLst/>
          </a:prstGeom>
        </p:spPr>
        <p:txBody>
          <a:bodyPr wrap="none">
            <a:spAutoFit/>
          </a:bodyPr>
          <a:lstStyle/>
          <a:p>
            <a:endParaRPr lang="en-US" dirty="0"/>
          </a:p>
        </p:txBody>
      </p:sp>
      <p:sp>
        <p:nvSpPr>
          <p:cNvPr id="3" name="Rectangle 2"/>
          <p:cNvSpPr/>
          <p:nvPr/>
        </p:nvSpPr>
        <p:spPr>
          <a:xfrm>
            <a:off x="6124370" y="4347730"/>
            <a:ext cx="5503558" cy="400110"/>
          </a:xfrm>
          <a:prstGeom prst="rect">
            <a:avLst/>
          </a:prstGeom>
        </p:spPr>
        <p:txBody>
          <a:bodyPr wrap="none">
            <a:spAutoFit/>
          </a:bodyPr>
          <a:lstStyle/>
          <a:p>
            <a:r>
              <a:rPr lang="en-US" sz="2000" i="1" dirty="0">
                <a:solidFill>
                  <a:srgbClr val="000000"/>
                </a:solidFill>
                <a:latin typeface="nyt-cheltenham"/>
              </a:rPr>
              <a:t>Spread of Fake News Provokes Anxiety in Italy</a:t>
            </a:r>
            <a:endParaRPr lang="en-US" sz="2000" i="1" dirty="0">
              <a:solidFill>
                <a:srgbClr val="000000"/>
              </a:solidFill>
              <a:effectLst/>
              <a:latin typeface="nyt-cheltenham"/>
            </a:endParaRPr>
          </a:p>
        </p:txBody>
      </p:sp>
      <p:sp>
        <p:nvSpPr>
          <p:cNvPr id="4" name="Rectangle 3"/>
          <p:cNvSpPr/>
          <p:nvPr/>
        </p:nvSpPr>
        <p:spPr>
          <a:xfrm>
            <a:off x="10805761" y="4640461"/>
            <a:ext cx="822167" cy="369332"/>
          </a:xfrm>
          <a:prstGeom prst="rect">
            <a:avLst/>
          </a:prstGeom>
        </p:spPr>
        <p:txBody>
          <a:bodyPr wrap="square">
            <a:spAutoFit/>
          </a:bodyPr>
          <a:lstStyle/>
          <a:p>
            <a:pPr algn="r"/>
            <a:r>
              <a:rPr lang="en-US" dirty="0" smtClean="0">
                <a:hlinkClick r:id="rId3"/>
              </a:rPr>
              <a:t>Source</a:t>
            </a:r>
            <a:endParaRPr lang="en-US" dirty="0"/>
          </a:p>
        </p:txBody>
      </p:sp>
      <p:sp>
        <p:nvSpPr>
          <p:cNvPr id="5" name="Rectangle 4"/>
          <p:cNvSpPr/>
          <p:nvPr/>
        </p:nvSpPr>
        <p:spPr>
          <a:xfrm>
            <a:off x="5187874" y="1920770"/>
            <a:ext cx="6505820" cy="400110"/>
          </a:xfrm>
          <a:prstGeom prst="rect">
            <a:avLst/>
          </a:prstGeom>
        </p:spPr>
        <p:txBody>
          <a:bodyPr wrap="none">
            <a:spAutoFit/>
          </a:bodyPr>
          <a:lstStyle/>
          <a:p>
            <a:r>
              <a:rPr lang="en-US" sz="2000" i="1" dirty="0">
                <a:solidFill>
                  <a:srgbClr val="333333"/>
                </a:solidFill>
                <a:latin typeface="nyt-cheltenham"/>
              </a:rPr>
              <a:t>Germany’s Angela Merkel Declares War On Fake News</a:t>
            </a:r>
            <a:endParaRPr lang="en-US" sz="2000" i="1" dirty="0">
              <a:latin typeface="nyt-cheltenham"/>
            </a:endParaRPr>
          </a:p>
        </p:txBody>
      </p:sp>
      <p:sp>
        <p:nvSpPr>
          <p:cNvPr id="6" name="Rectangle 5"/>
          <p:cNvSpPr/>
          <p:nvPr/>
        </p:nvSpPr>
        <p:spPr>
          <a:xfrm>
            <a:off x="10862591" y="2246981"/>
            <a:ext cx="831103" cy="369332"/>
          </a:xfrm>
          <a:prstGeom prst="rect">
            <a:avLst/>
          </a:prstGeom>
        </p:spPr>
        <p:txBody>
          <a:bodyPr wrap="square">
            <a:spAutoFit/>
          </a:bodyPr>
          <a:lstStyle/>
          <a:p>
            <a:r>
              <a:rPr lang="en-US" dirty="0" smtClean="0">
                <a:hlinkClick r:id="rId4"/>
              </a:rPr>
              <a:t>Source</a:t>
            </a:r>
            <a:endParaRPr lang="en-US" dirty="0"/>
          </a:p>
        </p:txBody>
      </p:sp>
      <p:sp>
        <p:nvSpPr>
          <p:cNvPr id="7" name="Rectangle 6"/>
          <p:cNvSpPr/>
          <p:nvPr/>
        </p:nvSpPr>
        <p:spPr>
          <a:xfrm>
            <a:off x="5719936" y="2950029"/>
            <a:ext cx="6096000" cy="707886"/>
          </a:xfrm>
          <a:prstGeom prst="rect">
            <a:avLst/>
          </a:prstGeom>
        </p:spPr>
        <p:txBody>
          <a:bodyPr>
            <a:spAutoFit/>
          </a:bodyPr>
          <a:lstStyle/>
          <a:p>
            <a:r>
              <a:rPr lang="en-US" sz="2000" i="1" dirty="0">
                <a:solidFill>
                  <a:srgbClr val="281E1E"/>
                </a:solidFill>
                <a:latin typeface="nyt-cheltenham"/>
              </a:rPr>
              <a:t>Brexit campaign would have failed before advent of social media, say remain voters in new poll</a:t>
            </a:r>
            <a:endParaRPr lang="en-US" sz="2000" i="1" dirty="0">
              <a:solidFill>
                <a:srgbClr val="281E1E"/>
              </a:solidFill>
              <a:effectLst/>
              <a:latin typeface="nyt-cheltenham"/>
            </a:endParaRPr>
          </a:p>
        </p:txBody>
      </p:sp>
      <p:sp>
        <p:nvSpPr>
          <p:cNvPr id="8" name="Rectangle 7"/>
          <p:cNvSpPr/>
          <p:nvPr/>
        </p:nvSpPr>
        <p:spPr>
          <a:xfrm>
            <a:off x="10805953" y="3498231"/>
            <a:ext cx="821975" cy="369332"/>
          </a:xfrm>
          <a:prstGeom prst="rect">
            <a:avLst/>
          </a:prstGeom>
        </p:spPr>
        <p:txBody>
          <a:bodyPr wrap="square">
            <a:spAutoFit/>
          </a:bodyPr>
          <a:lstStyle/>
          <a:p>
            <a:pPr algn="r"/>
            <a:r>
              <a:rPr lang="en-US" dirty="0" smtClean="0">
                <a:hlinkClick r:id="rId5"/>
              </a:rPr>
              <a:t>Source</a:t>
            </a:r>
            <a:endParaRPr lang="en-US" dirty="0"/>
          </a:p>
        </p:txBody>
      </p:sp>
      <p:pic>
        <p:nvPicPr>
          <p:cNvPr id="11" name="Picture 10"/>
          <p:cNvPicPr>
            <a:picLocks noChangeAspect="1"/>
          </p:cNvPicPr>
          <p:nvPr/>
        </p:nvPicPr>
        <p:blipFill>
          <a:blip r:embed="rId6"/>
          <a:stretch>
            <a:fillRect/>
          </a:stretch>
        </p:blipFill>
        <p:spPr>
          <a:xfrm>
            <a:off x="475442" y="3321425"/>
            <a:ext cx="3737954" cy="2667252"/>
          </a:xfrm>
          <a:prstGeom prst="rect">
            <a:avLst/>
          </a:prstGeom>
        </p:spPr>
      </p:pic>
      <p:sp>
        <p:nvSpPr>
          <p:cNvPr id="13" name="TextBox 12"/>
          <p:cNvSpPr txBox="1"/>
          <p:nvPr/>
        </p:nvSpPr>
        <p:spPr>
          <a:xfrm>
            <a:off x="475442" y="1344761"/>
            <a:ext cx="2901306" cy="954107"/>
          </a:xfrm>
          <a:prstGeom prst="rect">
            <a:avLst/>
          </a:prstGeom>
          <a:noFill/>
        </p:spPr>
        <p:txBody>
          <a:bodyPr wrap="square" rtlCol="0">
            <a:spAutoFit/>
          </a:bodyPr>
          <a:lstStyle/>
          <a:p>
            <a:r>
              <a:rPr lang="en-US" sz="2800" dirty="0" smtClean="0"/>
              <a:t>European social media influence</a:t>
            </a:r>
            <a:endParaRPr lang="en-US" sz="2800" dirty="0"/>
          </a:p>
        </p:txBody>
      </p:sp>
      <p:sp>
        <p:nvSpPr>
          <p:cNvPr id="9" name="Rectangle 8"/>
          <p:cNvSpPr/>
          <p:nvPr/>
        </p:nvSpPr>
        <p:spPr>
          <a:xfrm>
            <a:off x="10772408" y="5875967"/>
            <a:ext cx="855520" cy="369332"/>
          </a:xfrm>
          <a:prstGeom prst="rect">
            <a:avLst/>
          </a:prstGeom>
        </p:spPr>
        <p:txBody>
          <a:bodyPr wrap="square">
            <a:spAutoFit/>
          </a:bodyPr>
          <a:lstStyle/>
          <a:p>
            <a:r>
              <a:rPr lang="en-US" dirty="0" smtClean="0">
                <a:hlinkClick r:id="rId7"/>
              </a:rPr>
              <a:t>Source</a:t>
            </a:r>
            <a:endParaRPr lang="en-US" dirty="0" smtClean="0"/>
          </a:p>
        </p:txBody>
      </p:sp>
      <p:sp>
        <p:nvSpPr>
          <p:cNvPr id="10" name="Rectangle 9"/>
          <p:cNvSpPr/>
          <p:nvPr/>
        </p:nvSpPr>
        <p:spPr>
          <a:xfrm>
            <a:off x="5371773" y="5430034"/>
            <a:ext cx="6256155" cy="707886"/>
          </a:xfrm>
          <a:prstGeom prst="rect">
            <a:avLst/>
          </a:prstGeom>
        </p:spPr>
        <p:txBody>
          <a:bodyPr wrap="square">
            <a:spAutoFit/>
          </a:bodyPr>
          <a:lstStyle/>
          <a:p>
            <a:r>
              <a:rPr lang="en-US" sz="2000" i="1" dirty="0">
                <a:latin typeface="nyt-cheltenham"/>
              </a:rPr>
              <a:t>Italy’s most popular political party is leading Europe in fake news and Kremlin propaganda</a:t>
            </a:r>
          </a:p>
        </p:txBody>
      </p:sp>
    </p:spTree>
    <p:extLst>
      <p:ext uri="{BB962C8B-B14F-4D97-AF65-F5344CB8AC3E}">
        <p14:creationId xmlns:p14="http://schemas.microsoft.com/office/powerpoint/2010/main" val="148862983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14607" y="788579"/>
            <a:ext cx="6980904" cy="5224770"/>
          </a:xfrm>
          <a:prstGeom prst="rect">
            <a:avLst/>
          </a:prstGeom>
        </p:spPr>
      </p:pic>
      <p:sp>
        <p:nvSpPr>
          <p:cNvPr id="5" name="TextBox 4"/>
          <p:cNvSpPr txBox="1"/>
          <p:nvPr/>
        </p:nvSpPr>
        <p:spPr>
          <a:xfrm>
            <a:off x="526242" y="788579"/>
            <a:ext cx="2901306" cy="954107"/>
          </a:xfrm>
          <a:prstGeom prst="rect">
            <a:avLst/>
          </a:prstGeom>
          <a:noFill/>
        </p:spPr>
        <p:txBody>
          <a:bodyPr wrap="square" rtlCol="0">
            <a:spAutoFit/>
          </a:bodyPr>
          <a:lstStyle/>
          <a:p>
            <a:r>
              <a:rPr lang="en-US" sz="2800" dirty="0" err="1" smtClean="0"/>
              <a:t>Brexit</a:t>
            </a:r>
            <a:r>
              <a:rPr lang="en-US" sz="2800" dirty="0" smtClean="0"/>
              <a:t>,</a:t>
            </a:r>
            <a:r>
              <a:rPr lang="en-US" sz="2800" dirty="0"/>
              <a:t> </a:t>
            </a:r>
            <a:r>
              <a:rPr lang="en-US" sz="2800" dirty="0" smtClean="0"/>
              <a:t>Trump campaign links</a:t>
            </a:r>
            <a:endParaRPr lang="en-US" sz="2800" dirty="0"/>
          </a:p>
        </p:txBody>
      </p:sp>
      <p:sp>
        <p:nvSpPr>
          <p:cNvPr id="8" name="Rectangle 7"/>
          <p:cNvSpPr/>
          <p:nvPr/>
        </p:nvSpPr>
        <p:spPr>
          <a:xfrm>
            <a:off x="526243" y="2065847"/>
            <a:ext cx="2318558" cy="769441"/>
          </a:xfrm>
          <a:prstGeom prst="rect">
            <a:avLst/>
          </a:prstGeom>
        </p:spPr>
        <p:txBody>
          <a:bodyPr wrap="square">
            <a:spAutoFit/>
          </a:bodyPr>
          <a:lstStyle/>
          <a:p>
            <a:r>
              <a:rPr lang="en-US" sz="2200" dirty="0" smtClean="0">
                <a:hlinkClick r:id="rId4"/>
              </a:rPr>
              <a:t>Both used the same technology</a:t>
            </a:r>
            <a:endParaRPr lang="en-US" sz="2200" dirty="0"/>
          </a:p>
        </p:txBody>
      </p:sp>
      <p:sp>
        <p:nvSpPr>
          <p:cNvPr id="9" name="Rectangle 8"/>
          <p:cNvSpPr/>
          <p:nvPr/>
        </p:nvSpPr>
        <p:spPr>
          <a:xfrm>
            <a:off x="526242" y="3124213"/>
            <a:ext cx="2888585" cy="1107996"/>
          </a:xfrm>
          <a:prstGeom prst="rect">
            <a:avLst/>
          </a:prstGeom>
        </p:spPr>
        <p:txBody>
          <a:bodyPr wrap="square">
            <a:spAutoFit/>
          </a:bodyPr>
          <a:lstStyle/>
          <a:p>
            <a:r>
              <a:rPr lang="en-US" sz="2200" dirty="0" smtClean="0">
                <a:hlinkClick r:id="rId5"/>
              </a:rPr>
              <a:t>Mercer backed both with hidden contributions</a:t>
            </a:r>
            <a:endParaRPr lang="en-US" sz="2200" dirty="0"/>
          </a:p>
        </p:txBody>
      </p:sp>
    </p:spTree>
    <p:extLst>
      <p:ext uri="{BB962C8B-B14F-4D97-AF65-F5344CB8AC3E}">
        <p14:creationId xmlns:p14="http://schemas.microsoft.com/office/powerpoint/2010/main" val="231287324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15744" y="1273099"/>
            <a:ext cx="2182497" cy="3273745"/>
          </a:xfrm>
          <a:prstGeom prst="rect">
            <a:avLst/>
          </a:prstGeom>
        </p:spPr>
      </p:pic>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44" y="1273099"/>
            <a:ext cx="5213655" cy="3273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026" name="Picture 2" descr="Image resu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525" y="1273099"/>
            <a:ext cx="2342337" cy="325324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16198" y="5542105"/>
            <a:ext cx="5371367" cy="461665"/>
          </a:xfrm>
          <a:prstGeom prst="rect">
            <a:avLst/>
          </a:prstGeom>
        </p:spPr>
        <p:txBody>
          <a:bodyPr wrap="square">
            <a:spAutoFit/>
          </a:bodyPr>
          <a:lstStyle/>
          <a:p>
            <a:r>
              <a:rPr lang="en-US" sz="2400" dirty="0" smtClean="0"/>
              <a:t>What do these folks have in common?</a:t>
            </a:r>
            <a:endParaRPr lang="en-US" sz="2400" dirty="0"/>
          </a:p>
        </p:txBody>
      </p:sp>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544" y="5497302"/>
            <a:ext cx="534862" cy="53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243649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76648" y="3105835"/>
            <a:ext cx="3238772" cy="646331"/>
          </a:xfrm>
          <a:prstGeom prst="rect">
            <a:avLst/>
          </a:prstGeom>
          <a:noFill/>
        </p:spPr>
        <p:txBody>
          <a:bodyPr wrap="none" rtlCol="0">
            <a:spAutoFit/>
          </a:bodyPr>
          <a:lstStyle/>
          <a:p>
            <a:pPr algn="ctr"/>
            <a:r>
              <a:rPr lang="en-US" sz="3600" dirty="0" smtClean="0"/>
              <a:t>(Imperfect) fixes</a:t>
            </a:r>
          </a:p>
        </p:txBody>
      </p:sp>
    </p:spTree>
    <p:extLst>
      <p:ext uri="{BB962C8B-B14F-4D97-AF65-F5344CB8AC3E}">
        <p14:creationId xmlns:p14="http://schemas.microsoft.com/office/powerpoint/2010/main" val="71939862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38228" y="4837832"/>
            <a:ext cx="4830052" cy="369332"/>
          </a:xfrm>
          <a:prstGeom prst="rect">
            <a:avLst/>
          </a:prstGeom>
        </p:spPr>
        <p:txBody>
          <a:bodyPr wrap="square">
            <a:spAutoFit/>
          </a:bodyPr>
          <a:lstStyle/>
          <a:p>
            <a:r>
              <a:rPr lang="en-US" dirty="0" smtClean="0">
                <a:hlinkClick r:id="rId3"/>
              </a:rPr>
              <a:t>Interactive map of fact-checking organizations</a:t>
            </a:r>
            <a:endParaRPr lang="en-US" dirty="0"/>
          </a:p>
        </p:txBody>
      </p:sp>
      <p:pic>
        <p:nvPicPr>
          <p:cNvPr id="3" name="Picture 2"/>
          <p:cNvPicPr>
            <a:picLocks noChangeAspect="1"/>
          </p:cNvPicPr>
          <p:nvPr/>
        </p:nvPicPr>
        <p:blipFill>
          <a:blip r:embed="rId4"/>
          <a:stretch>
            <a:fillRect/>
          </a:stretch>
        </p:blipFill>
        <p:spPr>
          <a:xfrm>
            <a:off x="7338228" y="1722876"/>
            <a:ext cx="4368868" cy="2991540"/>
          </a:xfrm>
          <a:prstGeom prst="rect">
            <a:avLst/>
          </a:prstGeom>
        </p:spPr>
      </p:pic>
      <p:sp>
        <p:nvSpPr>
          <p:cNvPr id="6" name="Rectangle 5"/>
          <p:cNvSpPr/>
          <p:nvPr/>
        </p:nvSpPr>
        <p:spPr>
          <a:xfrm>
            <a:off x="7338228" y="5330580"/>
            <a:ext cx="3571170" cy="369332"/>
          </a:xfrm>
          <a:prstGeom prst="rect">
            <a:avLst/>
          </a:prstGeom>
        </p:spPr>
        <p:txBody>
          <a:bodyPr wrap="none">
            <a:spAutoFit/>
          </a:bodyPr>
          <a:lstStyle/>
          <a:p>
            <a:r>
              <a:rPr lang="en-US" dirty="0" smtClean="0">
                <a:hlinkClick r:id="rId5"/>
              </a:rPr>
              <a:t>Duke University fact-check database</a:t>
            </a:r>
            <a:endParaRPr lang="en-US" dirty="0"/>
          </a:p>
        </p:txBody>
      </p:sp>
      <p:pic>
        <p:nvPicPr>
          <p:cNvPr id="8" name="Picture 7"/>
          <p:cNvPicPr>
            <a:picLocks noChangeAspect="1"/>
          </p:cNvPicPr>
          <p:nvPr/>
        </p:nvPicPr>
        <p:blipFill>
          <a:blip r:embed="rId6"/>
          <a:stretch>
            <a:fillRect/>
          </a:stretch>
        </p:blipFill>
        <p:spPr>
          <a:xfrm flipH="1">
            <a:off x="671456" y="1722543"/>
            <a:ext cx="4669087" cy="2991873"/>
          </a:xfrm>
          <a:prstGeom prst="rect">
            <a:avLst/>
          </a:prstGeom>
        </p:spPr>
      </p:pic>
      <p:sp>
        <p:nvSpPr>
          <p:cNvPr id="9" name="TextBox 8"/>
          <p:cNvSpPr txBox="1"/>
          <p:nvPr/>
        </p:nvSpPr>
        <p:spPr>
          <a:xfrm>
            <a:off x="671456" y="4837832"/>
            <a:ext cx="4736402" cy="646331"/>
          </a:xfrm>
          <a:prstGeom prst="rect">
            <a:avLst/>
          </a:prstGeom>
          <a:noFill/>
        </p:spPr>
        <p:txBody>
          <a:bodyPr wrap="square" rtlCol="0">
            <a:spAutoFit/>
          </a:bodyPr>
          <a:lstStyle/>
          <a:p>
            <a:r>
              <a:rPr lang="en-US" dirty="0" smtClean="0"/>
              <a:t>Global fact-checking organizations, </a:t>
            </a:r>
            <a:r>
              <a:rPr lang="en-US" dirty="0" smtClean="0">
                <a:hlinkClick r:id="rId7"/>
              </a:rPr>
              <a:t>Poynter Institute</a:t>
            </a:r>
            <a:endParaRPr lang="en-US" dirty="0"/>
          </a:p>
        </p:txBody>
      </p:sp>
      <p:sp>
        <p:nvSpPr>
          <p:cNvPr id="10" name="Rectangle 9"/>
          <p:cNvSpPr/>
          <p:nvPr/>
        </p:nvSpPr>
        <p:spPr>
          <a:xfrm>
            <a:off x="671456" y="5792245"/>
            <a:ext cx="6096000" cy="400110"/>
          </a:xfrm>
          <a:prstGeom prst="rect">
            <a:avLst/>
          </a:prstGeom>
        </p:spPr>
        <p:txBody>
          <a:bodyPr>
            <a:spAutoFit/>
          </a:bodyPr>
          <a:lstStyle/>
          <a:p>
            <a:r>
              <a:rPr lang="en-US" sz="2000" smtClean="0">
                <a:hlinkClick r:id="rId8"/>
              </a:rPr>
              <a:t>International fact-checking network</a:t>
            </a:r>
            <a:endParaRPr lang="en-US" sz="2000" dirty="0"/>
          </a:p>
        </p:txBody>
      </p:sp>
      <p:sp>
        <p:nvSpPr>
          <p:cNvPr id="11" name="TextBox 10"/>
          <p:cNvSpPr txBox="1"/>
          <p:nvPr/>
        </p:nvSpPr>
        <p:spPr>
          <a:xfrm>
            <a:off x="942474" y="499274"/>
            <a:ext cx="10307052" cy="523220"/>
          </a:xfrm>
          <a:prstGeom prst="rect">
            <a:avLst/>
          </a:prstGeom>
          <a:noFill/>
        </p:spPr>
        <p:txBody>
          <a:bodyPr wrap="none" rtlCol="0">
            <a:spAutoFit/>
          </a:bodyPr>
          <a:lstStyle/>
          <a:p>
            <a:r>
              <a:rPr lang="en-US" sz="2800" dirty="0" smtClean="0"/>
              <a:t>Fact checking organizations, Duke University and The Poynter Institute</a:t>
            </a:r>
            <a:endParaRPr lang="en-US" sz="2800" dirty="0"/>
          </a:p>
        </p:txBody>
      </p:sp>
      <p:sp>
        <p:nvSpPr>
          <p:cNvPr id="12" name="Rectangle 11"/>
          <p:cNvSpPr/>
          <p:nvPr/>
        </p:nvSpPr>
        <p:spPr>
          <a:xfrm>
            <a:off x="7338228" y="5807634"/>
            <a:ext cx="3491149" cy="369332"/>
          </a:xfrm>
          <a:prstGeom prst="rect">
            <a:avLst/>
          </a:prstGeom>
        </p:spPr>
        <p:txBody>
          <a:bodyPr wrap="none">
            <a:spAutoFit/>
          </a:bodyPr>
          <a:lstStyle/>
          <a:p>
            <a:r>
              <a:rPr lang="en-US" dirty="0" smtClean="0">
                <a:hlinkClick r:id="rId9"/>
              </a:rPr>
              <a:t>Duke University fact-checking news</a:t>
            </a:r>
            <a:endParaRPr lang="en-US" dirty="0"/>
          </a:p>
        </p:txBody>
      </p:sp>
    </p:spTree>
    <p:extLst>
      <p:ext uri="{BB962C8B-B14F-4D97-AF65-F5344CB8AC3E}">
        <p14:creationId xmlns:p14="http://schemas.microsoft.com/office/powerpoint/2010/main" val="303110287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895915" y="787577"/>
            <a:ext cx="5778111" cy="2040395"/>
          </a:xfrm>
          <a:prstGeom prst="rect">
            <a:avLst/>
          </a:prstGeom>
        </p:spPr>
      </p:pic>
      <p:pic>
        <p:nvPicPr>
          <p:cNvPr id="9" name="Picture 8"/>
          <p:cNvPicPr>
            <a:picLocks noChangeAspect="1"/>
          </p:cNvPicPr>
          <p:nvPr/>
        </p:nvPicPr>
        <p:blipFill>
          <a:blip r:embed="rId4"/>
          <a:stretch>
            <a:fillRect/>
          </a:stretch>
        </p:blipFill>
        <p:spPr>
          <a:xfrm>
            <a:off x="5895915" y="3730881"/>
            <a:ext cx="5762667" cy="1943114"/>
          </a:xfrm>
          <a:prstGeom prst="rect">
            <a:avLst/>
          </a:prstGeom>
          <a:ln>
            <a:solidFill>
              <a:schemeClr val="tx1"/>
            </a:solidFill>
          </a:ln>
        </p:spPr>
      </p:pic>
      <p:sp>
        <p:nvSpPr>
          <p:cNvPr id="10" name="Rectangle 9"/>
          <p:cNvSpPr/>
          <p:nvPr/>
        </p:nvSpPr>
        <p:spPr>
          <a:xfrm>
            <a:off x="353417" y="2127692"/>
            <a:ext cx="884481" cy="369332"/>
          </a:xfrm>
          <a:prstGeom prst="rect">
            <a:avLst/>
          </a:prstGeom>
        </p:spPr>
        <p:txBody>
          <a:bodyPr wrap="square">
            <a:spAutoFit/>
          </a:bodyPr>
          <a:lstStyle/>
          <a:p>
            <a:r>
              <a:rPr lang="en-US" dirty="0" smtClean="0">
                <a:hlinkClick r:id="rId5"/>
              </a:rPr>
              <a:t>Source</a:t>
            </a:r>
            <a:endParaRPr lang="en-US" dirty="0"/>
          </a:p>
        </p:txBody>
      </p:sp>
      <p:sp>
        <p:nvSpPr>
          <p:cNvPr id="11" name="TextBox 10"/>
          <p:cNvSpPr txBox="1"/>
          <p:nvPr/>
        </p:nvSpPr>
        <p:spPr>
          <a:xfrm>
            <a:off x="353417" y="742697"/>
            <a:ext cx="4773954" cy="1384995"/>
          </a:xfrm>
          <a:prstGeom prst="rect">
            <a:avLst/>
          </a:prstGeom>
          <a:noFill/>
        </p:spPr>
        <p:txBody>
          <a:bodyPr wrap="square" rtlCol="0">
            <a:spAutoFit/>
          </a:bodyPr>
          <a:lstStyle/>
          <a:p>
            <a:r>
              <a:rPr lang="en-US" sz="2800" dirty="0" smtClean="0"/>
              <a:t>Facebook will work with the Poynter Institute to identify fake news.</a:t>
            </a:r>
            <a:endParaRPr lang="en-US" sz="2800" dirty="0"/>
          </a:p>
        </p:txBody>
      </p:sp>
      <p:sp>
        <p:nvSpPr>
          <p:cNvPr id="13" name="TextBox 12"/>
          <p:cNvSpPr txBox="1"/>
          <p:nvPr/>
        </p:nvSpPr>
        <p:spPr>
          <a:xfrm>
            <a:off x="857394" y="4658332"/>
            <a:ext cx="3675336" cy="1015663"/>
          </a:xfrm>
          <a:prstGeom prst="rect">
            <a:avLst/>
          </a:prstGeom>
          <a:noFill/>
        </p:spPr>
        <p:txBody>
          <a:bodyPr wrap="square" rtlCol="0">
            <a:spAutoFit/>
          </a:bodyPr>
          <a:lstStyle/>
          <a:p>
            <a:r>
              <a:rPr lang="en-US" sz="2000" dirty="0" smtClean="0"/>
              <a:t>Could they develop a fact-check API to partially automate the collaboration?</a:t>
            </a:r>
            <a:endParaRPr lang="en-US" sz="2000" dirty="0"/>
          </a:p>
        </p:txBody>
      </p:sp>
      <p:pic>
        <p:nvPicPr>
          <p:cNvPr id="14"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417" y="4956249"/>
            <a:ext cx="419830" cy="41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065303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26332" y="665650"/>
            <a:ext cx="7446220" cy="4479610"/>
          </a:xfrm>
          <a:prstGeom prst="rect">
            <a:avLst/>
          </a:prstGeom>
        </p:spPr>
      </p:pic>
      <p:sp>
        <p:nvSpPr>
          <p:cNvPr id="4" name="Rectangle 3"/>
          <p:cNvSpPr/>
          <p:nvPr/>
        </p:nvSpPr>
        <p:spPr>
          <a:xfrm>
            <a:off x="4326332" y="5521718"/>
            <a:ext cx="6096000" cy="369332"/>
          </a:xfrm>
          <a:prstGeom prst="rect">
            <a:avLst/>
          </a:prstGeom>
        </p:spPr>
        <p:txBody>
          <a:bodyPr>
            <a:spAutoFit/>
          </a:bodyPr>
          <a:lstStyle/>
          <a:p>
            <a:r>
              <a:rPr lang="en-US" dirty="0" smtClean="0">
                <a:hlinkClick r:id="rId4"/>
              </a:rPr>
              <a:t>The Panama Papers</a:t>
            </a:r>
            <a:endParaRPr lang="en-US" dirty="0"/>
          </a:p>
        </p:txBody>
      </p:sp>
      <p:sp>
        <p:nvSpPr>
          <p:cNvPr id="5" name="TextBox 4"/>
          <p:cNvSpPr txBox="1"/>
          <p:nvPr/>
        </p:nvSpPr>
        <p:spPr>
          <a:xfrm>
            <a:off x="314324" y="2213264"/>
            <a:ext cx="3639418" cy="2554545"/>
          </a:xfrm>
          <a:prstGeom prst="rect">
            <a:avLst/>
          </a:prstGeom>
          <a:noFill/>
        </p:spPr>
        <p:txBody>
          <a:bodyPr wrap="square" rtlCol="0">
            <a:spAutoFit/>
          </a:bodyPr>
          <a:lstStyle/>
          <a:p>
            <a:r>
              <a:rPr lang="en-US" sz="2000" dirty="0" smtClean="0"/>
              <a:t>Q: How do you analyze 2.6 terabytes 11.5 with million documents?</a:t>
            </a:r>
          </a:p>
          <a:p>
            <a:endParaRPr lang="en-US" sz="2000" dirty="0"/>
          </a:p>
          <a:p>
            <a:r>
              <a:rPr lang="en-US" sz="2000" dirty="0" smtClean="0"/>
              <a:t>A: Organize an Internet-based collaboration by 400 journalists from some 100 news outlets from nearly 80 countries.  </a:t>
            </a:r>
          </a:p>
        </p:txBody>
      </p:sp>
      <p:sp>
        <p:nvSpPr>
          <p:cNvPr id="7" name="Rectangle 6"/>
          <p:cNvSpPr/>
          <p:nvPr/>
        </p:nvSpPr>
        <p:spPr>
          <a:xfrm>
            <a:off x="4326332" y="5891050"/>
            <a:ext cx="5122720" cy="369332"/>
          </a:xfrm>
          <a:prstGeom prst="rect">
            <a:avLst/>
          </a:prstGeom>
        </p:spPr>
        <p:txBody>
          <a:bodyPr wrap="square">
            <a:spAutoFit/>
          </a:bodyPr>
          <a:lstStyle/>
          <a:p>
            <a:r>
              <a:rPr lang="en-US" dirty="0" smtClean="0">
                <a:hlinkClick r:id="rId5"/>
              </a:rPr>
              <a:t>Excellent 15 minute podcast with transcript</a:t>
            </a:r>
            <a:endParaRPr lang="en-US" dirty="0"/>
          </a:p>
        </p:txBody>
      </p:sp>
      <p:sp>
        <p:nvSpPr>
          <p:cNvPr id="8" name="TextBox 7"/>
          <p:cNvSpPr txBox="1"/>
          <p:nvPr/>
        </p:nvSpPr>
        <p:spPr>
          <a:xfrm>
            <a:off x="314324" y="810491"/>
            <a:ext cx="3035703" cy="523220"/>
          </a:xfrm>
          <a:prstGeom prst="rect">
            <a:avLst/>
          </a:prstGeom>
          <a:noFill/>
        </p:spPr>
        <p:txBody>
          <a:bodyPr wrap="none" rtlCol="0">
            <a:spAutoFit/>
          </a:bodyPr>
          <a:lstStyle/>
          <a:p>
            <a:r>
              <a:rPr lang="en-US" sz="2800" dirty="0" smtClean="0"/>
              <a:t>The Panama Papers</a:t>
            </a:r>
            <a:endParaRPr lang="en-US" sz="2800" dirty="0"/>
          </a:p>
        </p:txBody>
      </p:sp>
    </p:spTree>
    <p:extLst>
      <p:ext uri="{BB962C8B-B14F-4D97-AF65-F5344CB8AC3E}">
        <p14:creationId xmlns:p14="http://schemas.microsoft.com/office/powerpoint/2010/main" val="202513695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8287" y="4699662"/>
            <a:ext cx="1018903" cy="400110"/>
          </a:xfrm>
          <a:prstGeom prst="rect">
            <a:avLst/>
          </a:prstGeom>
        </p:spPr>
        <p:txBody>
          <a:bodyPr wrap="square">
            <a:spAutoFit/>
          </a:bodyPr>
          <a:lstStyle/>
          <a:p>
            <a:r>
              <a:rPr lang="en-US" sz="2000" dirty="0" smtClean="0">
                <a:hlinkClick r:id="rId3"/>
              </a:rPr>
              <a:t>Source</a:t>
            </a:r>
            <a:endParaRPr lang="en-US" sz="2000" dirty="0"/>
          </a:p>
        </p:txBody>
      </p:sp>
      <p:sp>
        <p:nvSpPr>
          <p:cNvPr id="6" name="Rectangle 5"/>
          <p:cNvSpPr/>
          <p:nvPr/>
        </p:nvSpPr>
        <p:spPr>
          <a:xfrm>
            <a:off x="348288" y="791131"/>
            <a:ext cx="4634146" cy="1384995"/>
          </a:xfrm>
          <a:prstGeom prst="rect">
            <a:avLst/>
          </a:prstGeom>
        </p:spPr>
        <p:txBody>
          <a:bodyPr wrap="square">
            <a:spAutoFit/>
          </a:bodyPr>
          <a:lstStyle/>
          <a:p>
            <a:r>
              <a:rPr lang="en-US" sz="2800" dirty="0" smtClean="0"/>
              <a:t>Panama Papers on Secretary </a:t>
            </a:r>
            <a:r>
              <a:rPr lang="en-US" sz="2800" dirty="0"/>
              <a:t>of State nominee Rex </a:t>
            </a:r>
            <a:r>
              <a:rPr lang="en-US" sz="2800" dirty="0" err="1" smtClean="0"/>
              <a:t>Tillerson</a:t>
            </a:r>
            <a:endParaRPr lang="en-US" sz="2800" dirty="0" smtClean="0"/>
          </a:p>
          <a:p>
            <a:endParaRPr lang="en-US" sz="2800" dirty="0"/>
          </a:p>
        </p:txBody>
      </p:sp>
      <p:sp>
        <p:nvSpPr>
          <p:cNvPr id="12" name="Rectangle 11"/>
          <p:cNvSpPr/>
          <p:nvPr/>
        </p:nvSpPr>
        <p:spPr>
          <a:xfrm>
            <a:off x="348287" y="2176126"/>
            <a:ext cx="4445479" cy="2246769"/>
          </a:xfrm>
          <a:prstGeom prst="rect">
            <a:avLst/>
          </a:prstGeom>
        </p:spPr>
        <p:txBody>
          <a:bodyPr wrap="square">
            <a:spAutoFit/>
          </a:bodyPr>
          <a:lstStyle/>
          <a:p>
            <a:pPr marL="285750" indent="-285750">
              <a:buFont typeface="Arial" panose="020B0604020202020204" pitchFamily="34" charset="0"/>
              <a:buChar char="•"/>
            </a:pPr>
            <a:r>
              <a:rPr lang="en-US" sz="2000" dirty="0"/>
              <a:t>Has ties to Russia and 67 offshore </a:t>
            </a:r>
            <a:r>
              <a:rPr lang="en-US" sz="2000" dirty="0" smtClean="0"/>
              <a:t>companies</a:t>
            </a:r>
          </a:p>
          <a:p>
            <a:endParaRPr lang="en-US" sz="2000" dirty="0"/>
          </a:p>
          <a:p>
            <a:pPr marL="285750" indent="-285750">
              <a:buFont typeface="Arial" panose="020B0604020202020204" pitchFamily="34" charset="0"/>
              <a:buChar char="•"/>
            </a:pPr>
            <a:r>
              <a:rPr lang="en-US" sz="2000" dirty="0" smtClean="0">
                <a:solidFill>
                  <a:srgbClr val="333333"/>
                </a:solidFill>
              </a:rPr>
              <a:t>Holds </a:t>
            </a:r>
            <a:r>
              <a:rPr lang="en-US" sz="2000" dirty="0">
                <a:solidFill>
                  <a:srgbClr val="333333"/>
                </a:solidFill>
              </a:rPr>
              <a:t>an estimated $228 million in Exxon stock, creating conflicts of interest on climate change and sanctions against Russia</a:t>
            </a:r>
            <a:endParaRPr lang="en-US" sz="2000" dirty="0"/>
          </a:p>
        </p:txBody>
      </p:sp>
      <p:pic>
        <p:nvPicPr>
          <p:cNvPr id="15" name="Picture 2" descr="https://3.bp.blogspot.com/-8Dph16hLl6M/WFcNy30NgKI/AAAAAAAA5Wk/Umi1K6djsO04747EoCVeaM1SHPVg9xDBwCLcB/s1600/Exxon-Neftegas-Board-of-Directors-p1-norma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7747" y="448291"/>
            <a:ext cx="4615299" cy="6013077"/>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46016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media.gq.com/photos/56a6881dd312acff191b99fe/3:2/w_800/GettyImages-1756620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2749" y="3877340"/>
            <a:ext cx="3716916" cy="24763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2548217" y="-25549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Oval Callout 3"/>
          <p:cNvSpPr>
            <a:spLocks noChangeArrowheads="1"/>
          </p:cNvSpPr>
          <p:nvPr/>
        </p:nvSpPr>
        <p:spPr bwMode="auto">
          <a:xfrm flipH="1">
            <a:off x="2743199" y="334377"/>
            <a:ext cx="4117257" cy="3228762"/>
          </a:xfrm>
          <a:prstGeom prst="wedgeEllipseCallout">
            <a:avLst>
              <a:gd name="adj1" fmla="val -55782"/>
              <a:gd name="adj2" fmla="val 58475"/>
            </a:avLst>
          </a:prstGeom>
          <a:solidFill>
            <a:srgbClr val="5B9BD5"/>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Personally I think the idea that fake news on Facebook, which is a very small amount of the content, influenced the election in any way — I think is a pretty crazy idea. Voters make decisions based on their lived experience.</a:t>
            </a:r>
            <a:endParaRPr kumimoji="0" lang="en-US" altLang="en-US" sz="400" b="0" i="0" u="none" strike="noStrike" cap="none" normalizeH="0" baseline="0" dirty="0" smtClean="0">
              <a:ln>
                <a:noFill/>
              </a:ln>
              <a:solidFill>
                <a:schemeClr val="tx1"/>
              </a:solidFill>
              <a:effectLst/>
            </a:endParaRPr>
          </a:p>
        </p:txBody>
      </p:sp>
      <p:sp>
        <p:nvSpPr>
          <p:cNvPr id="6" name="Rectangle 5"/>
          <p:cNvSpPr/>
          <p:nvPr/>
        </p:nvSpPr>
        <p:spPr>
          <a:xfrm>
            <a:off x="336176" y="6169069"/>
            <a:ext cx="844924" cy="369332"/>
          </a:xfrm>
          <a:prstGeom prst="rect">
            <a:avLst/>
          </a:prstGeom>
        </p:spPr>
        <p:txBody>
          <a:bodyPr wrap="square">
            <a:spAutoFit/>
          </a:bodyPr>
          <a:lstStyle/>
          <a:p>
            <a:r>
              <a:rPr lang="en-US" dirty="0" smtClean="0">
                <a:hlinkClick r:id="rId4"/>
              </a:rPr>
              <a:t>Source</a:t>
            </a:r>
            <a:endParaRPr lang="en-US" dirty="0"/>
          </a:p>
        </p:txBody>
      </p:sp>
    </p:spTree>
    <p:extLst>
      <p:ext uri="{BB962C8B-B14F-4D97-AF65-F5344CB8AC3E}">
        <p14:creationId xmlns:p14="http://schemas.microsoft.com/office/powerpoint/2010/main" val="102093981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61959" y="1116353"/>
            <a:ext cx="3332230" cy="2554545"/>
          </a:xfrm>
          <a:prstGeom prst="rect">
            <a:avLst/>
          </a:prstGeom>
          <a:noFill/>
        </p:spPr>
        <p:txBody>
          <a:bodyPr wrap="square" rtlCol="0">
            <a:spAutoFit/>
          </a:bodyPr>
          <a:lstStyle/>
          <a:p>
            <a:r>
              <a:rPr lang="en-US" sz="3200" dirty="0" smtClean="0"/>
              <a:t>Flag posts that are disputed by fact-checkers affiliated with the Poynter Institute</a:t>
            </a:r>
            <a:endParaRPr lang="en-US" sz="3200" dirty="0"/>
          </a:p>
        </p:txBody>
      </p:sp>
      <p:pic>
        <p:nvPicPr>
          <p:cNvPr id="9" name="Picture 8"/>
          <p:cNvPicPr>
            <a:picLocks noChangeAspect="1"/>
          </p:cNvPicPr>
          <p:nvPr/>
        </p:nvPicPr>
        <p:blipFill>
          <a:blip r:embed="rId3"/>
          <a:stretch>
            <a:fillRect/>
          </a:stretch>
        </p:blipFill>
        <p:spPr>
          <a:xfrm>
            <a:off x="5776070" y="795522"/>
            <a:ext cx="2771795" cy="5143538"/>
          </a:xfrm>
          <a:prstGeom prst="rect">
            <a:avLst/>
          </a:prstGeom>
          <a:ln>
            <a:noFill/>
          </a:ln>
        </p:spPr>
      </p:pic>
    </p:spTree>
    <p:extLst>
      <p:ext uri="{BB962C8B-B14F-4D97-AF65-F5344CB8AC3E}">
        <p14:creationId xmlns:p14="http://schemas.microsoft.com/office/powerpoint/2010/main" val="25412579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754" y="848962"/>
            <a:ext cx="2015295" cy="523220"/>
          </a:xfrm>
          <a:prstGeom prst="rect">
            <a:avLst/>
          </a:prstGeom>
          <a:noFill/>
        </p:spPr>
        <p:txBody>
          <a:bodyPr wrap="none" rtlCol="0">
            <a:spAutoFit/>
          </a:bodyPr>
          <a:lstStyle/>
          <a:p>
            <a:r>
              <a:rPr lang="en-US" sz="2800" dirty="0" smtClean="0"/>
              <a:t>Social media</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6823" y="1496070"/>
            <a:ext cx="7361109" cy="4142725"/>
          </a:xfrm>
          <a:prstGeom prst="rect">
            <a:avLst/>
          </a:prstGeom>
        </p:spPr>
      </p:pic>
      <p:sp>
        <p:nvSpPr>
          <p:cNvPr id="4" name="TextBox 3"/>
          <p:cNvSpPr txBox="1"/>
          <p:nvPr/>
        </p:nvSpPr>
        <p:spPr>
          <a:xfrm>
            <a:off x="4224503" y="675205"/>
            <a:ext cx="7465749" cy="523220"/>
          </a:xfrm>
          <a:prstGeom prst="rect">
            <a:avLst/>
          </a:prstGeom>
          <a:noFill/>
        </p:spPr>
        <p:txBody>
          <a:bodyPr wrap="square" rtlCol="0">
            <a:spAutoFit/>
          </a:bodyPr>
          <a:lstStyle/>
          <a:p>
            <a:pPr algn="ctr"/>
            <a:r>
              <a:rPr lang="en-US" sz="2800" dirty="0" smtClean="0"/>
              <a:t>Alt Right media ↔ </a:t>
            </a:r>
            <a:r>
              <a:rPr lang="en-US" sz="2800" dirty="0"/>
              <a:t>Twitter </a:t>
            </a:r>
            <a:r>
              <a:rPr lang="en-US" sz="2800" dirty="0" smtClean="0"/>
              <a:t>↔ Mainstream media</a:t>
            </a:r>
            <a:endParaRPr lang="en-US" sz="2800" dirty="0"/>
          </a:p>
        </p:txBody>
      </p:sp>
      <p:sp>
        <p:nvSpPr>
          <p:cNvPr id="5" name="Rectangle 4"/>
          <p:cNvSpPr/>
          <p:nvPr/>
        </p:nvSpPr>
        <p:spPr>
          <a:xfrm>
            <a:off x="8946613" y="5605198"/>
            <a:ext cx="2691319" cy="369332"/>
          </a:xfrm>
          <a:prstGeom prst="rect">
            <a:avLst/>
          </a:prstGeom>
        </p:spPr>
        <p:txBody>
          <a:bodyPr wrap="square">
            <a:spAutoFit/>
          </a:bodyPr>
          <a:lstStyle/>
          <a:p>
            <a:r>
              <a:rPr lang="en-US" dirty="0" smtClean="0">
                <a:hlinkClick r:id="rId4"/>
              </a:rPr>
              <a:t>Trump Saturday Night Live</a:t>
            </a:r>
            <a:endParaRPr lang="en-US" dirty="0"/>
          </a:p>
        </p:txBody>
      </p:sp>
      <p:sp>
        <p:nvSpPr>
          <p:cNvPr id="6" name="TextBox 5"/>
          <p:cNvSpPr txBox="1"/>
          <p:nvPr/>
        </p:nvSpPr>
        <p:spPr>
          <a:xfrm flipH="1">
            <a:off x="467754" y="1973279"/>
            <a:ext cx="3274252"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3 million illegal voters</a:t>
            </a:r>
          </a:p>
          <a:p>
            <a:pPr marL="342900" indent="-342900">
              <a:buFont typeface="Arial" panose="020B0604020202020204" pitchFamily="34" charset="0"/>
              <a:buChar char="•"/>
            </a:pPr>
            <a:r>
              <a:rPr lang="en-US" sz="2000" dirty="0" smtClean="0"/>
              <a:t>Obama bugged my phone</a:t>
            </a:r>
          </a:p>
          <a:p>
            <a:pPr marL="342900" indent="-342900">
              <a:buFont typeface="Arial" panose="020B0604020202020204" pitchFamily="34" charset="0"/>
              <a:buChar char="•"/>
            </a:pPr>
            <a:endParaRPr lang="en-US" sz="2000" dirty="0"/>
          </a:p>
          <a:p>
            <a:endParaRPr lang="en-US" sz="2000" dirty="0"/>
          </a:p>
        </p:txBody>
      </p:sp>
      <p:sp>
        <p:nvSpPr>
          <p:cNvPr id="7" name="Rectangle 6"/>
          <p:cNvSpPr/>
          <p:nvPr/>
        </p:nvSpPr>
        <p:spPr>
          <a:xfrm>
            <a:off x="467754" y="4527824"/>
            <a:ext cx="821615" cy="369332"/>
          </a:xfrm>
          <a:prstGeom prst="rect">
            <a:avLst/>
          </a:prstGeom>
        </p:spPr>
        <p:txBody>
          <a:bodyPr wrap="square">
            <a:spAutoFit/>
          </a:bodyPr>
          <a:lstStyle/>
          <a:p>
            <a:r>
              <a:rPr lang="en-US" dirty="0" smtClean="0">
                <a:hlinkClick r:id="rId5"/>
              </a:rPr>
              <a:t>Source</a:t>
            </a:r>
            <a:endParaRPr lang="en-US" dirty="0"/>
          </a:p>
        </p:txBody>
      </p:sp>
      <p:sp>
        <p:nvSpPr>
          <p:cNvPr id="8" name="TextBox 7"/>
          <p:cNvSpPr txBox="1"/>
          <p:nvPr/>
        </p:nvSpPr>
        <p:spPr>
          <a:xfrm>
            <a:off x="982170" y="6063050"/>
            <a:ext cx="8988616" cy="400110"/>
          </a:xfrm>
          <a:prstGeom prst="rect">
            <a:avLst/>
          </a:prstGeom>
          <a:noFill/>
        </p:spPr>
        <p:txBody>
          <a:bodyPr wrap="square" rtlCol="0">
            <a:spAutoFit/>
          </a:bodyPr>
          <a:lstStyle/>
          <a:p>
            <a:r>
              <a:rPr lang="en-US" sz="2000" dirty="0" smtClean="0"/>
              <a:t>Can you think of other examples? Is it a free-coverage strategy is it genuine stupidity?</a:t>
            </a:r>
          </a:p>
        </p:txBody>
      </p:sp>
      <p:pic>
        <p:nvPicPr>
          <p:cNvPr id="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754" y="5974530"/>
            <a:ext cx="514416" cy="51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907899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84929" y="789912"/>
            <a:ext cx="5743617" cy="5143538"/>
          </a:xfrm>
          <a:prstGeom prst="rect">
            <a:avLst/>
          </a:prstGeom>
        </p:spPr>
      </p:pic>
      <p:sp>
        <p:nvSpPr>
          <p:cNvPr id="6" name="TextBox 5"/>
          <p:cNvSpPr txBox="1"/>
          <p:nvPr/>
        </p:nvSpPr>
        <p:spPr>
          <a:xfrm>
            <a:off x="661959" y="1116353"/>
            <a:ext cx="2967592" cy="1077218"/>
          </a:xfrm>
          <a:prstGeom prst="rect">
            <a:avLst/>
          </a:prstGeom>
          <a:noFill/>
        </p:spPr>
        <p:txBody>
          <a:bodyPr wrap="square" rtlCol="0">
            <a:spAutoFit/>
          </a:bodyPr>
          <a:lstStyle/>
          <a:p>
            <a:r>
              <a:rPr lang="en-US" sz="3200" dirty="0" smtClean="0"/>
              <a:t>Let users report fake news</a:t>
            </a:r>
            <a:endParaRPr lang="en-US" sz="3200" dirty="0"/>
          </a:p>
        </p:txBody>
      </p:sp>
      <p:sp>
        <p:nvSpPr>
          <p:cNvPr id="9" name="Rectangle 8"/>
          <p:cNvSpPr/>
          <p:nvPr/>
        </p:nvSpPr>
        <p:spPr>
          <a:xfrm>
            <a:off x="661959" y="5176583"/>
            <a:ext cx="828383" cy="369332"/>
          </a:xfrm>
          <a:prstGeom prst="rect">
            <a:avLst/>
          </a:prstGeom>
        </p:spPr>
        <p:txBody>
          <a:bodyPr wrap="square">
            <a:spAutoFit/>
          </a:bodyPr>
          <a:lstStyle/>
          <a:p>
            <a:r>
              <a:rPr lang="en-US" dirty="0" smtClean="0">
                <a:hlinkClick r:id="rId4"/>
              </a:rPr>
              <a:t>Source</a:t>
            </a:r>
            <a:endParaRPr lang="en-US" dirty="0"/>
          </a:p>
        </p:txBody>
      </p:sp>
    </p:spTree>
    <p:extLst>
      <p:ext uri="{BB962C8B-B14F-4D97-AF65-F5344CB8AC3E}">
        <p14:creationId xmlns:p14="http://schemas.microsoft.com/office/powerpoint/2010/main" val="190176943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61959" y="1116353"/>
            <a:ext cx="3332230" cy="1569660"/>
          </a:xfrm>
          <a:prstGeom prst="rect">
            <a:avLst/>
          </a:prstGeom>
          <a:noFill/>
        </p:spPr>
        <p:txBody>
          <a:bodyPr wrap="square" rtlCol="0">
            <a:spAutoFit/>
          </a:bodyPr>
          <a:lstStyle/>
          <a:p>
            <a:r>
              <a:rPr lang="en-US" sz="3200" dirty="0" smtClean="0"/>
              <a:t>Warn users if they are about to share a flagged post</a:t>
            </a:r>
            <a:endParaRPr lang="en-US" sz="3200" dirty="0"/>
          </a:p>
        </p:txBody>
      </p:sp>
      <p:pic>
        <p:nvPicPr>
          <p:cNvPr id="11" name="Picture 10"/>
          <p:cNvPicPr>
            <a:picLocks noChangeAspect="1"/>
          </p:cNvPicPr>
          <p:nvPr/>
        </p:nvPicPr>
        <p:blipFill>
          <a:blip r:embed="rId2"/>
          <a:stretch>
            <a:fillRect/>
          </a:stretch>
        </p:blipFill>
        <p:spPr>
          <a:xfrm>
            <a:off x="5776077" y="789912"/>
            <a:ext cx="2771795" cy="5143538"/>
          </a:xfrm>
          <a:prstGeom prst="rect">
            <a:avLst/>
          </a:prstGeom>
          <a:ln>
            <a:noFill/>
          </a:ln>
        </p:spPr>
      </p:pic>
    </p:spTree>
    <p:extLst>
      <p:ext uri="{BB962C8B-B14F-4D97-AF65-F5344CB8AC3E}">
        <p14:creationId xmlns:p14="http://schemas.microsoft.com/office/powerpoint/2010/main" val="103021958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092" y="2025393"/>
            <a:ext cx="3366654" cy="2031325"/>
          </a:xfrm>
          <a:prstGeom prst="rect">
            <a:avLst/>
          </a:prstGeom>
        </p:spPr>
        <p:txBody>
          <a:bodyPr wrap="square">
            <a:spAutoFit/>
          </a:bodyPr>
          <a:lstStyle/>
          <a:p>
            <a:pPr marL="285750" indent="-285750">
              <a:buFont typeface="Arial" panose="020B0604020202020204" pitchFamily="34" charset="0"/>
              <a:buChar char="•"/>
            </a:pPr>
            <a:r>
              <a:rPr lang="en-US" dirty="0" smtClean="0"/>
              <a:t>Publisher </a:t>
            </a:r>
            <a:r>
              <a:rPr lang="en-US" dirty="0"/>
              <a:t>headline below each topic name</a:t>
            </a:r>
            <a:endParaRPr lang="en-US" dirty="0" smtClean="0">
              <a:solidFill>
                <a:srgbClr val="3B3B3B"/>
              </a:solidFill>
            </a:endParaRPr>
          </a:p>
          <a:p>
            <a:pPr marL="285750" indent="-285750">
              <a:buFont typeface="Arial" panose="020B0604020202020204" pitchFamily="34" charset="0"/>
              <a:buChar char="•"/>
            </a:pPr>
            <a:r>
              <a:rPr lang="en-US" dirty="0" smtClean="0">
                <a:solidFill>
                  <a:srgbClr val="3B3B3B"/>
                </a:solidFill>
              </a:rPr>
              <a:t>Multiple </a:t>
            </a:r>
            <a:r>
              <a:rPr lang="en-US" dirty="0">
                <a:solidFill>
                  <a:srgbClr val="3B3B3B"/>
                </a:solidFill>
              </a:rPr>
              <a:t>publishers need t</a:t>
            </a:r>
            <a:r>
              <a:rPr lang="en-US" dirty="0" smtClean="0">
                <a:solidFill>
                  <a:srgbClr val="3B3B3B"/>
                </a:solidFill>
              </a:rPr>
              <a:t>o write </a:t>
            </a:r>
            <a:r>
              <a:rPr lang="en-US" dirty="0">
                <a:solidFill>
                  <a:srgbClr val="3B3B3B"/>
                </a:solidFill>
              </a:rPr>
              <a:t>about </a:t>
            </a:r>
            <a:r>
              <a:rPr lang="en-US" dirty="0" smtClean="0">
                <a:solidFill>
                  <a:srgbClr val="3B3B3B"/>
                </a:solidFill>
              </a:rPr>
              <a:t>a listed topic</a:t>
            </a:r>
          </a:p>
          <a:p>
            <a:pPr marL="285750" indent="-285750">
              <a:buFont typeface="Arial" panose="020B0604020202020204" pitchFamily="34" charset="0"/>
              <a:buChar char="•"/>
            </a:pPr>
            <a:r>
              <a:rPr lang="en-US" dirty="0" smtClean="0">
                <a:solidFill>
                  <a:srgbClr val="3B3B3B"/>
                </a:solidFill>
              </a:rPr>
              <a:t>No more personalized lists – everybody in the same country will see the same list</a:t>
            </a:r>
            <a:endParaRPr lang="en-US" dirty="0">
              <a:solidFill>
                <a:srgbClr val="3B3B3B"/>
              </a:solidFill>
            </a:endParaRPr>
          </a:p>
        </p:txBody>
      </p:sp>
      <p:sp>
        <p:nvSpPr>
          <p:cNvPr id="3" name="Rectangle 2"/>
          <p:cNvSpPr/>
          <p:nvPr/>
        </p:nvSpPr>
        <p:spPr>
          <a:xfrm>
            <a:off x="277092" y="4129940"/>
            <a:ext cx="852054" cy="369332"/>
          </a:xfrm>
          <a:prstGeom prst="rect">
            <a:avLst/>
          </a:prstGeom>
        </p:spPr>
        <p:txBody>
          <a:bodyPr wrap="square">
            <a:spAutoFit/>
          </a:bodyPr>
          <a:lstStyle/>
          <a:p>
            <a:r>
              <a:rPr lang="en-US" dirty="0" smtClean="0">
                <a:hlinkClick r:id="rId2"/>
              </a:rPr>
              <a:t>Source</a:t>
            </a:r>
            <a:endParaRPr lang="en-US" dirty="0"/>
          </a:p>
        </p:txBody>
      </p:sp>
      <p:pic>
        <p:nvPicPr>
          <p:cNvPr id="2050" name="Picture 2" descr="https://fbnewsroomus.files.wordpress.com/2017/01/trending-final-screenshot.png?w=1918&amp;h=8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6910" y="2025393"/>
            <a:ext cx="6899564" cy="29785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7092" y="439176"/>
            <a:ext cx="3539837" cy="954107"/>
          </a:xfrm>
          <a:prstGeom prst="rect">
            <a:avLst/>
          </a:prstGeom>
          <a:noFill/>
        </p:spPr>
        <p:txBody>
          <a:bodyPr wrap="square" rtlCol="0">
            <a:spAutoFit/>
          </a:bodyPr>
          <a:lstStyle/>
          <a:p>
            <a:r>
              <a:rPr lang="en-US" sz="2800" dirty="0" smtClean="0"/>
              <a:t>Facebook to change “trending topics”</a:t>
            </a:r>
            <a:endParaRPr lang="en-US" sz="2800" dirty="0"/>
          </a:p>
        </p:txBody>
      </p:sp>
      <p:sp>
        <p:nvSpPr>
          <p:cNvPr id="5" name="TextBox 4"/>
          <p:cNvSpPr txBox="1"/>
          <p:nvPr/>
        </p:nvSpPr>
        <p:spPr>
          <a:xfrm>
            <a:off x="277092" y="5763492"/>
            <a:ext cx="5922712" cy="400110"/>
          </a:xfrm>
          <a:prstGeom prst="rect">
            <a:avLst/>
          </a:prstGeom>
          <a:noFill/>
        </p:spPr>
        <p:txBody>
          <a:bodyPr wrap="none" rtlCol="0">
            <a:spAutoFit/>
          </a:bodyPr>
          <a:lstStyle/>
          <a:p>
            <a:r>
              <a:rPr lang="en-US" sz="2000" dirty="0" smtClean="0"/>
              <a:t>The goal is to fight fake news and reduce filter bubbles.</a:t>
            </a:r>
            <a:endParaRPr lang="en-US" sz="2000" dirty="0"/>
          </a:p>
        </p:txBody>
      </p:sp>
    </p:spTree>
    <p:extLst>
      <p:ext uri="{BB962C8B-B14F-4D97-AF65-F5344CB8AC3E}">
        <p14:creationId xmlns:p14="http://schemas.microsoft.com/office/powerpoint/2010/main" val="44736435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0690" y="3105835"/>
            <a:ext cx="3570657" cy="646331"/>
          </a:xfrm>
          <a:prstGeom prst="rect">
            <a:avLst/>
          </a:prstGeom>
          <a:noFill/>
        </p:spPr>
        <p:txBody>
          <a:bodyPr wrap="none" rtlCol="0">
            <a:spAutoFit/>
          </a:bodyPr>
          <a:lstStyle/>
          <a:p>
            <a:pPr algn="ctr"/>
            <a:r>
              <a:rPr lang="en-US" sz="3600" dirty="0" smtClean="0"/>
              <a:t>Future fake media</a:t>
            </a:r>
            <a:endParaRPr lang="en-US" sz="3600" dirty="0"/>
          </a:p>
        </p:txBody>
      </p:sp>
    </p:spTree>
    <p:extLst>
      <p:ext uri="{BB962C8B-B14F-4D97-AF65-F5344CB8AC3E}">
        <p14:creationId xmlns:p14="http://schemas.microsoft.com/office/powerpoint/2010/main" val="197974872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3l4XLZ59iw"/>
          <p:cNvPicPr>
            <a:picLocks noRot="1" noChangeAspect="1"/>
          </p:cNvPicPr>
          <p:nvPr>
            <a:videoFile r:link="rId1"/>
          </p:nvPr>
        </p:nvPicPr>
        <p:blipFill>
          <a:blip r:embed="rId4"/>
          <a:stretch>
            <a:fillRect/>
          </a:stretch>
        </p:blipFill>
        <p:spPr>
          <a:xfrm>
            <a:off x="2067400" y="1158478"/>
            <a:ext cx="8072968" cy="4541044"/>
          </a:xfrm>
          <a:prstGeom prst="rect">
            <a:avLst/>
          </a:prstGeom>
        </p:spPr>
      </p:pic>
      <p:sp>
        <p:nvSpPr>
          <p:cNvPr id="4" name="Slide Number Placeholder 3"/>
          <p:cNvSpPr>
            <a:spLocks noGrp="1"/>
          </p:cNvSpPr>
          <p:nvPr>
            <p:ph type="sldNum" sz="quarter" idx="10"/>
          </p:nvPr>
        </p:nvSpPr>
        <p:spPr/>
        <p:txBody>
          <a:bodyPr/>
          <a:lstStyle/>
          <a:p>
            <a:fld id="{950ECA70-AF68-40A4-94B8-53C5617878F3}" type="slidenum">
              <a:rPr lang="en-US" altLang="en-US" smtClean="0"/>
              <a:pPr/>
              <a:t>124</a:t>
            </a:fld>
            <a:endParaRPr lang="en-US" altLang="en-US"/>
          </a:p>
        </p:txBody>
      </p:sp>
      <p:sp>
        <p:nvSpPr>
          <p:cNvPr id="7" name="Rectangle 1"/>
          <p:cNvSpPr>
            <a:spLocks/>
          </p:cNvSpPr>
          <p:nvPr/>
        </p:nvSpPr>
        <p:spPr bwMode="auto">
          <a:xfrm>
            <a:off x="7467600" y="5867400"/>
            <a:ext cx="2819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1800" u="sng" dirty="0" smtClean="0">
                <a:solidFill>
                  <a:srgbClr val="0563C1"/>
                </a:solidFill>
                <a:latin typeface="Lucida Grande" charset="0"/>
                <a:ea typeface="Lucida Grande" charset="0"/>
                <a:cs typeface="Lucida Grande" charset="0"/>
                <a:sym typeface="Lucida Grande" charset="0"/>
                <a:hlinkClick r:id="rId5"/>
              </a:rPr>
              <a:t>More Adobe sneak peaks</a:t>
            </a:r>
            <a:endParaRPr lang="en-US" altLang="en-US" sz="1800" u="sng" dirty="0">
              <a:solidFill>
                <a:srgbClr val="0563C1"/>
              </a:solidFill>
              <a:latin typeface="Lucida Grande" charset="0"/>
              <a:ea typeface="Lucida Grande" charset="0"/>
              <a:cs typeface="Lucida Grande" charset="0"/>
              <a:sym typeface="Lucida Grande" charset="0"/>
            </a:endParaRPr>
          </a:p>
        </p:txBody>
      </p:sp>
      <p:sp>
        <p:nvSpPr>
          <p:cNvPr id="8" name="TextBox 7"/>
          <p:cNvSpPr txBox="1"/>
          <p:nvPr/>
        </p:nvSpPr>
        <p:spPr>
          <a:xfrm>
            <a:off x="1905000" y="304800"/>
            <a:ext cx="4426981" cy="523220"/>
          </a:xfrm>
          <a:prstGeom prst="rect">
            <a:avLst/>
          </a:prstGeom>
          <a:noFill/>
        </p:spPr>
        <p:txBody>
          <a:bodyPr wrap="none" rtlCol="0">
            <a:spAutoFit/>
          </a:bodyPr>
          <a:lstStyle/>
          <a:p>
            <a:pPr algn="l"/>
            <a:r>
              <a:rPr lang="en-US" sz="2800" dirty="0" smtClean="0">
                <a:latin typeface="Calibri" panose="020F0502020204030204" pitchFamily="34" charset="0"/>
              </a:rPr>
              <a:t>The near future of fake audio</a:t>
            </a:r>
            <a:endParaRPr lang="en-US" sz="2800" dirty="0">
              <a:latin typeface="Calibri" panose="020F0502020204030204" pitchFamily="34" charset="0"/>
            </a:endParaRPr>
          </a:p>
        </p:txBody>
      </p:sp>
      <p:sp>
        <p:nvSpPr>
          <p:cNvPr id="2" name="Rectangle 1"/>
          <p:cNvSpPr/>
          <p:nvPr/>
        </p:nvSpPr>
        <p:spPr>
          <a:xfrm>
            <a:off x="2067400" y="5854184"/>
            <a:ext cx="1053283" cy="369332"/>
          </a:xfrm>
          <a:prstGeom prst="rect">
            <a:avLst/>
          </a:prstGeom>
        </p:spPr>
        <p:txBody>
          <a:bodyPr wrap="square">
            <a:spAutoFit/>
          </a:bodyPr>
          <a:lstStyle/>
          <a:p>
            <a:r>
              <a:rPr lang="en-US" dirty="0" smtClean="0">
                <a:hlinkClick r:id="rId6"/>
              </a:rPr>
              <a:t>Video</a:t>
            </a:r>
            <a:endParaRPr lang="en-US" dirty="0"/>
          </a:p>
        </p:txBody>
      </p:sp>
    </p:spTree>
    <p:extLst>
      <p:ext uri="{BB962C8B-B14F-4D97-AF65-F5344CB8AC3E}">
        <p14:creationId xmlns:p14="http://schemas.microsoft.com/office/powerpoint/2010/main" val="3518595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50ECA70-AF68-40A4-94B8-53C5617878F3}" type="slidenum">
              <a:rPr lang="en-US" altLang="en-US" smtClean="0"/>
              <a:pPr/>
              <a:t>125</a:t>
            </a:fld>
            <a:endParaRPr lang="en-US" altLang="en-US"/>
          </a:p>
        </p:txBody>
      </p:sp>
      <p:pic>
        <p:nvPicPr>
          <p:cNvPr id="5" name="ohmajJTcpNk"/>
          <p:cNvPicPr>
            <a:picLocks noRot="1" noChangeAspect="1"/>
          </p:cNvPicPr>
          <p:nvPr>
            <a:videoFile r:link="rId1"/>
          </p:nvPr>
        </p:nvPicPr>
        <p:blipFill>
          <a:blip r:embed="rId4"/>
          <a:stretch>
            <a:fillRect/>
          </a:stretch>
        </p:blipFill>
        <p:spPr>
          <a:xfrm>
            <a:off x="3431574" y="1434905"/>
            <a:ext cx="8178018" cy="4600135"/>
          </a:xfrm>
          <a:prstGeom prst="rect">
            <a:avLst/>
          </a:prstGeom>
        </p:spPr>
      </p:pic>
      <p:sp>
        <p:nvSpPr>
          <p:cNvPr id="7" name="Rectangle 1"/>
          <p:cNvSpPr>
            <a:spLocks/>
          </p:cNvSpPr>
          <p:nvPr/>
        </p:nvSpPr>
        <p:spPr bwMode="auto">
          <a:xfrm>
            <a:off x="9658644" y="6179379"/>
            <a:ext cx="2362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1800" u="sng" dirty="0" smtClean="0">
                <a:solidFill>
                  <a:srgbClr val="0563C1"/>
                </a:solidFill>
                <a:latin typeface="Lucida Grande" charset="0"/>
                <a:ea typeface="Lucida Grande" charset="0"/>
                <a:cs typeface="Lucida Grande" charset="0"/>
                <a:sym typeface="Lucida Grande" charset="0"/>
                <a:hlinkClick r:id="rId5"/>
              </a:rPr>
              <a:t>Source and details</a:t>
            </a:r>
            <a:endParaRPr lang="en-US" altLang="en-US" sz="1800" u="sng" dirty="0">
              <a:solidFill>
                <a:srgbClr val="0563C1"/>
              </a:solidFill>
              <a:latin typeface="Lucida Grande" charset="0"/>
              <a:ea typeface="Lucida Grande" charset="0"/>
              <a:cs typeface="Lucida Grande" charset="0"/>
              <a:sym typeface="Lucida Grande" charset="0"/>
            </a:endParaRPr>
          </a:p>
        </p:txBody>
      </p:sp>
      <p:sp>
        <p:nvSpPr>
          <p:cNvPr id="8" name="TextBox 7"/>
          <p:cNvSpPr txBox="1"/>
          <p:nvPr/>
        </p:nvSpPr>
        <p:spPr>
          <a:xfrm>
            <a:off x="445649" y="347004"/>
            <a:ext cx="4406143" cy="523220"/>
          </a:xfrm>
          <a:prstGeom prst="rect">
            <a:avLst/>
          </a:prstGeom>
          <a:noFill/>
        </p:spPr>
        <p:txBody>
          <a:bodyPr wrap="none" rtlCol="0">
            <a:spAutoFit/>
          </a:bodyPr>
          <a:lstStyle/>
          <a:p>
            <a:pPr algn="l"/>
            <a:r>
              <a:rPr lang="en-US" sz="2800" dirty="0" smtClean="0">
                <a:latin typeface="Calibri" panose="020F0502020204030204" pitchFamily="34" charset="0"/>
              </a:rPr>
              <a:t>The near future of fake video</a:t>
            </a:r>
            <a:endParaRPr lang="en-US" sz="2800" dirty="0">
              <a:latin typeface="Calibri" panose="020F0502020204030204" pitchFamily="34" charset="0"/>
            </a:endParaRPr>
          </a:p>
        </p:txBody>
      </p:sp>
      <p:sp>
        <p:nvSpPr>
          <p:cNvPr id="6" name="Rectangle 5"/>
          <p:cNvSpPr/>
          <p:nvPr/>
        </p:nvSpPr>
        <p:spPr>
          <a:xfrm>
            <a:off x="445649" y="1434905"/>
            <a:ext cx="2105385" cy="1569660"/>
          </a:xfrm>
          <a:prstGeom prst="rect">
            <a:avLst/>
          </a:prstGeom>
        </p:spPr>
        <p:txBody>
          <a:bodyPr wrap="none">
            <a:spAutoFit/>
          </a:bodyPr>
          <a:lstStyle/>
          <a:p>
            <a:endParaRPr lang="en-US" sz="2400" dirty="0" smtClean="0"/>
          </a:p>
          <a:p>
            <a:r>
              <a:rPr lang="en-US" sz="2400" dirty="0" smtClean="0">
                <a:hlinkClick r:id="rId6"/>
              </a:rPr>
              <a:t>Putin</a:t>
            </a:r>
            <a:r>
              <a:rPr lang="en-US" sz="2400" dirty="0" smtClean="0"/>
              <a:t> at 1:47</a:t>
            </a:r>
            <a:endParaRPr lang="en-US" sz="2400" dirty="0"/>
          </a:p>
          <a:p>
            <a:r>
              <a:rPr lang="en-US" sz="2400" dirty="0" smtClean="0">
                <a:hlinkClick r:id="rId7"/>
              </a:rPr>
              <a:t>Trump</a:t>
            </a:r>
            <a:r>
              <a:rPr lang="en-US" sz="2400" dirty="0" smtClean="0"/>
              <a:t> at 3:13</a:t>
            </a:r>
          </a:p>
          <a:p>
            <a:r>
              <a:rPr lang="en-US" sz="2400" dirty="0" smtClean="0">
                <a:hlinkClick r:id="rId7"/>
              </a:rPr>
              <a:t>Obama</a:t>
            </a:r>
            <a:r>
              <a:rPr lang="en-US" sz="2400" dirty="0" smtClean="0"/>
              <a:t> at: 4:17</a:t>
            </a:r>
            <a:endParaRPr lang="en-US" sz="2400" dirty="0"/>
          </a:p>
        </p:txBody>
      </p:sp>
    </p:spTree>
    <p:extLst>
      <p:ext uri="{BB962C8B-B14F-4D97-AF65-F5344CB8AC3E}">
        <p14:creationId xmlns:p14="http://schemas.microsoft.com/office/powerpoint/2010/main" val="1354476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mercurious.com/wordpress/wp-content/uploads/2007/07/fig31_sketchp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735" y="2131342"/>
            <a:ext cx="2466597" cy="20554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macintos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7526" y="2143165"/>
            <a:ext cx="1929730" cy="20554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2757" y="2131342"/>
            <a:ext cx="2608479" cy="20554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176457" y="2702182"/>
            <a:ext cx="1901597" cy="784830"/>
          </a:xfrm>
          <a:prstGeom prst="rect">
            <a:avLst/>
          </a:prstGeom>
          <a:noFill/>
        </p:spPr>
        <p:txBody>
          <a:bodyPr wrap="square" rtlCol="0">
            <a:spAutoFit/>
          </a:bodyPr>
          <a:lstStyle/>
          <a:p>
            <a:pPr algn="r"/>
            <a:r>
              <a:rPr lang="en-US" sz="4500" dirty="0"/>
              <a:t>…</a:t>
            </a:r>
          </a:p>
        </p:txBody>
      </p:sp>
      <p:sp>
        <p:nvSpPr>
          <p:cNvPr id="9" name="Title 1"/>
          <p:cNvSpPr txBox="1">
            <a:spLocks/>
          </p:cNvSpPr>
          <p:nvPr/>
        </p:nvSpPr>
        <p:spPr>
          <a:xfrm>
            <a:off x="1264198" y="5486896"/>
            <a:ext cx="739283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latin typeface="+mn-lt"/>
              </a:rPr>
              <a:t>Can you identify any of these computers</a:t>
            </a:r>
            <a:r>
              <a:rPr lang="en-US" sz="2000" dirty="0" smtClean="0">
                <a:latin typeface="+mn-lt"/>
              </a:rPr>
              <a:t>?</a:t>
            </a:r>
          </a:p>
          <a:p>
            <a:pPr algn="l"/>
            <a:r>
              <a:rPr lang="en-US" sz="2000" dirty="0">
                <a:latin typeface="+mn-lt"/>
              </a:rPr>
              <a:t>I</a:t>
            </a:r>
            <a:r>
              <a:rPr lang="en-US" sz="2000" dirty="0" smtClean="0">
                <a:latin typeface="+mn-lt"/>
              </a:rPr>
              <a:t>s the speed of technology evolution increasing?</a:t>
            </a:r>
            <a:endParaRPr lang="en-US" sz="2000" dirty="0">
              <a:latin typeface="+mn-lt"/>
            </a:endParaRPr>
          </a:p>
        </p:txBody>
      </p:sp>
      <p:sp>
        <p:nvSpPr>
          <p:cNvPr id="11" name="Title 1"/>
          <p:cNvSpPr txBox="1">
            <a:spLocks/>
          </p:cNvSpPr>
          <p:nvPr/>
        </p:nvSpPr>
        <p:spPr>
          <a:xfrm>
            <a:off x="912411" y="235958"/>
            <a:ext cx="10367179"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mn-lt"/>
              </a:rPr>
              <a:t>Image processing from </a:t>
            </a:r>
            <a:r>
              <a:rPr lang="en-US" sz="2800" dirty="0">
                <a:latin typeface="+mn-lt"/>
              </a:rPr>
              <a:t>research prototype to </a:t>
            </a:r>
            <a:r>
              <a:rPr lang="en-US" sz="2800" dirty="0" smtClean="0">
                <a:latin typeface="+mn-lt"/>
              </a:rPr>
              <a:t>ubiquitous product</a:t>
            </a:r>
            <a:endParaRPr lang="en-US" sz="2800" dirty="0">
              <a:latin typeface="+mn-lt"/>
            </a:endParaRPr>
          </a:p>
        </p:txBody>
      </p:sp>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2770" y="5768536"/>
            <a:ext cx="579720" cy="57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12614" y="4322579"/>
            <a:ext cx="2488546" cy="400110"/>
          </a:xfrm>
          <a:prstGeom prst="rect">
            <a:avLst/>
          </a:prstGeom>
          <a:noFill/>
        </p:spPr>
        <p:txBody>
          <a:bodyPr wrap="square" rtlCol="0">
            <a:spAutoFit/>
          </a:bodyPr>
          <a:lstStyle/>
          <a:p>
            <a:r>
              <a:rPr lang="en-US" sz="2000" dirty="0"/>
              <a:t>Research prototype</a:t>
            </a:r>
          </a:p>
        </p:txBody>
      </p:sp>
      <p:sp>
        <p:nvSpPr>
          <p:cNvPr id="13" name="TextBox 12"/>
          <p:cNvSpPr txBox="1"/>
          <p:nvPr/>
        </p:nvSpPr>
        <p:spPr>
          <a:xfrm>
            <a:off x="3897639" y="4317214"/>
            <a:ext cx="2261289" cy="707886"/>
          </a:xfrm>
          <a:prstGeom prst="rect">
            <a:avLst/>
          </a:prstGeom>
          <a:noFill/>
        </p:spPr>
        <p:txBody>
          <a:bodyPr wrap="square" rtlCol="0">
            <a:spAutoFit/>
          </a:bodyPr>
          <a:lstStyle/>
          <a:p>
            <a:r>
              <a:rPr lang="en-US" sz="2000" dirty="0"/>
              <a:t>Expensive, limited market</a:t>
            </a:r>
          </a:p>
        </p:txBody>
      </p:sp>
      <p:sp>
        <p:nvSpPr>
          <p:cNvPr id="14" name="TextBox 13"/>
          <p:cNvSpPr txBox="1"/>
          <p:nvPr/>
        </p:nvSpPr>
        <p:spPr>
          <a:xfrm>
            <a:off x="6966698" y="4328818"/>
            <a:ext cx="2783136" cy="400110"/>
          </a:xfrm>
          <a:prstGeom prst="rect">
            <a:avLst/>
          </a:prstGeom>
          <a:noFill/>
        </p:spPr>
        <p:txBody>
          <a:bodyPr wrap="square" rtlCol="0">
            <a:spAutoFit/>
          </a:bodyPr>
          <a:lstStyle/>
          <a:p>
            <a:r>
              <a:rPr lang="en-US" sz="2000" dirty="0"/>
              <a:t>Mass market product</a:t>
            </a:r>
          </a:p>
        </p:txBody>
      </p:sp>
      <p:sp>
        <p:nvSpPr>
          <p:cNvPr id="15" name="TextBox 14"/>
          <p:cNvSpPr txBox="1"/>
          <p:nvPr/>
        </p:nvSpPr>
        <p:spPr>
          <a:xfrm>
            <a:off x="10367179" y="4317214"/>
            <a:ext cx="2568864" cy="707886"/>
          </a:xfrm>
          <a:prstGeom prst="rect">
            <a:avLst/>
          </a:prstGeom>
          <a:noFill/>
        </p:spPr>
        <p:txBody>
          <a:bodyPr wrap="square" rtlCol="0">
            <a:spAutoFit/>
          </a:bodyPr>
          <a:lstStyle/>
          <a:p>
            <a:r>
              <a:rPr lang="en-US" sz="2000" dirty="0"/>
              <a:t>Ubiquitous </a:t>
            </a:r>
            <a:endParaRPr lang="en-US" sz="2000" dirty="0" smtClean="0"/>
          </a:p>
          <a:p>
            <a:r>
              <a:rPr lang="en-US" sz="2000" dirty="0" smtClean="0"/>
              <a:t>product</a:t>
            </a:r>
            <a:endParaRPr lang="en-US" sz="2000" dirty="0"/>
          </a:p>
        </p:txBody>
      </p:sp>
      <p:sp>
        <p:nvSpPr>
          <p:cNvPr id="16" name="Rectangle 15"/>
          <p:cNvSpPr/>
          <p:nvPr/>
        </p:nvSpPr>
        <p:spPr>
          <a:xfrm>
            <a:off x="9020953" y="5768536"/>
            <a:ext cx="2630658" cy="400110"/>
          </a:xfrm>
          <a:prstGeom prst="rect">
            <a:avLst/>
          </a:prstGeom>
        </p:spPr>
        <p:txBody>
          <a:bodyPr wrap="square">
            <a:spAutoFit/>
          </a:bodyPr>
          <a:lstStyle/>
          <a:p>
            <a:pPr algn="r"/>
            <a:r>
              <a:rPr lang="en-US" sz="2000" dirty="0" smtClean="0">
                <a:hlinkClick r:id="rId7"/>
              </a:rPr>
              <a:t>Technology progress</a:t>
            </a:r>
            <a:endParaRPr lang="en-US" sz="2000" dirty="0"/>
          </a:p>
        </p:txBody>
      </p:sp>
      <p:sp>
        <p:nvSpPr>
          <p:cNvPr id="3" name="AutoShape 2" descr="data:image/png;base64,iVBORw0KGgoAAAANSUhEUgAAAWAAAALFCAYAAAD9WDmMAAAgAElEQVR4Xuy9B5Rc13km+L1cqbs6d6OREwEGMJkQAyiSypJFS6JNi5JFzWi8M8cer7zH8tpeJ+2szvjYkj3W+ljWeo5XK1mjnZXDWBQlUWYWo8RMgiSYQQQC3UA3OlV+ec//33erbxe6qyg2Wg0C750DVHVVvffu++9/v/vf7w9Xq1frMVbwMCNx8SCOEEURDMuEbWUQxhF830dsmwjDkP/pAHRdhwGDz9HiGLAARCEQRQh9D6HrImi48L0GgiCAVykhjmM+n65Hn9E/+pvup3lB26fTA7/t95qmraB0gEAXz7rUYdKzr+JBsm13rLh82osH5uqKp2PPBKd9+zs0EJ0EvLzzNc1sK0PPMUA6ZhgGTNPkf/Se/hFWFPoGxHeWA8Oxods2DMuGZhjQDBNxI+LfaYaOmDAnChFB6DR9ng1j6IYBDxHqgYcoCmCbFiw6PwaCMOb7L6XnncZHJwXRVhqAozCEbdv8sL4XIohCfhj6WwBzAD0GND2GoelAFCMiYG3U4XkeZiZPIPJ9uK4Lt1GDW28g9F1EQYgYIbRQAKy8pvpK73vyXW1lQN2xmgCjx+0BfrXb10nBVhqASTfaHdHKzo+dxk/H77Wo/QPE+mo/QKf7d7LPVvZ81/dYxqSHZFCpr/T5XLUGDQS2OgzLgZ1xkMnm4TgODNvG8JoRWJYF087AtC1oug6SuWFYBBqYq1UYnwz6joCerkaQQMZew0OUcZp9vJiudxofnRRkxQHYDUIhANNkoCUhyoMab8c+4jBgsPVqVZTnZjE7M4O56SlUq1X0mLkEYGOe6SzLYIGx0AwDtmk2wZet52Rm5FlP09BoNNrKwG8/AXeS37K/t8P2CuzqqztBLPsBl3kBu4MB5nUywJZ5/+WebgXtAcw3OwHYclvQ6fxO919ZAO6wwAL1P+HEYgBMn5GlK1e/hCFBECWrX3HetFtGJptFsdiLQk8Rhe4iHALobAamacHrLjAmhX4AMhYt6HAMEyYZRkEIN9Gv5QLtUr2w4gBs5zJs+TIQhhEMQ4NtEa8A/rs+eRRzc3OYGB/DzPQJphnyGQfFYhFduSxM34Rh6rBsG5YjgFczDZ7JCGBbx2frLEUzYlsLapUtEKODfgfJcmnJDlxhiqTT8O2kmJ0s5E7nm2gPEMuVT6f7d3r+Tt936t9omfrXqf2d5N+p/Z2u3+n85X6vB8IAWeo5AtcV35OVHAga0mOK0kPghwisANVqHTOlOVRrDUS6jq7uHvQODKK7uxtdGzY1r68ZiaFIq/OQgDyGaRJ1ISYAVRbLlauUy4oDMBkAlk78DXG7MbxGA7PTU5iZmkKlVMbE66/AcSx0d3WhUMgjn80hYxPPI3iXTK67yeHoxOnoGnM4zPvGMZxMYUEfq4Kh917c3oTi5UabY6UVMBRMzJIHz8Sr2L5Oirba8unUf8sFgOWeHxnt+08PO1mYy23B6X1+J/2SrVcBUH3vuVWYycqXKEyifKIwYIqSLWO3ypcIoSHwI1TrNZRKZcyVSqjXXWRyPRhduxbrt2xCtqeIahCgFnjQHAeZfB5mTVAgdLwtARhhwAIiR1qjUsHU5HFMjh9HjZxnYYTRwT6mJ8i6Jd6GLF16lbxMI5l5iPEFBJkO3WRnHtEMlWq9KaBIrmeUdU0nC8Ns76NbIPSVUGW/g4nkxO3X2CqlsxLte7MDZKl7dwLoTtf3OpDAdgcSeLn3X65Mgw4Ug+F3sAA6NKCT/Do9P3ua2hwau8bb/aDDBNLBgCC3T9vLmwv1vznGk5O68lmmEAhwEQWMKUDEXC4djmGwD4lW4IHrsYUcKk56f7aG4xMTmKnV0Dcygs0X7ET/+nVwNaDUqKEQOU0nXKusmQJZ5gp0xS3gjKlh9vgExg4fwvTEcfj1GrK2hZGBAQz09qEeBXCcDLKFPKxMFrFhkvUPL0rMfkdnTyTxM0EYQXSAoB/oVTe1BUuE1pnSctpTEHrcQQOWOwI7nB9p7QegjAh5qwC3ws3vqICdAKCTAouJd+lDDrS3Kp9O91+u/Do5CTs56Trdv1P7O8kfHfSP3FLtEbLTErL9+CJHeruDIproUCMR1PeBFyKORcQTA6+mwTQNjmwgu89ODBgTMXTE7LSnCCq/3oDnuXDLZbaUGw0PpXIFlYYLu9iNjdu3Y3TLZpSrfjMKQ/qVVEqik/w79t9KR0EcfO5pzExNo14uoZBxsKa/Dz2FPGxD57nV6u0DaJbSdPgR/Yvh0bSoGYBhou6XRWiaYcHQ6Z/OXk/CYRKEbgowVv9JQdHDixlx6SMki3oVD7ODlzxYJke40o/WSQE7AUCn840OS/SwwxJ/ufdfrvw6tT9Ypvp1kl+n519tCzh6kxShfI5WPpZQRHwXI4oDhORQi3yEoc+fa5ENmmQIgB1DQ0bXYdGkE5K1HMCL64j9AEHdR22uiunpOZRLVTYEnVwWm/Zczfgjw99I3nRdGZHRSf6d9KejBewGfjOMjGYKAXoEgDGb84YXwskX4OsaGp4Lm2PrQsy8cQiHXn0VXmmKrdtiTx8KxSKcTA6GQyEhDkzDRsMSccA+zUxhDFqx0MNTNAPRDRSTR4cEVXpgFWCXK4BOAkq/TyWQSuD0lYAKzBIUJUBSq3nVnPDBWpJrQHM2GXKEMY7mspEWhT4CCn2tVdhYpH8U+jpb9jCyaQtGz9kBu68fNQ6RdUHralrJR7GZrMAjUEg/TQW0qo31CDGFtfntZ9iOACzjFOVDEeBRw+mgB85mM5ibq7AFWizkUZ2Zw8GX9mH2+DgyloZiNoNcvgvdvb3I5AvQLBsRdJBhQ41tMKOQBDprBmJDh2ZaIk5Y12AmiQqtzrXTVyXSlqUSSCWwGhJQrX35PqQVZiQStTihi/IHyPoVS2gYpshDIAuZggT0KERQq6NSmkW9WsNMuYJqw4NZ6MbaredgaHQtG6BkfGpajBgWJ3gImiShy7SIAwTI8taj9nGuHQGYQr6k5SuX+ar57WkBMoYFJwQqkydwZP/rODFxBBnHRH9/L/r7h4RzLZuDbjvsjXTDCH4cMftDHCxntnCwtMPcTZyALkU7EACrsxzTCp2CB1ej99N7phJIJbCqEpBGmvpK+Eu4yJhBWXBkDfuuiPuNIniaxxYwwWTWNJA1behBwL6qRq2OmfJx1Gsu5mZrhEZYs34j1m/fDq2QRaVWgWlkFHwK2XDUCZhl2BpRqW2OjgBMTgRqKF3YNkx+T+hPr6ZhoGJ46DJsVMcmcOi5fajOTGFouB8DawahOQYKhSG+fUDAG4f8SrF4mm3yTJKDzaBLUQ0yO4VAmj2blLpMgJwAbquDTVITq9rr6c1TCaQSWDUJyCggFXTV94lxKpK1aM1NYWpxwHG+5NCvxD5Cz0fkuSC+3jF0ZHRDZMPFMWqN47A0HZWJEg4deANuAKzZtgVrtm+B3V2A54tICHIWM16Rh4rLKRBwxujE8XcEYLow877JReMEGMkypYQK1/Dwxsuv4NjLr8FseBgZIPAdgtWVQWBoMK1ergPhUhQDRfBSyqCTgZVxOPQsE2rM+7LQYkGoU+zwmyW5Uw541XQ/vXEqgVWXQKfVsBpGR9yvWMUL0NQ1DXXCSeJ/66LGTOwFbME6usn1IEyrCrdUR1Spwy/VMHZsAidqVfRtWIct558H08xBd0RasxeKGjQE2JRRRwDegQJGRwDmQHLJoVAmW2IJUywCgeSrLz6F2YkJoNHAcF8/hoeHYedzCC2Lg5nLSTEMsnKF1WsKqsGiFGIdZqzmd4trUniZPE5FrN2qa0nagFQCqQR+5hIg7DB06SQjvjZKQsqEI1/XNeZq2Ygja9X10KjX4bsegydhXDarIa7VYQYBrDBCaXYWR44dx0y9zsB7/kXvQK7YBSuf5dBZL/BhRMICphDDsEOc/5sCYGoIVy4LQmQsm6mI2dlZTBw/jrFnHsUAxfQODyJXyMOgIhiZPGIrw3RD1QtFFaMk0cK2TXau0cHURmJhC4tXhHjMx/mmfO/PXGvTG6YSOIMk0ArAgracjyuOQz+pH2NyVADhHCVtNHyqKxEwLUHhs45GzrkKUxVevYGxo8dw+PBhrN1+LoZH16JnzRBix+FoLsIvymDVghhRh1TNjgAcaKJKGZeLjGLkMlnmT17fvx/79u3DBQVK2csh19cFp1iEkcvD0yzU3QgNL0S22CWK6NgmHIsK6Mz3LvPixJ7IXOuk8IZqAcu4Ozqr1RmXcsBn0EhJHyWVwFuQgJoJupgTjvlNeSTUQ6wJS5gOm/IE6D1l3BELyiv7mENqKQS3Pl3nr7I2YBsRdM9FUKmiPlvhsgrPvHoYG7Ztwbrt22AVu0GlBShPwYx1xssI7VNtOwJwFCe50JSw4IfI5XKYeOU1PPPjn2D90BB6BorIF4vI9/YishxU/RCNIIRuWlz3l8xzEbtL3MtC8GUAVqqjqSCrUhBvoV/SU84QCTiOiYmJKQwN9VNJaFQqVdanrq4cyuVaMyac9KhQyIKijaiKXjabZQtGlj09Q8SRPsZPKQFptC3lpCMTUE3ikhgkz/PqHmq1Gjy3DlvX0OXYMKMI7twcanNluNMn8NrYEWSGh3DJtdfCQ8w1J3q6e1CZmoWZy7RtcWcA1iJOxKiWy1ydbPb4MbzwxJMomBZG+nqR6y1yCrFOCm8YqFMKMXTYTp7PI+pBPKCYaMQDyn8LKwylAPxTatdZ8HMaCJmMhQo5QXwfvb3d8Lz59FUqT0r6VKvVm0W7acCQznV35+GS2zo9zloJtANgIZSFANy64qbyllTm0m/UEUcBLCqhSzXN/RCx78GdmcKxqUlMUunc0bXYvutCGLaDasVFT093x3K4HQHYi2PksxnBfVTLeOHpJzF55AguOmcHeordyPT1MddLdrJP5rtpwLRzyGYJgA22WloPmUbc6sFczKPZyct51mrWWfLglI1EQFoqVfmVjqmpWQbY3t4iPC9gHwP9jgZKT48owE+/59KlyyyWcpaI+Yx9zMUAmB5W6gXVkVAt4FZ9oWy2KAoFCNdrCN0GjDBC1jCQMS341SlMnZjB+PgxTM2Wcd6ll2F0xw4cn55FcbAfqLevR94RgN0wRsY04Tg69j3+KI68+go2jK7BQG8veruLQE8f3DDg5Aqqq0AhZgS+jm0n5u681Ttv/c4HKs8LYmHRlRR4z9gx8VM9GDltqZ4r6Ukmk0G9XmeqgY4giHl52NWV59UVWbvkQOnuLnAtVxnK+FPdMP3xGSWBVgBWwVdawPKzViqCsSlZtVPdabdWhVutIfI9ZHUTWdNCHFUwN3ECUd3DkQNHUI+Ai67eg/y6URyZnsNgh3rkHQFY1y0Ebh2VE8fxwlOPIWsbOHfHTmg6JVkUUNId3t+NiqIQ+NrZHBzbadZQ4kLJTcphvrr9UgCbAu8Zpf/LfhjicAlUC4UcKpVac1+we++9F3fddRf/vWHDBlx//fXYsGEtqtUGO4zz+XwzmWfZjUgv8LaVwGIAvPBh5h1yi1rC5LtiooJcYAH8Wo3jhSmlmULXMk7ITrmMH6E0MY1n972A3o2bccm7343j1TKKdvtqjB0BOONkMHvsKJ566AFkTWDzxk3IFHIo9g0CpoPj1TpnsZmZLHibD4rxpYmDQDfkgmYMwERFNKMdlkglTsH3bavnK9Zw4n0JhDMZB2EYwbJ0fOMb/w1/9Vd/hQMHDvB2V5TqfuONN+IP//APMTIyyCBM9AMBN72mRyqBpSTQrN+Q/KAVhCmWl+rhaLrGtWu4cFitwZYwFeXJ5S0UTB31E5OwvBCHDh3C/vFx7Lh0Nzaedx68DtUYOwKwEwV4ee9eHHplH3Zs3oSR0TUINAP5wRFUghBVN+AKZxSKZjkWgy+BLcUfEwhHVCEosYDVJWEr9bAUH5xyeGf34LEsE0EQMvVAVi3Fn3/iE5/Ayy+/zJYv6c3Ro0cZhL/whS/gk5/8OOp1D45jw/dTB9zZrT3zT7+UcUc776jhra0AzLu6E/gqZU8D10ej5sJ3Xd5FuSefgTs9ASsUG3k+8/w+BLqF3XuuBnr723ZBRwD2p07gkQfvw5piF9aPDsFyssgNr0Et0jHb8DjULJPLIlvIgcr4srUbABbZ7QTG8jNZYD2xfuWDLsbTqcJKAfjsHkIUSkbgSpZwNmtj797n8bGPfQx9fX3M/5IFTHHmx48fx2//9m/jc5/7HP+WqAlpPZ/dEkyfXvieFi/sTwAsv1fpColPFm3YQFYl4ZgMow0B3/UR+D5mZ+aQtzQUbCCsznKUxJEjY3ht/0Fs2LQNa99xeXsAnpwtxQPdXaiVKszlUsQx0Q7lySn0dffiidtv5TqXxa4uDAwNIl/sRahbcCMdoWbC6s42w3+oEr085iMdFs4wiyVTpCqSSqCdBGjZl8s5TC1MT08z3UBZSJs2beIlIVnH5XIZf/zHf4xf/dV/h7m5Erq6ujj2PLWCU916sxJoNfZE/sJ81pwaRisNx7nZCgK3howRI0+pzY0qKtOzmDp2AhPjE9ix50oMbdyAct1FttiN2VIZtqlzFAXtzKHNVWpxVyaLeqUi9luzheVQMB1MHj6K1578MbqLBa7x0Dc4wI62akiVzah2jo1CLym63A5+PtOCsknUug6twJvyvW9WLc7u35F1SyFmZAXTgCCw/eu//mt885vfxPj4ONMSBMK7d+/Gl7/8ZezYsQ21msuAPTtb5oSM9Egl8GYksNhqWwKw2ARCXEUNo61WGnBrZZgIkSe61XXhVyqYmZjG5LFJ6IP9OPeiC6Fn8gh0nTcU5muGAbMEWrXhxVoQQaOamI7J0QzluVkM9PTj0TvuRFyeYvAdWb8W2e4ih5uVyQNoObBztJNxjhulhlsS+EqHG9nuKtjOf/5mRJL+5myXAAGwKH4tNgIg/SEe+Otf/zqee+45fn/RRRfhwx/+MPbsuYJD0+bm5tDb28PccTrRn+0a9NM9/8lWcFI5jQF4PptXgnDgx6iUZhAHDTgaYFF9G99nK3jy+AQOTE1h18WXYO327bzfnJXLcV1ir1Hjsg5atdGINY/qPYh86MiIeWsOVKr4yZ13Y91gLwaHh9A7PIzIslByffga4HT1oNBT5ELG6tGaZCETMVpB+KcTS/rrs1UCZN1SJAO90gAg3peSLWgXlpmZGU47JiqCYoQrlQpbvJQdR7HDZDWv9K7RZ2u/nCnPTbi0GPUw/3zzmXLz26ItfPrKXBmNehV6FMDWgCwlppEVPHkCrx46hEJfPy67+mq4msE7Avm+y/V0TEODVq7VYpt2F451eFEEzQRsPcbzD/0YpbGj2LJlE3r6+5Dp6kEDMUc+UJnJfLEHdiazAIDnd4WfJ7wplW8hQHfYxvpM6dn0OU6JBCgDieqPCGecycBLjjeiGNSDIh/oN1QjwvcjBmeqH5GmIp+SbjhjL9LO4S/SksXEr+5JqVrCFOnV4HoRFQS+CzMOkaddfLw6yidmMDk5iUPj47j8Xe9G3+ha1CmMzfeRczJwvTq0SrUSO4aNONLh+h50y4DmVvHA97+LDcVeDKwfRVdPH4x8F2pU75IqCOXyyOZztLMdl11rB7C+337b6TO2Z9MHOyUSINqBrFiydKkOBK2opqam0dPT04yCIMt3YKCfuTUCaDrIEqZBw3uBpUcqgSUk0EpRLUZB0KkyKqLVCiYAps2E624Dbr2GuNFA1tThhJ7Y2LNUxuPPPIstF+zCjksugRtp8KMQXV0FNGpVaPVGPdZp36HYEFEQhoax/S/h4FOP4/y1a2GPjiDbVYTmZFELKKzMQL67C3bG4c3tdH0hCaEmW9D7xWpBpNqQSuDNSoDigD3PT1KQCzAMAtWoCaxkDVPChax6Jq1guv74+ASHq6VHKoGlJLCYj0AFYZrU5XFSkkaScEZrfCrGTkaCWyohZwI5DQjqFfgnZvHygdfhWhnsuvxyZCiKjLbytCyur655QSP2awEMnfZmsxDpIZ548F6Ys9PYMTQEY90InHwXfIN2t/AQGzZ6e3t5OUi5IREVHm7xDsr93AQYiy/TeN50ELwVCdByjZSVgJiAl6IgqCjPzEyJLWIKTcvnM/xKOkbUhNylm2pEULGe9EglsJQECKvaccAqAEsck1Yw/U0gSqwBrbOqNReV2WlktQjdpqAhqkfHMVdr4JWxMZx32TswuH4jQg1c3If0WgtcN654Hkc/5HQLjfFjeOr++zA63IPhkX7Y/WuhWzYC6Bx6ZuZyKHTnOTY5iHwYyJxU51eGoKUe6NVXfDX8T6xI5LYsxkkbnrJCJb9RlW31nyJtQSqB1ZHAYuA8bwmL3TWkVyvwA9TKFXjVCqgaTtZxMDt+EFYcYe8zT6F//Ubsuua9qAUh/JDS5AHNq9djIoZps0wqHUzF1l9/9lmsHx3EwEAP7IE1vJW8Bx2RaSb8b4YBOIxD6DGV/BPCUev8ppWoVkdhFrsr72ai63Aci/uK6ukS0BK/St/JvqLsMYogoN9QOBct7WmWTo9UAmerBH4aAA4pZb5SZQAm31jWsuHNTcCvVvD6/pcRGDYuf+/1qFA4m0E7vodiU07aRoMcakbDw4uPPgZvehLryfnWm4fTO4qa5/PGGla+Cxna980i3pe28oigRWJQz0dAzO9onFrAq6+21AcEvMTFE0dFB4Vs0UEhXRRhIB1dBLi8qysv+alf5Sapq/8caQtSCayGBDoBMK8UE56Ytrl3KzW41QqHmdmagUzsYWZiDLMnjuPg2HHsfvcHYfX0QzM1mHoIrVZpxLHJvjf4cyU8ce+P0JOxsWnTethdGVjdgyjV6gg1A7liD7KFAmKNuN2QMBuIaddR1QKeT8JIAXg1VGbhPXnjU10kw8iYWAJX+VmpVOJsMuL0qR+pjq78LTm0yCpOj1QCqQTm/VgqB9zc6SdhAdyGi0aljMjz2Qou2gamxw+jVprBS68dwKYLLsWG8y+AF4VwLIoDLjdiw9Rh6hFm3jiCZx54ABtGRrB+ywYYeQdapgelWg2xbqC7bxB2zqYymIhD2u2YBjbFyi1Mz0vrPZw+6ipjZ6lFxWKB+2pmZo4b2NNT5FfKGCNnFwE0WcMSdHlXWHUX1dPnsdKWpBJYFQksVjOYQTixgokHrlfL8Osul4XsMS1Up8fhzp3A64ePAvk+XPG+D6LSqCOTtQmAvVg3YtiI8Ma+53HguWexdeMGDG9aD+QceHoGnh9AszIi+YIsJTJ8QxqsBL7zAKzyvjLDJLWCV0VPmjdVw7MkvUCgTAclKVB0AYGypJHIO0v/CIRzuUwaRbC63Zfe/TSTQCsAU/kxiuIlAKZwtDiKUK9W4NXqiPwAXYaJuDqNxuwkxo5N4HjFw7UfvgGNMEIma0KrVPwYWgg7Evxv/dhxrN+wFn3r1gC5LBfeiXUdlkPJF90wbQG4XG0y4X5FwfWTqQeRSZJmvq2mDhHv293dzXyudKpR1bqDBw9xLYWDBw+iWCxix44dXFNBZphRQRuZAbSa7U/vnUpgNSXQmimnAjC1y6IKaPQmiYYgtCMKwq3XEXg+ek0bcW0GcWUWbxw9goOTFVx27fuQ6+uDpseUCRfFceTBiVw888D9sBsNrFmzBt2jQ4gLOZQbIUw7CyeXh5XNg1akcqskLrieRD8sFnqWAvBqqo64N1m45XKF6ylQPV3ayv2WW27BN77xDTz00EPM/1Js7datW/GpT30KN910E7Zs2cwxt1SFLI2CWP0+TFuwehJYLFVZ5YAtQ0NIqKsCcK3CO2YQAPc5eaB6Akajgv379+PITBVbLtqNDdvOgRu40KartZi21NArZfzoB7di0+ha9AwMIN83ACufxzjvLuDwQCXvOdVYlUYtATF51+dLT84LSmbEpQkYq6c8PDFbIUIPMCIdth3jO7f+A/7nz34WDdeArhcQGhaGB4uoV6dRr8zgP/7ab+Dzf/QnKJcjFHtt+FRdv8Mh+1jNgpRKShaCbuiIkuw1okEy2QyIKzMpmkYukBZmtJ98x8V+R591Oq9D2+Mo5u1m6JBtkp816g1opgjDa13Jyb9T/e6kHW/v71uL9UgLWD4VxQFTdiYdhIPS6KT0eKrUN+AYsOIQtelpVGZm8fqhQ+hZuwEXvvM6zJJ+zdTqcZ7iPqen8NBd/4pNa9ehf2gI2Z4+Tro41vAZeIWn3EkB+G2mT+VSBYP9Pdzq2ZkZvPu912L8+Aw0oweja3bAzAyjNDOG2ZmDsIwyikUD/+Uv/gzv/8AH0aDNBzWxzXunQyqeCkxcJxoxHn30UdAmmgS+pJhkWVPBdHqVHHWrYqvXkcDOE0qSmvRmJvjFKl21PgfpNEWCkP+CVgnkdCTa5oorrsDNn74ZblLLJAXgThpwZn6/HADmsqiWBiob5c7NoDw9g/0HD6IwPIpLrr4Gc1QGuFR3YzsKUD56BE8+dB+2bdyE/pFhOMVeUKrGCZd2I8gxALducJhawKe/0jmWiWo5RDZr4O577sInb/4Usl3DsO2N6OneQiQWxsZeQyFTx7p1ORw5/Dz+w//0b/D7v/+/oVSag+0Mtn3IVktQ/k1ASf9ee/kl3qvt/vvvZ66ZJnNy8hEAEyetpoIuZk2q4NvKvy0WbdP6WacoDvl70m2iW6g9NHDICUk7b/zBH38+tYBPfzVfsRa+FQCmxtAkTnpUQISsoSGqljF3YgoHDh+Gni/ikmuvg2+QE871Y8Nt4Nhrr+CVp5/A9i1bMLBmBFZXEYFhYDYAgy/9WywmVDrgWuuuvhkLZcWkll64KQFbFyUce/sL+Po3v4b/9J+JXrCwbsPV6OragteO3IfK3An0dpno78lCj3y869rr8Bd//iXm+72gPQUhAVSlIdTyfT+49bv4/d//fQwNDTEAE/iS5UtWJzkH5SHPV68jl/6tVnUr5aFSBCpg0/tOccxkldNvKOSO2kXGBk0StOXRnj178Dd/+19TAD6Lx9NPC8BE0dJRq+DyoYcAACAASURBVNVZx63ARZdpcYXJ2YlJHDpyBHVNx2XXvgtaNg+t7lHOaR0H9j6Do6+9hHO2bkX/mhEuP0mlJ0uRztZKoVBg+kHyHK0RECkAn55aqkWioDmlPt52+634xM2fRlf3emze+k5Uq3kcHnsMjqMhSxWcrBg9XQV8+uabcdPHP4nuHqtjGFonAH7ysUfx2c9+ljlUmRJNwEuOPwK+1vNbHbetFvCCQihc7EmQw63AKz/rBMAU/0znyuw/SZMQf3fzzTfj8//HF1IAPj1V+2fSqjcLwMIQpdBcwQcTfUcAjEYNRceGHfiYPjaOsePHMVGp4ueuuQ7Z3n5oDTeINbeOFx9/DDNjh9kC7hsZhpYvoE51WCODLZdCIc8XTgH4Z9Lvp+wmjgOUZue4Pu70zCRuuPEGvHZoHGvXXYjDh+bQlR9BTzEHy6hjZIg2WK3jL/7yT7Bpy1q4gQcral/OsRMFQV7ir/7NV3HXXXcx/ytjkWlFNTY2xisrlf9dDIAlmLaGxam87FJ0RCcKgiYnsn7VFRt9tm3bNp44NmzekgLwKdPGt9+FOgGwpomaKgIb5wGYSqjSRrFhtYoux4YTeZgdH8fk9BQOHTuOS699F7oHhwQA614Dz/74YTRmJrFl40b0Dg8BuTyqUYh6ZHL5yVxObG5I4UlygzqZAZdGQZy+ihXFDVRmGxgaGuBGfvsfvoU//dKfodqIEYQmBopb4TgGDLjYvm0U5+zciN/4X/4DcoUsQgoydMXE2+lYygkXBz6DLvFhZPnSK9EQpFNkfcr93tpFE6jgKMFa/azVQaa2tVOUAg0SWuGRpUxWOdEP9EoT1sDgQOqE69TxZ/j3bxWAaTduMjhoa6Iuy0Q2jjAzfgSz5RJeOXQYl159LXrI0HXrfmwEHvY+/CC88gw2b9iA4uDAAgCmotbZrCjgogIwAS/FAaUAfPpqIZVjzpgmGmXA93x091v4u//7q/j6N/8enh/BNAP0dHVj7Zp12H3ZFfi1X/8sdNNAqQYYJmByGab2R7swNIqCoAlbpjmTtWnZFqqVKoOcakG3giV9J8+VA6H1Xq3nLHaNdq3nqAqq7JekY1OInOd6TNvQREEp+NICV6/Tavl3klH6/dtTAm8VgCm9nwDYr9SQp23o4xDTY2+g2qhj32v7cfFVe3iLIq1Ra8SGV8cT996NbBxj3ehadA8Nw3eycDUTDT3mXQVs22LwVWPeiBOmHV+okYttftjOMnl7dsfbr9WyGI/sH0rGoJXLq6/u50y4AwcOYP369Tj33HN5c0sqYk7f0xKKwTItR/n26/S0xSsigcVWU1QPRzpyyS8mMZKMUoqEmJ6eRn/OQcZroHbiBK+uHnn6GVy05xqs2byNLGA3jupVPP6je1DQNWxYtx7F4RH4poNaBPimxsvFFIBXpE9/JheVzi4Zd5vJOFyAhxSEOFjisIjGoslULcoj6wX/TBqZ3iSVwGkugbcCwES5DeSycHwX5RMTqJbKeHTvc7j4qquxfts5lIpci/1aGU89+CCKGRvrR9eiq38IvmWh4gXQbYstYLklTGoBn+Za0tI8ua07rVYIdGWFM1mQR3hvCXzFd9JiJtCmmhHEZaVHKoFUAotvq9bJAqZomv58FnYQoDx5nH0gz7zwMi647DJs3LYDWqlajcN6Hc8//ST6CwX09/cj113kIOFynbbNsJsATGa1jHOT0RA0eFMK4vRVTzWqQHprycqVuwXTq7CARRlKybnSb8RW8Au3fz99nzRtWSqBlZXAW7GACYB7slnYcYTq3CwqpTJeff0ANp6zA+s3b4FWrdXjOPSx/5WX0d/Ty15gK+OwB4YA2NQNpiDIAlYBWDrjUgBe2U5f7tXJ0m00RLQBgaya+iv+luVE56vWyZhd6ThbbhvS81MJnAkSeCsATDRfzrZgET/siiSko+Pj6B8cwhA54arlakw1LA8fPsjWLx0abU9kOajUqnAsYQHTcrQVgIV1JUpOpk64t4eKkcUrEw9s2wCVnZS7WNMTSGtYJjws1q9vjydNW5lK4NRK4K0AMEVCkCPbNqlgcIzQD7hIj53JcnaoVi9VY891cfCNwxgYHOY964nXoKUnnUwWMVnAKQCf2s78WV2NQqmIRpKOOAnAMkJFZopJqkIW1ZfA2ymT7Gf1HOl9UgmstgTeCgAT58tZlo4NLdY5tLFRrUDXNIyMjECL635cqlZw4OBh9I8M8TMS+GazDipzJeiWSMRoBWBy6Ih9xVILeLUVo9395d5vkvclZchkRCia63oLstDUdF5pCRMPnB6pBFIJvDUnHNeDcGxYjoh5p0LtXsOFHkdYt3YttHqlEnt+iP0HD2BgaJgtJcvQYRsmqpUSrGwOPT09HP+rxgHTe5WCaM3Fby2qknZgKoHTUQKdYtU7ZdKdjs+UtunUSWCphBupF5THI/0qdFcZpED4SNZueWaajVTaTT6C2JWmXJ6DDg1bN2+EVilVYi8McODAIQwODja94URD1MoVZPIpAJ+67kyvdLpJIAXg061HTq/2LBeACUOZVcjlmxX3yDFHu8pTApQ2V67HYeDz3mBD/QPCU26Z/Fqp1pDPOakFfHrpRNqaUyiBFIBPoTDPwEstF4Bn5yowdI19aYHrcTQSRUIEcYSR4TXQylU3pr2LDu3fj8GBPtiWBd20oVkWytUKclk7BeAzULHSRxISSAE41YR2ElguAE/OzDGdW7Ad+K7YqNOLYt5Lc3DNiABgr1bDwZdfxMhAPzvgiPeN7QzmKIYtBeBUQ89gCaQAfAZ37il4tOUC8BTRuLqBbtuEX61yLQjXCxCZNkY2bIBWrtTj2swM9j+3F6P9/Vyaz+nuRpzNY5oAOJdJLeBT0JHpJU5PCaQAfHr2y+nSquUC8Ey5wnvC9RIAl8uYPjGF6UoFyOSxdee50GqVWjx7fByvPPUE1vX1ctJFfnAIUa6AqUoNTi6bAvDpog1pO065BFIAPuUiPaMuuFwAnirNIhuFGHBs+HOzGD9yFEcnp2B192LX7suhubVaPHP0KF547GGs6+vj7IzukRHE+R5MVqswnNQCPqM0Kn2YBRJIAThViJXkgGdLM8hEEfqyFlAqYezgIRwYP4ZM7zB+7tprxa7I9fGjePnhh7B2qA8D60fh9A0gMLKo1UNoOautBdxaC0KN/5WVtdIuTiWQSiCVwGISON0nwE4WMG1JpO5TqBYrozjguckpZDIGuh0T3tQUpo+M4cixCWjFIi5659UpAKfDIpVAKoHVk0AKwKkFvHral945lcBZLoEUgFMAPsuHQPr4qQRWTwIpAKcAvHral945lcBZLoEUgFMAPsuHQPr4qQRWTwIpAKcAvHral945lcBZLoEUgFMAPsuHQPr4qQRWTwIpADeqcX3sGF5++GGsHRwQccD9fQjMDGp1D3ouh2KxeFI94NZNOZeqB7x6Xfvm7txpyx211uebu2L6q1MpgZUeoCt9/VMpi5W41nKff7nnr8QzqddcbvvU8xerDd0pDrg6PQvoIfrzGVSPHUNjehavvH4Q9sAALrx6D7TSCgNwJ4Bb6Q5Ir59KIJVAKoG3KgEVdN+WANxpBnqrgjlV53WycNMJ5FRJ+q1dp9OOFMvVr5W+/lt76p/dWct9/uWev9JPeirblwLwCvRWCsArINRTeMlTOYAWa9ZKX/8UimJFLrXc51/u+SvyUMpFT2X73pYATLvwns7Hqeyg0/k507YtLoGzvf/P9Odf7vOpBtrbEoA7CWC1gaHTEvZ0b/9qy2+l75/2z0pLeHnXP9P7R6Ug35YA3GmJv7zuX/7ZZ7oCLV9CZ/YVzvb+P9Off7nPp67g35YAHATBmT2C06dbUQl0WoF0GmCdGtfp/E7373T90/375T5/J/l0uv5Ky6fT/Tu1nzYnlseKAPBcqRpTpfZnH3oQQ4Us1q1fi/zgIOqOjTnfQ8YqtK0HHIYxLEtHuVzj/eRs28DcXAV///d/j3379gGBy+1X6wSTUOhv/meIjRGFoHTxrLHe/D6OPP7I0LTm7+i3hiZ+E+kGaJkgBd16H8cyeCdS+o36HQnWNM3mNWmTPLp/rIn70xEihhWLCYTvlfREBGqraLfB7Z4/Wjsp1swF38tnle21dKPZhqZMlGftpKCd4hTlEuqkdsl2G4nMl7gRnafH8/0HeV4k+oz6T8pCfZX3801N1EuNYpA1QZ+byTNTv2SzXWg0Gtw/jmnw9zRp09+WaUI3DP6ermFZ1vx3tHmsriMyNLj1BmzdgG0aoBqsfhxAty3A0GHB4PvSP6kD1PeyfYZl8i619Cy8H6Jlsb5InbGlTi4lHyuzQC+lbkudkc8s+1a9jOi7ef1aTI+CSMiM+wH0D0Aiezqf9L/doel0fX1+89FY47Ekx5iUyWL6oT7LYn0sBoYcFYu3gjb4pYNkjDBCNpvlHdepn/j5LSAMApixxv1N7fFovBoabMITLYNSqYRcLse/t22b/6bryH6lcWwYCT7QqCW5RKLPochHPqM6zjKGwW2j35qWzToVBOKZDNPGTBihv+DgIx94D97389ejRo9hmNBIXxEj1tvXA+Y4YC1AnxIH/OqBQ7D6+0U94CiI46OvvopnH74f52xYjw0b1wO5DGqmjZoO2EauLQBTAWLfj/ghCoUsSqUqvvWtb+ErX/kKf0aCVh9YdpMsYuyHjXng5S8FIMRJv1qmACh50LUMzIMxqZe8/jyQi1/T52Hg86CiTlKvQQKnQRbHpOAGoBPyivtGGp0rBmkcivaz3icXIJCWbaKB3+4IItF2dQDKc+nV1MTgUCcQvm/yWScKZ7EwuQWDSVs4QbRt7CJfRjToFQCWl9OSPtHMhe1vvUQ99GEZQvZcoB/gvqAJlJ4xTMBEyoj1AjSAIh4UuiEGJWuGPj9Z0Hv650ch4iCEztfWEGsR9x8sA7qpwa8FYnCZJm8NTvekjRHpM9ILAgO6vrwffU6/oe8IkEO/wwpOm29TqxHA+iTllOhQq3zE/rjKBJf8QPZhIJ9d6lAM7g953UiRyaJ9q/nJxxKEpZEjdAzavDGkni/1zzSsBZdVx6Jo+MKx2dqGRt1lGRNwkkzp/IYvwJf6xIt8GDFNynrzUmTghKQbWgwz1Ph8+i1NxHLy5HM9jz8X41gAYaxrQl90iN8G82Orte08JhNxsLxjMdEJABdGXejkEFZmcNWlu/BH//vnceHPXQnDMhD5MeDXoSWgLfurtSB7RwD2a25cmjiGfY/+BEPFAvr7+9E9MoS4q8hbEmWc9hYw3bhWa7AgHMdEve7hD/7gD/CP//iPuPDCC7Fm/UYBbMlDqUpJ78M4aAKctDzVXTZ0w2oOQLYCqKPIGk0GjR8JwbPwE9CSncED1BcATJ/JyYAGorS0dLJAdFNYUzToo8QiT64ZhmIAsmWsvtLz0CwZLQTgkxQUwvJu/ScVVW2zOhClvFotk1YFb/2+9W/TWBwgm+1JJoilgDlIBhiBG8tfwXNeLCQrmNZ+Va9nJRYnWbZxKORBlj+9NkK/2XfSGqP+Il2gvrMdAcAEmiSTfD7PA4sGI13PtjJwbJvMKGEhWQbCOEKdrFqNcNhma4nvJS1txxHg7ft8DdLdZv9LKz35jHSm3aHFIspHnWDV36v24cm6Qbom5LpUv9Kz8KH0Exkg8p6hMgEs1s4onjcgpHEThfOrTrI0F2t70wBI7qVeW21vhPkoJ/m5+r0NEw1XgLBhW6g16vACvwnIDQLRBHzlRMuTImK4vg/ND7nPZV9Ru2j80t/UZ9R3bMFGAtDJkPJ4zOqwbBtmAsAqqKq6yiBvmgz+YeizLOj+NLqjIIRhZ/DiUz8B6rP4y7/4L7j+Y7+IIAQiz4cWu4CVabsjRkcA9ubK8fT4GJ5/9McY7OnG4NAQhjZvAApFHJmeRj5XfFObcpqmBtcNWKE/97nP4Z577sH73vc+bD33oiZYSgFLRWShNJcwAigk+EoFaPjzANYKgAzg4ckWpqpQtpNl3SHLhtpG39FszELXNLheVcyUMNiaouWHXPYZugmfVIGAXU4iylihAR65J1uY6kDTNLGElJOEun2Jaum2WrKtCrMUCKiWvQrg8vdyBdFK08h2mIsMMPVeZKFIeepyKZxYxGwhKHTMwucWgspaQs7ctgRECMzlIHAKuWbfhGx1JFaILmRGM6IccDToyCoVy0TRlzoMOI6F0BNgmnEENeF5DQbg0I+4r+n5eRkM8PWoz+l6BHDq5C2tLdIXtrAcsYRe6jB4BTVvGKjgI3VYPuuiABwJg2IpgJMArF5LncxDaRks0cAoMXCElooxRitsacBo1jwd03oJvmdigKi6pba3OUEoVrz6fW+2gEqtKi5t6EwvEO2jmQZcBl+7aW3S5M4TIY2rxMAiio8m5HK53KQdqD8rlQoKhQK/svyJvoLO+khGFMucaClD0IxS/1U50m9odUZ6w7RXHPCKlNKLxZiP0JUt4Jmf3I/Xnn4Yf/mlL+LGj38Sc+UqsrYF29bhEcuRGIUs4WQlTaUaSH86AvD4K6/E+198ES8+8zjecfFFOGfnDhhdXajpFqpBCDvT3gJ2XT9ZYhhs/VJjfv3Xfx2333473vve92LHxZc3l3eigcJalYcUiOToaMKnz5gWAFD1Qr4+dwxint1YkfVkpgqFcOkfz7L0L+GFozhCEAphyoFFnSWXmXRNWh3zANQSC5i4wgQE6Le1OAFgtnhlx8yrahy0pyBiTVggrQDcBKVkOSnlID+XCrOYdbTUYFUHifyNpS9cUsnfSKUxOjAUfsJRcvsTK1haYHQtUvhWoFHb7CRUA53vJFQQXae55I8DVlQadIZuCcvHE8tm287AbVTZAqJBJzk/+k6suBy4dZ/X5EECwI5lCmpBAw8mtrpqtQXWs0pBSOpJTtCME4nFznrWgSO3E3+G7N/W/mKKRFmZtfZdzHyJOBYDYrIvWs8nfJEgTEv1dkccCwMmTia9EEL/abLjlbrVnkIxFReB2j75XlibIM2Yf44EhOiD2vSc6A9brEKpf03bJq1BtVaDZQhrlq5nOTa/eg2XAZGpC0Pn12q1KvrbdXkCpb/ZQWbo/DfJX3C5wqKleYmuC8tu0jWtY4zaVzCdBZQUAbkfuIIu03XUZio4+tJTeP3ZR/CVL/85fvmmX8FcqSYA2NLgRfOT71sC4G//X1+N+4sFkBV8zrYt2LB5E5zuIjw7C1gOIr39ppwksGq1nliVBJTAr/3ab+CHP/whPvjBD2LjzovmZ5iEz5KWHztaEnqAQTQBS7KC5EEPSAepGc22pNDUiQziBAqSMkg4INXBIhw7giOSSxjuaItmL8FJeTFdTw4A4YQja1g2oeJJUj+aB+CkeXStKJxfDi42kPTEwlcHqBw83GEKn62er1qs7QbYYgCtfmbI2XwRnpnbn/TJUveIIQaHBF96rwIwWRmtAKyCSdYQExudZyfLeqIhmI4g8IgaiDSxlDQtB7FGFIJYcZimDdvQ2OlCBw1AMTmLSYUGYVexyH1LNINtW2jU6oiJ3yX3FtFP2Xm6iQYoTwSOw9eg8xqe2+R7SXeoXTQh0O+k06+d/C32FyT0jGIJSRlIg6HV8pLnSABeDHzpGsTBqwDMsqF/iQ7S0rvdQasW+QuSMwFvEJMui74nhyiPr0X0gz63F/qQT7pV4q9asglx6KO7u5vvRROhai3SGAzqPrdHo/Fs6MJZ6gcM50RTBQTY7GQTzlTSBZqQBe5UoScrHuLqA6/BVAI5Y+l+vushdASH3bo6k/K2gxhEyWhE1ZGuajp8MvJI48mqrnk48uKTeGPfE/jyF/8EH/vlm+ASrRFGiDwXZkasyOT1fmoL+Iu/97/Gv/ChD6IyM4nQczEwPIKRzVug5bvRIHAx2wMw3ZCoB3pASZT/5m/+JlvAREFctHsPKzpbOclAlAOfBz95FBMFJq2SywWayei9ZTl8Pi1XyNoiQYE85XEklo+h1uTwSNAybk9aw25lBtu2bcPWrVtZEeig5czrr7+OV199Fdnefr6O8FYb0BLrh50A5KiLxBKGfsNWm+JUEUvceQ5bPofsDAZ7hWNTgVcFW3VmlufKzzoB5FIDV17fkBziEg4hkmO7w9AEeKoAvMCvl3DvrUouASiTmFA00LnfaaAEgQBC20bWjmFYFmglNTU9gzrxuk6Wwbfh+ShmLczNzaGvr4+XnMeOHWN96OnpEbpiOjhx4gQK3V0oFHKYmZ6GiRjDPf0gR2HZrTYpJ5Il3VuN7ezu7eFlLPPNtrDAml5x00TOctoDHE4OU1L1wI9PtoBZnsmgJSewerT2Z5z4GORKg3U1cVKKZXL7KBbhmCQgJx1OXun8BMEp+qB1cpB9x/qbkP4qgKntDRP6RH7f+ur7Hk941XIF5AsY7B/g9+WkT7vyOaYkyvUaJqdOiL7tLqK3q5snh4m5EmZnZzEyMsKTLPU/gfDAwAD3VWAYqNUqsHUdo0ODGB7ogUNgzbywD8PMnATAqoEQNjzY2SxqrocDY2OYODHD1zSdDIOx0Qjw4mP34dgrT+PP//N/wsc/9Rn4kSYcvSGtK8LlAfD/+NuvxtfuuQKvvfIi3FoVW3fsxMimzaiFBipEQeTybTngRkMssR1ePgBzc2V8/vOfZwv4iiuuwLkXXtpcOpLSSctT8m6lslhKGIbwSBO+0SBhfi6I+d4001XqNVYkWr5QhxGRX/dcBmBagtB1aYCRo4UGGP1NHXbDh97LwEuddvDgQe6MzZs3o6uri4H4u3feCTcQERHcMbqY8l1ffGY6+SbFQR5paX3IQSaJezpHDioVaMkCURW6dTSrER3yGvI3Syn9ggHQkurdOoB1BWBVcJfXCNqPX9iKl7zp/FGMLqJu2lEQFEZIPFyTu/WEx7orX+Ayp++77nIG2zeOjuPJp57BsclJ5LuLTEfMlMrQwwaGh4dxzTXXsEVKE/v09DSuvvpqXHDBBXjwsSc43JHCgeyMg7mpE1g3vAZ7dl+Oob5+fO+uf8XExATWrVvH+khW2I9+9CPMzMxg+/btbCTs3bsXL7zwAvc36ZKcTNjyaj8/NUNj1L5S9cBLfAjqRKquhmQUhDohq/0bR0lUUBJ5QxNmkITUCcuxvYnKFjBNVLz818TqgiZCuh5ZmYqTSj6DOoGYqtdVmcSbvzXnLcxWqoT/ZpZAh99wsXXzFlx64UU4fmQMzz/3HIeWXXXlbnaWHZ04hudf2MeT3znbtmPL+o0wDQMvHX4Dzz//PM455xwet4cOHeL+ovfUpw89/gSD+XB/H6658h249MILUCDHrdeAaWjQAyGfxSYZ+pwotnwhjzfGp3D7j+7DU/teRKAZjHvk4Lf8CHsfvhvVsdfwp1/4PD7ySzehEZk8gZFtQTb6sizgx3/4g3jnts24/+47kXdsnHv+LnQNr4HZ1YvZqgs9n2kLwOS0EsBJtICGer2B3/md38Gtt97KFMT28y9hC8MyyeIxMTo8hGuveSfWDA3i5ZdewK233Yd8wcH7P/AebNq0gfmYr3zlq+xe/8UbPo6dOzexBfTtb38bxycmceWVV2LPNdcyyN522214+PG9+OB73433XHMlyON/3/0P4L6HHwMyXVi7aRuuvvwS3HP3najMzWHrlk3cGa8fOIRCsYj3vPf9ePSpZ/HGG29gamoKVsZpOnzIEcehLklMsgRR1TJlyzhZ4KlKu8AC1hdGQKjKwEqszccwt1pCvExOYpL5/gkfqI6JThaybtF5CWJSxEhyDUny0PKLrSNm5cRymgYt8adkPZESi2cTsdjkoOC/qel6DIOWcLScTWRBi8cAtFIQkSMiTjpCsdAFt1ZHhmJ1Gy4752688UY8vW8fHrjvfnz6059GqTSLhx58EJ/5zGfw5JNPYP8rr+JYaQIf+/nrMdo/CDuTw//4wffR3dOL87adg23rN+Lxl57Djx58GJl8N9+wWinj3C3r8Esfei9ir4F7H3gSrx14HYODg7jpE5/g5/ybv/kbuL7H4PvO3Zfg/ocfwX2PPIJsVxev1HK2jQLxiL4HXZtfoZFFxGAWkiMroaZk2GQCkLxSSmgJEhpFj0s6STqZ5GqA5aiAw2IAqHLski6WvgjVqU1UhtDFZlyV8KNIh1SLD0Pey0/8Ma2TfVOHE4/WUkt4og5Uq/ekyZjCSEMfhVwOWzZtwPrRNSzXf73tB7jhox/B63Me7rv7DvzSL1yP2ROT2L9/P657//vx7e/cgt6hNfjo1VfgjjvuwJVXXYW9zz+HXbt24ZHHHuW/H3zwQbiBhXq9CvIe/Mr1P489u7aL0GonRgM+MpHiRGVhi1HWlLUuQk+nKlXc+/Cj+NEjjwNWFp5hgozDYsbGsw/fi8nX9uH//NKf4mM33oRqg0IYDYRBnY0H1aclKYgwjFiXSiemkckY6LINeFNTmD4yhiPHJqAViyIOeLkA7PvCSUYPZBg6A/Dv/u7vMgB/4AMfwM4LL+PvKuU5dHflseeKy3HJxRchlxGC+ea3/hm5fAbXX//zcByDo21u/9c7US5X8cEP/Dx6eoj3A+790QM88/3Hz/4mKEqJZPniywfx1b/7Or7w+T+CY2noytkoVV389d9+DQePHmcAnhw7iBs+9hFs37IF42NH+J6ja9fj1ddfx3dv/T56h0bZOiZhObksW1k0OGWYS5RQJAusEjVOMHFMqVauaoWaCkfYSi/QOeR5VRVCXke+UrihBF96bQ0DI06v9VAHi2XPc3wMmpIzTECZQ5KISlEAmCwW4VMWACzashCAOZJBi2AygM8DMLWXQntk/DM5xTg6wbYQNFx057IM3rlMFjd89Bfw8CM/xlNPPcWT9e7du/GlL/05U0Z0PP3007jyuiuw+4KLcO8d9+Dqa6/BP3z3FgyvXYujBw/jkzfciFeOHsT9DzyMnoFhmhEQuC727L4YxayBemkao2u343vf+x6G1oywPtKzZfa6rwAAIABJREFUPv7kk2xV/eIv/iKGi0Xs3fcCHt+7F5lCgSd29ryTQRGFHIwv+00CMPGu0pFLUQhMrSTOSBWABdUgPPokd0k9yCQilusS1pmc0GX0jVx5sc4oUQIck54gswRgGfEg9EoJOUt4XsXvB8G2LuRIF+igEqct9WwxKm0pHfRjH45psRFgmzq2btqINcODuOeOO7jP73v6eRzavx9X7b4Mm9evw4svvohzL7wIt9x2G7wowkeuvYYNsHqjgZ07d/L31JcHDhzgFa0HG4apIW+Z+Mh11+LqXefDIdXMGWjEHjJaewqJNJ/s2Lm6i+/dcQ/6127AvQ89gqOTs8gXuwG39rMB4PvuugOFjIOd512A7pFRtoBnKg0YhWxbC1gFYJoJiAJQAXjj9vP5fALgMPAYgK+77hp2LnteiP/n7/87TEvHzTf/CmxLR8MNmL6YmprBTR//JIpdNoIg5tnujrvvwW/91m+hp7cXlOj00MNP4NYf3olf/Xefweb1o8g6wGuvH8U3/t9/QMWNoNsZmAhwwfnnolGvYmJ8nPVkeHQUmWwez+97EXVfWDJEuHP8qZ54iSkgnwYIKU9LmJA640surRU45d8i0WM+1rOVBiDbs90AIEBrJj8oWWlNCzYB4FYrRF7TTABYWs/cLsVxQxQkc4TJkrTVAtaTmy8GwGQBCw5RADCF7JFThkGIgBgxchmHAdixbASNOmyTHGUVdpBcefkVuPyyXbxCKldrGB0dxX/9u69xRhJRG8T5vvd91+LFZ/Zh7PAbuPETN+Hb3/0OZmsV5J0Mrn/Ph3CiPI37H3gI+WIfKpUq84w33XA9jh16HY4J7Dx3F772ta/xcpcs3oOHDzOlcWTsKL+SF/zoseMMwnYuJ0CSADMM2NMdSIuJo0nEc1KIEfPJxMcq8x+viGTUTLLyMU2RBSh1oAm+CRjS5628qbqCUnWj6UxTOGACUPq9BF9qH7WzCdjJe2orW+/kR5G8LUUrLGLhqrosHKIt2Z4yDpkikVrmf3Ws8AoOETvToiBAtTyHXeedix3btuPuu+7g/vjxM3sxcXQc52zZjF3n7mQ66bwLL8IP77wLbhTgw+9+D/Y9/zwOHz7Mq9Pdl/4cjxcymEivXjt2HNV6BY4e4yPXvQt7LtgpMNWkLDXqx/kVwYJJQq4KKVPXzqBcc/GPt/4rtpx/IW69/R68cXwSvQPD0PzyygPwjq2bmIKQAKxSEJ0AmCgIDhFLwsCIwyEA/u53v8sWxzkXXMqCIgqCvsvnMrjq8nfwkpCskCeffo5nsHe9613M1dJsR2BLg/Laa96FzVs28nuyhg4cPMxc0AW7LmJ6gLi841MzyOeyeN+738U8I4H00WPEI/ai0vCQzVjw6jWmPP7Nv72Z++Bb/+2/Y3xiEk4uj2oSJE6fy8HDg0UmdiTOo5PMzOQDFYBbf8OWUbQw1bQVzMkJ3ToA1QHgE9GfDBiySiVANq0yBYBVDk6+pxRNeaj3aVIRsQjvUwGYLGBJQZBttxgFIS1gCzrzYRx/SfykAsA84EkvdI35eDqHqAeiIjy/gXN37IRbOsarnYsvvQy9/QO47Y47cdnuK3Bs4gSOjo/h33/m0zh2+AinGm/euR5Pv7gf3/z/vo2ck8G///S/xbP7nsXDP34EdjbHluD55+7ARz/8IRx45UWYuoYN60Zx//33Y2xsDDfccAO+//3vY8+ePdiyZQu+d9sPcP62czFbKuPJvc9C00XGFccNBD7IQVRNfANseRIAc/hWzOBLz0dhjvJgOSZ+gqa121xBiBRslXaQTumldIs+12Nd8LYSMJKwQukUDpr9qyex6kkbCTYpQkj5PfeHjOAhENU1mEkUkQr06gTg0RKJV+5KxhvpYRJqRhOwerTqNznNaTVJ9FXo+7j4wl1YMzKEu++4E+95z3vw7Esv4Mihg7js4kuQsWzsf/U1XHHVlfj+7T+E5WRx042/jH/+539GvVbDlo2bsGHdelRKZXbK0mT70rE38OIrL3N//cpHPoprLj4PmhshJPC1TWgU4UBNPDnXJaEjOKgdZTfE926/B8++cgBTlTrqITn6gS4nXlkAfuy277flgDsBMEUr8AxMS7ckx/v3fu/3cMstt+D9738/LrvqOhw9cpjBkRxftNwnMKYBSWBrWhYyGZHnTdYzfU6vNBCI26HvmEspldDbN8COMxpsMlyIrCVyrBS7uxCEERpeANN22LLlsKY45HTkYj6HD3/og6wrP7z9DsxVazDIgWCIuGQOcUviEalN8plUfkcCo6pkFFepHq1cmkoRqIot38tMZpU7U69HA12mAvOgXiQWtxV41RA26exkgE0GsdpGI1ocgCUF0c4CZgqC4qeTAH8JwMISFAOW/idA53aQc5SylaKQrZmtmzbjkgs2440jY+gfHMbe557Hy6+8ij3XvhtjxybY6sk6FrozOfTku3DZlbvx46efwAsvv4TA9fCrn/o0Dhw+hGf27oXnBaxjP3fJpUxvPfX4Y3jj4EHc/KmbuF+feeYZtriIjjhv507mEv/pn/4J777mOtQaLp59bh8v14WDTEPguyD6xJVUDQOaALdAyer0ksw+CWAsW4VukLUyqN84nl1an4GoTUGhT/JoXR3x55EShpaoGq9YZCaojKbgH8+ndzcnAlNQUE3eOLkZAyg5z5W05iYvqjiO64kBsdh3dKlM8oCtuiX/9hNZUb/TmD13xw4Uuwp4+KGH2Im6fccWHDn8BtYMD+PQawcxOTmJyy/fzY7WTD6HbK7AdOaWzZtx9ZVX4Z677uaJjLJsfdfFoekJvLz/ZR6vv/Ce92HPrgvIgw4yfK28hcCdT/VunRyo/YHbAI3hmUodDz/2FG75we3oH1kPLZPFXKmCrix+NgC8FAVhdrWvBUEGGD2YDJwmsCQA/s53vsMKv2XH+by0lxYyRSdQVAM522iJSVlMFGo2MXGCr0MATEd3N4UcjUE3HLaMOfWUZqSuLu6cUrnCVjQBMn1/6I2jfJ+evn5Uaw0YFBVB/BxRC7qG6twMcsRRAKg3POSLvXw91603YyoZ4JJkDvY2U0hUUsdAHSRyOcnPrUYELAJwYkk4n63HwyQZNLz8VCiIVhAWFvR8ESEVfBdbpsrzVQBeOFkkoKjEkVqRSPuUHDC1T+WApQVMUEpWDHGa/PyJE46vHyfOKYgsK9EOQW1Q1DCtcNj6CijT0EfAOfw6U1PnbN2AYncPDh89gpdeegW5fBc722ZLcwiCEE7WQX2mhN5CN87fdR4efOJRdPcUoQcBNo2uw1RpFnOzZZYT6RZZtjMnpuA2aqwbw0O9GBoa4rDD7Vu34siRI8w/sx7U69i4dpRDuY4eHYfjiAgIiugJAo8ps5hqUST8LhmDHENLFETSrxQ7QzKQ0SwSfKUFLL1g/Juk32lClYlHFOkp9al1IhcriCTKJPlSTqRytcYWLdMYAp2J+uEJMHHIke4nOC4mRMVeIGjKdOCA3SSMTm2bqnu0Mmmlv1Q9rvsej3OKm6X+GBka4jF88PUDPNbPv2A7Z5/OTs/h+Ng4apUq1q0ZxfZztqLRqOHQ0TFMTkwwPUUTaa1cYYPr3HPP5f5+/sUXUPEaMEwTawb6saa7T4ShkS6aMaL6/Ap0MTk7OYf9FWS8vX74KCamZ6GZmSRkj/NjVx6A21EQnQBY2va+LzJXSEhEQfzLv/wLZ8KNbtzKXBsdBLzEvZKlIqtNeX5NVB+KdXR397C1W6mUkMlSurCOMBCgTHF6FAM4PLKGlZeuRTUcKNGABqzrB2zxVup1HljdxV4GbbJw48DnhKd8RgAwXYsUlfhdPxTxyWz5yBhgJbKBVngqgMpOlCAqnU2tSsjKvkicphyY8jrtAFgofQLeSfqviEQQo4gBObGgFqMf6Dea5AOVVGpZzY2+JwCmQclL6mSU0dWlBYxmrYOTnXDEAYsWqp5wEepEesGrGjdJHzaAjE1B61qzEhY5ID1aqZgmr4Z6e/t4kJIerVmzBtMzM6Dk4TwlSNQaqFYrGFy7hvVi5vgk1tMEHAbMK3MVtIaoaka6RSFuhUI3TkyNMf9L9Fd3oYu9UvQbr97gZWy1MgPHyXI9k2JBTPTZQo6ra1F8qW4K44GvK7MuFcdWqEymvFJJhEhcL1NzyQQrcFJElzAgJhYsARz3k9KvKoAFEoAV4FTjgBeAL/Ug0ST8W3EfioluGgxJxIMaWWElDW5duUkdU1OhZTsXe5X6LoFaXs+LYpY/Rb4QRhBoysmKZF1vlNDXN8Bx4L3FXlRnS4ijEMVCHlPTk1y4Z9OmTZg8cYKBl/qM2k+UEk3gGViIHROxZTC1pbkBHMNEIwrgxj4y+nwUy2IA7CbRCqwDjTp6e/pQbbiMIRSPHkfB6Q3AbMVx7K4ISKaBQABMFjBxPFe8810cSE2zoGVnOGieBhz9TZ9bNlEPlMNf4A6i84vFbgRcJY0K5eT4dzSgcvkCh4vRklfyzuRZpdxsCk2anSsj1nXkaeCdOMEdz1EEcYgsLYE8UQvAymRQpypXmkF5JkkeuMiu4wyaJASNgN93qR3zhwRQGcsps/eagNuSdirLBaogrsaBynJ+rQA6r+SxsDYlDywL+8iBbolEkdb7y7+jJFVJetPZg55ALQFlJhZpm2zZSUtdAeAoKVAiLWAZhsbgr0tmcCEAJ4s+4dxMBgABIEVkEFjK9Fj6rBrE2LBhAw4dOIjeviIPUJowKXaXVjg1LYZXqmIgLyIUGqGHwcF+hJU6LV+4Yh85+Fyvzhyi74Xo7e3FzMwcx4l3FXOo0cSfySBri4QAAvjRkTW83M1lKY48xzUjspmc0Jt8Fk7WZkOAwozoOSgGnOg2Bk4VgBNaQVrBsq9omSyoLZGkJAFY8vgcQhbFqIai2E8r1SVDzALKylS422Y/Ujt46ku+Tzhf7nfJNdOKJUl6YYMhmayFI1GEx8k436UAWE7KS1EQ6mSuArMcMeQkpPtQydC+vn7uQ5I7JVKwA98MGHwp7HSgdwgnJiZBmbmluWl05bMMthyhlMkwGPNkqAGZbFYYdL6JauRzyh59ZyWV1QiAI8uAkei/umpVx7Nu2wy2skAXgTwZCvSZmHi1lQXgx3/w/XjHtk247847UMhlsPOCXSgOj0IrFDkKwu5qn4gho6BEeT8qGec244A//OEP49LdV7EC0YORwAh8KZWQHo7+5nTEJC2VKARW2qQkIL1vxlsmDhC2HhIrgikApXyczJun0CCpMHKJJB1F0jvPfBlzY/NRCot1kpbE4cqlWzPGM7FNZaB7q4JKQCWjYzFqofVe6m/U91SPtlmJjQdXEjaUWER2dHI1Kzm4WIGodB51UhghTjqLwIE80yRfPxIAsVQb1WpXC2ai5A+dAo3bHG4oMgUZeIi+4MkkqSXMTiZBsUieWDoHZXsIgMiapKU0hcTRPyuxJOk6rrKEbn0GalbYCBBRRAJRoUmBH3p2WqbSK2V6sbxIG5LvaQJpZkdG8zUM5CTV/L1QxmadD5l9ucCaTeQroxPmw9WSDkw4Vm6rLGykyJMqGvN3nPkpohjEP0EnEB/d9BFQ6YrERyANZooCknKRuiuMJvHcppUVGZ5JcofUY7nCC/WgGfpIui4LKc1XZBPykW3jCYArOybheYnOMX0loyd4pSCg3ddC/pxqkshIHX6u5Dll2KU6QajvKRGL6jcQl05Y4dEGEElpUg6PVTh6WfdDreddSDhs4oHpc6YjmGYS/UET1CN3/RCzh17El7/4JXzkxpu4GhoZnPQdybRdIsbc5FQzDtg9cQIzR8ebccAXX/NOaI99/3vxzu2bcf9ddyKfdRiAu4fWQO/qOSUA/I4rr2GglaUgqbNliT+Z+kkCbVqUZIEmnmeu9ZkU+yAAlYKXAMwdqJS6lPnt7CxJqAP2aXMmkPDUtwNgVZByDLCFIT3HSQYRK1nyAzWOU6UXpNITSEhrVLUQVG5W3qsVhOlzK5lsmpYIebWV5Sh5sVstDzm4+HqGCINi2SVKT4DGYEGZUQkAqecsvF77VLBYScVdDIcpm4hkMB/BIa15cd2sIRyequzVCYEGBAO0BtgShJNkESoaKONYVRmr72NKaafCLFz/QFyLM/NMiyth2ZqoLcKTVBI6Ri1jUKJzwvlaF82lu/qgiu6q3L78CRXulrpI4pcV3yQIqGnd6iQvz49ClV9P6pFQ9FjC4xMfPb86EvHbLE+5YlL6dzGaQ9JHqu6p/RGQdanUIuZrJCsk0UaiWZJys3ICSXhtzrijKBjp1JMruWZVPCpuLlZ4KgAzECYALPW7VbckFhCDI+s4SAAmcJdOT1nGkycdxYkpz89T+xkrBACz0zCpykj9Tan4rQBMi2euMX0qAPjR793KAPzA3Xc1LeCuwREBwFUXdqGzE45n6CUs4N1XvJMBWBZCkdELZO0yN+R5zUplDKhJjVYSmEyKEIA37y2m2UoKkAQmAFaUsmQLI/Ecc4WtZLlIACwsmCTmlQC9gwUsJob5VE9pQahRka2KqxYDav1OBbamAnWoZkXFXpqDMZlUVABerN66aiFIS4U+k8tg6czj9iT1gqXVPD9xyBsvjAFtHQheS4zoSSCcxD1JENYpPbSZvBIhS5BBg6MJfsKBJJ1cBCnCeiJrhAq0EI8qAIYAWF1JqJNa0+qjHTHiiKvo+cn2WJTiSnQFF12nRAnFUSrBUgIwlRtUJ9mmhSmpoEVWUKoMmqUNyQAgnj0Seij6iMBsvpYEW46Kg5SuQ8WopIXJE4J0CCY3kdEmvFtGwkeLkoqi/wgk1D5tlZEaRqnqTVPnJIedOF6bE4us3pY4YOnzJh2RrNKkpd08J1GlBTprCstXBWCOplkEgNXrqQBMEyetcjiSiVLzGfQFTSmtbjFXJA5JRWelE1KmafPqJ6EeVACeOfgC/vLPvoiP/vIncEoB+CffvSU+b8dWPHjP3QzAO86/AKcSgC+69HIGZ6IgZHgZURCk/PS5BGZZ11aWHCThEZhRVhoLXqZ8Eh9HICor1iu7R8g4TdUpNJ8LPw/AasaQLAivWgcLB1ASxiNndeVLXn4oYTytFjArpbKbw2IA0QpY6m+EJbMQAFsH6AILKqkUpgJ9a73fVuBvxjsr2X3q+eqOByeBK4BGh2I+WphQJMxzJs49BYTtQPQGx6smGXkkV1kkyKFNhRILmHPv2RLWk4iCmK1ilVOXg1SCDqWS86orqQfN/cFFkkRN6Jw5v/TniV6hY+h9g0Bepm8nS3wZJy36W0hF9lvrK21HIwBULvsFUCXhtYg5Dlscat9KMHOVCBNJfaglKDmbvaXeCLdL+gjIflASbxiklec0DZGRKvViAX1F+qRaAEk7F6rk0sVEWvV9Mf0xqBxmRFt7zW+1pAKwocTBtwIwt5kmKNIbXhVQHHrE9IYEYHqVh2oBy88o41FMHolzVAFgNlr0CD+58za0AjDnNlCm93IpiB/f8h0G4IfuveckAJ6reTDz7TPhOnHAuy7ezVYuRyQAbPXSPwJaIrplJ6nWolQIUgbmd5JoArZ02Umm1ABmp04SGE/UQxJ+ozqU6HqU8NOOgpCDSG0Pd4zagXKgKPVO1QG/2BJPhukttsReAHRLFLQ2qd6mcqhWCg0E6bxZ8LniUW9SGAqwqNau6iSU11hgVUqkWGz0EAArOyIs9hMtFBMYWYKioLvYhonlQQ40ouzEbjDzvGZi/dB5xIHzcpLOo33CiP81dKYRaHKS5SAXODYVgGnQRJ3E71J+PpczTUYiOQgztASWAKYCYZOjnI9C4VoOsk6GtK4SpGu1xJt6BFF8qBWA5SotXMSCVDnKRhMY5i1ZFYB1GX6mrJQWrICSFQ6BErWJgUkpccnZny36pYIwLzsUuSwA6/+fujeBsvMqr0T3P9351lyleZ4lyxO25QkPEDCDDZ4IJJhAINBN+oU8ICvpNJ1+b/WD0An9kpDhdabOS9Lp0IwBY8AY2/JsyYOMJEvWPKtKUs13vvef3trfOefWX9elElkOb5HrJZd06w7/cM4+39nf/vYnKgv1xZ2Bg3lP54KYfJ5/vxQAz5XjMDigfmouXBcC8drwiE3Foek/qEBWr0qJCN2ip4cclDY9Ehm3qiaU80oA8Je+8Lu4++d/AS1flaL/iwDwM9/8RnzZpnV4dvvjAsDrN29pR8D/EgB85ZuuF4kRL5bIRrSZsgFf06fLUA/mZprEQDqrtJkzVUgzAMzPZM8wA95mkBuHLt58EylfjIIwQvnOCNgMYlNokeRg2wOSq1+Hn2/ngtK+kYkoJTmILxo56S+xOwA4yafJAE50bZ0LqNPWDIdpuE5lxq17XhmOOaFVnhXJJ5JEcwEs/ZTnfcRuwr8iEgBj1GhA2JEEmHqo5I3iN82/KSMyAMwkPikIj656BGC28tMRkjnmzmvAUlgV89liosOcAqVRJidADpjvNdt2iXqSsrCE+YaMkcSGRHY/icXYjN0kF0y3PHW/tV9E2zRH+zR0AKyBAxNANDUQCNjohSUJdgaABeQT5viGzqDsT86J0Xu7sacGF81fdy4eZnzyfayEa1MjiWMw0ToX+Pb7dTQ+6xrpilITvcu8SgCg6MrnoSAyUMni5PxMBhBUpgj1oOkZaROWLFhKuPUlAdh83oyb4exeeWbe2k4sEfDE8X34qQDw09/4erx183o898R2AeB1mzajMLAAbncfphgB5+Z3Q7tUBHz5Vde1m+mZ3k6UlfFBQbYMDl3IYTyDTQcM/o7WkzL42mWgoltozzPT1FGBsNGgJpQDbY547iQcmzi+btuY2JLJdyW8INo8sCH0OxQESTmRoh/MyqojqQ4gTgJGcmKZ501LI7VGq462BggEODrMgMxiZH5KqXDCqUtdS82by9bt9T3jkhPSvoTh96VUEmFE5yRlRqPudawVDzp6v4jblgGzlKc4eMIXNa00N2IEzMhGgjOtUpnrHkr0BV+kWooqstAMCSpMtkRy7qlY9Svj5xm+XC0SKko3PLOAUkcZsIpsZ+7v3DuImSScnIUsLqr6UAILI4ZISAkNkPL3vuaI5/psOX1dCm3kafLehHad/062giJgttUITOCZwpqOvoVm/NXZ8FLPB3NcSR5a6CD9XrPdNwAskSg13HrBN++TAh1JiqmdzXxJuFyscgTJHWQSgElHCsevGzVwxrHHXNu/OmlGlIiAzRhnwY0aO5o3byf71bxwPQvP/fChWQDcbKkA5l8kAn7q618TAH7+ySd+KgC8ccuVUkhh+jgxGubBs3qN2l6CseF/yQcLtyLlyapvFzngJACrQTuTZGg1pWubjoJN6/gZADZboItFwMmmoMno1UQBybbfneDL1xjJXGf0MxNFaNlYwnwlCXCGIzbv74wmYytoD6YkAJsBxixxMjowwGsGqRH+C/1iJj2PRUchoTXTsXguGoOOYPM/5ldJBLGiiBifKVMaA8C69xYnY4JHTya5+L2mqSi13JSsEYTpLcHJTgC2XdUlo3MhM/fSFgC2YAkNAfghQOUt1RPkDdNQSWAqIhTg6gQfQZlgpe03zSIsFZJRKMke2aWxkCXBn78OKHV8b7a57XvQtrHUO5F2cm2mclIWSs3RGn1xcuwQ+ObSebfVFEK9hYhpQ6oXcGnTZGgDNrIkiszzaGpJKI8/aehjIvW01hwrnl5HqgmZGa8tr5PoqHW+IClTY1PT+WRopKg66aVZFAl7ulF+pgGYoJ4EYPLL5v4kI2AD6M2gqeYPF2mZtGa+6iRmAoB///NfwD3v/0X8iwLwjv/xD/GqVcvxwovPobu3Bys3bED/omVI9w7i3Ogk0j3Fed3QuKqTW1MqCFWR9JnPfEYKMegFsXr9RhHG83dMxPHikQPmSZMX5h8DtlL6m0rJ7/k6I18TPR+jBiFUlWEKLyqN1FkzqOwwIzQDX46DFW28wJyXvq0AXHR+0vYo0V6eGWlvJqE3F5DZsaqkIWDJZyb4LoleYnbrJYFJLo23UJ5UTezZjihWHX4FrGWSaZ7a+AxfpONAG0ASQvrOgSgAlXC3MotNEhDClAeLns3U23LrHfiilfTSLrxcBmFjRuWh9I86Q69VCTQ6NxVeZhIL96z9iRtOS5com8mnk03E7TjGVFRXEWxH40rTfDVlq3spEbJWFKiSZ/V53WxRRCE/281rhYDYZBq7zHZGW9EbfA8hxdxLAnRnYskcD1/D/l8s0KCGnSDP60nfalbC8bxbupDEbJuNIbokiwkogWkmq2VrulDAYFqgvRjM3DYLZFu9EKjWS9QkqwidFVwRP1baM2UcpaFWKgF9b7ij0C18LL0AmM+VAMVEnExIdXC8naoZaqrne8SuUibJRoUtezin2I5HzpM92wIVweqFS/TlnANGWRKp6lMJkjS9ZDpt87m0ayganVATv+WZOenZEbiLo3KFP3me4rrHbjWI4GB2EtGci5k/bTqrY6fa/r2cvk7A6d2JLC56zmY86oAfwvix1/Cl3/0C7n3fB9AUGVoE3lrJbSR6XHb6AVfGJ5FK2yh4tvgBUwd89vwovRaUH/B//4//MX7r7bfi7JmToHXh4lWr0DO0WFoSBbEL37XmBeBkC3lTiPHZz35W3NDo93n1dde3OVoDIFLRxDJE7Qcxa8vbbgcfthN1BG8mTOSm82bQ0EUAzUKdFoSmgMNMRr2tls4aRkivVzahFBLFFRwMycGbTGopvmomSWOaIZrJODNwNSS0jUlocWliTlV9x+9UPq4zyQAlpJrfjtLWbdINgCW3YgK40eyWSOaY2pEYkzBhBFIJjFAiEav7yqfBcZCzVBLGeMwmHeGkzFVHcBJFJoDXiP8jJ2m3qekOnfTi/Wq4HkJfWQdKUlWacyrrT9nhNNQEFJpCkooKRKVVuRUjHSsvBsqS+EdoqQSXScCUKSQro+J7jV+FJMwcVclmFhZDeRkQJgDLsWjgYqKPZj7+459LAAAgAElEQVQsl+f1YoWc0QebrTgTeVK4IMJ9LRNLbLPNPeA19dho1Gy5ZScw49Ug98hyEBHMKZ/iosy+aBbEipHSOeqkpRCF0SX5bMEpdUwSleuWRea8krs4PqecEGY/kjuGufppmM+QYavBlsdl8i00IOJxKy25Gt8CwkkXPR15tnMoGnyTQCzjLlCVgG0jefq3tAexjXSG3L3qEyfjWHpBKp2/SE+TZixznWtCJdX5a56nGVOmMMtYeargysZPHYD/w4d+Kf7FD9yPsFlHtVbGwhUrsHL9ZlQiC1U/viQHbNrCC1/iOlIJxwiYtn+shLv5trdIfb+UE6ZVNGIiWw58UhH8nUwsbexu/i0dKcS4hQkXVZMv995U2RBQgoZKRNG2T8BVV7QEqqAj1iuk3GxTNZW44YEuFTUTsjMKDukr2sGbtl/DgeCTo9JZfa1pjWJmvsWgUSIpM+BNMcksDrutCZ3tOWGOh0kq80guVO1roJM8F3sNY3aZ3BENsT3Y3D1owCUIe2xkqKMg6WpBMEh4YdjuTOJJuD61JrUnnUxSw2PyfiRkgvx7NaKOQW0j2R9PZHWh6gsnffjEb1ktcpII4/wSXtuoD5RZkEwUzW3KueuEjxHq8zxlkdINWyUSpk9IwitjjvkpgQDHpQCu3jmpnUSEOAhRsLUftPmcjgiznljAzeIlY83kCBozXg8z9MPMoh+nVSVa20GN15tVXdogKar7wk9TbqcUDJpTlgHCHdZMKbpZpNv4xSSa/kcyyGjTVAxqO2TeZiyYn7x7Mx7+atdpCqXYNspzVVQuNILkKEjb6MQfuXZbAbQpgTeJxHaS0FLGSDLHNNtl5qnAshOqajYCPGkhHXypogtfmvIm52zy3OU8E/Mvef/Ne0JdqmyKMdQCqfXCpKgc/HQj4N/7zGfjNSuWgqYcA/29WLlqDRavX4/pZoBqK0CqOD8FQSMdc7NMRwxGwGwXdNddd2HbTaoQw4CqoR2YkOvv728bK5sJmSxDNqWdcoM0BUEANhENF79cRkeV3A2yfxZJdG3XJxaZeokXGqKdqJtpNW9kKjKIdPRttvL83oajJktbOZBwr5KkjK+2yjOZWtVmSD2YUc+IL+tM80sFUmalNSqCZFRiwJc/3Q6HtU4QNmY5ZlJ1/j6XMu3cZ3wMZIvKXYJUoiUi/IRHgEmU0PhGjkefkUngtEFYZGSKc5dGpvpaiVabx57Jiw0lXdAkWiePKyCr/riJSjhyu+q7Zto0BXRrM2BmFo4E55tixGQWBLZIEh5SJWJ4LdK6q3MnsJjrbTuql6DRn/N1pMH4Rxb+luYIO8xyzP1MFgLJuDTVYNq/IWurLXhnFZaMKbZmbykbV45DVp2JGojNJLkYeC7sAKL4yDAS1ouTtOXUJvoGgE0uwdx/Mx4C42ttEq8JpYRCxrmTw+1FOZi5F8lxbnT6EQ3NdQRsFtFkeT5LjZMLkkTACST0wxkVk+nOou6Nun+xX2sDrClXN14WMr+TdJOmApK7HX+OSqVZgG10bO1ScDU/22ZGzk+Zgnj8m9+K9+x6GXGjgrfdfjuWLF2KVHc3Gk4KdiYH3kDKxwiu5D34kw/+XUL4SwDwVdduU+2/Gw0pujBJNiogaMjD5oi8mWI1V6vJZ5uknXRSSKuOCu3OA9yy6e621AOnUwHYuFC6x2pfArW6Kg42THSdnCmZnOlUy5tqVuDkADPPNeN0uwutokAMEmm+sS2TnKnKSspmzGKhqqBMZKT4bDkPPSHM9yXBV6K4OdrWm9fI77XVo5lwnVtsLybH6KqtLaPbQH2vOUZJybBcWUctbactc56aGkjMmVlt6b1YWf9xgTR+wBK9SWQP1EP2VVPXhhEwdwQCkvq8U6FSdswcj14caabCAgqyvQnlSFLRwfvpiVJYprhaCPV3mcx8ylJZ7k4ANufjOmpX1j5dHUWba+zR1DupEEigh+zakoocA26moo15ipbmOBNVWMlo1HNVBCj2ieQ1Q0XXmAUi72UlQcheeqLUsBKVgiyFDWaSgMlxYcYTfXEN2JudnIw9s8tJ9hycQ6FjZ1LS+ZvHRP5MmQwpfl9dtxmAFh7Y8KHGdQ4zJId8fwflzIVZjtXswng3EzK1jOQGVLI7uUhyTJMXprXpXPPWgHDUIeNMXiMZ8zrqFszQ81OCIz0gCHc/VQ743PGT8b6XX8LoyWN40+WXoau7G8WhIThdvZio1eFm5i/EuBQFYQCYfC8vIMHVmPGY6rhkR2NeWNISvJFGKyx8W6wMrYUzM3wbM7oWV2BO6DT3K6q6zm8iihvi1tVqFlRky+aSxry6HaHOLjNN3kgzSfww3fYKmDWA9CCx9Qo/k9rjZ3LbKmszUplAujtzyyQPrbvldSOXSLAyDzPpDFjweW7LO7ePSTCkw1gSfJNALrDUVB2iLVeZ5rNNOEX5IueybNTYeNUkdHRvsyQgyULWIbRP/tvWp6WKXEw3BqVG4XGlCjMRjtlhJHnsQkJmpGJy8onarFy20EqGZCJas5Nh409m1mkGNCPVNYk4Q2OQkpjdkaRzgeN9kC2uHYvGmFE4E5VC1tOqiePG6Fu1D4K5/vzejJ2aFdG1S5kNGCcM100UnNTrZu2MuLbVtfdwilRISi0KBL0sR5OrImDy0+LfQRpCUzIt3dWYrzfjd1Y5vK+7nejovG0oNAcAJ8eV+XuTdke6lyDNnFRJOKm/QP6kMpn2YmG+34xB3qtWOH/X5pSnxpdSSagyYDM3eE5OoCWBrgoU5EE1TUcFanLOJL/f6Pw7z8283kTb8rGSfJvd3JRU2E8VgKtT03FUq2HXM0+hP5/F0NAg+pYsES+IE+fOo9jb94aScJdffU27zTwHBqNeAgLbDFGCJlGc5t6kNDSXE1UEBx8B2PBN5IBFU0jg8n0BDTedgWP5UIYltvi1tloN+FEdXoqWdTaQ0m2jHZY2S2dJHQ0pWzvTRcBEjp1bOKOzVPd9tnaTzwmPqbsGkwsWF6WAHVPZ+MGGG/cI0BKE5Tt04QR9CTjQAg3gF6MgjFeA+X0SbOXzdKloInXR3uRRfuTZKsKi3KbZqsKJYnTl0+jOZmVSb169RkzrDTgmNcJ8HyOu9gLRkTFXEcTMbsJ0xkj2f7GsCJVaXe71dKksXqt+wMmmQiEmBxUgqwo5AuHM5CLQ6OagidZQBF/KjkQWZakkmxYPtY3i5dilQ/NsGaAB4HZUy6x+s4k4aiGf9tCdz6C3WEBPdwGFfBZerksBm74Mwk8nZrOR+SULMsw1lAXb9BY0ySCjydYAOHZ+DNVmC1O1GqYadTSCEGHEnIJaeHKOoiDoccvhy+29wK8+iGYCgOV6ahrNRKJOaLTHOsq2ZnTg8hk6iWhAK/mTf69WJtDTVURPV7d0Tc96KWmwyuORoENro811bbv1GTqLfekTj1neDLxH2uxHZKIRgyfF7TaFiokxXWmqf5PCMs0MOO9aNPb34WgT/bkWDz7HXVcSkM3rDABTD64eWs2i77PhhH/qADw9MRU7fhOPfOubWL14obQJadoW/FQWPi+y670hGdrmy6+U1ZwnbHg1yY5rSsJs0fk7Uh2mOIPgS96YP5mso5cwH7V6U6gMPpctFBGHTfitGH6L9f5cPZtw0xF6+3Po6y/C6TuoIzyS+Ap8WXxhsvtWopIuOTkN0LlRY6bNeILLa5eDBspC01SkhaGFVsNCs8EkYIypsxvUAiR6TGOgrqNRPm90onNoWdXImdE8m2Nqb69IiRCwqBzQfboMPLSZtigrnrRhSM9lB8sWD2LrhnXYsmYtBrvTSDWUj7OtgdxMbPlq/T+Dux35Gjm89lY2aTWYQCgGk8ybyDbSAoYv1HDg4FHsO3AQZ84Ow0oxkz7DvzPIMVSCmTgEObX9Vh/MSUMA5rVrUSdlKsSMYkNbXvL5pqXVMwnDneROp16uoLe7G+tWL8eWDeuwetlCdOUySJHKkLNzZjjm9kUxF0edEw8reY1EM6vnNVv+yMNck8S1EWMoG2iGwMjkFPYdO45XDx3DuQvj0pQ0ny0gFdaUbaZLY0pdNqbHIdUQVCqZrXkyiDBAw0IG4YtNUk/TAIaLjbXbWhKkkjuurauXYsHgIIYGBpFLedIpWrTYTLZx8UqM33bwkqhAZSVZ8pGkbPh8KlAFGUKDcQcrVIzeHUYhzlV9nDk/ghMnT2J0akIWW8WH2yKvDKXtmPqOzh2k7JysmQAh+Roz12nIbo5QqIcEFWGO+6caAU/XGnHj3DAOPfcslgz1oW/JQqT7BhC6OdQbEZB15wVgRnHkhWmLx4dpSfSNb3wDt912GzZetkXAKZPJqsaMtotGvSXlydUqI1UVAZN2YFKOnC/BmT3gCLSFbEaeo3KAUTM7LIiLVYZdCxyUG2NA2IV63UGtNYlszziGVoboXmCzYQbsQOkEL/ZokIN0ufUUbYBKSoSUd3HlduHmqLwwfK3m5qR1kQKKlD+/jtJypzE+UsTkyBCCRj9siw6tdeGnJaL3VTRjBv2MWF1tvbxgxqhGQEzzq1IIIEYxWh/N9jKZjFwz3gNea9nG8iI0KhjIerjr9ptwxcYNyHHbqIv0LK1TYoSRyngg1SfafF6KRgSbuwjzYHjPLiUWXboI3I70TOsKLZx3YyzgL2ox4oIFqwy0MkDVC5G3HFgBW71L7bb8uTBdlYaM396+A9VySVqSh626MIZWGEmrKm5xbe1XqxYddSDGhJx/r1BID5WoE5DRrmOmbVAUtlDs7sHIhXF09/VLNCVBURSgXq1i6+BC3HL9NqxftxQZduCmqoEfHEbIkl4QLTBjzhpS/KZaTqGtG8KPJ9FIFZFBCl5Az0t9oVyg5RL8G8iDpdjsg6d+p1RjAdBsyXmETlqSa7JExRYmyz527HkVO/f/GNOtMgpeP0K/ga5cGo5I8HiBXFTYTNZNYabUeXbrq6ScsnPsJ3dRojJKZ0RlJGbkaQ9O0EImZeG2m2/AYL7YBrfO3Rd/wbnJzzC0EoMNE5BIM07dZUbOPUGTmMBr3snJCFbLFXlsh48ewf6DR1BuhPDyBUS2hzhqvI6CS+ZgaOZjlA0mR2EWIwZE0DvSThrPHJfl2njuh9/F6NG9+K+/+0Xc+75fAB3yJAGot0VJSs3ogDn+eF3KYxOiA867luiAp4bPiQ7Y6u5WOuA3CsDGbMYkdggAv/EbvyFNOdkT7sZb3qyTCgqw6H5fKdfahRuFYk5oCQIGbx4la4b7FZlaPieUA7eu4ilsu3LTOWB40fy4julpH61mhFxPhIGlIYoDDSDdkBvusBBinodFElNoAMX5SRmqRSF+Sn5OTVdFgG4UGYpmUIDMP5coJILrhWjVC6hMFlCeKKBR46ChXpZQqugTFZXrZEmCc2VkQACWxAW5SZ05V/pTFcPQbcxwtsZhTrxKdRNEXstNa1fijltuwFAxi4V9PWpC6TN2yU2TfHNtlKtV5PNFwciopRJ1DfhIi5ifYM93zV5w6K3ghS4q6RgFAnAQoZV2kGoCrTSXMFXJJ6GeGOLqb/fU4vPI7tewa9cujAyfQV9Xl/Rro9SK95ydCZKqF7FvFLqHNlQKcEphU/WkM05qbdtHXfjClkXsgEK9seNKO6Og1UDUamHdmtV45003YuOqBdIdOAwCNKKWUDKpyBOuUx2vj8hpwnLzutxdUfkxpuGVyqgPv4ap8/sZIiBX6EOmby1SQ1cBmQEZVUwXBEFF6DB2YbP5h39lBOnw0vMetISSclI51ALgqZd245kXd8IP6PwG9BSywk3zXqe8NGotv20UlYxYebTJpGEbSEwz0MROgO+jGQ67iLAvo3SYcC2sWLwQiwf6sGblUljU385hmWqek+ScBmJ+L8cbH5zP/Lcx4TILAl9vkut8DfFivgd3xuYzONZOnhnBgWMnlFd5JseBetG38xjbPiCcM2JHq+aLocDYQacTfM1OQq7lzzoAS2WXBqNUip2Mm/j0pz8tOmDK0N7y9re3m3ASQCsVZUuZzxUl4mUSicDBk2aEK73edDRHoGWySJ5vNAVUTORLHlHE/RYwVZqE5QVYsjKHgWU2YqeERlATjeSM2d/c9ynnZSWKYAukQKdEOd6MpaVxi1KdMZTMjQDA//hoQSk3LvaIAkbrBBsb4+dcTI12IWx2gzaFEaqSsDNeuBIlmIodLXcTDk9/uCJOZjoOCwRzhU9MEDP5CMIqiRPi/vfchTdtWS3RJZMoHIT1Jtu8pGAHNFxkSa/EnvL3WrWOjMiwPFTCOlISaUVIOx78VgsRM/uBj2yxS/A4niih2pVCwcugXq8hyuWQj2JMoYUeJmEYMZNK4qRkxMHiBtJbMVB1LTy388d46PvfE/DPpLNCVbENueQCyM+2jYIMHTMzaepUumiliOxUhDiYSYkyyx6RS80WZHFnd+xmtYpC2sXdd92JTRtXoMC9DoGWXEDKIXncXqFqQYAcLRPBKjULzZRagjL+FFrn9sPf8SBKpcNoNY4C3jR8J4MwtR5Dy9+GoVU3A8uuBKwaAlRElEhZooUs4pZSp9QRiicxUz9+izvCPLjJn6pFeOXH+/Cjnc+LsqO7mIffbElpPoGrFUBUE8bPOQnCSQAmfdH5mLVllzmr2jmxT15vLoPrrroCyxcOyT32tQyvE8jNv6WYpqmkegRZqUTVyW4+T0qRP/mdEjhpxZOJlOedPJrzNTmffLEg+YTd+w/j0PGTsuFgaJBM/skcSphNccc9E9woz2CCr7Ev4Er6rxqAOXTYy024mQy3MU38+q//uuiA77//fmy76SYBUA7+RkP1dOIEow8E/xCM+TsCL28OB5fplCEypHpNJeIoxcmorZLwxy31nRGrrtw6ioMBBpc7SBcaqDXL0skgnSrAJxDPB5AM0xj5ctC4qr2JRKRaz2rZJQUAkqwgc6CKPsTuw2JHifm9EvxGEZlCCZZTRW0qi6mRJahN90kkZdtVRLrUub2F04UZhpeytW5HaZh1MUKSRzSlw9rMnpOak4JbNh7fWy7fgrfe/mawniybUomTyG/BFk7dQitswHM9NKQNexbVZh2ZdE5A5sL581g8NCDhHoGtHrCtvGLxBKMoQWThQAS0dBdplw1XGW2Up9BdLKoQz6EOOpQOwzwvWQiIko0Qfs7BVLmK737vhzh68gxorpQvdokygUYpLJVNArCpUBJlDK1JU9RtmqhGTS6ZcFptwkIb+oX09w6gVikh76Vghy1cfdkW3PmO2yTJGDdayIQOrDQ5K1IOSpLEncGoF2KAsBkxyWuh5QFZNNDc/wjGd3wPzcp2SZKx4avnplFtBJhsRHCLfeIq2Pvm/w3pni2IoqIsDKKNsVlc0BIqIbQ9MfjmV3P5awVVqd6zLfYqA/7qn76N0bHzqldeHKNOCi6dassyZzmgdTjacdinSP/MUW5srmmNJxpGYuuZcxysWbYUV23agGLaw/TkBJzU7B1k52epXa1S0pgiCdFPc/fUaLRB2QBz0veb98/8+2JTNPBD6dFn7jdLq8cmS9h78AhOnzmLbDY/6/xeR5PQqF2XFifB1yge5gJfiXyNJO9fQwRsykyz2VQbgL///e/jvvvuw2VXXi03giBMIKXKobu7KAOKN6BcrgoA8wJTnsbnTcdkRp9+oy43KZVVnG+lWhd+mBEqwZo638JAiO4ldaS6KvDtsigO7DiDtJuBH89uqtl5o7ndFCA3vr8dBthxrBYG1usby0LhF/Uq64gHxMUfFgYQWmfgeFOw4z7URpdhcqQXraaFVDqCz3moowezUstna5BttxMy1UI6Mk5+oxnc0sk1lZLj5TUir/6/f+BeDPb3CKI0piaQYaSbzQH0Z2aFXE8Pxi5cwMCQ6lwtag36XujAKTp2Bm53N9BdVKbXDGBDFlAoMKk069JVOEujG1vYTTDxJCY+I+OoZlLI9/W0f9cIAkmedDH6ZlENp4ft4JV9h/HQI4+hVm8JwBRyWVWqrmVO6h6ZhVHrQpmMk6y+kb9p313hgyk7VLRNix2RKW1kU81aFUO9RTxw/71YONAFhzoJWVR5YYG6+IdEyIjTHHXIMTLNKlCuAfku8ERbU3sx+vw/IDr0FKxFaThhFrafhx1mpcgkcmqohxdQ8ydQuOp3sHjtPUJHcLduWyXYuTIQdwFhUQC/VgeIcyIsYFJVyntdBHXgyf0H8cJLL6Jab8DL5kRBIjshSsI8VxJWBkSS8kETBXe65ZlxYwC4GkaSXPOrFSwZ6MENV12JhT09aFTKog5xMrNzKJ10hFRZEuhT6nVc+Pkazl2hACX/k5Exzvtp/F7Mrte8/2IzyGc1oqEhq2WkszlYbhoHj5/E7r37kGahz0XMkPiZ0hRUp9lM5DvTlmzGc4Kv7dxJ8jnmt37mOWADRkycGArioYceEgrisiuuEQBu+Q0B0mIxLzfEgDLbgXNrQvCVpFq5LGBNcGXn1GZNeT1wdHKlnS5V5L1sGU3umDDQNdRCZmACQWYMkR0g5eSFcwzomkEOY55H6DGzSmRhzbmFWBduCOdL4HVUJ1fSFGHsqyo3J4Lj6vJjRnjzPFKpPtQbZwCnhFyqH355AUZPZ9Eop+C5StnRpg30xGqbyTPCTnQEMF+TjEIok+GCxQnAXYShTHgN2c77E/ffKSJ+1nmG4+PYuf1x3HjnndjzT99BX283lr75djz20EN46333AaUS0NWt9t/1BpDPY/g7D0plJJavZF95laGjRzABlnoxmtgwWpgIga6USKTsUhXIehj+2nfR/ZabkO/pRki5IVGG91KyIroKy2XU6mBkbBpfe/B7mJiclnGQz6WFPnIYJerFjlPd0AxtPwa9eMoklB0CC0L4U913lsty3GTp78AFfHIMV2/egA/ef5dI4KygAZv3IbLQCGK4GQJvANRKqJw4juk9h+CSnmLX5aFeFFb0otQ6iNLZHyHTPIhauF4UGuzUGJJmsUNkMzasuIVGs4Kg/xosveI2uEPLMVY9BDt8Df15atY3IQw3wimsBMJ+6QrMYcgFzHVassuIGjFG6gG+/eB3JYmY6+kDs/aUa0VRINeJ0svXRX2JMTWLz5wjEiatkks5aEyNY8PKZbh127WyeNZKJWTTGZWUTFBcnQBsOFou+qac24Cr4YP5O3OMZofG33Guc97PG8BQGRH47dJ0m6XrnofTwxewd99+1P0ZMySzACUpGFNp2qYdhOzRFYsMtrTfded5mTn2Mw/AphLObCc42NmWnkk4uqERgLkq8sKz7ThBWlESJb0aKiDl7/k681pGLIyW65Wy3LyGHwjwMinDm05ZGm8sdZbFhQ2kBycRpiclSks5WUlO+c3a69ygOm92o8yW5QUUc70opHoEvHOpDPIZRYVMTVFMXketWUWtOYVaUIYfVRHEFOBQkaFKTS/2oJdCs1WTElxu8aNmHtMX0qhPcXveLXrlNuWh3ciSXgyMSJOyqeT38Lpw7hvVAwc1r6MxO7rmmmtwx41XIU+QrFSEu/72H/8R7n7Xu/DUN76JRf09WHbtm3Dm1FksWbQIBw8exNLlKzFw+Vac3bcPx04ch3P8NVx+/Q0Yb4aYpn1hJovNN98M/8Br2LXjeay95hr0X7YVJ7/xKCZ6M7jqrTdheOfLGJ8aQfDCPiy59y406y1UplVE3jc4CCedEvXEhbFRrLntLQiCGPXYxjce+gFeO3BISuJjvy5NYhstFaWQ72QHYOK2acRKMBaY1Uk40W5qr11T1cRzppELx51Nn4raNO54y824/YbrJIHj0oyIETTzYKIbjYGzJ3Fm+2MYe3UP/JFhZHtTaFgt2JkMugf7ETijiLLHMbTMR2WiB5msBy/DY6wquixi8UQOKTeLqfIYui8bAJZRsXEW6UYZ2TiHyBlCkOlFt/suuD3bgHADWgFVJSEy6RAuqYPIkfH8la9/FyfOjsDLFVGjrliX2gt4UAkwXwRoPDUS1YCzxlDkwYmaQKOKqzavw5b1axBI9xpGryqKnYvCaG/R6Sindfn8XJmjWhtu5KJ8jsdo6EUuHKYgiyA838NxPZSnS8jl08JT15oN0f5OV2p4ZfdenCvP5Ajm+hwpGTfjQ/In2vhfN+5l0U8n+JqgiD+ZiP2ZjoBbrUAmvVFBEAx+67d+C9/85jeVDG3L1ahUSgKyy5YvkZXs7NmzAsAE2BUrVst7JyYmMD4+Ljdm8eLFEsmJd7DfkgimUlc3sdjVI7I4bjsZ8TXqVfQs8dG1rIY4WxOzEPozMPD1bB+tDiF4501a338beosDGOhdjO7sIDydoZa4lrPbMz5cPgLUMNE6h7OjxzE8ehpT5Qk0MT/FAZfgm4MdU8QERH6EoJJHfXoQrUoPbGfGjo+RjTHDMaBrkhVJaY04YunyWWnNrpMdHOjGwIjvu/3223HD5esU59pqifTp7JNPIbhwDotzWYTVCibREo3nq3v2YdmyZTg7PIJUkSXowJYbb8bJx76J4sAgzkxVsPXqG3Bw/wEMZgs4d/AQNixfiqNTZaSH+pA9XkHuhs0o5SyM79mLy998JUa/9SgG3/1uVM5dwPlTw2IGlM0VEHg2Ur1FRK6LvlvfjphJPgf4zsPP4rHtj+OyLRtRmTiPXDYFP0rLNSEASwTM6EWb/sjEoSUpJxilBtKY0SRYdEJTWxvm8hkxnEo5Ed73nndh7YpFyHkumn6MlLZsFFXRZAmHH/wnjD36CJZQKrY6h2pURi2qozfdh1TNxtHDr8Dpm8K2d29CnCmhxuQY7T5TWeG5afrOhVNkhiMteJtasNa0hEIo1oZg1SzUUyMI+yYRTt+EoYXvALI/B8QLlA2lqOTIy9LYBvjmt3+Ao2fPIaJSoenDTZMPjlBvVJFK59oAnKQgDIi0dIl2cqdl5oDkbew8GrUSulIWrr9qCwb7uhA06hKZVmpV2YEk39upsOCY49zm+Ny/fz8efvhhvPrqq3JMnN+GTpRyeCd+u04AACAASURBVEtJSfn6n/u5n8Odd945J/gl56hle6hVyih25cSydHxqEj0Dg3Lbn935Ak5MlOcMUJRsUdlKGm27oR6kbD5RdZm8HsmF5f8XAK40/bh8+iSO7HgeyxYOoHvhIDL9g4hTBUyXGnCL83fEMFsLI30iGNANjREw7Sg3bb1CIl3eUG5R6P3Am8AE3ODgoJw7gZYrIW8SlREmc8rnyBHzohCY+TyB2Rj6SJKuGaGw8jxSSyqI7TQc34HrqMx+088g47KKJkRIyoA7xbqPXKsLGxdswxVrbkCh0DvvCiy/7BDTs8KMCw3Pa+/Iczh44iWU4mHk+sjJAa1mDM/JiHA+CFzYqUlEQUZ4adspoznWg+r51XBjbnZ1dV3CkDtpPmN07Mko2EwCHhpNykkB0KOV4MNtuygd/Abe9Y47cPnK5QhEcBDC80PEL+3Bd//qb/Cej34IE+PDOPfITmy663ac2X0ASxcuwsl8iBSrsKZqWHTfHRj5m68g2zeI4VIZmx/4EI59//uoj4+hcm4E266/FsfQxKrlK3Dm6HGMnx9FT7FL7vFVH3oAe776VXQNDGD5yWn4i3N4+sXn8HP//lPA//skdrfKuOKTvwT0DQiNxFj2R8/twneeeBz57h7QJrbLSaPlKk8IE+XNmpw871hZNDqUuWmLUhrkMPLxqXqjnyx5b0k0WaJx/eVf+HmsWzYEV4TVgdBbFyyAR2J/+2ns/vpX4PfS57iOTIYUSwjLC0UbGzYqGDtzCv70NHpyBXS/txt9A3nUGiWRr/ktG4ViL8bGLqDeKEulYNfKIgrLC0CaWmGlh3You3Ba8IMJeJlrkS1+Ckhfi4B0NJkdkb5MI0ARjzz7Ip55ZT9SdJ4KG9KUlFw53IxQMvM92NNsrlJqU9nXYjFbFKCYcXH9lZcj7zmyYJuokLSRAU4JgIrFNs9LIOUOlVQh7/kf/MEfCPiuWLGiTS+4bhqjo6MoFgnS4hYg+Qk+7rnnHtx5/0cwPjYs9E0+nYNjs1YA8K06WmEJ2aiIsl+Hl0spX2BYqFYasAt5vLT/NRwfnmyf/lyRLHcUnRG8eR1/Jim+tgIp0eg161h45gcPYuzoXhhDdtMTzrSlT2qd1dxUXjlcfC6pA36jAGxIdKNuIADTDe073/kO3vnOd+L2t92Bc+fOyU0z/CSB1mxH+Dzfw/ebbQlXU0a3BGomv3iCBG/DLRnwE2qiHqC46gLSS8uIrAy7RMK2agJKQZRHFE2JGoKqCFb9LB1cjK2r34SF+XWImzlkdIXdvKO4s5qJEYpk6QNYmRaOje3FwdM7cWb8mKysBQKIZaNSnYYdd8FOjyPyc0CchutUBIBrF9YIALOdNh9GFmP0rOZ4jO/uXFGIQpygDcCsvmJWfxYAL1mOOAvUWGrLjM+J03jh4Udw3V13YKo0ikPffQLX3f9unP3xftQnpjHZ7WLlwiWYPHwKF1IB3LPnsHzjZsTZHJZsuRwHdu/GYCGL2tgoyudHsG71FgG4owcOgdqoNZdfgZN79yJXLIhwfvE7b4H98iFUulijUcc1992Jc3/xA9SXDWHV3XcAOUrZaLpu4ZEdu/Dg44+JvM32gaKTQmDPONd1Jkk42FuWMQRXFWsEcpaw0gVL9NIxBfOuACH3IFRAfOwX3o91KxYoACbpSqmjG8OdmsTon3wF4z9+EdGgjUKeZi8+1Yyw0zHyORdRs4zx48fQHB1FgQ1ht7lYuGoAhcEM3K40zo9PSFFStVLXxjkRupZ3IbcsD9GbaQBmhVhsNxDXgCiTRrb7PqSL70dkMWFqKZWIXUNs5fDDZ17E07v2wcumEQf1NgBbXrZdgpcEleR1MsUC7chVD6xOAM6n7DkBWEqA41gCJgZHO3fuxF//9V9LHud973sf3nLrLThy5AieeOIJPPnkkxKYkGpikMTvZIKW85v6a0OR8Xn+ftWqVXj/Rx/AkoUL0NddQLPcRLVCmwGPQwKt0EcqslENm2gx/0JFBLXhvGe5LJ7fvQfHz6n2Zhd7JL1WkpGuxFWJ5psyBxMaaYqvRZX1rwWAeTIEyCQAv+td75II2PSAI3VguF0CNwH2woULArBcTfk7grMBX64gXV09bcN1Ah5vsOGYeNHqNV8AOLOsgoiVS8Re1KQrRoQi4nQJYcVBHgNYt2QjNq3chL7sAljIM7+dMHKZ5y6+vv5gZtWVAoAKxhtHsPfYLpy5cAo1v4rYbcL1IlhBDyxy062sdMdwnRoaE/1oCAB7ILFhBoP81DlDEwVz1e/cFiX/HdEPmEAUhFL+agA4DpoqAl66TCKvGnxkuKUNIoweO4bBdStQjVvITFbh9HcjmijBn6rA7i3AY7b/whSm69PozuWkEAW5IlAoSKTicMverOHc/tdQuHy9dJSolsqolStYuGwZAvoaTE0hk82i0DMEvHYajXQL6b48mmngwH//HtbdeiPSV6yFg7S4PdDY/JHnXsZ3Hn8MmUKRpXbIk99k9J7oZpDcAgsAE3L1AslLZzhgw/XRgF449jBCSgrYfHz4A+/HxpUL1b0n0DV9BDkLzvlh7Pk//gTZqQk0ui2kRP8L0BOaa3s2Z8P2q5g+cQytcyPoii2c6y6jf3U/Fl2+AMXVPTg7PSzjN25x8malGq6wtIjckjxiHkDLURGwHSG0feT9AdTSB+F234p84dOIsVLpssX9vyVeFwTgp15+tQ3ATCY2mgEEgE0vycQ1Sl4vTxvYyA5K88CJPqO8zLBCHznPwrYrtkoEzIq79ph0VHLt5MmTQh2eOHECw8PDMlcZ6VImev78eaEfGERxp6sAV1EXlWpJBVteRvPJShbHuU9qsn9pLzZvXI9FC4aEq2fBdTbbK0GT5aSxhqXhQ30CwEG9iQyTcIzRNQAfGpmQ75mdmJ478W5yLTPgq7u9MNmd2IG2P8+xkbWdn+0I2PBOJgnHVY4UxIMPPggC8MbLLpebQYA1AE0QZeTLSWrMdwjOvHn8HbczvIkE5p6ePvnJz+eqaSpvpJpF7BVjZJcPw1tUli2Z0+ImpSICdQJw4Ewj1erBxsFrcMOGN8Nz8oj8UNqKeLm8ioLewKNeArJdBM4ypoNzOHhyP156bQdK/ggWLetBs5xNAHAajjsDwE6cRsAEiB5ASR8GM0jMBDKH+LrtlCpFbAOwUg5Qo6sA+IpVywXEKKdiVZCI5mILrKDmN2cQo4EAUbWBHHcb6ZTIxGQlkLpXX/SwPgsobPbfitGsltBDBUocwidISsNMWyrJJCGYVvX5Dg316QjHYiUnBLtnlMqTKL18BMtv3IZGyhK7fAIwI+AfPb8L393+ONKFIsJmgKzlvg6AzbUyQMxIdwZQdEY86Qugm76yco5qECf08cD778P65QqAWUHs1n1E2QD2hXN44d//HrrqTYRDWUlGsYim5UQIvADEu1TQQP3MCUSjIyhGQJVthIoRcpu60X9FL2q5Gpp+DWg6cPwUYreB/NICMotyiFwbVsuGF9Fakk1BW8jZ3Sh7+5HNvwf5wucBKwcfTdgxnf48KSB8+OmdePKlvQLApCByqRSa9BFO58XjIwkoBnzNc4w8O8FXrp0e903ZBbToOIBrt25BzrXbAMzPKPZ045VXXsFf/uVfCgBzjvIP56EUTYWBtipw2tJSY3IvpfQpRanQr4UJUTN/JcFeZ2Jb9eTzm1UEIZPITOQFqJZZC5/Fp/7dx3D9bTcLBRE2Woj9QNRKVj6HXQcOYt+ZC7MAOEnPJc8zOW+S18j0IORzpuedKBK1NJR0z880BWEAWCacLgAgBUEAJsl+61vf1l6dyPWOjY21y5D53r6+PrlxXCX5IO9rOCJuc4rFbm2jqPq9mQvDv8tkz+SBwaOIB0YBJ4tUlIJjNVSr6jCHWn0a1228Hdetegty8YCq65XSXvJMAP1y/1mPTjqCmSHJSjdheyGm/Am8fOBZHDz3Irx8E0E9Byc9hSDIwoozsNwq6uODqF9YrcqkuYXu7Eib6ERs6uAutsLLbkCCuKAdARsAfvc734Gtq5dIvTvr7pjFojCfj6AVwUkT+FRhBHOVPBX+llNaTov8oM+kj6cTYDNd79gKKkc3Ompo+WK67qQTmmgWzKcc1F0okA1jlNwmCi2CtQvQe8ANhJd1yQGHFrbv/DEefGI7Ml1d8Bu+OP3GbKnUEd0lJxkpnM7tN/lu1QVZm8boyUS9qxUE+OD9d2PV0iExAWItYj4GJuvj6PVbePk//d9onDmL3jVDsGtNxOmGRMChG8FJxfCiOmojp+CPjSAfh+h2F2KkNY1yf4T0xjSKqz2WyYkHSVhnNBcivygHb2FGzsVqAemIBk4kSFoIrGm03AaK+U8hn/ukGpduCa6VghVlZgGwSxlg2ECWvRf9CHYqh5AFHRd58PzpmWsWLaNjT3qU+6wEYxGOHeGayzbLlttOKB+8TFp43a9//etCQzDyNbp/zlvKRDkGjSeESb4ZXCCoclSx7NzzjHUlq+I86cCTsnskZ0J9cyoTIlsg5eGjUWeVZwb93V24/4EPwM16iFX5n5Tyh+kUdh8+gr0agOUctSmV+Tt/ulK5OjsiTo4XAiwfhgJkib+8X3tkMxH6Mw3AJksvN5ullfW6eEGYjhimJREjXiPEZjSsTN4dAVveSFkFfV9ewxtK8FX+ECry5e+kIIPettptiTeZg6JZfA2N4tk2AFtxTboKNP0slhVX47qtt2FpYRPsloug0YJbSElbOFaeZhJeMz8JEDMBZwa0lOHqbgCCZAQLO8DZylG8dPhRHDq7C/lMLxxSEH4BscVOz1VUxwdQO7cKVsxedwqApQOvbqedHCCq8Z8aQHP9DAJ6JcezAFja80Q+CMAb1yySsmnx0BZJmz7hZkSZiELcGluLWGhYQKYZIcrYqHDw+iGcIEI642F8chqnT52R+0UNNCVBdM6bbFTR39uDFqvSeN/Yn48l2n6AjOeKxwILNJhUmrZDdLdofgCgVEerh74IgQByHFp4csduPPT0k0h3dYl0jVt146c/V4ZfrocuJRVrIt19meAribmEQTivLe0UEfp4/z13YtXihWKmMhGF6KNBEu0wAx/n//IrOPz0duF0u/wmglwLjkdDewcsJGRhTnnsDKrTI6Ko6PYzGG3FOO+0UO2vY/l1fcgP0QgqKwBCSii7MAtvwBMjHtt3kIldOHaAEE2IDt3uQW/uM0h775IernBqUq4s1Zc2hIJgBOykPeGAWUzDCJgAzM3zXA8zVnhNzPiS4EX7afA90nSUu8tWAykrxNWbN8p8MBSERNG2JTTh1772tbbayej++XPh4IAEVVKlSlmoNvs3lgL0O3EdFmK4AsKcv+zz1vJrIs9M0S7A6kUmO4DYClH1zyLlkQdOoTodYcHAID74sQ+j2qpRfi82mLbloenY+PGhwzgwMj5rbiTnCf9O1zbzmIuCIACb502Bi7iz6UWb7/5XAcByso4jAMoImJVw73nPe3DTrbcLR6QSair5Zoou+FpxYNKVMoxoTTLO3FCqIPhe8TXIZmWl5aDizTYg3SjsR71wGpGVghukYMUVVS2ELrzn8g+ht2sxCqkBsGo4EKCMQBtK8oTze6VpBURyAdWRlZr8QCWsIe+mVTWVdhirooTdp57CjlcfQTrlwM5MIwoLiGmvTQAe7UNpZBWskGXDyttYqu2k55chgRXQu97sbg7JaFkmiG79wwiYonxOeGEOwhbufNc7sWnlAnFMm1FyqFJd8aTnewkKE3UEeRdB2kWmFgEZB9N2hG62U7CAr3/ta3jmmWdQmpySBY8yKO5maOJy/3334KY334yegT40Wi1ViSdfr+SJaNYx6YbodfIo2UBXw0IjHSFTCxDlefUD2BJ+W3hm5x5878kn4fV0oVlryoQzPdeSk8hcL7kWrErUDsiRJCDZKdeS0lr+FJc0KtXiWAFw0MLPE4CXLoRrW6j4NRSsvLoO5RClbz+KPY98G6XJY1jYaiLoduE5Kd2FmbXoPiqtUTSiEtJFihYnEbiDOF3xcR5juOqONSgsd+Db1K7bmJz2kF6YgTvgCgVD1WE2prc1ZXV15FOkqNLoKdyN3uJ74KXJiWdgUZfHom7Hw8NPv9DmgE0E3AnAycTbLDWA7lzDa9VuG5/wNw48T+R5HgIpQU5z/CRKmvNdRezYsUMUDkNDQ20VEr+D869WVqX6vNf8N8cF6UMqnIgHa9euRb3ekg0Sk/HVahl+WEEY1bBh4xqk7VM4eZJUIndqGVTq55DOBsilipgcq+PGbdfh47/2SYyXJkQFQQ6Y27WGbeG1k6dwcFgBcCfwdj53MQqCrdiSi1XbnFIn4bi+/UwDsBFqG1Dkymd6whGA37TtBoyMjAgwU8LCCcwbxSjXiLAN/WBaEhmAJiDTPY1RlylVNo5f/AxG0Xy0ug6gUTwjAEwZGiNgFbX04iPXfhZeqkf7GQhkmQ22bI0uxQEz4uXWZtYjkZRrWBXxhUhFOe2cBQRejOOVV7Dj1ccwNXUGTnYKcdQtAAy7ggoBeHglqDmin7TpdUUAbq/Y2u2L7Sg7KYrkv2kJycNptPxZANyOgJcugJgNUP/DUmHHkqxy1lEeGHVE6G7YCDK2cML5qjImmPAr6Gs6+E//9b9gZHgY77v3Hly3bRt6+vtp7YWpcgUHDh7E3/y3/4alK1fgk7/27zAwNKQ9hLULlSS5fFRdIB/bmLQs9NZtVLMW8iHQsEJkxH1dAfDzO/ZIBOyJ1KkhAFxqdxyZMRufcaaz4LRIOKjiBJ4fFx9uG6WJJSNods7QDlx0V+N2+/333oW1K5aAMiK5aRUbw6NTOP7qYXT/+DDO7HgUx/Y9hVXwUWLRT0TqQHkm2G6EZqqOuBvoWlDAopU1OKkVODbSxKnKMG6+9zJkV0S4UJ3AhakaTo51IT2UhjNADVYEmzkLabPOnUsT3dYy2Nkq+ga2YsHgzejpWotu701y7rEzDT/Mt2Vo6XwWDnzhgH2W26dyiEKlj1eLsW4gq7fR8jwLFnVEZwB4VhulVEoA2I19AWDWMiYBmLs6qhy+/OUvy/w1i59wpqytDgP09vaKjp9zknN20aJF4gOjEnL04ggwOLhIcjsHDryKZ59/HGeHj+COd74Fb76lha/8jxdw+JCHQnEZgqgKLx0gYxcwNlLFmrVL8NnP/RZK9bLytQgpPQ3hey5OjY3jwCnFAScfsxajRHsj85okB0zfZ2PmzOfF4pXBlQZg7hp/qgDcqLXi6QvD2LfjGSzu6ZIiiMLQQrTSeUzVfTgpJsJmesKpggDOQZ1dTlThpFnh1GzhU5/6lLSlZ1fk9Rs3yQnx5uRzBVkVSSmwZJngnSkoNzTOHm5RxHIQnhD809NlsWzkjSZtwRWYD9kGO47IYsTHdvAkqqljCD1m09kFIkRYSePK9W/H7azD/2k+1CEj4ndSPM++dFaIWjyFp155HLsnvi/dou2wANutw7JrKI1swNTwGsRxWRzGVDsc1fNLOgfrrsBieqM5PLPCvy7JordKLSYkxQZMy8yDhlAQm1Yvv+TZtxcZzlfjZmVb+PIffRmnTp2SpOqSpUsQ+AFcVtW1RzJkYWV0xMjn93//99sgIPaD81eBq09hRwTHRRBbeHbHS3jkiaeQKXaj1ghkl1Jm0sVQC9JZmdfJhkttMB3atJE8P8psr8VSVHN7YuZDIyGaboh8sIUPvf9+rFm6UCYzKYyRF47h1POHMDYyhlx3Blm7ggsvP4vqa/swOD2KaiqE7wZIxSEKPptn2hhx+QfYumoaKzeswtmJIg6VDuHqB2LESxdhx4EB7D0+jv7FLSxbuhA9hQwqlXGwiWV3V045vtXr6MmtQl93H3z/DCxrAoOFq7Bq4KPo6toqx+vHPp7Y+WNsf2GXyBu92IcnQEGVDzkRRUFIdZyUMqt+fNQHK5BUlWwUQ7C3XJrWqjJgWVVIraoD14qQ8WysWDyI7kIerYZqeEAwIti/9NJL+Lu/+ztks6pVEh0MTbdyciSczwyi+HPbtm249957sX37dvlD+oJAzAh5+fLluPvuu+Xfn//859s7Yal01F2yzeLKcchIeu2mTfjkv/m30qFaGX/R4d+RbtoHjxzG/tGanI9aZGJReijrVDNIO2SeyTJtLtIdg7STL2ZT3Kd+8B2MHNmN3/vd38V9H/igUJc8Hl6hSHrkzdAcMuxFB6wqVGtTU+IHnLUi1M6fR2NiCoeOnUBxyRJsuPYaWLVKIy6NjswC4NzAEJqpnABwOpeeF4B5msaRn/QALxrtKKkDphfEpi2XidKBfzhKSCeoiFZtW7r6slqyYotRe61Gww42sKTBCuemkrfx/Ry0/C7eBOmIkc2i3KwiPXga9fRJRGlW5JFijOA2c7jusvfg2iVvvSQAvaEXSCEWDWXod8MMsqImfLuKnQeewzOn/ic8drcNKauhPK6O6eH1AsBASfhP4egYvYn/hOrVpqKVWDS28yURuFEViz/6JcgsJAXBluoKgDesXDrv6fktH552vEr+/aUXXxJg/e3f/m1svVyBQb1WRzankqUy6am39dUO5Xd+53dE9XLXe+5q//51gD3XkSQA+OkdL+JH2wnAveJ3S9VFwxgf0XRS94ZjhOtIrXF8UQA2UZ8kGEGfB6Vn7QTg6eE69j22E83TkwLIoeujkAqB4VNonjiGMzseRjrPVjwsimzC427C8lC2bEzHIVrNLK58exEX7DIuZIAr770Wz5+YxlN7R7BoSxZLluTQqJdhWwF6imlxTqNykK2iCoUueE4BXYUcQn8CFqaRTy3CUPEtWLbw7XCdoTYAP77zFRS6uwSAVYRKAKbEwG9LF8UsSQNwu7WUrtOQccX29qazhqxG7PZNTlVZYi5b2C/+2wRgzk2hbbKZOQHY5GQYNBE8GWAtWLAAH/3oR/GP//iP2LdvXzu5To7Y9IHkHObOmMHTn/7pn8r7TCFD0suBf+d3rN6w4aIAfOjoERwaU3pjA77CDLYT5VSFJ7ouGx6uo8O1CW6Sw9PMOYaGbwSAKxPKkD1nx6hfuIDm5PTFAXhJb7dsHwjADS+LyVoL2cLsppydETAP2qxekhXVhRg04+GFvuW225WXQ6OByYkp5WTGG5svCqjmu1MCuFwtyCk22DOMyR/bE77X9ex2BZxpU0TwNQOkFNSRHjoNP3MaViYjn2HHPnLRAG679n3Y1HvtG8LXS76ZOEDdgOPIoiGVa+SaUy3sPf0KHt7//8BLsX1KHrbTFACWCHhkFRCTvlBZakZvBOF2FMw2R5aNrGkLf5FMLieaJDA1AHPwJQF4/Yol85+CplNYWGKbjtdBKOBLiug//1//Wd5PMJWJord0BF9T/cgF59v/9G1861vfkkiJg5djYla0fLGjiBU9wgiYAPzD7c8g09Utto5MfEmvMPFwVVQM2xIRgGlsKbI6XSpool9pGJHQu7LJZjICDoOmRMCrlyyEHQQ4+ORp7HnqWfTEDnq685iojiOXstBPZmR0AqPHnsDUiVNonRtGlwfkCmlETgw7tJC2PJyvOoiWHYGz1YO7ZS2c9WvxzKFJTEUxVm1NI48ucY2O6Rstpj4BUiigt7gIfV0LUA+mkE1TidCAx9wEGki7/Vi79P3oK7xNxtZjO14BATjXVZQeah4tS9lNg0oJFigQS3VC2BjNyGJj2rtrQGJTT9lp6eaeKnJmpw0mQiMsGepFMZtpAzBBsJjPCQD//d//vUTAvOeMgA0Ac8xz7hJIH3jgAaEZOAaMC5rpaMF7wrnPnRKTt7/yK78iu+Tdu3crbxftCZ6UtfK7Vq1fj3/7iX+jNMK2+l6qSWwvhcPHjuLIBLsia78U05tRxrRaedhUoU3NaABOyj0jJoISj85gJ23bePrhByUC/i9f+EI7AubxkL64VARcGh1FKuOg4FpojI7OioA3XnetioDLY+ckAiYAk4IwAMwIOJVVvdpMW/qfFIBpyG4AmBOZPg/lUkUuNDkjArBEfGmIHpjRrwJWT6JjPgzQGo6YtARvirG+E3VE2kJq4BT83BnYaXJQ5NlaKGAIb7vxF7Gu64pLYugbeoFIZhkB25LJJx4ELaoKfLw2shcP7fmyLCICwC5X6zrK59djemStAmCawXAAMXMvgEIgduQ9jIQzbAs/R1t1w3OZbtFJAGale+TXRQe8cdWyS54ewZcDO51RxkKl6RJ+8zd/E7/0S7+EG2+8sd1yxgCqgHWCYmDkzHv8iU98An/0R38kkZCJqi/55VJKbSOIgad3vowfbn8K6WIXqpSxicJBAXCst9pMnEkkx5+6oKHNiRtzbt3FWE3AmQhYLSQNAWBRQQQ+Xvxf+3HmwAH05zzksjbGyxfkuhctD2n6RNgjmNp3EKN796JUOgc/F8POOciFMXKNCJlMA6UuC1d99F70vnUjdkzvxhOvvQo4C1CrxAhLNXT3ppAvcjfTQi6dQl9xAN3pAbhII3SmxP2MBRoEvwAnEMZlrFvyESzu/gSiOMJjO1/BYzteQq6rG3bYULJB6h/YkDQMZiJgU9ae4ISpvVUAxKBGNaYlCLMNl4w5Jws78mHHIZYNKgBu1pWnCN+XBOBMRlnIJgGYm3iC6urVq/Frv/ZrQldxbJAuJBhzji5cuLDdYJdATb6YVbJ8D/XFBqST3K2hJRgBf+JXPi4A7Diu8pYgdZBK4+iJ4zg62WwXmDBGkYXYntGGq+7klLJrftyAsPbWTgJwJ/jyfRnHaUfABoDpmmcoCHp/zEdBTF24gFzOk5ZEjIBJQRw8elwoCAHgarkuFMT+nc+2ATg/uKBNQXiZ2U055wJgQ0EYm8kkBbFh02a5aKIVTKnEmTLpCFVNuR0JLaGqaFSxhhFrp1KZtruX0R4aUxp+JlfeFrsfD50RAHYyWflcDqi8NYC3XvcL2NRzzSUx4A29QPjJADF7r0W6hJQRcLqB/cO78dCeP1WDXQOwv//IOAAAIABJREFUbddQPr8R0yNrdMGI0kYym0+wYNTLbaLY9jEC1lvvTvWDOWapmrIJYMoXV7XsDhC2agLAm9esmPf0DP8bBmGbb+Yu5uMf/7hQSVddfRWS1AQjYYlEqY9LPIbPDuMLX/iCOOC99+73ym86KYs5D4SckRy/AuAfPP4UMl09qDR98QnmxFMRnopoCMCe5QiXSSDh9lkkQ3NUecm1kGYWtlAQMhGDJh74+fvaAPzkn78AvzyNrBsiClkM0JBrGDUC5FM5tFpj6PdjlI8fxSv7XsSR0mlYRQcFKnFKNfRVKlhyzT245//8AvDmRXj06D/hr7/9ZzhzsobJM13ozpelG0bfoI3Lti7Dlo0r0N+Vh9WMEDQC5LoYGVOr56K3mEdoH0LTH8fqhR/G8r5fF33Hozt24dHnX0a2WIAV0sGNpp9sYOkh1C152om4jossbnDazlM6TzPoYZ5By69s9qSLA3hRiKWMgHNZ+LVGOyI1FISJgDs5YEbADKB437du3Yo/+ZM/aXt6M3DifDYlyJyvJtIl+N5xxx348z//87YMzCTyeWyGA16/ZQt+5aMfk3HA4EywhMUz6QyOnTyB41OMgHXhxCzw1XreRF/6tnl9ImHJnUTnIwnEKcuaE4BNBHwpAC5Ropd1JQImB1wbm8CBI8fQtXQpNm27TgEwk3CvPv90G4CZhCMHPN0IfqIImBeLN8Y01DQAzEKMrVdcKReYUWsuqzx/lRew9oDQzSkJ3nwNb5IxFqfomwPItKfne43zmnFZqgYt5BcNo5U/jTjjCQhxK+f5BVy/9S5cv+iON4Svl3wzCyEoqjcArLf0gT2Nl449i8cO/YPqxhzkYTl1OE5TIuDSufUCwPSvYB5fkmekD3SEJ8k4Su3M9kpPmGQ0LBGepiA6AZgR8DvveDu2rF057ykkqQfzwrHRMXG0+9Vf/VW86Zo3QcCZgKuTdAZ8kwqRaqWKD37wgxIx/+Zv/aZ4ZRhKY/4DUOoFAvCTO1/Bw9ufQKrYLQDM/n9xk1yw4vhMRMsImABM0yADwLIoGI2rUZBwYdMA3AzVwkEA/uD77lUUhO/jmb94Ho16BVbURNSoIZ9iWUiMSrmsioP8GJWxC5gaPovRqfO4UBtDxS+JIX0hk8ZK30Y5vwk3ffzDyN+wBg/vexE/2vm/kElXEJRTKE1XYbk+vFyIwUEPq1f2YeWSbvRkHEUnpKdhhSlEDaBYDAH7LMLAworBX8TSngdgpzz86PlX8OjzLyJdKCAOG3C4GxDtMvsLKm47+Zg9RgjAan7K9aMYg2OJxu9ctOwU7DiQisilC/rQTe19XXHA7AGY1RxwEoC5OzMUBJMf3JkyoqVKgjQU5y2Tb6bIimY8DLzMnOWxLFmyRLwk/uzP/qxttGTkbKYmgDixcetWfOyXPypt6D2PdGUgiUYC8InTp3B8qtlOvvKcVFJN25TyhKWVmN4KaTc9Q0nwqnUCcGcUbAB4+PCP2xQEI2ACMJNw7Bo/XwRcGR8XAGYEXBkZQXV0XAC4Z/lybL5+G6xm3Y+nzp/FnmefxKLuonDAjID9TEGScJn8bDe0+SgIk4TjNsRQEDffcqsAqKycrgJYbleNjSUXIKPn5XXizVScUloka62W6m0m3I8WlScvUr3VRG7JCBrZE2i5lvBzaS9GUPGwedUtuHvTRy+JoW/oBUx3StNbG6HP7R1vdogqhvHYC9/HnoknOgCYFMRGlM+vg2VV4FMbLBnpULaElFEx8pUknE23ClU7L1HeHCBM+ZB4AGsfBEVlKAqCAHypCFiiyw6wPDdyDn/4h3+IW265RSaWdDGghjYhv2MkLBGp50oyjlEQLQaZAf/cf/wcCMj5wvxm2yq0VSoSftoTO3bhh09QhtaLSquJ2HLg+pqCMYFKzNy/BU4MRnOuo4FEF7Ooz1QdI2S8aABmF2cDwCoCXiAAfPj7B3H48BEpc2X35lwcIWUD9VYJPnxYFRevHTmIkbFz6M3n0e25aFRKYizkFLIoTZ3Ea+fyKFyxBsHyIZwsuRiv78GGLSX0sDO1M4BCV1GkclOl87CiMlYuymLdsh4M9KRhxeeQxgKETTaZHBUjqRTWYvXin8dA943sNYHHnn8FP3zuRaQKOQXAYjRE1pYKGn2eCQxOjhVeXBUBK99bNYZUayvZETBgYV86K8byBf3o4e601kBKW8zmctlZHHBnBMxlj3OTvO4NN9yAP/7jPxb6QSxEtfyP32OKrThW6SdBq9qbbrpJEnEmCZcc52aHu+Gyy/DLH/6IArwOAD519gxOSgSsaAe1AJOcMY+o3fSWr0n6rMzwwjMRcCf48t/JJNwXP/954YD/OQCcjIDLw8MCwFRB9K5YgctuvAFWFMTx5Lmz2P3ME1hQzAtfQwCmDI0R8E8CwLxYptUIwZOVcCzEeO9734urr7lWuCA+byJgUg/keQm8blr1MOPJGt6HM503jL+vVOpqix0E7So5/s5UxHH3ll86jGrqKKoWu9fG8NIRymM+Vi28Fh+/4bffEL5e8s0i1VAFwy1yguwYYbdwoXYID27/Ks45RwSA4eeEAyYFUbmwaRYA8zsIwpQUSfUWuSxdFUdOOTmhDAjLezhA2NONYnrZadORgYkq9n37yTjgJPiWS/RdVW3I//AP/lAmypf/+Mtt4GUkrKInC61mS0DZRMH/+D//EX/7t38rgP3pz3xaPqPZaLZ55Ytexw4Afnj7U/CK3ai2AkR0wQt0vz49T+KIFFMsE4OcJlVxPCYT/fL82+Ar3TJ4AW0QgGVrqymI1UsWSMff+mvTePRHTyBshFiQ7kY8XYKHFkKrjqnGJA6/cARhIY1qHMApNbAodNGb8nC+NoUDo2fx46mTWLXlI5jOFXG8VUX/iq04du4hNILHcOXmKzG0KY1aPYDl5lDIFREFJaBxAcsG09i4bgEKqTEUvFWIaNrvHpUkY7f3Vqxddj9y+SVAmHkdALPYhI07aT7F4WbAJGk7OTNOVKm2uibaXN2e6aLB4h2PLZgQYwXtaNnws1oXuR/fU6DtYyIJ1wnA9GLhc+T9SVsxUt6zZ4+oHExEy5+c/3KfHEei48997nM4fvy42Naa3a+ApI7mjdpp3ebNAsCMgFN0QqMKiotwOgMC8OkSVSlaaqcBWEnRVMRv7CYFXHUiWxKWbU54/p53SQrCAHDdp8pIydAuFQEzCccIOOegHQEfPn4S/atWYetNN8KqTY7Hh/btweFdu6Qd9bKlK5Dp7UWqux8lhv35vGwf2O+eNnum7z39LtvrjDbGMWY7jICZ4eRkXLdhbbuCTTkJsA2IUk7wplDPZwydGf0SzI1VJS92vdYUrthUyDHKlh2FbgLILrKV4ouo5w4hYPIqKsIB7eua8MMUPnjFb2DBgkF0pVm0UZT7Il1I2FaIJZ8x2xrN89AAobQt+pyNByvlXzQY8WvIioErHZ9clIIS9p19DNt3fRV2lnwp9Zh5wGnAcetonN+M+vn1Asb1lpLj8SEaR0aVuqkhz5myNgPA1L+2wVgDcxS3BHgZyTBJwTJkm1F51MI9d92FzSuUdvqij0RUK8egZWlnz5wVDpiyIkYrmWxmhopIvI7v2bljJ77yla/IOOH9+e3/8M9Y9CS55kjJ8Y+e3YUnnnteMsvUOLBBKrW3ZvIwISetiHSvd6FodMsm8uwCOtJNU5UIEnAkBCaXzB0Ym4L6TXzgvruxcsmgjEa/EeL4y4dw4EcvIDPZwEA+h77+fhw4dQb7j55GozSB/kIGVrOGsFWFV8xgvFnHq2dOYXhyGsHC9XjT1dfj0MnzeOXIKWx7x1tQxygOHX4MOXcUKy5fhSXL+8SwqdZUuY6050q5reeFuG5jHj35CFarhLAEDHRfgQ1r34tc/jI0gjyytoVHn90lEXCupwcxqRK2x2K3DJuytkTbeHLeuuItuVsyAEx9sACP6TcoLmCOAEmXa6E/l0VBN241RQk9hSJ27dqFr371qxJFq+TcTA2AsYpllRsBmN/7F3/xFwLAJm9jAiziA4uybr31VuF//+qv/kqS8/y92cabKNjseqkD/thHPiZ2ojI/YhtWiqZQwIWJMZwqq4YI6n0suRcdTHu4s9RfFmfxIzGKGhohKaN2O8ERmwi4kwPe/tC3QAriS1/8Iu55/y+i1goFgDMMvLR3sPlCwxAQH4lv1ekS0nHIdCtapUmcPnUC+w8ekjzH297xbljHX90b//1f/yW6Uy42r1qFa7Zdj3xfP6JcEWPlCrI9qgPFxQDYrCQiT0nYURKAach+1Zuu1NGq2qowSWZGAN/LbKZRNTD5Y7wleBH496lJVXRBfonHYfwmeHJ8ZAs9qBVfEgAOHRdOWBAA9ml0EnlYndqI9779w8hjBeqlAF1Frngxmo2WgMVPVCzAL2KEaqz/dCNCi7XvzLjChl8n5+nASgGnpg/gid1fwfGxl5DOdAnYR7MAeBPq5zcIALdCFRXwWnQCsEQDWkgvC06CgmjX9NPMR1zKuChxALLPGXu2tXD3nXfi8jWL5wdg/VsDvEle9+mnnsaXvvQlfOhDH5LdDCPeZEKuUW+ID+wXv/hF0QuT6yO99JGPfAQ5tn//SSJgKldpruJYePTpl7F9xw4BYEYrvNdpAoZwwJbKVSUAmM+55KcZ9WsA5vnPADApCE40ZegzFwAzGiqdLaF05Dymjw5jYngYx4+dxPCFCYxOVVGkJaFrI6qXZWdBt7iR8jSOT02h5bpYsPZmGUdHzpzDwXOj2HLzNvQvL2J68gDOnnoF3tAEVq4eRFd/Co2ADhuQJKvDFkeOj+XFbixb1IMVg73oSw2gN78Biwavg+0thR/TuhL40TMv45HnX5oTgDnW1XqjlDQGgA2QmZwJf08AltcmADiIaQAZoehgTgCm/y4BmB1uqITiXGW3avOd5GlZdsxodgM1u5/8pEjLqG7gbtpYDXCM003t+uuvF+537969YthlqAmO7yTFaACYKggDwGI8xRvmORJwjE6O42xNBS0CwobvVf/SC7evd5VMkDPZq5qaGgD+/7h7z2BLr+s6cN0c3n2xc87d6G4AjQyQBAMCCQoKI8qyZVpju2zP2GNLGrGmND+tsn+Yctn/Lf+Yksby2CPV0KMxZZEASAAkAokMdAOd0ehGR3R4+d0cvqm19tnfPf3QaECCoCnOrQJev/tu+MI56+yz9tpr+3q9fJI4CFMF8WkBONNtY6qYx+K1yzh+9DAWlhrIVapIskVkXn7iyeQP/v2/wy9/7aso5TPYu+9WlKemUFqxGjOtlrxZbwbAvt1zACYwuiE7AfhzDLND3yhWvxFkaJDNC69Ij51dA8friQK/ubYdMYByQ3anIjShCgUUSqNojr2G+sgJnRAj4GymjT4r6AZ0UJrD5/d9E5/f/U2M0emEWeMCG43V9M/szVu6BcOEMMCjipf0hmWXgE5N3Y3zFaCVq+N7r/4hXj/1FEZovtahSQkj/qoKMXI5RsD70bpyC/LZBnqh5QvP3c3t44hg0BnK0Lg9TbPXYeXIsmaVhuaKlLkU0PuPfckMgO/c/clkaDwfT5oJhAMl9NZbb+H3f//3Rf+wsnHHjh36G+kJN+D+J//knyhZ94//x3+M3bt343f+19/5hOBrkaq6TOezAuDnXnpZnSUInLwOrPryFvMEX3YBVjY7+CRTyyu6RgtUiISWz6oQAbMlEo1nGAHTDY3rKU14MizGQwaL55Zw5LUj+PHTL6DZ6CCfL5Ohl39EptNClTKsbA4nL36AS/UmaivXoFjcrMrH986fxZGL57H17gNYv2MjsrkFzE+fw9zgMHbsWY/VG0bQz1jRAOP7JGmqcWeuk8POTetw79792LV6FyqZNUBmpcqzg7UInnzxdUXArIRLI+AkLxmaA7AB0FAN4BGlL+4e0ToAO0B3B5Tz9QXAU5XyhyLgsapREN/5zndU0cl52O1aHzZ+BukDUgobN25UT0GCLukFjmXWAhCAz507p3Gxb98+mbDT1J10FccS53NMQcYRMLGEOuB/+Pf/Ie0Gjctm/MYFEVnMLMzhctt2ANwd6ecg9k7hbKBqhK2dDIBdJ61dlnxChmXcN4pUKvn8pwJg+qdw7KypVTF7/iwOvfE6ptgFpljGD575MTKv/vkTydtvvIq/+Ys/j6MH31K/pclNG1FbvxHT9cYnAmCXuRAQnQN2CuK+Bz6n59zRjCE/b5r4XxL9NLRZsk7HinhKpeGEksEHpUAdK9TodtPuGd5JudPLojH+Glq1d9GnaUq/qkHJ7sjdpIxB/grySxvw0P5fx5duecRa+MjEfEQ/ZIlwswcrtThVuVVZZsrDzH0+6aDXLtJHBN1cD0+//Qd49eQT6OTbKFYmkLTbyNLOkB0xslRBNNG9ciuaV3Yjl23KgETRiTov29bOB6QCb35JeBCAfYB6BMxSbacgbhQB37Xn5qXIMQccV6416g1FscRzCuiff/55vPrqq/o3o1xGPQ8++CC++MUv6p5xIn3729/G3r178Xf+zt+xhE8o7Ljp9Q2Th94zz774Ol58+VWJ7LloCTz6tm1m9EbmhyCsNvThXrAVkdEywf0scMUeCduW+8MRsAMwUYv95kjfkJp67cXTeOe148h0EoyVK6iz0SkTeIM+apUqOoMM3n7vLM5OL6A6tQrtq31MTJRx7PRhHPngLPZ/8YvI1irodJewenIUc41r2L1vPdawJRG7HVN9QLq/VweSDtr9WawZHcd9u2/D3tX7kR+w7ZANObFDckN7HU+8+IoiYAzaSHrs0J1HjxQE/S19Cx4B8PKEkgKlwH2aqiTsKuiVN+ihlk0EwDRkJ9XmrycF8corr8gNzSNgArDyDwWThRHsKS3ltXYakeOAlbDer5BA/N5778lbmIbu3h1nmBg07t7PxYMyAvDf+/W/JwpCi8cgY52aMzksNJYw3QnjQ0osqwQUTeHa+UzvOgD2CNgBON0ORB7SzkPz+z5tBDw3PYPCoIdVlRKmz57B22++gQ3rN6E2MYXvfu9JZE6++FIyaDewfmoCr/3kRWzYshUbb9mDzPgkLs8voDYx+bER8M0A+MAdd+um8D9OKPK9vFku9OYFcY6Xz5P/9cHjkjXXETv/6WQ+P2OxlaA9/ipaY6eUlMhR7pVpS4nQz5TRzi4i3y1iRWYN7t3+MB7Y9xiKGEOv00e+yAzGxxkW+Gyw13Grr4cqsAayF2QtRTfTwvPH/xg/PvR/Iik3MTK+BdNXcqiW54cRcKaOQq6FztVb0bq6F/lME5liNa0kjAejg5Zvq/S3uMorbLGoW405YOb7yAGzQooc8B27bl6KnIIjrQnpZka1QygzZrKNNAInC8GU9AMj4bFxVncBS4tLqI0y+u9KBcFCDOpAN27aaE5rtCb8WBBmRt8A9bmX3sLLr7yGPB3B1FQ1h1aXDnkGkmxayvVIoBr4IEY+GheeARcHOnS4IifsAMwI2DngFIB5P3P0Uu6j0Srhif/6MhrXBugvsUdZHk0mhAlY/Z6qM7tJFsfev4RTF68hKVVRI4WUbeGDmbOYQws77r0Pc1L6zGNqvIpWe4Dd+zdizaaKzNnJS8uruG8RcK+8hGyzi7u27cMX9nweFTrQ6Zh4s9tqY/X9F17DEz95RYUYBGAma3tsZ5W5HoBTL4woUnCKMI6AHYB1n7PsitzDSGaAyXJJhuwxAFPqR7qA1gIsqTczrG7K2/JzOSYYRHlHGy7QvCccTyy64nxlsQb/7gl5uqQxMmaJskfrMQB7Em7v7bfjm3/rm+gxX8RBkWTBfuQE4KVWAwtdJiSttxv9LwjCWpxJR7BgI2vueNKJfwwH7MD7Vw3AtUIO5V4HcxfO4fjhdzA+NonN23fi3TPnkLl4+EgyXilh9sJ5HD70Jnbs3I1VW7agX6mJ42Ib8k9DQezbdxfmF2Z1kxj1Tk6OC2RlqN5tq0KFD0ZR3nTTJSi8EJ2OKSyc4nAqwrfIC80eOhNvCID7mQKyfXpNMbTtoZ+pWjPKfB/t+hLKyWrcu+vruH/f1zCeH0d/UEc5s+JjQuAhAGuBtjyilR/LayuP6e4F/OTQf8Nb7z2FQXUWuUIJ7cYICpnVyOSuSCrElkTZLOU9bQFw9+otAuNBvpwWqvgC45OGB0YvVf+duszlEXC3R4MfSpK4Zc+rUCEG4AM7P6YU2cE22GvyO8nt+qK5ectmUzpEf6fETKWmlbJey3vy9NNPSwNKWREn2YqVH3ddw2WnpCpEtC+9+g5efu114wUJsWw+Ge5/p99DP1hP9gPAsNS2z+xdAFzbggc5UmiTIWtObjcDB0w6IaYgzIW+h26vhYWFLP7zHzyNEqYwaJFyGKCXLci/odtpmUonyePMlRmcuTiDbqaIYraPVuMa1m2cQmlqDAv5PC7OzaLI5hWduvyed+9fj9WbyuhnmYSj/SYPmU0/++gVC2hOz+DOLbfi4Tu+gnGMpCbTCZaQZEbx5POv4fsvvozK2DiSpI2sFiLaW5ZRTIwDdtWMxsf1suAbluKmEXKuKACuoo+JUvFDADw5OqZ2RD/84Q8FwJYwNmUK5ySlotwVce7y+qiiMnjC+GscpHmcBNzY08XpNi0QwQje57ai61IJ3/ilb6CxtGSgn8kLgDne6+0maN4nTpcLdLBm5fjwS8D1PwZg5RBY2h6ScFy6tRAt01I7KPxVUBBj9HFenFcPRQIwk4UH7r0fyBWRufzeKQHw/AcX8fYrr2Djlq2YXLsOqI2jODqGfj7/qZJwu3bdphvErciIfCXGrOCi29Zz2UA7uNkOLwSf5+ppXgNccU1I7lywJxYIzI1+Bu2JN9AZfw/9TB4Zcq5oI8kPVORQRgbtfhu9XKK2PaWkhgObH8A927+CqeJGrKyu+WQAzPIbAm8AX1Y3LTZmcXrxGE68/ybeePcF9AstTK1ei8W5BlpLdaxduQLNNg14kgDADZQKPfSu7Uf3yj4UCm10M0bb+PnxHJ2O4IEVC7a1E+cW+bR6tLNcBbE8Av5YAI4na9gMMLKlCxoTL//8d/85JE8bHRUFQ/DlvWJ0HCfs/tk//WfSdZJ+4MRhJP3JknDqeKSA5ZXXj+D11w2AKewjkDR6xo13mMDlNlpoY4DKyIdJTD0VenpZFtx4cxmz084yvJ4RsAPw9k2r9flM7GVztpguzmbwJ3/0ApLOGLJZelk0tcMpZDPo9gzoupk8Tl+YxvuXZ0QfNZIWapU87jywD5laFaeuXsGZy+dRrgKt+jXkSwl237oOazYW0c8sYjDo2vJB/XY2QTdbFADfu/NWPLL/IZSSURNF016a1Rm5Mp547lVFwOXRMQEw6RBqgB2A052hu4KleUjzCXFwixu/8hD4PkbAWfaEQx/jxcKHALhdb4jj5QLb1W6E4Gv0kCeNOb/ZGdkLpliAweecnvCdryfY+TpGxJs2bdLOaXkEzNe7JPXuBx7A4489jvnZWX1nPlcUADPnQQBuDYxsEqjS3y2UrqsqVKm4YQTsSTgHYEbIn3USbnF2Tl1GMvVFNGav4eCbryOTK+DzX3kIHbZWunTmvYQq0nyziReefRo7tu/C+h07kJRraFJvGbpX/GVlaFu27FU0xcwpAViG3vksuj3jdfOhHZEbrfM5l6/wAhKMue1x3piTkzeHN5H/JcURtCdeR3v8XajvbafMGA6ZPDWgZVQYhVRWYLbTQzLCCLSOmVPz2D/xGP7pr/4rlJdFCx9G4xAB9zPWn4y2Kt15nL14AucvnMZLl/8fzDQuITuaQb60CvWFokyjxysNNFqnkMmtlYIkUQRMAO6gP307ulf3oZTvoJlkUwDWVj9EFrwGnDjlUi2dQDcC4Ey2/yEZmqsgPhEFEWRoUjeEMnAWV7x/5n385m/+Jv7lv/yXuOvuu3RZXPvLf6ccMYAnn3gSf/iHfyj6YdXqVR967c1WOJn6EJJywKuvv4PX33gLpWJRLupMtTQpPesaAJOussoKMkfG67bpJew66uCp4XJBRYNs2RMBMCmIb/7qN+AAzC4gTM1w0a7P5/H9Pz2I6cvkr7toDa5hvMM+fowqqS8voptkcPTUOZz5YBp5assmR7FryyZsWL8aje4A7XIBpy6dxrWZM2g3r6oN1Z5b12PtZgIwjchD5RZ1xdkBOqSk5uZw/94DeGjPV1BMRjFoZZG1ZnnaTn/v+VfxxAsvi4JwAOZuL8nSOnPoF50argeaxiNjB+AbydAGGTr1DQGYYBFTEKOVqgCYuv7p6WuhrNgadXpehjtkzlMCro8hfiejXdKLqqoLlITqAYKzIakKfo5H4x4BLwfgrz3yNcxcuyYAZnPPTsIoNiMKggsi4xIjBOWebUqHNClnMjR5bkdJOEbAywHYjyPmz6kD/jQqiIWZWRQHPeT7HbTnZ/DKyz9FdXQMX3r0azh/6QoyH5w6lVSzWTRnruDt115VFnPjrl3Ijk4QxpCtWvugjwZgK5Lgw6M3lrByxWRlzObNt+im8aTGx80Bjdsw3ghtCwsJigVaXk7pM6zlDStn2B15Ed2kgJGRCkZHazKokX643RMvyKnDFfHq6POYqZwAslMo9yrID2bQz7XRy04iOyghU+igM5ixAod2Af1rNdy+6SH88td+HbXcBD6Yu4xLc2eRKbKldg0jpVFUUEM5U0Uv30Wzt4DZ+hVcmT+LCzMncXHmNK7OX0C9NY9SdfymEXSOyQNGM0p80Nh7BFhchczsZiRLq9Cv8Fy0iTLJFD1cmerV9WTprCVZWGogqY6E73ati/kiMgUa0BNA2Pm3q0o6Ali/05F07PZtay15KF4sqhGKqt/iSNVBlpEuqxl/8IMf4Hd/93exZeuW6yJhl6MdfOsg/sW/+BcqW/7q176agvQnjX5JAXRYIFDI4s1DR/D8iz/F5OQKLM4tggbqrYFdH1fb+MX2XYGVYHuhAeMdC6fV+k/NSrsWsXN72utQk6ucAAAgAElEQVQg6TTwj/7eN7F+clLjjOPIaB0rtX71pVN47tlD6DSL2LL5FiwtHUGlVEOryWWijGyhitMXLuG9c/QeKWLnQ7chX6RFJ7O5vEf0hGzi2pVzuHzpPGaTi9i5Zy227ZwCEnpcz6FYyKBcyagzxMJgAStzK/Dzdz6OneM7gXoGqOS02LdYJzko4DtPPY0fv30YxdEp5DJ5tBcXUSzx/R1MsXhEO6NhAksRaur1MIwmOyGhqTWXmlnq2OnrnWWVaoJaZoCxhF7LVhqupq15N/MZFm/EXOnyZN9NJ8Nf4o+FYhnJgMGIFdLomJMs2r0+Wr0+6olJL+mQp1g4M1CitgtSEgPkk2DnqiIMm19S0bDdEynOniUR5b0SCsJ8bHHMMZh65s/+i3TA/+bb3051wNw6UQesjfF1fsDml+46YKogykkf1UEf186dMQqiWMIXHn0U1+aXhgDcmL6Md15/7VMBMA+EB+0ATM3f1q37tDryUa2WteIRgLmt5OsLJaBSZvLNOq0SrAk8bMXDbGupMiEwJv+ki8tIiJUo4vvo6lTGdPUnmB05hkGugvKA7k7kznroZSeQ6faRyTMh10K73URpMILdG+7GA/sexvbJ23B65k2cfP8ojp4+hNn6VeRyCWqlcUxWpzBWnsCVmUX0EioqmugwaZJtoZ+l/SQNeMxE52YP2hYmbD+T7ep4851RYGEdML8ZyeIqDEqsClRPB9sSBj5Kg6JIi8uelADW/JgteIJPciZr0YZKbBM5hBGICTRF6iQ7Hfnz3r9/Wzg8b2Bnv8bqh1jbG0e2szOz0nNSikazlW9+85spVcKtI6uYuND+g3/wD/D4zz8uesIsRPOfmH4IeGmlyM//FK+/eRDj45NqylkplT8WgM0FzgBYCZhlAMyoTwlfXkPKybrkgH8Je3duVeTrEbVpkoBzZ+fx1uvv4dTJD1Bf7MnPgKoDVt8xoptrNPDKO++gnS/gri98HtkxUiXkQwlQUK88yrWW6nOYmbmGd+ffwZatE1i/qYxStatCEXGlnSW023V97q41O/H1e34Oo8kE0KHTjO202pkOypkS/vc//XO8evIkCjUGFNQ0svyc9EEP1Yz5MxNWYmNyB2Bp1YPEsRs8MogQKQCrW8oA+dwAtQwwOkhQ5K6DSVk2CnDxe9STUDuOZfaofwls/URvYbLVAdipFsa0KQBnCkq68jizYQdE61ICsLpbhB1ScBLRd8YAzPnjwO4ST82PUMr+1wLAlUwGDsC0o9ywc6ci4Ca9CUZurgNmFtoP1gH4N37jN0Ta33fffdi+8wDaIYFhomsvNzROt1YtamBzdWLVmwYSjWhyrBDLYqS2GgO6e/U7+qnvktaPjgA5ZHJVzI28gYXaYfTzPU0G+gEzhEgyY8h2F9EddFGqlMQBZ3p57N12ANvW7sLi1QZeO/NDLLbn0OwvIl+maVAeLMtKOqwoK6BYLilRyP80yRlrZtnuyFbWQrBJ/MjRlFA72kImx0Uog3x7EpnFzcDcJgzqU+jnF4bRHUOy8GBLd14vDj5XgbC5pqHnUB/N5qMEGPd4JdAQgLnD+NIXHsSjnz+QJmVi0I3521h+xtco4g7qBf7+zDPP4IknnhBfRxULt5U8Jtb8/9qv/VpKUcSfkxr4fNw0U+sdgB1/vvvn38ep0++jWq1ZB+c8i4KH0W+cKLlRBLwcgHUeBKDgHSydWb+Lhz53L770uXtEcyjyVXhsRvrccFw8v4RDb53AsaNnkCtsRabbBDoLGKuVkKmWcG5xEY3qCDbesh/NuYuoEHTZu6XdMilhoYikUJJl5JGzL2DthhKKI7Po91n1ZQtov8vGsyU8sPkObFq3DVundsicnyKHnFfHZim5y+Hf/afv4PgHl5EtV5B0E9S48LJsvQjk+zZmvHu2ttv0+/VmkwFMPEllYM3rYjaKGltUCmT66g49yl0pt++knOivEFQ/qawrUuIIzII87ONu81/677TTDBGwHwMBmItJuz9AXU06hz0ALQFp0jRREiE+MoP6UJbtKolAWyw/N10jFwfk8p99BEwArtMT+I3X5QdMCiJTG/8LA7AiuCQRd8it6913340du+6QxlcqBkWyHF3BQCSTwcSYtZ5vt8xTVubMRQJwRtRDJltVAqTTMQkPQVslt3TKYjSYG0GzfAKLtSNol65YdwpqQ0k9JFWUUUez3UG2UEahNKItfIFtgHrA/PQMMhMV9JM+kkIPhXJefF+/08egZXqWfGkpDFYCPr+TWzLaGkpUqWz9zR69pAxk6+aENsgh11oNLG5FZmEDkuY4Bvm5IGq34gM+OGhUhCCdpXFrBCS3qPQtuZyf2OE9JC1K+YKwRNWC9Qb27tuDv/H4wyjlLTXVZ0t4VSvYLGTiS5pU7/QczNYJuuLnCeyhBREjYxZfmDKlo0Vz957dFn1RJtbryQOY0TTvNRUSn8SOstvqIV/JY6nVxZ9+988wM7cgUGSkz4WGIodYFeKTxSdITEEI2MgTBwrCFhJryskcAgGY0ezurRvxjV98zHq8MVGXD9RMoGi4pl66uISLF67gyMk2kvYiksY0JscqmNq4AbP5Mo5NN3C51cfKYgFFRYoDmarTW6HHysRcRQ55k4Vr2HnLBFC4hMtXTqDfpy61hEp5DGvXrMf96/ajwNeCXrfcyVj7IDcpmmsDv/9//EdcJo2XL2LQ7GGiNoJWu4lsMYdcqP5iZE0gWg7AjHZ9vHgE7BQEr6WAWX33BijTgD3JqLybF4Z6W1FbH6EQ8EjxLw2un+CNubwFIV7+zGMmAJMQ6gwS1PPWyNYSrsERTyoTM2Vvu+eDAqgQv2itdcH4zc+PXZg/cwqCaaslegJTJLxhAzbt3i0ArvcHyNfGPkaGdv0E4SnSmPmpp57CnXfeic3bbxd4chCoJXXJ2sr3+pZsm5ocUWsWGrLTopKmz+UKt3EZ1EaraDe5Srfl00p+zSroaMNHtUAi2qFXvIr2yAksVU6hVWDHDfLAVeT6dCdrK2pttbnVKooPbHea6LaaGKmWJfORvnTQlXGL1AZs66PKqjyarZnURISlwCqGCDdVfFIartx4NA0orM8uSZtc7FeQa24GFjcBjRVIWiUkef6Nzl4FVYDxnNqd4DSWz6dqEL6mVOAOgg0sB7p+/P5SyfrpcZFTEQudwopFLWbMTP/9v/3LWDE+Itmy5plRYcYYkr/yCEE0xyAF3DhCvo7PXWZJyb+5Ltsjzk9c3m3BiiLgC5ev4QfPPItGi5l2zp0M+l3SSLYd9IdvFz1KuREFoYU5cMBq2dnvo1qpabwRJFdNjOGbf/NXMMGIll4S0oVdD8K+ri60gE69jcKgifFxAilw8irwk+OX8N7VRYxVJtChT0SvhVLBKsX6SQ71Zg/1dgdf2TSKu+9fi0qpj7nGWd2zYraGfK6CarGGMklEejWxC4yMnMKiSPFGBnjlxHn86VNPoMldIaP1DgF4FEuNJVlVehdtqw2zyJeqDTrFacseFmfpar29U6gw1TVlWykGLTyu/gC1QYKychADRcbXl/faXYgBOeY/PwGe/sVfIm6ex2d5EUnUsgUMMllJyRr0ifYS5CDTFBhTESIe287NaKoPA3AmZ7zwjXhtfhd10J8pAF96913GaCkAs6TwLwrAvhIKvDIZNeV88skncfvtt2PDlv2pvq9QyAVfCDOe4YSYmKigVDQjdYIIo76RWklAXCzl0GpwBVerQUVvanvOCKNLPriPbK6IbGGATvks5kffxmJpGoNMBYVeGcVBA41OG1NTK7DUaGnrTGtAcqbdThujoyNgpUouV7BiA8qUdDLDG17MrwycdU8mKCzxleGLtKcJutwH3uSRJPSbqKuHWb4zhUJzB7L1dUhaFSSdnpKF4sILJWTUcqWPRrulqI1gyyajvK5Mrml3kM2hP7AokwOsMlLWNSfgsmpQg6ZYxNJiQ8m4xx/7EnZv34GJap5UX/oQ50xwY0FKiHLTSDjS/NqMs62mwD/gFIFXwBaq5fgyvSYYtX+S6Nc/e7HRxJETJ/DO0WNoafFhNxD2Tuuhrck3nCAxT8f3Nynhu0ESjv4RfDBxyxxEuVQ12eOgj9FKCY8/9gh2b98o6iCgyhCEAx2hoZDpSY1hKwV9JYqYbgBvnbqGg8fOoJGMCSmz+aLMg1ikMOi0US7kUSuX8eiWVdixu6RInJrtYr5syVDfOIWfvW4oDCINonsP0DblP3z3aRw+dQI9RrsZlmZnUCuW0Ww3kaG+1LXhVKSzVRNzAwGA+W+271GgEABY+YYgaNe4yrJhkvHo9JMaockMpWboWWQcSg5957FcKXCz6PgvjrYffocKbgS+wyRjwjlHY6VcHm1KVEU1sBGpLQ6KhBNzBu4qu8B15sYUBO9ZDL5+BH6efy0ATMMTj4Cpzdu8Zw8wMoYlWq6Njn9sBBwDMP/927/92wJgeoSu3bTXtrKUogQbvOHoA6oVrtT2H0GVPC+BsTZKZ7E+em0OIE5s42cJlHwte7+Zp3AWpdwY+qVrmK29htnqJXSzVZT7dMqaxny/JPkbb2C7HWrxCWw9uiuxjLSgTHi/TTMc92NIJGOTJwxCljlagdU0Uw5OQIugfLMHu2Sgi1wvi2JrE/KNXcg0Vis5mAyW0MubVpNbLZ5Xq82y7Y7x3PQuCB1eLcrkZ9kxMuMrXXTZPDWWFusolita1Ligmcokg3VrxvD5++7Fgd3b0miX1EmfjTvJj7Zo81ccllnT/6dn0qY4uvFecMt9fmemZ0RHeDujGHjj5N5HXqIBcPj4cRw8fBiNdgdtAhHBjImtbi/lgOMoWGtCAOV2L3RN9gkW+D038CkX81hqNgTAolXU9BTYtW0L7rnjALZtmAx1v3EUPPQTpuE5pZK8QJ12F1lm5TNAswccPnIar727iDbtLnNldChmay2hhh62rxrDjvWrcM/OcY0Tbj/YNTvHskl/cAdHuo0gzBJL2ZYy8syigwyOv3sGf/Lks2gz+WxcEUZYuUatK1foonHBWmhIYgQALuaoDmK3Y5pFDSkIUlvS1IdrxfcRgPnZlG+xF+kIO9dwfA0YO3LxG3or8PVx8s0pjL8KoP3IzyA2+AIYOH3kS5obtILs00cmofJhIEpCUkVphjhXSBDa/PyoJBwB+GaPnykAdh3ft771LXz/+98XAK/ZuM+i2aDf5fafr6OqQXQCFQL0JC2UFPXx75SCjbGMs9UUAEsRUGC1nDXqNAAOvGOmh1JmDZLSAmZGX8W16ll08yMo93so9y+jN7oZs3NXUS5mUCnnTceYoxqjivoSMx50Syoily0jQ+0PH1wo6Amb0H2/HsDIOGANdUpY2BcqYd86mwAf9WDEBTY97I6g2NyCQv0WZJsrgH4DA0wjKVEfzHJWgi1LfztosSMwXaoK3M5y8LjfKcstu8roE4x1TZO+KgvrSw1dm3qzJbDRtmvAfnsX8fWHH8WX77sfYyPh/DgByWTwbBLz9jU6o5RGAw64fl7LWxHFagm+Jgbmj2pbdKNrNHN1Fq++9QbePnoUU6tWC4DZiorXl9156ZLmWXwHXTu30HY9bC/tb2a6Lbub4HfASK7eaouCEMWSyaLbrsvO/O47D+ChBw5Yx25tdaPiEi8n65EnVSPkoRueBGcydMDRywWc+mAGZ6YX0MmXMDU2gs1jReycKmPThPUL7JI+y3HkWGdw2otocc/1sDjIYYQRNMPeVCqYxZkr0/i//uzPcfbaEsbWrES910TS7QqA2SWkz11KPocOWzIxZxCkWNwhxREw947DhKXROd6sk88zecvSENazMAKudAeo9LvI9Fvo02lPY3644C3frrunw2cFwjRforrBi2sUiRfKclEkKDCQoS64xTb2tHzkjpFBj/hgwrAFE0YxfViGRgrCF5Z4cfGo+K8FgAv9vpJwxw6+JVcjqiDIAVMHTA6YNdw04jDpl3JP6Za03/PafJ6orTO/8Ru/hSe+/wMcOHAn1m3fG9qEmFRGbdNzWW2PTbRt1TXugcsTJ6CY61IXrY4ZfzCJIj1nJpMa8ihJ1auj38uhWp1AppSgm59GvfgelnInkB+ro9dYD3r69RNme1ndZFriQTeDcoFR9nBr40lEX0i0wkdN/JZHhTYY4/XV9/jGx/FRavZQ7K9GpbsVudY6oDWKAaMQOmNlW0BxNG3VQu5ZEUqw9uQ1WOoMwK4foluog6RTGAdh3kx7ZMyiikEaGVV0fbnVJhjJHImll+2Wor2HHnwAU6NlVeZIjEN5YFJAhm3ppQQIx+9BgQTHQ9AOI9XmWlqdl8GAjmQsUeW2P/R440v0PK8P/yZtZA9Ud/Cpbr+nkuXvPfncdRrfuCpK22W23gmdFXy7zc/28nTGNzxXt1rUlVf0bsfDfmfxttkBxAH8wN5bcM/dd2L9yhqVhXLHyhUCL9vvopDltdHZpBRFl73NFBUzUZuTLExhriY5yVtlDnnCKjcNg2RIcThaaUL1jGugKx5VH1ng4ImLeOGNN3H81CmMTI3pnnKhZAjg40rVXAmjPipzQssdni8pCP4nGofFBn67bG7GAMrfWQyitwcqRGtASLrxucLSgtnM0v41LPaU8/U6Xc3JettMtFJvl1BA5HmBeOeSmkkFnxBRIIV8ev/j+ztc+AONwkRyKIW2zs6kZLKoRzpwXg9REYGWEPUysB0H1Xsp0HLB8kQdC5mCeEAlzPIZGapEeM3JAZ8//kbqB0xDdnboKPE2s0PzTXTAs/Nz4tRr1AGfNR1wNtYBkwP+NADMAI+iY21iAgD/5m/+z3jyiR/ijjvuwoad+63lji4UZWLkt7Iohtbyzab5CrgJDyeW31ACcL3ZEPByEXDXLXLFvLGiAQo91EYm5QnQGwxkvtMpziAzModG/woy5YvgHGoPWpKj5YvsdaXgRdpZ54Di6MoHAi+sbWmimxfpH/W6rCWNGLHmOEWUwQ8JwgEw2b4T+f4YCr0VyHaoS2YjxR4GdELLtNFLzBeD58P+bvrM0BGaO4elDlInOU8siZYIFIE7U/GaFfNm7WaD3gYGq7fqiwvSCG9ZtxZ333Er9u3ZiYkaWyFd5129zJfIScqbmxWFnbFhD/lLFYmklyyVwHkNCD91ZnYeh48exYkTJ5ANXhfxoufn4ACsTH0o9nEO2K9ZO0TCJhG0YyUI++tiYx4HIFcF8Fo3Fuexc9t2HNi3F7u3bcPUpOlqla8UiWjCfb6nVMqLoybt5ZJLJr0YpenvchKz+cDrbYvNza/fgMk38pAALl6Zx6sH38abx49jodlBaXRERQUEQu2/2M04VAKqdCcZoEWfFBUg2PfonpOKIGDL72AIvMO7MvyXtLP+XgfhqJIu11gwbXc+r4W912nb71mYiVYoRIhLnuP5EwO+5Tpv7FURzzEHSptfRe1myJXQhtJUUDkUWUiSyUipZUAbu+ZZWbI9z72O0e7pvOEeKSTqWC/g4+JnGoAHCQsN7GYSgJ968mnceefdAmC6xysDTY2v+FPjqDhY2l1bQQnAvGAEV11gVnNxW9HpiIMmAHOQe725lAOM+irA2OgkGnUa4zBp1UWr30JxLIel5gJKExdQ4MTpNtAI3yXZFgs0gtzLb0C68kfG54zUbhRB+cDKFJvK2CcDdSpDjs1dBuy8YOL8NaVbkfTyGHSz4D5PBQEs6Ega8izudy0KJz/OCcO5wF2R8900/LcyT/ZIswGsRYF6Z16/TjNt6+3ZYFuRs5qguk7ZDJpLdemD16yYQiGfw9T4GPbv24fa2Eha088kKd/rkh9VNnbNeCWOTOMJRgBSZ5MwieX3HN0/v5+8l7Nzc7h8+bJ8AHhdBWKicj4s5XOQZATsYOuLjkcsfB+bbdpEGxZjCOyDJSG32PFDgUCYrPy3ortWA6VsHmtWrcSa1StFgdE0ikUY3I0o4UkVSqmEObp6TYxrHPJGUafLJLFkeLk8SuVCGO8djeFGa1gq7OfkQMnrNF9v4Nq1a7hy5Rrm5hcw32hgsdkS953NFWxnKPAlsNr94bEQTPhfs02Vj10/go5xn/Z6j5ZvBLzD7bYFGLyPOi5XxXBMJpDk7fLlS7oOLDLp9cxsp1wqaK5q17OMG45Bl/Pdf/fP9g7WOg+1pxlyy8uTfLwGaiGk/9TCImAIF6MMBix0CoGLg65x3HYitA+18HDYCYTHpCqCDIO2YQ5n6LRnETCPhYvZz0QEzPbYDsC/9Vu/jR889YwAeM3WPQrXpWXNWFsYVgqlNzyYhbiW1d2UCMgW1SQyguFA5IrL/zxi5uRhTzkTg5NH5b8p4yJo5FAoVZDL91ClP2tCu8GGJg0HKYXwknNRPxkBrgw/Qu06vz8GYJ+8DgiawNyJarKr3tj4J2VgLbE4NVoNPsYNScc44JhclLsXj5sUAPWWWWtHT6kdAVjlpOykugi0ui3tHvg3RezEX4I1cmh0jPuVqJ76ZSZj1DaGlYRmH7l+7Tpl5+sLiyqkKFMq1aURdgatTjONnKi95v1RF+ewLSMH9lELkCZOzigdVeKFen+ePY+Bz9fGxzRR3YjF3LTCg7LCG6DDdbsRsrUBMB24/Hj4uk7SNY/YsPUkENvks5Yzy/A3jXZ80WXRh46PvLv0pqwKM09cXj+CMZOiI2XbqVChUqnWsNRu6lovtDq6pox4eY6jIyOo0B9ZeuiuvCP8fGK6y8dcJ7Fx7QsVdyxOL0lC1qMCxsBCEXDYXjDc4Of5zoCFQmkAsaxY4kYA7Ofvczb1kYhoClV55sz1jAsUDelFy/W7Gr+uFU+DEffgjSrJfEHwY/DlMO3hF4KKG/GvGoNhYYmNhBRFh//ylPFFj3gxJyD3QhcMOag5tcKcEiNp4kBIomsR936CgYL4/wUAr9i4QxGBoohsouomArA1ziP1RUXCMErgSbtZByM/2/pZcsiaebKCyPhg1W7nyvKMqIyU0Go3xJdRjtVvDzA+vgL9/jxGamMSlbfIY0mZn6gslQ+nPDzKi/ksTkCuuj44fCvsRjkCBNSQE3By1FHb3JUDV7HEJGMeuYQA3EGzUzetsYoF6PHAElGzT7QkI+VDYescJpcGept0Rlscbb4YgG3A93LvlU8BmMfI7TEHqhYzai/YX49gS3lYKF3WwA3+B7ymlBpJ2scsf7elCIg9yxRpE0BHRlIA9AhU7wu8rJe6aluaswo86agZXfC+sn9X6Frh3D7/7hxutXB9lt2BIZ1IrISKdNfLJ+qAao7AAQuQSMsKsE16FE/PeCHxf9O0hdfH1DXWFooLVDWYzVCv36J8sWpcPaWC9CCgPrneaWGubtJJgiMXUPpXcAFlE0l+LivifNzwPEw9Y1GhdnR94/JJa3B+sIKw37UdRSFvcjxrtJpVo0yLfsmMMLnH1pzXUwzptQrm65RY+jVdfm21k+HxuLpA4zlcsVCcM704j80bN4pbWpiZth1VgRpcoFytaKG5EQD7+WksyMUs5C7SBdKi3iKVPWHcx7sTj4oZAMX33yJ/e3CBLdELwqmTG5RH0zeC44AAzEXailBMJy19RYjANaadm/5ZBOCPoiCmNmw3A2p1SDDelRSER8CdsMXjIPb+UN4jjibPXNnjBJ0ixZDA44Xsdii6Z0KgiEa7rii7VikjO7AtY7XMJTaHZqutiUNlAbfYlK8wW8yHTT7LtjsAc9KoS0eJuuNQoRZAxyJuu5H93hgK6kfGFZZJrbZ44VKRjlEFNJbYLmiADrk6lUeyVDovnlhl3GoOGkTzgSMjenCy8788SqIssrl+2kG626OXABNGWTS6TfNozVKaFLwQchYd83vpZsWFi+dAbwUHXy6EfG6x10YpgA+jYkZyLPjgaz1huXyCxQBMlQJ/rxTJC1JKyMSVUUikW5Y6ViDCc2TyihE5xwMXUMrXBvRDCDsQD2QEDGHhkxdABMBxhKN7EKSNVipu5+9AzL/7vUojsCh60v3r9GT6Pj4xoWMiPcL7zpHRaTYxuXoK3XZH5Yljo+Po9ge4tjCHAYtdWg0UqjUZSDGpvIJuZbTOZHEK6Tgu9EV6n1hiSHPAS4TDORUqNSWaGWxwE1XM51DgcbEIhRWHlWpKKYj/1X1m8q0nAKZZjtrtpHLmRLIst2ekusav2fKfun4cKxGApab/zteWCui3O+jWmxgpFhXtLzYXlXwbGRtFrx3awkeBSgz4XGidtzXAk1g3Bd0SdymB11UUGvIhfv8pM1SeISymMl0XmWmUQjHqA+dBnXPNPA7ON76eAMzrch0P7H3jQtTvAEzA/pmjID4qCccIWD2ZuMqFsnujcizyIQDz4nqPOP7b/X5pY0kNpiLE4I3gW2P+1KTutVAsVfQ5NJPnJX/v1Luoscqt38MDd92HK1enceHiZXUzrbAZHrOlNPrhYC8UUhc3j4bNMGhgE5EDPADw8khGiYmO+fSq1Uymb4boOfJnxuu22rz1HAQBINXpmHpQQQsGoTJQ7b2DyRBJEh5Lu93VBCO7ly8MUKoaaHbapFN4Dok0nJpYsnpjwsG0kPx0Hl+nZV0JWo06Br0+bt17C3Zu2yoFwsXz53F5cUkAw1ZNBBGVtAJYObUCa9euxuETxyzCC9SBR66K/rNZtGh60uvLtFxlq2xlXqliYmxc7zt66mS6gPKem1lNXt/JhYFdI/g5vrX2yetRkSfnYhCOwZTpFn9wZ6FJ7F0zuJBFPb8cgOIt7ESlgtmFeXGEvEec1Nu3bsP2TVu0SL9/6X0U8nmce+8sDtx6AGcvXsSVuTk0qZ3vdLDU6WKJfsm1KkZYIFFfwli1hrFaDbPT15AwIg5Rr1MGSriGcyYHzOukPmfBpIq0D4s4qsWygNkpCF2j5QDMfArzKsofBIevxCguzxV4sBD/9H+n0WRo6snnfb4qCi8XMT99DZvXrsetu2/RLmFmbhYXpz/AmfPnMFaupefnQYyPDZ5jvcvjHx4bd8OKfMOYStdj54EAACAASURBVNp2/j6+nCf3+19vsfDJ8ILAqu4XXIASo9vSSsCwiKS/h2hYBT3SvYeFKXDn+sxQtu9j7mcSgD9OhkYA5uRMCzFU8tq3C8okTOCAXcbCLayviDJxD1tgPscbxRukiqaseZIWix3kiiOYXWji1//7f6Tt/X/6j/8BKyfHFc39D3//Gzh2/F0cOnwcS/U2KuTrWH7ZaSprze4V/CzZXAb/g1ju5m5JPrg8IcNj4X8sVTYnLKNXipxwNAsJ/euy7HCQy4PdZ/leLhiZQRP5TAcFuqqNTCgSZlFJp8kCDE6mojTRPJ5ihkA+QLGcQaVqpcgsq242+uiS65bJEKkSRjMFRT6UrXFo2o7CfCG4GN1z4ABu2bMLRw4dxOLCPL761a/iuVffwuy1q0qyjNVGZWnZapA3Xq3+bk8980NFhnGSNF6olpKuAbjCDet3tmJiEmvXrBEQP/vSiyqJZiTHHU1jcUnbP34mvSs6bVPB+C7AQTIGYAcLB2H/na+hv65VqBkMOwhrdyEO0KKnOPEWA3jSZAFLCflyCQsNs029dd9+cbnH3zmGTXs2Ybw6hldefBmPPfZzeOW113FtaRHXGnU0Qnt4joOVE+MC4ubiIu687XasXb0Ghw69pc7ipMysm7C5/SlhVzBNu3xSgqKBQEH9NSVkOeNQLEBQIjXwv8sAuBSStwRtXQ+6qJGf5X+sIuwN+6M5hRQvQLICDQlMRehM4qmc2T6v3ljQ/bz/9gNIuj2cPH4Cm3dsweiKSfzwR8+iTIe/IEPTEAh8vedSFrqtNILVbiQsPqRq5Cm8MGvNdcMu1O+xL1DX5uvGf4fkoqJZ5lBkym48uAA/UCfiliNJXSlLH2brXcNFVsFJGA98HwOC/08B+PJ771F6ID/gk++8LTMeliLnxiax2O2pEu7jdMDaZii3YkmBb33rf8EPf/As9u7dj007bgvbL1v5SBH4RSMVQXWjTz4OGvGuwfzao2LeKD684R+fd5pC0XLw9Pzyl7+MPbt2yontwvmzuOWWW3D3vXfh/Pnz6uy6ZcsWdWLlzeVzbBJ47113przyqVOn9De+htEZH6+/9qZ+37x1i5QIMzMzOHrsML7w4IOmv80yOdPF8y88i927d8nOk5lZqqZe+ukr2LRxPW65ZbfAh90xXnv9FUnheK0UaScltNt9FWAQyK0qkIDOiiVKkJoo5DlYR+R9TK0XeWYaFFFDnc2V5MzGgUmKhfQEK6lYwszFg4nqyYlRdBuL+JVf+gUcPvw2eJ7cDWzfQTlaDVcuX8IXP3cfMr0WaiMVXSsa52/bvhNPPfVD3HnXXTYGigXMLy6oa8XXvv51gQmTWJfOX1DDznvuvQsrVkyi2VhSEc5zzz2Hi5cu447bD2DF+ATmZmZx8thxjE9N4q577sa7776LQyfPmJ0mIzmqP7iDkHhL4iF0abIfoh8BR+xFQOAIOtYYnONIj9t1m3BDesJBmq/r0I6RE7Fctqw+oHHDe8uuzyvWrcA3fuGX8eNnf4TP3/+APJ3nFhfUofjPvv89rBwfwV133SWlzrWZaV2HjVs2q1kpq0Fnr82qeSlLxbmbe+vQQSXyDhw4YNxzpoijJ9/F+StXMGBymgoSOg/LQLyPYt56JIo3lpbauF+fQ0nO+HYCsEvUeN+p/+ZPcsxq06REXka7MoFUYFJZapF6JwRajfgl1YHaWyXyh9m8eTN+8pOf6DxWrFiBXbt2qQvyLVvWYvv27bovly9ewqnjJ/CVL31Z95oqknbXFh2OpxMnT+LNQwfxta8/lvaLO3nyJC5duoTHHnsM58+eg/xzSyWsW7dOi/658xfx+ltv6v005V9s1LWgL3EBbDRQYEFGpKLwcTBcCGzXqGRiaOrKCFpJ86CoWM49X7dj6A+Ghuz/+l/jb/ztX9fcYSRPP2BWGvoO2SP/v5Af8GcNwBu27dfFJlhoAmVDxj+AqJnqWJKOKxsf1E9adFsU2+N2jARbeTYEj1PfyjGaYhPELz34RYyO1RRl0af28ce/jkq1hOnpaU0umgNxUrHYhP8dOnQID37uAbzwwgv6OwcMQZqff+TIER3TzOwi9uzZpU6uW7du1bacnV3vuudOOb7lMmX86q/+Cp57/hls2rQRjUYTH1y6grvuug8//cnL2Lt3uyL2I0eP6nyuXruM2qgldEQn0CGRDlpdq+Sy6MRV4tQGM8lTRIE97ykt61k1nPflIgCrNQ/Ldntsw5RFokRRV/30iqURXP7gIlbURvBbv/k/4Q//4H/TQKyNjqPV7Wl3Ul9awP49O9FcnMd9996tdkTkQtdv2KSFgw0Uj544rqh1dHwMR44dE6jQpjKXK+Luu+/Cj370Izz21UfUQZdJUS6G9MN9++3D2LZlqzoa3Hvn3bhw4YKu64pVK/GTl36KQYFNGU0GxSQkCwMIxAITlUuX00IeTQwPX0OSqC+HoQ8XGPgkIljZ361YQ3xssFDl88VSWecoOoxJWgD79+/X+CAwFMoFRe/P//g5PPbo13Di1Ls4e+4C7n7gPrx76hR2bd2ssXH06FHc/7kH9Pnzi4tqwc4eeZ+//3MCsoMHD2LdhvUKcM6eP489e/bgpVdexurJVXj/wkUsttuojI5aMNJnbxeA9SDcDXnEKu5TzUltUdGDbngBgD0KdACWTpgtl1wVEagyUyCYZwKTkPEWX2FUsKogCFOix3vN8cp7TKsCBiGmEBnDxqkxUTWcr3t378Hrr76Gz91/P9555x1FpTt37taitGPnTkXK5y5ewO13HMAbb7yh97NNPechvcN/9MyzAmBeI/LE7Ly9Ys1azdl8mPdcvMhDsz7A5JuhI0qgHJYDsNtuLgdgjgd5eIQRtXwB92FGvTA7Ylx69yD+ze/93s8eAK/asMsqz1Q4YasF5VWedGMREf/u4MsL7ZGv0skDW0H54IXn39zIRwmNXAGVSgmL8/N4+OGHMT87oxt34dxZTaQTp04oKmUHVv6dg2HNmjWKpnnjN69fp8nGFZaDggkVTg6Bf5LgtdffxD333IOFxTl97qpVK3Dwzbf0mc89/yNkMmU8/vNf13Zzx45tGmTnz1/Ehg2bcPq993Hu/ZN48Etf1Gq+ML+E1998w/hOSeb6IdKmfM2Ms5VsCDI0AlMpTxOcArIZ9sZjlRt3CEwmmvNWT9E2E0msiU+QJ6WSK6DZ6aLRYuddKEHGLgyPPPwV/OT5F3CV2exsXhOA79+wfi3uuHUvTh0/irvuPKCog7uDvbfehmPHjum6HTx0SOfAKJhgQ/qCrcoZEf7dv/t38d3v/le97nvf+2+4cOmiDNx533jdH334Ebz95lv4wgOfw6GDB1Eql7F2w3o55g0KtIIyuViO22962QZxv5wzee6RrCrdXjrPG+lMlyfo+LldVtzoYcmYWCnhE9hpL9czEzwZgbEVT66YU2TGheNXf+VX8fQzz+DU6TN4/Jd+EddmZ7B+xQp88MEH+OlPf4pf/OX/TveCUS67wXCBYmTHxZyL/EMPPYR1GzYIUL7wxQcDv5vH0RMncZntyysV48vViSEnQ59MoBD82D36Fd/LamSqJxjdcl6FSi5us9lFWjJK8q+6Vr5VH8ouva+ginR9zQ/Rr5JcAGZnruD+++9X1MnjlrKmUtHv9Ie+e+9eUxXk89o5/NEf/REe++pXdc68fr/0cz+P//wnf6w5xfmzsLQoky7uoqZCH7njR4/i0UcfVUBTq47o+7iobd6wUU2BuZMgrcbvlaImn1PApFoBt1JdBsBDQLX8ExdBLjbEGbs2FuV/lFbaxxJ1wD/68z+1jhg/iwA8tnq7hn+haIBBULFMpwnx+9oiBSlKpMF1UbWH9a584HtjDpg3o92kVWUWX/rSl/D+6VMaDA99+UsCisX6olZURiA0iOfAkMB+MNCkWrNyQosBQZiPq1evBmexsgbU0eMnNZl+8MSTWL9hrbaaL730E3z1kUcF5gSwX/kbv4zvfOc7uO22/QLQ559/Xu89fPgwdu3cpoHSarWxYuVqXLp0GZcu23cQWEuUYbGSnwYrkusRMAbyRCbIlktWXUfZmftfKHKjMVExh4XFpnSwVg2VQ45JyxxLR0N3kWDnSCc3+jPfvv9WfP+pJzWRCKKHjpxCuZBVEcKhN1/DHbfdKvA+feZ9TZojx4/h3nvv1WKl+1goYHpmBo888oioHr/ujI727t8nH2fSO5xEJ0+d0r0l/fDi8y/gF3/ucUXXamE+Po7Dx44KICyDb+XbXHxUoagoONARYXwIaELydjhxPmwn6NGvA7Cor6ALFiixhXlI/tYbpFGqGjO8Jzw/3jueFzuB1EZH0Kg3xRNzgXn2uedxbXoaX374EY2fajEnMGLEt2PXTi3gLDa574EHBMC7d9+ixZ0L2e7du5XA4t85jrg4sWsJF/l3z7wvKommRozpSMWwiKSYGVY3OvjGlZAKaiIFgm+nlcxS8okAPPSDsGszVJmQ63Xe1JUUqvwLSgOyZaRnSJlwoeH9Y9RKCuLZZ5/FI1/4ogIXJnUf+7mvi6Zg4HPsxHGNsTv23ooXX3xRr2c+h2Nj09Ytop94XxgEcM5xbv7o6Wd0rfhdnKdMHq9ev16LGwGXx+GqFn42NdOepLV7bI/rOf+gaWdfRkozAwDLyjZ03vbx4p8RJ3zL2XwaAf/b3/u9tCXRzwwFMblul2kamXQomyaR/sCupc1lLUvMmnCtVNLjWSSoaDBj3hDmGzFsZeRZc26564tLupFbt23GBxcvKar8pV94XBwkhfRMJrGjA1debqdISTAiIZDff9/d+nxOPvJRBEu+nhOSA+Odw0dx2223Ye2aVfrc2emrOH36NNatWYstWzapVJKROXnTZquuSbZp0wacPHkcp8+8h8nxCezffyu6vR7OnbuAI8dOyO1L2mSeT6chABYwdCnmJ6/LQc/JWJSqotczxQMHjZUYDycRJ3yBkjFy4WJP2Q8tI2e5dreDXquB0dExyekIfHfcebeSbaRmGOW+dvAo1q9Zg69/9WFcvXxJ94oT7er0LDZt2YofPfe0gIfny/vBCeiTkEDCKII7CvLK5ZEq9u2/TZNx5ZrVup6kIT5/3/0qxqE2lq/jRJxasQIn3j0p7WW8/aMaw7fcioy9w7H8mU0toQU7SIgIHzeKfH0y0U7SJljOylGDVtgBmNSN68xJu/DzSUPx/QQJ/k2RfyGPNRs2iorpdPu6zxwfS3PG8XJ8cgyR4+Q4IR3BCPHku+8JUPgZvP6H3jqosUpAInCfOXsap0+/j7mFJVRrNbuPkl6ZJepoaVTHT9pBVJ1HshwEBOlI6JzWE8aAG5QRRr2kGJXyllQCebGEA7CaWgYA7nYtachrQvqBwQspCC4eXFQevPs+3X8eF0GRfC2pOs4x7jJ3b9+u8cLzZ+KNUTH/zh0Gz5XgzQd3lB4c7dqzWxQYF8aZ2Tl9l+2gja50tYeShlERVQygKUcedcHg3DDbSl5LK+W+0fsdxPn5pUzu0zXl/LiecJ81B7xmG5NwJqY2sjpoItV6KIdSvppmsAVCgQemwF8gmzFtrkt4CJCujOBA73TprFbQzeKn8wYRXMiLeaQtUO/1tAVSMqzZ1OBXMUG3ruf5Gbzp/B4CKgcTS0Q3bdmm4zh7+owSVMzss2CBmXK+jplzrtQEYL6fi4vKitlJN5tgorYiVKS1URsbE884O79g587iBRfSM4qVVSC9BoByhVnyAtpNqh3MOpN8uasDyI1LtjRoo1IeQb5oFEWzTZ9lRj8GNlNTk7h69RoG2RxGxyawsEC+k41QTamRL9Vw9fIHWL9uDTo0qR8Z0b1q95htHqA6UkibqlLzyeNmJMLrK2e5Yg6TK1dgcbGusnG6VEkmFEyCxsdqWJibV7aZ3QV4n4wy6WBhcVHNWAk0cdQRAyr1tH7OLo9yWZMi8mXi+zjDLwBPTZCHSglXRuh7vGAk6MAl+wrnqLicVWDlKhrdttzH5pfqWriZfBQoUPcbksdS6YQMOwGb12d0fFIRLxNXfD0LYzhOvIBhZLQsG052+6VE0vIdPSvkYZK6bxwnj9U5bFX4BWlbnmAS6IIhvAbffXU9CdK8KBlppdoWGUrDTgpBTS0Nzd3Uhufi234uJhyfnCs8f45jUVh0LOz1tOjwd2u6O0CjXjfzLCWCrVhl1QqjLZS8pYNfva7npbAJu0/O9cqIufnpvHPsFGL5Eh6dFCRBocFj4C5x+T2Px5I7oHmnZGu0YklZLWZBYurg7eDu17KMbArApCC+8be++bOVhFu340DgbE3dYA8DTf7HGMfF15LhcDvFgec6vmCY7Ak31wzyPbwBLPVkqbIGaNdka7VqVdtDZm8bzQXdPIKGRzoCgFAeu271pL6Lg8pXVw4CtbCh8qLVRb2xpKix22pLP0xZTqVcxOqVq2SKzQiG3KxVfAHjEyO4cPEMtm/fitkr5m0xPTer6zAyWtX2U6v7zAwG1DlGVnkUzLAfnlMQ9UUqSxgBewdfU0mo+y63qmVTU2QzNIrpqq+etmnBxYyRd3WUXT+yqLe7mFtcUgEKN2T0g2BFNuPmMRq/hJ5mSzSCUeeQHmqjJS1ausb9gaJYHrsnXi7PfKAuxjSxYMeFxaUl+RK3laQZx8LitORmk2PjuHrpAy2m1ZERcclSvHjTLk/+RJKxELqmHKcoiAASGid068oOdcA+EeOopuSkcaAgbPQFayxTzmkc+YLIceCFK1rUWeZMaVdCRUFfgMbrQgDlWBwjOLNHXr+XRsoEGN6DEndWraZK3jmerl6+YsZSIzVttefn5tBJaCxFa98ysomNw2whpyBCuo3WMGyNy3F9USpQ1sloNfgl8PxMWxTkWCGsZZmtGdbwZ1S2HFQU6gATjH4MrAzw5xfrCjA4r/zaOGVosrKOImAW4MxOz0gdQD25K5coNiBFqGgyFP/wljCQ4gjW+QYZojTOIR8kCoXJZXoou11B0Jnz+5k89vm2HIDjCJZJOE/wq1W9qIgoKRuvWjfwpCglw7b0P5MAvHrrrSl1YLacloH1wopmk/Irbq1M8yh5WdZ8DPhftWruVK6AcH8DPsdBnSmVVbnFScDKLSac6vUlbXf0moqZ+nhUyy07V3ECMAfF2Kh1lFCZqdvSsdMDJx/NboLJSp8mJPkClhbndfPHx8YwNzOtklSZyfdskjGao5dxvTHH9Rr5ZCp8Dic5Fxe6mzU0WeXOJi+Q4YIjIxy2gpFN3gDtprdfchC2LTr5XyZgylUOUHo/JGrr5F7CMjXn8fd7mCeHWR3F1dl5TE6tNFvBIk1omjIZHx+todO2SIbXiVvskfFJLNYZ4VqisFoq2xaw29M11uAnIJbzSmqIm2cLq2JJ1WKMspSwKRfQqjekka6VK/oMlZQjQZnXIBj5pNvHYJ7iUYxkPvHEcKeukHwpZc1MJQZfByc+Vwkluc4Ba3JK6mcLGAVvniR2qsypMO2mCmV1VWHBy9X5edkPstRd0kvuspptRWw8Jz5Hrpifw5SXBQhcTAvyS960YYO0wl6ey+uTKzGqo42UEQH87kq1rLExNzeDkfyIHWuIZF3vrN0ktfARAMdVXtam3XpOiROlObt4YQNgURL8e6ZrRu7kgkM06ODLe5TPV3VvveUV5yfPi8DJMcwKTd5DLsws3lENOI2uQrl5B22Lcktl0RIcOwxmGP3y+wjUWrSpiiqXJNHjgwuazIw6Ni+14AXFgxsDGdAaJeH/OZ76+GGeRcFan8b9BsAMFoY6cUtOXrfrimgNB+ALJ95UEu6vPAL+4NSpJN/rqSPG8UMHpfejHzA7YnzSrsjDlchKaL/1rd9JdcBja7enEa4XU6T87WCAWWoqa7XU69cbePLiK2oNq1+b2tdOT9ExJ4CqhxTBmBMVb4AXc3ihAEG0GxzQVAgStpkO6HEBAKVd+pzEetex+onjnjX3EolzXIU2Spx4KV/d7MgLosjS43JULNJisrCrCjZTN3CrZwUptirbtWISh7wvKwlzeasI5OskTevxM+x7OYgcWPhzuCDZAOR3kP7gQJJUj5YX5Dv75kUg3ivwerIQDFWABJDlPJgiTfcskNfC9Y5lHgHpdWFRVWSp1vDDhqta2Nhhmh4HMhxg5C7llKgXdnZoRj32pL7zrHYohW16uWjYFQmM6C9gNz91AtMkCibsbs0oAGZoqOcDX0gBik8wJvp6Bt7+Xjdsca61TKql18Nir4s6i3VUMcbkWEHAZV0jAsip8MMKBHxCUxLGGkHqdLV1drAI2lQ3hKJKQZEdx1IuD4rvSL80uPshNUezn3BtyYXzM/nTG9w68PjCkoJSxPv6cwLfoJLouL/0R5QSM+kZL3Ce4HIOfdgTkdWdFn2ryjNsMriwOLcsU3V9mjVD9c91APTj8+8wvj74ZgR7yfg+a85HTXFvlAugk74bFelzw+e4gxy9Xvz++UKfqkNCt2VzQzuEf/vtf41v/O1fQ1O+TW2UKIHMW9VsjC+sb+CDklSVqfd7GEn6mD57BieOHFbX7C88/AiuzC0i4wDshux/1QC8YtOeNALmQTno+YTNRV4L0jgGMPViC2oiCRjsmaUtjxpzls1rNfhLxJGrA7EBHXnk4YTzG+0AxmORxy4ncmI8NZNeisJDXTo7z+riBgDma5yDFNHfZSNLAq+ZlMhnguDasZ/eZs6WWbOJtIf9zLNlCqvdyHUXrDMG/9alrKxjDTo90+vn5AkGnge5YQdgV5aIkogA2IDYogAlogJQKWLqDZNey6NI/T6cPddFGj7RCxFd5PfUJ4K9JtTiyyzbEmKq7ApbZRYfpBHIIEl9Q7z+vx1tGw1IbWvthtre0cCiPLuyDqL8N5MoutphHDBpFS8geRki2efG7/drzO8h/bDU76HZY/cFA+ACAZjb+lAK7RNbfGy0MIgnpn8JK8bkYBe+L0ijZFQlULCEEGV4BGAZqrO4ZmAJOAfg4fUbAnAYUCFpfb09ZCyzuhHANaMFdHkU6aN0+fPxQttVQnQ4otNCj6AzZlPPIdi6OdIQgP3Y/aePK/8ONjiNgVP3N3JQy0V9DtNxFH0oVSD+vIpLIhDW85F8zc8jdYYLAP+ZA/DNDNmz1dpNe8KZfMq4T3eTiiPgVVv2WrIrcsr3CIQXo1wbMd4nVMDF0ZcGG7egwRGL0QS3+wRfRpG6SbS4DCXKzuW5rIi/s3w3JuUNlA1UPSnoN4grt6LfYLGoZo6h6aWiLVXQmDMVH1wQ8gmdzIwOIPh6t2fmEnmsBGBvgW2JRIuO7BjYcnsplHLacel60uOBighppK04IC739Eicn6PsfuBNef0Jvg7APL5miwyvJS+4iyBgUWtNno/n5zX4/I4YmPweeYThv9s1G/q32k546BccR8v8vDJ9Hwas3uqpgaJHlpyY/DuTKP55WlAjioG/08+VEyf2c405zriponcvcQC26xNkjpKymc8BAxTnOwnQ6aR3AGeEGCWt6ObR6rOooacOYwRgNn008xfjKv3hx6Axpf9ZGySVCsfebKQUGH2F8cCO3A7A3tWCniFswU4AVintsgjYJHlDN7Q4AvRz8p1avLgKxMJupRF1nPb7kEbPWuw+vMWP51NPq9Zwh+QG+DrXDNn26yNgv2axeVC8YPtxp5F2AGAHTwfg9FjDjml59Ou/x3y/f0baHEAeKkOAvlEEzHvwmQNwcTBIWxIxcRW3JPq0ADy+YVd6s32C+yTmRXK7OY9cvSbcQZtcrkBCzQVtULtTEUHEt5Y+KLzGnjdIWsHi0M4wjXxDFpV19x55qFyTUOmtfkJmm/yeoqFg4agIPlTiEeC4rRRFx+cSRqsWsfoAUa+7qGuD840qOWUiYlAPdEJJHCAButN2oOaKbVGjLxxGNbCy0GiXSsUWMKMo2DdvWEHI5xYbNoF4LejIJmqnat62LOfMs/9aSI7Gk9QnAgdgvCg6EDvgJIOh21U8efzvoyWT2LFXF/W3VFa49IycXIlCl2XbX18QiS3UWRPU3M9VIK2KOSs8iK/1sBX9MARqhUWT23l5LATw5e98fzlrXgA8Bt+qetGDLQBDK8NWMH4XsHtkp7Yi9vAo2gqm7cHlj/xqapAeomPr0CCMChwtrSHpU2teEPwEXvsEZibjAMzPtB0EPUNIndwYgP37faHxMRTPPZ4HE4t+vWMATmmaIHuLQTl+Pefvde9fRi2kRR5hsYoBWNcrMsePx4HP5wH3AaR4Ui7fDHnS8beMHouPxQ5sqH7Rr77IRvfMP8vpFqcgdK3/OgCYXZGdgmDRwnr6JYxOqNtrpjLyqSLg2lorxPABsHyFoxWfVv6ginAeN6YjrPw4n7bT5ixy7Wy+ZCoKfgY5Y75WnGfQC9KnwYHfo8h4ENJGU8qKrHU24EOlsMH4mlIwB+CUM44iCJbPxrynokH2dwzSKpYQO4fL46B8LFZbFHNMzhVkJj8YmKk6o18WXtgANfWIn4PzdzpOdRIZiQDZ+F+BSWhd36edpTTG9CIeoMBuBuVyKh3KBOc3B2HX2fpAJjx5hOu8sN9DvsaM4o2Tjp/3ez7i7YlYTEIvgwG7FLAYwvxZcwEg/b26RtG2mD3X3P0q9nNdDsA21zyxlg45NPgdwciF0ZkiYPLPIfJh2UP8fWm1XOBxO/STDdxuNzhx6X4rGmAUb2DAxVwlNdFiIkCBLdLKG3iSl4tQhrRXgkJiewxGwCqNZXPMUL3GZCmtS93Niz8FChEAcwfo98rvoY8XjZGwW9MxRgUtDnDcXy2PHuOcgO2fPtyxwq8wC3zi7+eiGj+0kKTKFaMgPNjR+ImCk+vGQMqrh6agywDYj5njyR8fFQWnLwjjI2Yt4u+MAdjf89cCwBRcNaYv48ibb6hqbN327QLgDqO7TwvA63dcdwN9a+EDwE11rtv2RIOYiSyBioAutF3Jmh+ESgnZEzF4jjKZR5BwSRlBwXWdgwCJTAAAIABJREFUMfhqkocbnMslKJbMDo+2igRsdZYtDrsPcJAI8j0xJUe3wJ1m3evVQJufowambDfUpzm7AbAR9bbdVXuhYLvJUuMseV+5pZF+MID2Tsj9TjtdvOLkpSfhuDANI2KLDgXSMn8foDo6pb97ma17aUiaw+QeuzGH7agm9zLDcGlRvVLRDeNjT12CRKB1fGHzwavIGV3kMma4pHuGrIxi1BGEIBec5AzMbaFxQNT3qqcXI1E2cDJ5lJ4PkjTfYvP93rstpiAGWcaK4T0E4hD5KhHEqCxQIQKRgB1xIVAnuKrxfpECiKNjn/BWwXc9AOsYBfw0bDJDcrdTJB/vAFzKsJyWCVJqUg2AuTioNJhNtgZDAHbgkLEOaRCqAwIH7eM5vva6n6G4yXcOfi9TsI4keTFwOzC5jjpeXGPQsoKRkIRkkxnRESb1EnAvA2CPgB2UHQ98J+Ng75+ZqB318N7web/PuucfA8A+ntIFww2HfJ0IgY7GqvfGCyXdfA+Xx8+UgmAhBiNguqERgFmh8lkAcLzV8IvMk6aUxSNWPu+T2W8y28GYEYfp+SiiF5gWDYTJuca8rq+q/llKgkQlzn5jfSDmVPJbEO+rQSkH/wC2+tUTRxblaQB0LWEnQJQZjCkc/DP5nDaupCN6FoGS2uBiQytOytD4kFE5m5mCptn00jVjHgI3N53KcLMlTaArvCCFwKnBEVoPDWmNIKQPBR28LpXaZOoi54uQR/T8u/dc86jcgdJBmdcivl8xF2wgc3010fLXJlQBqJtDXtt/RfUCVMIpE1Z2TckTKzMftpsO5sWkaBREAGAvOnAA9nviE1M/I7OafEoxpHGQsvT+SJuuRgUdqd5WW/TrS1yTOOIUBTxcEOIIOK3US/oCX6OqrHUSAdgXEwfgHoHM0MqKIuQAN0A+NJVkV1/XyTsAk7N0r4s4+osB0qPudLGIzO8FyqFjhr8njqJ5jQppU+zhNYs/nzprM8M33bCVxQ+7C98IgOMIWCAaFBke1AhwvZovYzu6mLeVTjltwjnUdPv7hndadTbpI+6k4U9S255igSs+wqnyGGiI9JkDcBwBxwDcpZi/bIUDFP7zInsBADu/2gnfPAlXXbstTRL5RXM5mk8ejxA56czD1nhD6Q8p5QpJN2XxBxmVhVqXhTzaPasR53sY5fGi+WeIoy182BDbowFxy5mOcbDBLd58V0P1EMX0IUmkKCZU5KlDQvBFSMD3sw2NqRcInuZWRj1vH+2mJajkCVtiVQ+NyM19i8lCeqxKEaERZosA++uxDRHBv5g1WoXv5/e7Dtqdu5jIG1IaFq3qd9oOMqmXLUkKQ5DmYsfPoKaSr1OxSWZY4q0oIDIP18RYxnHG0bB2LSECjiMkXhunMkgLsENvUU0lbfupaiTCKn/PVmWbKI6aJuKBk3TFQykppj6uBC33CPHvc22oJrJXFUYzsAiLoDRWU+Bl8taeU2LSu284hRFanfNetNzLR8k33qKQ+HIlSTAY1znLGH1YJq1FMrEmpQ7A/Ez69Hp3hmJilYNdNvYM8i1LFDIKHqCQFMQVE4DFGQfVgUfA7b6NxetAJ96hRN4Ifp7xvSIAx4CaRrMB4GjilF6/KFfA5xRA0ZIxvJYWqIQFB2B/X9oN2ZUR6S7EXuFzPY6CPykAd6MIfvlx6vqHe6rvCS+Ik6YOwB4B25geLgD05PhMAfjC8XeSAnmcdgsn3n4bK1evRW31aqzethtXFhZRro3eFIAp8+gz2aWxaSW/v/2t38H3f/A0dt+yD6WpzdclcfxmDyNii0DjraRvo/lZ1LaKIw0RryyjtSXOyeNzhMUYYeWKI2mPetlpII1MI87Jb1apSLF5AfkcK5G4WaVZPIE7KxqCbX/81kmjSsmYNKqBG8ux5U5FAMwEmjx9BaTm4dDv1U1kTmlb6NPmCTSeZyfXBAYF5JIisom18aHGMJtll90ESa+lKrRyuWL+rg36AHun4rw8Uh04naKw62YFLt3EOPLlyUm+loDcJuVBSqTbVg8yU1AU0O6zh15PbnSulGAST4Pa74WilLDVDpVUrnNN21BVc6m2l56/qsJjcQCr6tirLm9JQO90oEiYUaJ+0hnO+gEKQJclCwUCwSvC7/HyhcAnsleBactL4FfT1AzaCD3N0gIQizS1I+HP3JC+MLS4nvNlcsx1yUryOdUilQNQCryxAxYTbXHEj0zgOENHCh6TdccOkruPUCn4DkF66FA+LK6YUSi59rCT8IVGjVJDbzlfKOya2fvj6xZfb24All9bpw34s5y3lkcxl3tdNM7dGoM3I3/T5KknEVXBF97vuy6/ZymgOjUkRt12ON71JNrMDP1BAmWm6yLdip2kUVPG6fMi6XuY8LnJg8b4z373v+Dyibfwb//Vt2XG02qb01wxz/MaKoD4MaYGY1RvhTizV65hslYBmgu4dv40Th57ByOj47jtjjsxt1RH5vhLLyaLM9PYu2UTnn/2GWzesg1rt2/HyLoNmK63UKzePAn3cQA8EtzQlk8iv+mkFjxairfBunghmaa/Uy8aEiIq4Q/i+XJIOsWru1MSfB+jpnhl5HHEkV6pGLLwyj3bg0FvoWiNMhmgWk56aOenCx2eyxWsu8GNAFjmORnjsE1ilqTAyM9QUq/MxFuCQYcrrzUMzaCDXJbglMgVK41+O6Qv2FmZABwaZ0b96Zwe4N+dlkC+rOiSDy8PHXLSwcCHXPWgh1LRdha0qmzQTY0tkYou14PKi7V7CFy2Jh2rt8KA9wIV73irq5YzjlAKEwKwGk0Gr189XzTAIOsdjJjUzywkwVqha7jfNxvkoXmpOOJhfz4fA/F8krdtoCWsHZmBvWmygW4oZebOyqgH14qG3UgmyLDSKnr7hxKPpMAy5GktOmbyLI38g8qBHKKDk73R0MS30ZmoZ5uDiZKGgSrIpuX7dlbxOBdYh+2+Jwp1DssA2A3XPTq3DssemAw/N54n/DevlSmNhsejeReZ/SyXk8XgqzFOuiD4L/jnayHQwg14T8HloOuvZV5mOD4MgK1SLxy394sLkatHsr5A3QyAdR9iBI8HjmNBJvOpALi5sAR0WxjN9LE4fQlvvvSSStT37L8dZy9cQOaNJ59Mzpw4hl/86qN45gdPYcu2rVjHSrixCXXEKNfGP1UEPLp253VbDE3gMIEMKAPHEwofHBz9RvtgV4abiSpNTLs62t66zjMkghzsfEXndo8PnwT++e4pwQIKljZyAvJRVHsVcl9GRdDR3yabeTB4FKzjYlRRIscclAfkb1XYELS5fdo3GhXA7/XElwGoTdbSSBUsx+42u0x6axfBnnKFHAszALZU8cjW/SY0EWVaGHFlqXtc6J4Qfs8Wq0pE8rr7tfGknYMaf3J9k28weeoM0Gx1VX7KKJnHzmOmHaLeExJziuTCvXDQ0NY5BkiyK9SSOmixAs9b3VPD7dFJKg8KnGLQli61h1aKfrwOCLovIRnq4LR8Dg2cTgoOWNruins2IFFFSGhlpHHikTYXe1ZC9s2rQ68N0a842BDpsoBGZjZMioVdAMelmkeGzgtpZBfOMRb/k06zATpUOPi5aJEPz8fndV2wEf4QR7+KKMPzzp2qeCVo2A2kDIDluXyDbsI+tpyXjZUR/rd4XsWgHIOwFiA3wAlFT+Lvw6LVz4dru2yH4+fLQhVfNFVGHQA4LS2Prk/Ku0cUjAOwji9QppK0hQsUB2g3wF9RZ58mAmZziD7bOpUKqF+5iEOvvYbJFSuxduMmvPDTV5B54f/+r8nLLzyPr3/lQVw+dxYbt23Bqi1b0KvWpIIofUoArqzcft0WxSdPXNXlA8Bv3Iez6ZQKBV9PHyykC9RSZFj6OlQGhOiFHKbvscLV1aALnTV0DLlhJ1Z1Fijl1axTg4ycI+v0GbXxtYo2KA0yASc/i5FyGhWoJbqPfDsGRnxOVzjXpRbzoY9WrlRBo95SPzg+8jkDw2zO2jwVEvMW8NJlLgBO16gyMPhADLXAdqwecfeDy5oWF+qOw0Kg9wZJkCs8fFHicRK0aWfJqkOfXJ4EYgTsD7ZBih/x4srvYgQ9jG5MTRJP5lK8BeZWNQIOvq/Vt3yAXzsfIw5ClSAXjKPfGABiAJacWzpkSxbFAGzeALoiYYtqB9YeBI6VEzgCSb/GhYz1N/SuFD6WlWgbyE3BIkn+W7RAoBZcXXKdZjhEuJGWNj6XeBfg3+N8pfOaUmncAEk071IOOdwDgnLws1y+e/Dv5cISA3780QL6sMD5PRpSi2FBCcbnnjx1XbA+l34ZuWHZ9vLomd9FiiVNuAUVlM3N4bzzYzJqcCgFVOCQYcLcVr7lFASf8wDtRuCrOfMpAZiGW9XsAONJgqunT+HC6dNYuWatiJGnf/wCMq888XTy5//lO5isFrFj80bsueUWrN62WV4Q1AHnRj4dB1xeYUk4m+zX30yPrPg3n7i6uFHTPFWLhRWd3Re0hQvSIa6s+WA24sDqetSU2P9QRGYRWsrVsf+aIhVGiDk5OQm8JEljmWhfgEYjHmVU5SRl21JtpfPDKFRA7BM73NE0ARH2aiocydkioIRY39z93eqRUS+r/9hhmUk89M1USJOP4Bt4Ox6fDIRCrbMXrvAYvA08r0GjaRHcdaAcNNJKDoW6dd0bLysORirijktmgq0JFu6Tb6N5XIyA/f4awAw5Q1tQgjbXt60aB0MLQTZUSsdFdCw6Z1ETQ5mc5HlRpM/XVEO35htFcQI+rxTz6Mf9psOOh6oGO+5Q3ei7qxCZ0xTHJnzY/YRxLFUH1TWkiphgZOkwKaXAU9KFzvjs4QLkSUJeZx9//Z7JDF2WdV3psPTF8QJ2PUzE88eVG3bdhsoVf0fMdMZeB+GSp/dgORDFSc7l4Kvvcm1tpOf18ap5TQD1CJjXUPI6KALm39rBrzkd48uOXQCccsy2aDqH72MkxZcAwL7QOADfjAP+uAiYdqefJgK+cu0y1ozWUGw08MGJ47j2wSXUW21cmVvC9OIiMtfOXUq++yd/jDNH38Gde3fLfHzN1s0ojE1hptFEcWLyU1EQlZU7U/CNb4xPJAao/Lcnzfgan/D8N1UM3C4M5UJeOmodYLlVj6PqlIMLN60XEiM+4H0hSH8KGAmKQKmQVwRM3aoArWut5QnMAjBZ+jExNZSqaXsUokn/7us4P9IKAny2qw8i9LxNQD7Xapgpj/kAc1ITwQzk1T2kx+OxKJoDl5QLJ7zojFYbmZDAdHqD3yUel5In2W4Ou0zznD1S8etNFtgmyPWdJbjZ4/kWQqGHwC8soLHZjMuYfJvok2I4We3+sE9dCtTB9UsLQ2IVfX4PlwMpIx1/LI+Q9P6g8Y3vawwU18vMAshGFIS3tVfSLWxNDSjttZTL6bO5KKYR8BBAuQPTDiL4PaQJZCo7BMDD77RFzHIQSmyKQhmef+pBEJ1AbFh/owhxuLsYZvnT6DjyaYivyfV//3BwFF9v0+1+9CPWXMfH598hGVxIEqbHGsyUVOkYevr5N3wo2qazXlrtFqSienG4rlGBRsqhR3UEiTj+MLZvQEF8HAf8aZNwBOCpcgk1Gp59cBEXzp7DwSNHMNvu4c4HHuCYSpITbx3C+WPvINtqYvOmjVixbi1qK9biysI8SitWfSoALq+wQoz4EUdM9FBwnsmz7R7paKuKYMauZEBOBRlMQAmoAwAbmJnQPx5c/Df9gj3iFRBEpYvarrDvlqJStpWndwOlRHm1hVcSLdtHkZVy8npg9t40wIyA+Bwrujx56BxrvIDQN4DSPQdcs5kMVyMzQK/FJE3QOoUINAb0fi8cPwGYW0aV0hpvTQvAJGic+YmxkRGPkTRCbHXp9yDmaHMDOrFRD0zPgbAY0hPDGskiEzhkfjYBg++N24EXcpZEM5QKOuQgB9N2mADF+xWMeUzh4B4NOeQCRy8AduezaLC4t4BPTP4pHj9y2Fq2s1o22GwBCJG3LxS+U7kOgCU/89Jgu98dysjCcel7QpTl5vBKwolfNb8HH3/ky5VMDGZAisZDUlnHH6Lgqi6N3+OQXIxOgB7LPmbjsesvSSmbkFy22xAWtJCniMt4Y6DTa6MOJPHc8eucencsc0VLacJwfDH1EN+ftBNJOkQscahFS+tcVMgR6bf9M1zFYRvIIQA7reAqCn28a7IjVYcDsP35ehUEn/u4CPjTAvDs/AzynTZWs3/d/BzOvPceDp96D8loDY/8/C8gM9dsJRVaMLZbePPFH2OEfp1TK7Fy42bM1uvIfsoIuDCxVdeGFzRdFSO/TUZ8btSzXA1BQO4EyQfBVooJbd2Ny+TNYQTsAKyLHG6igwwroXxAxgPZByqb/uXI49GYWvwrTVYkkkGiOnLTIfN5tYqnLML9jPOF/5e794Cy5CqvhXflurHT9OSgGUmjURbSKIxGGYEEsgJBIIOxwYlokgHZYBDBJvk9cAD/jthgglBEKAJCSEgIpVEaaTQ5T890T4ebQ1Xdqn/t79S5fWeY8JZHel5+tVav2337xqpz9vnO9+1vb3Ej1gBMCyF+Fs3ekEiHnVgSASsrIXH6TdRzWI83OtSQSPvxpdilqHxKdMhVWrF0QBAxamrwqnZabgvE5idNOeiIl7e6HVtpuGa6Ua/+n6b98Vw5bARhGzQbXVJqDkHPY5rEMhAkqrNQBJfS3LLuBlMRLLnGasJLakK326YgHKavL9cLqqipGi7SdBS7vXpE1rsAkY4ZP6UR6rEjW9Ae2UvWIvcH4N4ompN9enFIawNcGDopkPN69KQntFi5KhuqIlxvzroXgPk+zCFqcSDlZadTGUrQhzQl+e4sYqaiVIyMNehm7bQgq9NiPYuQbN/TFNz+Y7cLcjpt05M31udDsx66z+0JZtX1wD4sEv3Ze89fOw0O9OfdP8fPXK5O9/G66lqEnodSE+G44OLNAiyV3pj6olBV6oKtn6/TaDqAEcxIi5Ty/uluQn2flKuvC5spjU/BdE9hUXLM//UcMEO9I0lBNNsNBKUpzPZ9NCfGsW3LFpRoMDprDk5YvhxGq9lI4tBA1GzguYcfxPyhPAaG+uEOzcFUx5Qq/aEaMdh4QA0DCuiJOF/cxIc+9lHc85MHsWTJSeifs1RRorpshOkuMhpLUm6ud3L1nnw5mZbi+eoBoMFcX2BvxgyYcRtmEgh/l11lhplBJ6HNiYNmmFYBZDrx0qRb2vRiWo4SYznYoQtoGrD3f1zG0jxVOlmwYMdiFznEapva5wXIF2K4VoRWPRSBddPOIHEDhCih0+TnJG2M9DKVhiBoCmc4UH8LjYz5X6YxEkbmbHFW29ioUxe3Ai5ONI8UwDaZN1Y267SfbzaqcMwYxWxGvj0BdbJUwp6xMUS1vV13kF4eMb8n/6Zgu47stTs134/Xia9PJTheG7146rZnfjZxgm40xMre8nzk+voxd8FR8HI5ibYpdMQ+gvHJCfQNDYogN51MaI/EnDjBTstJyqTbL08rC66pAFDb6oikgkJUFa16aZehcBcDwGjLIhhH5Fx7aBmB7LLEvtzqwHQqMNwxGM4YDLuKTqhy8Ac73AM0AvQ+thXYsDN9qIe70OcO46xFf4C4acHw9iK2XFQbCZqNGrZu3Srn08/kZNfG/7VDFV2bgsRclFXxthUQzBP4fh5JrDSg2WSiQFntCEQvxUzARpZePVydo9e5WwboYb2JwXwRSZMWPw6mWk14/QWxjXKCJvr7iujL51Aa34vHH/0VyhPjmNHfj8nxCWR5f6kEOkm/+c1vxsyZM8WCSXaJjiPfiY4avO/HP/6xmLtyXKgxSzlVpXV99dVXY+XKlYIVfCzHGp87MlXDxGQZpKQzHaaieZVAZkDErDsjW9VZmGpFS/ikmCkdizx53QaviuSSBtovtdXdGWnOeQrsLMI9cMct2L326S4PuB2oXS/pqjyPvaQBtVhzjirRrMpUCa6VIGckaI+PY2pkD0bGxpEM9OGk81e+cgB8932/wNFHn4zirGOmOak9nUhCIbJV1NWbOtARjh7EBNHeY/9tkiH+byxOMVLkoOOEo9sEO4xchJFeInvAtwvCacX7EBNMC2Uf6DPIYiBygvyh/qTS9VXas+pnzrCLYp+BfDYS7d2wzdyfC8MJEZtNdFqquCfRdaosxghfpIZTAJYIO3VwZR6SACyUJ2FxhMITpoAPAVjxg9lAIkuGVN/5zYs5R5otNqx9SdyiCXriMxcoNwJOBLoU8Pyy8YO34oSRyXUjTh399Cq6EYBpWcTPyEnF/LOWy5Rr1YmliabVDiQP3Dc4hOFZc3DcshNw8mmnwnDzaLSamKxMCSATyCXCjVTqp5dnKqaj3RbVtLiX8nS12I12+NX52nanIVob5GlLmoqThsyQyETcsWB5AQxnHIa/Caa/FaY3AcOMgMQBYg8WBYMPcfQqcx3oYRybiVFAoz2JhTNehatO/yJyRk7iACaeWi2mswyMbN8p5pPbx0axY2ISDdNGaJrI2+xTZfqCbAzWJFIxfxJgTA9uyrPWXX7dBqFUy9lO9hUk77b0am1lFp8NE0kQoVgoyPlmR2KtXpfrceqSRZgxOIgTli7C5GQFn7/hM7jj9tvQXywIyDXYLeop0f+3ve1teM973oMZQwPdUxFREzstxN5730/xjW98QxykdbFcz30adX7lK18RR2oZS1lfuup2T05hfHwSG7fsxJatO1FttcRb0fFs1Js1eBRc5/kR7riKitVMNwWAY5N+cmoXLMuTjsfSE9G7s+h2UqbFZH6JlxOAg4kJAeDdeycQ9xdx8gXnHTkAizFkhzHEvhEwAZgRMAFYd2UxglNR1nThTAOwjqAE1Hoq3Z14Wk5SpzF6c5ghmxZSbV3LzCA2fESJJ04QUWzDjHojXF3Q6dmLHboRRsCud0umR5a+T7E0pvNY3VJI2sJr220Uign6+0LQ5kvxXrlQEKjpLcZUg0pPCIjLkXbShUrohqFctzqe5qC58xQLJ0/JWhJ8GdmSNkZgpT2RaAPns4iDJvbu3oXnVz2GdWtWC7jlCspUUiyGMplUp0ILC013ntWqSi6TEYleNAmwmsVRKk91zRj19eH1IEgT0IeLefk+HAPKDj4Wy6O+vgFx2j39ktcI93x0clwimeHZszAxtlccSYRul44H3d6q1bZkoWa+Ni3CSqNHqqEgZ7C7JW/CNOgyQt888rWV5rLeQbkeI97dMPz1MDNbJeol8CIaAjr9MN2pQwJwq6dV+0AP9P0RBGEOtcYEjhpcjjee9b+QxbDkPtstGrNKMQP1naMY2zOKStDCzkYdO1p17ChNwDfzEt2SjaEKoTwhXKSUDIBP81fJz6ox0iugr5wnlJjP/mkInTbieORrstDMXUSn3ZJoeMn8+ZgzcxZOPmqWfK3JyTIG+vokbfbpT34K//Ef3xJ3447tYmRkRBZffo43vOENuP7666XNnmOGY5QLNMdiPp/BM888j8985jN47LHHxC2aDtr8bHwMjXL/5m/+BmeddQba7Uienyn6sE0Hk5UGnl+zDi+u3YByowEaObAj0w4Vr5tsHA3CagaJQgssQ6XzegFYd8Lp1JDGnAMBMFkQRxIBlyen4NlA3gR6AZgR8P8VAM4PawBWk9Zxp1svRRGABPaeItr+hYZIWoGnc8i96Qj+HsV1GJYL2y7ANAuIjCw6CT21uPJbcNlE/xvH9H1mT6/7gSaQzu8eLAJmkeI3AXoa4JvtNjyvjb5igIFiAnYlOixwSa60A8qpEoCV6I2u+ApbUnhYTN3IgpN23pF+xkhbFQFt2I4B1/GUMWSoopFGoyV/Ux2OkcKWjRuw5vmnsX3TOgHj4aEBAVxqROSyfftErPwu/M4c/AT0+fMXCjOGYEnrcPrpEbxowc5JMzq6G9u2bRNL8Z07d8pkouEkHXL5+aqVyW7nHoGerJZWvSXP5essWHYqLn3dZZi7cAFK5YosDHztjJdFQBPUlKivVbZErKdHoUzr4fJz9zr76uq9lYiEulrUYi7+ZKN0YDlNmHYb7qy7ZYETlokSe1DRL+ljtMMxq4cEYLqLHOqwEx+JkUcrGMeigZNw5ek3IGMUAIsRLZ1XGAZ3UHppA8JyDZlCEVULWDs5hme3bESZQQW3zLalRPRFu4LdhIqpQx60pIB0IVLTHYWxweh9XwDWLAytnSxRIhJkillMTY5juFjEpudewCVnnYM3X/la1Co1qX9Qv6TQ3wfHczA5Po5vfetfBSxzuT4BTjo9s+bAccV0wsc+9jFJPXCx9nxfuSTnc3KqfnrfTyQSfuSRRwTEdaMQX2P+/Pn4zne+g+OOO07G4VRlFPlcEV4mj2aY4PmX1uOxp5/FZK2KvqEZMJtK1InaGmSMSGWlRxLTlV3p4QGYn0t3TcrvaQ2DaPVyAnB5z5hEwC8bACsLHlY0U4OWuIkP/ulHoFMQ2aElPXKMSvdX0ay0j9a0Alpv9KsHNQFY5381+Mpq1uUW00Y8h8QqAuYAImRADdyEPfamAScVjJ6eJPtuKXvFZg40kabfZ9+JpkE3iNo9vNa0QaGnWBAl3EK24NgNAeHhQQuFLHO5bD+mcA/1DhQ9bXr7yJyVLU4gQaj0konPEmGmgEyREZ2z5S0BkwCso08CCVMJ1coE7rvrTqx/6TnMHhxAfz6Daq2irMJtF36mIIBHMNSvQ+B+zWteg2uuuQZLly4T4M3lMwjayi6dR7vFiaXSQxPjExIFrV27Fj/72c/w85//HGNjYwLCmQFltZ6Qqpfwe6Taz0w1dICJUhPLzz4Lb7j2TWBbO7Up+D1dmnu22mimoj2atcBIWFIU6STrcCexXwGql03hJg4MS+VPVTEmljyvnRmD5U2g3XcPjCQHdAaBThFI2JtO66Y6YLRg4NA54H1cLg4wgCLmms082uFeHDV4sgBwvzUAw24hYnrAsODFCZobtiEanYJv2ogsC5NJjJ13mfKVAAAgAElEQVST47hvZBdaTDl5Pmjf1Gg2ZT6Qr87FmI/vBWDNGpHtAaPzHk+0XhqcBmD29NKFWVTeojbyjou//+IXMcvP4W+++CWseM35aLfacDMqTbVr9wgWLVyESqOCT33qU7j5Oz+UccbFluCr3cavu+46fOELX+gGT9r1hmM5Xyxg3Utr8eEPfxgvvviiPJdWaOPj47JrYh6Z6YiLLrmYIw2tWh103sgXB8Bl64nnXsSq1S+i2g6R0UXP1PVZ3J9TEFZaHNMArO3odQS8f1ClGRcqp54ygpLkZQPgcHISpd2jAsAY7H95ImANwLZ0JKginAZgpiC8/sUpT1ZZB2mlMQ4GqZL0tK0eiKUQE9h79Gg1+OrHMkdn2EWY1hBiAnDsS/ebFKwY6KZEdznZ3e2ibuyfXukOGcb0/HP/aJeVb3lp2Qb2tFWmDRmx6SGm5m0nguPWMTzcwcxBJmwiBHRmFi0XVsUVt1gl9BXVjiLt7YA5TFMpNLEpRABMCXyrI93epy7SPC+Mgrkl5Pl+6uEH8NSTv8bE6CiGB4qSbyxXq8Ik6RvoF8twTg4COKNbRi/vfOc7sYTt6OTBtqYV5pij1AW57du3S1Scz2fVp0hF9TlJWWi58cYbceedd6ImESiQyyiXaU4wPsZ3lGszQlOilzdf99s46bRXibOyrnKzCaDONup0MoiluubwpvfRqkgv3Po66IWaf3vISp6cBVJ5fidAYo3CyKyH4W2DVSim14+Axd0Fi8R8VX5uCi/1HXJoeHrWHuRRHW8n2p0M6o0JLBk6A286+38jlwzJ+wSxjbYJZDsxJtdvRLBrLzwWmxwXTraAdpLgP7euw+jEJDpMs2VzqNHmPk6Q9Wln1UHGVguEjoClHiLS8DxiJOZ0DlgDsJyvNHI3TBZa28i4Ngq+gzt/+AM8+csHYTYDnH7ySfji330Np512mmrLpss1871JB0HEa+jjSzd8Fv/6r/8qUTC7vhi1siaxZ88efOhDH8Kf//mfCzDL/VT/S5t6+Bmee+45fOADH5DomWOLbjwcE9wdUZWRUfLys06Xb9KqNWBYDtxsFqOlGh587Ams37xV3F2m1cu4YxRukWpZZmolte2SdIMwaChUpBLBvfUkwZVeNby0Fd6M45cNgJmC6I2AT7nw/CPPAavikSkeWQcCYCu/oEtB0/5fzBtLspxAmVbR9STSEWeXRpaoiGv/4pse76IH4QzAcGcgMQeQUN6PTQQmWQkdJNF026xsyfYH4V7B0ANOot9MYfSCsNGrCN3DUe261doEzQFEoYWwU8HAQBNzZ1N3IUa73lCS3UL1oRuzSiuollmVw6Jjh0IYFRn6qRSnkNhTuhoHrC5mcJIo9TQfk5Pj+OE/f1MEyT2yMlILdumeMyw0Wm2Erao898ILL5TJcPaKFWg3lZsrQTybzcvE4iS57bbb5DocffTRknLgdvHaa98k78XIh2kPST24rmxTn376aXz+i1/Cpk2bJAc8NDSkuNOpOBAnQsb2sWNkN0498wy84dprRXuEriD8rlwkonbYlY5UeV9NKVK3upW0u6PqMWwUCGqzcCW+D0hiVQ+w/Un4AxvhFbejUfEBswXDqgMmo14KDhHdHSTxtFTjwVBYj9eD/d9j0czIoRVOYuHQqbjqjM+j6AzBcCMEHQsGLYgSYPfaDWiNTyLDlJno9HoIoxirzAjPr12PqWYLXl9RFOo453Kei4QqhJRiJeCKWazo8E0zQqhOyIi6p0ut27KcnqcOKYhBGwOeh/r4KL78mU9juD+PvkIGmzasx8z5C/HZz9yASy65RK4b01u81Qp/k5Nj+Kd/+ifcddddUkvgAs1xyVsyWt773vfKgs5xwzHCtAR3XHw+2VUsyDFdwQCA41g5mYfChDj22GPx5a/+NY47dik8y0S1XIGbyaIedbBm0xZs2z0K+N60SaukXVSDFlW2Rbxf9KoVhuwPwPqa6QDvQABMU+CXMwWhI+CXLQUheVxJQewLwHfd+4CwIBJ/TpempJsZtNGkRE3+dJFMTyINvtISLGLl+ypK9fIymXy3vQE4/hyAUTBoSdSGabBoFMCIWZHVe1RRVk3Pe6pnrNVYDjKDOBn3j3p7/zZ7TAGnUwgp59lgwWkUGW8+oiiPeqOEfL6CefMTFDIdBI26FIYiKfSRVsRctqpyB5xosUg9qO+fWr9kXEcGOqMgpicMuCiXpwQsCYQcyIWCookxJfDoXbcIX1hpUiiRGIOTOzFQqzdho4mPfOQj+KM/+iP0DQygVqlIKoITSPQg2qFMCkbVnGicNJdffrmkGfge11xzlbynLA7UF05pbpxgmVwOI1t24Wtf+xpuvfVm0ZZgekOU7bg5iZVWbrlaR9/wMN7xrndhxuw54gQtOscpDUukA9MM0HR+TxWP2mlRcjqlNc03l6058Uw2rlx7C8j4/Ric2cGso0bRP2svzOrcrq6HUkjjOGZulgBswXLLB8NWuT8tURz0MVbDh+UXUA93oOgO4sRZVyj6g9uCSFF2eIGB6ugojHZbGAlhS31/0u7WJB089OjjGJngojEouwVS0jgOOu0mbC+rCk49AKxFgcgZD6TBRu0qeiNgHbhXogjzBocQjE9g7ROP44F770QU1AHyk20TQS3G77zt7Tj99NPlfSh/6tmujAcCZn64gKeeegrf/OY35frPmjUL3B1xjHLRPuaYYyTVwIWZf/N5YnbrqxZ3Xv9//ud/FiDmY3gf5wBfm0D9O7//Rzjr9NPRl82iUp4Smp7h+5hqtGW3FFCtj8U29rbIpjq1kEqjYFXwVzlgiY47qTV9CgO9hf3/WwCsaWhShGvWKkmrNIXRzRuwZ+sWLJg3HzPmzYdV6Ee9E8POF+XEiM2OdAHJAt09eYq/Sh4wc8BU+290UxCLF58IIzun24nW2yasB4SXzXRdkzmKNfh2I9yUaK7J1N3Orq6VjAGvbz5MbyZgZJChomMnEN8xyokF3jZkSsvhJuPoFJ9H0zwK9WgZongKCXYi0xlAnTlCHxgwPRTLBaBiouWVEM8oIall1ZY4plYC0wK6kk6BFa6wrUNOUBb5mP5kLtGIO7CSGgb7IwwN0qqmCrNjppJ/tEFivtCSFmhu8fR5VgI2BlxbOUuInm6kquLNyAOCJrKehVzRo7QwKBifg4tHfvILPPvMw/L5BwcHJZIlMBKsyTtlru3P/uzPhD7EicGK9D/8wz9g6dKlEkX/6le/wgc/+EF5Dv//0EMPSW6XgPzrX/8aV111Fc4991yZKJw0fJ+7775bopf3v//9EhGzIMfbr3/96wLgvL58f4KBdmUWTnGS4Jo3XouzVpyLyXIdFvOJbZX/1jug3tRCL9GfUZ00v4hiQ7pb0mI3gSFMj6zLwhonvIMTTzoFxyxbBvI5qaZ2qOM3C6z7PvpwETBnBa2o6k3uyizYLvPnqshZKORRD4FlRwGd1i747lwlBsRuSYQwYh/lqIFbf/IQnlq/DZlCP/JkvZATDHrlkf88rU0tgYmp1Qa1sI+ptJVTHQ1OYFmIU5lMsobybIuul/HTH92GJx55CFnSGjuBFPyu//ifys6o2NeHeq2GXJ7c41hSSflCAT+77yf4+Mc/jt27d3d3tcJVbrUkgv32f35Hdj6MfHnwfo4ffo5qpYLP/MWnpejG8aavNV+bP3zdP/3YJ5Av5NCqVeCKVKqJmDZapoFb77wLGyfK3Q44KgdK8ZULXCpvUE/rTb3NO721JC5oB7rGekHPuz7uvvE72LVmFf73V76Ca679bbRSJ2uexf3xan8e8P4siN8owu3evDn50U03IqmVMWdoEKeccgoy/QPIzpiF2PWQeJkjAmArP6/bSNE7gfSXJke0t/mi9wvJSdBqIV3i9L6NFBRm9/sXAN5M8V/rBeDEdmCGHqy+KYQoIJrKwK410Bf3IZ834Q6sRZtaDO15KNUzKFsTsAbLyBezMNt9aE448IsNKYbxs3AbTdCQDjInlW48zAQmAEcRt4W+ALCJGgb7IgwNRLDNOqJAaQGI6DwbKxLyf2m9pC5uJyQ1jc66iikhspjSjUGFMG5jbVidGDnfhOnZiMwYURgiCxcP3v1TvPTiYxJ18rMzqt27d6/cMkIhHYjFEj1hCLTf+ta35PMsX74cN910Ez7xiU8IePMakeWgC3YbN27ESSedJAW63hz9L3/5Szz++OOS++O54naSIMyUxt/93d/JDyegMGJYkE1bqJtRhKuueRNWnHc+StUmTEbgbPRIgV0vzroGoCcUu+v0Yt4LwJpmxe1nHAbI+L5EtLVKiA6ySIwsStUA+ezQoSNc7dBxkEfpQuhBXySZUlFf6vUngvcU4hf3lg7m9PXh2quXYXYfVdUGJBoODUqgRkDbReABt9z7IJ5YtwVutoCcZ8Jiw45hg0ODvHOeE8pKSrFW36b6IeKq3NsCnfJ/NQBXowQD+SwKRoxvfPlLGNm8EVnXlkXzAx/6ID73uRvkdXntmaPl/byuHBNcbN/x9rd3my4YqPGYmJiQ/998881YumyZjD9Gv3rh5WP4N4t03//ud+X5mv/N8UWw/uM//mN8+tOfFlrlxg0bccyxR6NanpJuykL/AG6/+148seppzDhaNXopfRZHdYymDRk8L9p0VCiXqca0xiFqm/S6Y+ix1Q3+kgQ5x3tlAfiRu+5JfnbPXTjj+KXIuTbmzZ+PvtmzMTB/EfaSiN83eEQA7BRVDlj/6MnaFa7pEdPonWT8nc/RllzcRqgjpaWleyi6WWQHF8HwZwGJp2zO41Ai4JjRYt3B3riFDhbi6LyNM2c/iOOHnsBA/zYYgxsRlC6CaY1jbHwBntx0MZ6tzkYpuxtZNJGvzEEVdRmAru3AdRWZXzqpwki618gvPeRhUyOYouW0oGeero6BYoiBATZT1BE2SBSn+Pu07x07kLgdlnyw5HlTEXmq02n5QNqbM5ceW6BxJiO8NiI0O6FE1Fk4uP/H92LruqcE6DgAJfJIo5B3v/vdAq48CI4ESk4URrksiFx22WX49re/LQBNo1ZOPE4gaQ8np5cgn83KVlE1goQCNFu2bME999wjBRg+R3dC8Vpy0t1www3SEcXzyOfxc3ECVZpN/NZVb8D5F12MaiOAwfdJ+cY6yuxOnJ52ZO2MoClE3QhYR8KujTBQuxTHzSOIMqjXcwgj2mwVUcGWQ16+wwGs1u042ItYcQGOo/RMeK60vRQ/N8FmkRfhA398AeYUA6CTRSsA7IzKZJqxhcAEbv/Fr/DYi5thuD4yrgFbWplN6Q4z7I5ilojxp6Fu09Z1ni/GyjrA0WDDxUmf07afQXl8DF7Ywo+/91289MRjKBby+ND7PyAAWGk0Zf5z98RrPG/ebPmqN954s+yO2LHI6FUspYJAItcFCxbgRz/6EU486XiMT5bkOvP9uMOaP38uJiamZOf1rX/7Nwz2D8jzFi9eLEwagjvHJRs6GDmPj09g5qwhVEpl+R4DQ4P44a234V1/+G5cceVVuOCqq+U5fA1puOBOnY02qeAvU6OCI9pHLhXK76r29ciBHuga0vHjFY2AH7rtjmR8105ccckFeOG5Z6SqSEeM/oVHYdf4BPKDwy8LAOstY2+0RODRivu92wK9Eh0OgKVQ47oozFgCKzMbceKCJoFGQilABcBOzkFzb4I5g4/gojMewDkLShiKp2AGVdjmIAKrAZdUHTvE1kYBD2+4EE++eBUmG/OQ7SsjsVJlNKGMqVwt0wHyec1EtBwOdbCrKuwwMskIABtmHf2FAP19ESyjik5qOsbVu1eMiBGK5MADFhOVAafOfctilsplchuUc32hJbFCXqehJ3V4DQf33XoHdm95vtvppl//zDPPlAozI1NGNgRYTUHjVpI/Z5xxhvA0eUvgJVjo9lGdw1ODXi0UBBexOGq38cwzz+CCCy4QYOfk4y0jIp12eO1rXyvvq8GI909UKnjdFVfh0ssuR60Zsg9atBP0Tknn6vTCrCPgtES57yXoUfASDSFmH6RD0UFiFFGuuKhW2EBTQOL9pqda74sJW+cQh942HzwCni6wijZHhttvWmzl0GgHWOQGePfvn4Ehr4WkbsuOxiWjkkkCaiFbwI8fegy/XrMZie3CsQ1YrAeQvcAvb9PFW0lh+mQJiEY2c6KMFVmkTD3X0uivS9pIz1Hs+/BME82JMXzzq1/E1K5d+LMPfxhf+MsvAO0ANVIPXbfrLp7NZvDDH96Ez372s7JQc9xw4eU15rXiePm3f/s3yf1KI0UmIwsxf2bNmYlquYaPfvSjwpLhueP/ecudGRNIn/rkp/DJT35SXkuole0QM2YNoTRZQv9QP+6+6y78+Sc/jZfWbMBH/vTjOPbcs1Br1CW1QRojUxTCgkjz3jm6Tncpryr/K1c0tUnShgC9qSQ95nhLgaVXFIB3PLtaAPjEJQvxyEO/wLwF8zE4fz6coWF0WC13jzwF0Ts4e78c71ciO9MuCnqC6edMm9JO067kZKXyiY7noW/mMbDzcxF3HDiiTtWRCJjUnVqSxTnDq/Fbx/8rTl7wNBDOQ7lyFOyOiT47h1a8FkF7GI4XIDc4gkq7gMfWXoCfrL0Iq0vzUXBainrlpMLaFFRJObO8P+koPdeDHobSymB+moeRVFHMh8IJNlGFkQqmc+tEsJreliv6FyvUmmOptZEZMTI/x4iAVkJ5LwPXdlFtNVCnaI5jwzcs3HPz7di27imhCBFAtSXRd7/7XZx51ploUm7UdSV64CHaDwFNQxuSH+ak0m3KvG6avSDjN7U752fj84RXnEba/Hz8LgRjgjZfh9tK/RxGRyzMaAF4mYClEl57+RW47PVXoN6KEHeLJooRIecuBY1uQSmO0/KaOvtCBOwBX/m9Ta6zhXZUQytsI1/oR1//XHjOoKSsuHs41HGkAExSVBgQiDzpAIxNF2s37kK1SaU+G8N5B+9956sww2/AigjObHRTQk1gF6ed4McP/hqPr98uXWcsrBnSlmyjRblUW7Wlu5YNl+7ZFLlJmRDMVIU9CoDdjrgepkiz2ULedxHWyvjWN/8Wb3/TNfjcpz4Fy3ZQHtsLw1VGrrxGftbDrTffJjlhcnZ1akrlswvSVMHmjHNWnC2plFarLdeYOx9ef0a4TE197wffQy6TkwCA/+POi+OHbAj+n5vdOEpkzOb9LKr1KvqHBvDAAz/H+973PmzYuEmKpW+/7h24+K3XStRdbzUVAFumRP1UnuNik2UxVfN6tf9cesGlA5Bt2IewfWL95RUF4L0bNiVRs46CBTzyi5/j2KVLMTB3Ljp+DshmYfq5I4qAzdzcfXLAerB30xKpmEVvdLfPhLB1K7KWkkzFplNLHhZrBuYshZufh6hjw6ENOGKElP8jSHT24F3n3IPXz98MlBOUOmXUBwzk3Cz8VgWWOQMtYwJB3UUmGEA2X0LJa+C+bRfhZ6vfBjNoo91iQaIj7AHHy4qRZCAttRFc+3AAHCDusHCmtmFImsjnmsjnuS2uwGfbNCM9k11y2ZRJoPK4ohMcKGDzXF/UpERVi63GoTLd5HrvWa5E8fWwjUAaDUz4MHDvrbdh16Y1irjveQKuv/u7v4vPf+Hz2Lxps6QLzjvvPNx7770ywc4//3wBTAKn7k7UOT+yHzjQtdg7PzPBmZNEu1Lzs/Ex3DoSdHW/P/PFrHKzuYOvO2N4Bt733vdJjpATl1HQ2NQULn3t6/D6K6+SCDgSQ05FWdsfgGXhTvmk+8evugNOFONE7dCR7stWq4ZGs4y5s2fg7LOW44Rjj5FkVhwcmuVwxCkIow+tVlPOUUACg2nglnuew0ubp9Axs5Jvfd+7TseQRdlCV/RL2mYJYaeNjDMoFMX7Hl2F57bvRez4wk9ORNzKRCtiako5YEvqwaTKWCr1mOquaB0EDb56ay6Ru2Wi6GQQhS2UJ0YRtkr4nbdeK+mskZ07sGjBAgE1HhwHbLIho2XL+g0oDA6orX+ziYHhYRk3rB8wlUBQZWMFC73Ul+C1Ish+8YtfxD9945vID/TLdW3X6sj0FdGs1/GW666TlAfHA3PIDAAI7K5FXZQYDz3yED73+Ruwdd0mFIZmoFqq4f3v+xOccf4lAt5k2PCzKjsoxfXlMsYAp3fxPlTBTT9O78blHMXJKwvAW196KZnZX4TRqOLRB38hRZX5Rx8DM98n3MPc0JGlIHqLcL3AqieVVhPSW7neVIWkK1ztiKClJrWMYar/a9sYmrcMTmGecG0JwJbJ1sREVv+3nnYHzjn2Mcx3K4jHfEzYO2EOxbBbixCMFODMGWXsqTSJ7RDZwnyY+Ysw3j4fe0pHoYZZ2D26F5u37cKOkQmU6hEiuhebrMi6cIxDsyDIQaXoC+3X5bvFDWSyLQHhOCkjk9LsOHkyWU94vqwyB0FLBq5BRSqJwBn9kFJEJwwl9i3RGe3nI2rA2cKJ7VBW0wR8dASAp/buFrUqghwbLRj9Mkf3wAMPSKMEc73k9PK1Lr30UunP52ST/GEUSZ6X/9OpBE4kndvVeXylxaG4lrodVV9fTjROXBbmyJi49i3XojRVEm7wlVdeKcDPSGi8XMYll14mAMwccEA6kuPsE3X3FnF1CqKlOwS1W7GI1k/vqNpRS1yvCURho4WCb+JVJyzBwtlF1Ct74TkzDxkBHzbHm1oiHexFDFCoiHzdDBIrK2P1xh8/iSfXjMH0hjGU7eA9v3cGnPpGtMbrZIOj4zTQQYSsPwM5z8dDz6zDurEKYi8rgNwJ2swQo00OZsprl0Ye0cJImUSpc7cl+hfdtgw1ZmS7o85RWKujWMyiUp1AJmuJtsjesRG5JoqG2JJbFuBIL+OCy3HECJgLsJP1Jf3EaJhjjM8jC4bvKap5rUDGENvVlTyqCjh0PaHWVhRGcssJuLr1n40cS5YsQXW8IpH3rrHdKFdLyGcLyHoZhM0OhgeHMW9wcbfTlmkZ4i0FgGQ+GwZqWvpTtEJSB+807yu0um77v6pT9aZIJRXaiV9ZAN67ZyRBq4nSru3YvOZFDA/NwOJlxyM3PBt7qzX4/UdehOuNentXI/4+Xa1WW4H9c8UU3ZAKpgi5KHV7OUnU7GWEa5oYXnDCQQH466+7XjlaZCYQx1kY7ePhGFV47kbYUYJKpoakshC+uRyZOSvRmXUamuYQnGYAv1PB2spRworghd2wtYlHV72EdZtGRGuC21nuHg51mEYACgoRgPn9qF2R9ZvIZRsCwD5bZdky6XCr7EoBpUM7G3J8Y7Kgydul4Dx/oyoWi1bp6k4pPhIgW/SpU37YicsuqBB+EuK+224T9TMWURhVcOt4w2dvEADkQVoYo2J2OnHSMMolKPZOFB3pKneNlkQmBHRJv6TVa60XrOlq/D9fSzQdMhkh5K9atUomGVk2fsbH2OiYFFsYfTNF0gvA5VpLAJi0vF4A1LskfvYDATA/j5alFEaAYaLmVkT03jay7GpF3kyw/KTFOG7RIFrVPeiwC+IQx+FyvIdLUTimGr9BnKAVuVh0/Nm46d41eHQ1W6FnY45Xxnt/93QYpTWoj1bhZ4qw8xFq7ToQZZHzMnj0hY3YVGoDmYIUfoM2t9s22tT03Me0MxWnT402OU/szrQNmC5EaWspy7aQ9TxMVsYxd/5MmH6CdlhH3xCjdhVYeN500ZWgqQ/+zt2OtPunqScCMccJQZjPlwUzgQC0ZlDwejLKZUGOtwwouHgzataFXT6Pj+O4ynt5SR25viO6JlKEJyU0NFArVWHsVn6BsqZY7Prj7nHaJ3IylSvVYk1CC0wF4fmcJrseD0AS0GlRCle9oimI0c2bkpxtojG+F6ufelIi4HnHHAOr2IcGGwFyxcPqAZscZAENKBn+N/HeD34AP3vgV1iw4Di4g0d1gbUXfDXYmkScLqeXj9CuFmrrE6WWNXorpe3EVYTFVS3C7AWvglc4FaFXheGWEE8dhWxSx5xj7sLnzroXDWsUYedEtmjAbZdgWzHC/C6UG4vQcbaj2P8mZIq/jcScByQTMKwqkk4fgtYQtrTy8L2cCMgwijE9Bw8+tg4PPLoesT1TohXpxw9DmOwQsqlDYaLJ9mNKIIpEKfPAbGtlzoki8nU41iQssyTEct3ey4vNx+lttABcpDSBNR2r1/tNcradCDZtj2IDzbAFI2sjm/XgdSLc9oPvY9fmzTKQCYS33HKLgK3uOGIhjn/ff//9EpG8/vWvF5AkkPLgJDFzJtyOC5PFoZyHwKSqWRtmaMEOaNu8rynn/ljGyPkv/uIvZEKyss32ZUY6QzOG8O/f+nf8+SevRy5bkJTOmStW4M3XvhX1doRGkyJGbONOLYEO4HohUTrP834i7b0pi0YyE4ZdligY7SycpIILzp2B4f4OkibVv3Loz7PluozYKKBjzUXHzmLv1DrMmW3BKCtOdoYiQQ3FfSV/NednEAUhskEHTtFCJWwginPwjFkI2gYMJ0Bs14C4Cc8qIgybgBtheOHZ+MHtm/HMphIiP8RM18P73rkcRvl5ROVALIxiuy7ppk7bQ8YHVm3cjZfG2mgkvqJcBQrcBIxcMmF6nV60dor0xwnASSQnO4VpFTj26fP+rF2EYbRhm03MnVOAn7dAEXGD7BE2OR22U/SQ65cotx3y2M+SaP/HmjEdWGgGYAgWJBGdazxaWaBSqiKYSEWYUsEq7h5lrqVOHXVT2UB1YvV9hTFCL0kWZemZaKhAQlPUtEaGKrIzhQnc88P/xMjap/H1L38FV7/xrWhIN6KSwNX5cf259+cBNyaqImmaNUMEUxOo7BnFnr0loDiIU89bCeNgAGwWimhSqewIAdjqUzQ0Db77VPJ5PysFqXiN+hL7AjDp9XqwyW0K1hqAjSTAvKPOQqb/JLTtChK7hKTM4lmA+cf8Ap9a/q+oRh5CLxSrea+dwIpthJaLhlWGb50Hr3gurOy56CT9MFCCaTWE0qP4YawAACAASURBVBZFGWxrzYPDOJQEXV4Ux8XuUoBHV23B409tQqF/SHXvpKuqRIpBUyTPRHA85fGKVnDMnp0YNsjAmIBtlUUwXecZewGY35UDiS2Y+ujdIUyf0wQOS+VxjFYUwsxQCN2FE0e44wc3Ytv6dQK+LJD8y7/8i0QijDb0a3HruGHDBok+CL7ZXBb1mqoqM0KJ7QhxC2g1ItiuhcikdkSInFOAZ2XRDGuHnF88N6xwc8vKyIg5Qr43wZWaEb/zjrehXmsKAK84/3y88U3XCgCzYMXzwqKTPnQKojePx3yfjmD07omP1+cniFswnRpsO4sk6Icdhzj37PmYkXOAhgNjcAiJUcNkaZcUZAayA/BtduftQLszgTmFs1Gu15BQfyN1PAnqTbjsuqKQDQoY6YwiGTRQgIdZQQZJrYW6X8O4N4VcY8YRAbDvJXhywx6sHWuiiYxsic04BMWYuNBLuz01LlLgoQOHmmxqHmmbKgFhAZrpcyOAZPowjQiW1cK8uf3IFx002g3FSU+37YeB2EP/u0eZ7IAP7Lm+B/o//y1ByUEAuLV3uhlCnFVS4NUF2TrdZ0hBSxeCLgCLKHuCRto5p8eQ5I27FlYiaCkR8O51z3QBuJkKRokGeWqF9l8G4LEtmxPfSCQCfvHpVd0I+JUG4O4k6QFgNWmm2Q7yGC111eNkoScguZBh1MLiY1YiP7QMTbOMjlEG6rPEiWLekhfw5+d8Be320Whl1sOyXFihj6RtohMchaTwEorZvwNyw0icQUSRBSNmzpA0KHqXdTDaPgmtehu+m5ELww4hP+9h807grnsexuRkhEYrRGJ7QpRnYwmDrajTRKNehW150u8vDV3cOnUiWEkFrj0B26mgkB9QbZLkw9LjjdS6VGKQvzuky6STS5antDOsu4OgS0LCbZWFgPJingnfdyRyvuMH38emNS9KBMx+/L/6q7+SqJbtonqLydfJ5XN44OcP4L777hNnAwryDAwOoFwqo9mpo5AdQqfN/DXV0Fgci+HYWUyNV+HlDu0oolMV/Nx8T8200K2o1/32W/DsM8+D3mcXXXoprrzqGgFgJTzeEW7r/oWT3r/3N+3s3U4KDrVqiO0SbLo7R31iwbPizPkYzPlAI4d2ZzuCvI+W62HOwCzk2i6a5RD9cxai6btYP7EZC/1+zKgn6OyawPjYXuQWzkJn3gDKbgLfmIE4qSPvGyjt3IlZfh9a5RomKntgF5hWY5H0vx4B0xxl1fo9WLOnLgBMDzcyX1w2qBgmPFvZK0ltIJVkFIdkdtSR7RBNa2/zfPSOJf4dJGSxRHCdCPPmDqLQR8pZS1g/wvY5jOPHYcH5MAA7bSh44FcikEr7PL0jCaZ0AqFhQWigWqqiuVe5fktg16OKx8id9zdipgBVBKyDO+5KbRYv6cqcShGoxSntV+jpTSALghEwAfhvvvJVXPOm6yQClrkofocql35EAEzJtvreMax55mnhhM49+mgQgFvsss4expae9jiHSEF4Q4u7eV0dBfdOEoviuD3yjd1Gi3TlNFI92K4hXxoBq2iIhYgmjll6MfJDi9Gyy+LhZgR5ZOwGZszcjc9d+Dl0onkIzCZ9IWj0gzCeghHNk6260fdPgNdCYDekucLueLBNF7DaaBk1TAUno1pqIOsVkPEM1Bs1uNm8RBKbN1elXXh0so6toxVs2LkX4+U68vkicr4nVkD0UaOljFwkPjgMYRk1ZLwyPLcGz82p3DDpbYESfyenV0csLMb1FgZ6L7Y8L2jCgy1MCGp4xeyUor5wu4Xbv/8DjG7bLCR6yvu9573vwdTklFCCCMrM4fGWaSc+5oknnpD2Yxbl2I7MFuVjjl2ETK5PdIuDRhPt+iQm945h9vyFgMMCXWooepCZyM/LnDBB3+akDqMuH5hgfP2ffRw333SrcDdffdlleP0VVwoAu57iFGs3hYNNdJ2a0qDcO7YkhVPrQ2iPUhYNcYeNKA2ce/ZszCh4MFo5ZJIcamn32HzDxNRP7sezt92D+TMXwsgOwD26jsaGnWg9swnh5j0IqdewYBjO8QtgErAy/ZjZAoJSBY9N7MQpH/0DZM49DSO7x7AgP4ipau2IADiXd/DE+hG8sKuGJjUq4o4Umh1pebOQoacihZmknZv0y9QdIhWfccVuCbKoS0DDBh6q76W544bYfjF92MG8+cMoFqjVwE5EZZY7HRAdFmoP8oBD86gP9/r0HGQKgjhAFbY4iuExzScAXEFjPJDiWu+uRyL7VGOcuzUa54bSnKEWc3aVUrSIfXA0NZKFKd01yeKVAjGjYQY3BOA965/tAjAjYA3Aem7+lwF479Ytid0JBYDXPvesbFHnLFkCI19Am15KLwMA75/k1ieLF/j/BIDVyq2+omgydPOBJtqdFo5Z+mrkh+ciMLl1ckSQA50Ssn6AT776E+gr1GA1TpAtKPy9iJzNYnjpmG8D+j6B2JlAaI1LtOBG/QAK6BgRGqij0loonWy0duHK2YlbctlsNwePXUmUYoiB8SqwesMEnnx2I3btqcJxcgLErXZV9F3kEvO6dSL4VhO5TBlepglEysRTbH4iVZDwU1t53l+v87Uc2bITzHojGNliBnW4pgOfH8Sy0aF7M6G40ZQUxO4t6+V5BODrfvs6dKIOHn74YUk5sCBGMNY6Acz98jVZsabYzqOPPgrXMXD6Oefh9OVnY9miRSjYwM4tGzA8fyHqhiX0p0MdfG2+LvPOLMTxIFmflfF8IY8vfemv8PWv/a18dg3A1WaATFZxQw9D0+02p+wTFfcUVaxgGC2MImZLeIeWOy2ce+ZszC7YcELa6jRRESeSGEtyA9hx7y/x/N33oz9TFClMe6qF4kA/5etQadSRcVxxYbCDDuJGG2P5EENtB312HhvNFo7+4ysxcOGJ2Lt7D2YkLlpGeEQAnMm7eGLtDqzeWQWXWspTcamVlnQu1qLRYsjuh1EwAZgS5RL18bFs+kg7KFWbLnM2ilvNzWU79Y4z7Bhz5g4jV/DRatfl9RWT4DA53MPhsnHoBZrC94c6RMEvzQGrYnwHvpURIK6U6uhMKRpob3quGxFzJ5nEAsBBB5LTFo1BAeDUILfHsEGDr5I85S6C58/sRsB/+9W/lghYAzDZVgLERxIBE4CtKEBtbBTrVz8vEoOzFy9+2QDY7l94wBywPmkiBH2ACLi7MlKcKk1NyO0++WKDcs047rgrUJw1A200YAnBvokomIAZFfH7F38ey45ejWLzKKDsoONNoentlJxeIboBmHEdIpsFmIqYKhlRXoS5o8RGLYlRrjkoFvoQNIBmq41cnpzeDoJ2DNfxUWttF26wnxuUbdKmHcD9v3we67bQsHAIESjYnhaqmMtKYgFg36/A9xpSodcAzPwVgZYAzO8q3mptRd3RhTHepxsiBHRsys/bAsAU8gksZdppNJv48U03YdtLq+W5//iP/yg0M+Z/2WLM6JeL7e///u8LQ4KvpVtGCY6skAftAE8++jB+9qvHsHnHLpxx3DIsHerD6meewkVXX4Xll1yKevnQOeBeehpblBllU+idnGNGxN/4xt/h85/7S1iuhwsuuQS/deXVKNWayOYKwtAgAB8qBdErxi5zar9oCHaEemcKsZFFHM0QXve5r5qJOXkDXphFy9wNI+ejYWdg5I7FHT/ZgNUvjQsuBHEFRcyC25fH7vKknFva8tjtDsKpKub2DaFmt7F7tIR8ph/DORunL8rh0jMWwTcpel9CwygdEQDbvo3H1+7Aml01tAxXGkcydEQRdTtl7yXFNWHYMA2RWvOkuVDmIYQmKFE+y3JKwF48qtNCE1MVsRVjeM4wvLyb5oBN1bn535yCYG2F3bJUZpsuwrnsMJEinJkCsLSupNxwbp67zV1Ms1D4KUokUJJmDa2ZzLHF7UPqgKHTEIJNqbBTxrIPCsBMQbwsEbAZtgWAN7ywWjiis446CsjlEdCV4QgjYGdgUTek765MvR1NDAsPUYSbdqyYFuHRETWHUcto4aQT3oC+2QNoxi0Y5jBsu4IwKsFsHY2TFt+OS856DMfln4NRaiG2BtBkVxJOQNF+O+zCiRLRUiCbBTLZi8Q+mnEWdfgIWyGymQJabboJx8hkucWP5X6K7LiixxqiUS/D97OyLX/k2RE88Pg61GMNnKkOMfUduKqaDbj2JGyrgiRUUa3YvlMzjT5uKf1KWn5txXfW0W+vcBHPp5M1YNHWCI5IiIeGMu20ow7uveU27N78krz+97//faw8byVG94wK/5c8XJ7Hz33uc6mXnNttR5YGj1QwhiLukevhqdVr8N2//yZ+/ePbURrbjS/9f9/Ea9/xdljhYVqx05ZSNmfQDPR73/uetClf/rrLUavW8O3v/Ds+e8PnRef1nPPOw9XXvBGTlTo8X/GPe1MQ0zufaXcSMb3cr1NOP04BcgeNzhQSMwOEfTCCMaw4BZjt74UfJphIjkV/lruqHJrZM/G/btyEF7a2kbEqOPvEApacfwFGtm7DEw/8EpesOE/4rltHR3D/ow/jjJXn4DVLlmHVnjJufuARJLVJXHnyEP7kzWfCtvdgV3Ur3HjWEQEwi6pPrNmOF3fXEZn+PgDM7yfVe7IgtEC9aEmz8q8ClyBSeUoK8YvYphjYkjOsQMpNDER07DVjDM6eAbfgCwCLdCzYVXroCPVwAfDhUgzT8rAHfiUWwXQKgqmTTsQAhiwIBcD2FFOLSnBWImQW3Ho6/VivoIN0kz9kzLBImUoJiAZ3rFyVu4VcPbRScXbf/M0c8MuaghjftjVBuykAvPHFF152APZnLPmNHLBKKSiunmZBTEc5h2ZB9FJu+PSW0cApJ78Fg3MHUAtJ6p4FyysjiSuw26ejXFqDt1z6DFYu+ytkxRzwLIS50xAm1yLbt5SJTdGQ4CJAzi6SujJJRD/qGIBjkIxOAR4HFO/ighknzDvx8TZKZWDRbKBdSRC0SuifNYC1IyHufOQFbJ1owhRPMKVDbBm2osCgBiPZAxiTcJHtqlURgBmF0g2Y0Z/QtfL5fdSsesGF59HKGUjYkkrxLOoI0547juAlwE9vvwPb1z0vwEqZSXaicdLdfvvtkmJgEwa1fXkdtJUM35+LgNBrLBMvrnoK9z36GFatfgFHDw7i1NkzsXXtGlz+O2/DMStXIKweWkuBn5csDKY1mPqgSDvflwLf5AP//d//LT732S/Az+VxxtlnCwtivFSVHLAs2GllpRd89ViRBcjqcSFJifS9C73RHkQrGQcFYy2yUIIXcNYpuzAz8yLcsIzI7IdRmYDdmQX76PfjL24y8eSOARSdBj583Qr88mc/x1VXX41nnnsWAzOGsGtkRGQWn33mGZy34lz89Ke34dKrfw8/uPMZvLRuLV597iK865rT0N79HPq8CPWYaYL/ehHOyXt4fM1OrNldRWjQBZldjh04pvJTZENOL8gJI0IARQFwK1KLqUTAFCRSjvUKkClxGiYCwE0jRv+cmbDzHpoBdYZVdG12jjAFsU9wdQCQPYypKedZF4B7UhCko1WnanAmlJO3FmMSDYgUgEXf1+gIADfCGE3mvw0Js1TawIiRM7wuFinfQWLStFM7hY9e0SLcnk0bExbhJnfuwJa1LwkAD82fD29wSHjAdl4ZLB5MD5jRlnJFPrAlkdV/VPes77+VlJXLUhHwdFSrf09bCFPNAR3l6G2mnpC0nV/6qpXIz12KVkgbaeZtEnRY0LIdVOHBr3Ww8oxbcP6pP8Ii89WA8ynAz2HCehFD0bBQdgjsTDuEsWTYxIOKhDFpcDjE4UclBNlBNAygVYoxK8t+dOCuJ0dw96ptyHl5QqLcJ1rClJmMpmDFY3DMKeEZ8mDVViQabWXBxIiYOrauoTqHpJpOKpRNPQnSX6gza6PZiJTAiGEKAV21pTJZHeK2W25CecdWAfDPf/7zePvb3y6gumH9BgF4djTx2uoioKQ6PBc7d+wUsCRNbOee7XjVyWfikvMvwtLjFqPtBnAfeAH2q5eD2HsYLTh5bX4fpjUYAXPgs0mDuWe+35f/+sv4+l9/DZ6bxTkXXYLTL7kY1UC5JrdqTfV9WVRJXY/lPLHAwrymuB4wTaHOhaR6hO7H27SrCTnkjAYqDQPVbAuZto3XnPgjLMrvQCccQNMZhx/3o2MECPsvx7/ftQK3P1TFUUfbiMt7MXfGMC56zfm478G7cd6FZ8H1DKGrPfnI43j1hRfhazc8ht/75GI8/sIYHrq3iuvesABXXwoYpSqSpo2wz0c44aLgmGiZI1iw7Gx8+9ZteHZdBaYTwcn4+NM/ehXCkSeRiQuYIMVtMBCWQ3syB79o4omXtuKZzXth5fqFiZL3bdX9ZVqgIYCeOzwfKr85XZSqUbC+x87QitlrZwp3nUIzBtk+liE7p8LwDNgFUgsDxYJgu/lhTEcPHwEf2SOYUvEsunZEUi9qs4CIBH5iojo6DrceiuWXNhtlGk52lCFzvxFsn+7oHeHL02GELe7CnFEtgyQNqRhQ/BZTN+W0gUQWctvCnd//NkZeWoWvf+WruPrN16GVOraI7E+6Q9Xfcn8ecGWqBNdKkKOzNZ1l9oxhz/ik2NKfdP5KGK80AJt9iw4KwLJyUfc0BWCVF+7uAbpbiwNdQg3A7DI79vSVKMxZilbHEDU09oxxgLLQFtjrkY1PgdXaidOOGcOV56xA3puHIJiEU6zCCHNqVSQfMLEQxtzycFtCxwUO5UNHABmjiYkW/bpcuB0gzxUXFu57bq8AcIZMAa65ZEKIA0IEI5yE2RkVADZpVM8tIidTSqXRhTbeOgYlKZVkpeNacCQnrig0BOGgrQwEDwbAW557WgCYXW9vve6tqJQrStZvkDZJkTAUCIiMtunRRRYENSLYnXbiiSfi/ItXopgdRDGfB5III5URWD97DtnXnYtmbHdNEQ82zfgdGFWzfVn0EIIAff19mJyYxODQID780Q/j+9/5njS7nHn+hTjrta9Bpc0W6Dwirqimqr5yVGgQFqDpFmIVw4TngkCsPNFIlVMmp0Hios8M0Gj7aORi+E0Hlxx/Kxb6m9Fu5dHJJLBbNoJ4Cvb8FXhh7PfwtX8LsGNsO66+ZhFee+KpuPuu+zE5VcGb3/JG3HjjrbjidZejWp3AUH8ffvKrx3HlO87FjTc+jy2r2/jI+5bipGNG0d7bgGfkgf4OWuOm2Me3rRJmLFmO234yig1bG+KM3Fco4g/eciyaO1YB9QT9M4cxVt+KRq2OGdmj0TQDrFq/E89vG4edHxAXDNpLSUMGW6x7HFl6AViDstbD1fq/BBuCasZyRNyfriQJbaIIwDOH4OazwsGmoBPHCc/nf+cRcFdIPW5G8jb1fblzpqKzheqecVi1dncBUl21FKqf7pyNmUoRipmSqKSJglJEUzjjpILsArbskksbVLSxK+fW/zMArC9kbyS8PwD/Bg84fdKBomeV+3Gw9IzzUJh7HJoxo5NYTip1dE3a2rSm4OVmY2y0jbNfNQfXXVpEnjyByQTZgimFO9mucdqKRTfFf7jGitGLtAkf6rDMGKU6+919ZDohvLiN0M3jp2tKuP2xzRIBRwxzGZkRQsjnao0LANtMQdhKbUoiOFaww1AiXx05coLJVts2lWcct2QxqVyR4j1ysUgjYHIkdQRsxJFEwNVd26XI9uY3vxlf/epX5X20Qy1BeMf2HeJu8eCDDwo40nrm7LPPFjlBAmWjXYPRcWDFBoKwjrHmXmR/uRbFKy9AGy7swwiW6/QGO+20a65udWar8ns/8F488ejjAsCnn3seVl7xepRbXHBs8cikO4QAsPTBKLNJKSJpXHDUwiUauARiUofS1ATvbxpAnxmh1c6jlQGyLReXHP9DLMxsQCvIITBayBoRrcVQdjPYY1+D//jRqXh8dQMf/ORKROPbYcYOnlm1HiefcKbwuvN9Wdx824047/xz0LHYflvArf/5LJYvOw4f/OOjEJSfQlh3kM33oRFsQ9x0USwOIPYdGP3H4fHn29g7xTHRFgrNVZfOglfbhR3r1kvbe2iWYZsOXAwiyjp4av1OvLB9QnajYbMumtdSM3A9OR+HioCpDkYGUUimTaofQoaD5ygAbodcCEwRrhqYNQyPtZ8oFOZNhwaph94AvuLYTE0X+urR/45ReSsJZWay8lIdHYNRqXdrALLNFIXFae48UzSJtqXnxjDlFas8udJWlgW8Rz+k9ytzzP0/AcAHq2RHFBTsucr7C68LCVsTrXuKdzol0TEcLFt+AYrzl6FJR1k2CXClo8KY46LTGASyIwiDOl5/ybE4b3EoqlOFziDaHaDj7rvCG/t37hwmAuDKynSSw21PbQK5bAaBl8edT0/hnlVbkM8WFX+RXTMEYKp7tcdhRSkAO1nFWUxTLeQiCy1Mm31GHdGykPRAamDKiFi2oCTkW74AsLYyIiusNwWxbfWzcv7YckwhdPJ9mQ5Yt26dtCAz6iUdjdSwZcuWCQ+cA5IsCZG97DRhJZ6477LraioqwfvFi/AvOweNjnXYCJgTgu8nugGA5IO5IMyeM1sU2a550zWY4FbSyeC0c87FhVdfJQBMwSHS6yKmqNLoVwOxjoglshHa4bQhJavmzHFSnlG6xVwLxaSNVjODZjZCvmnj0lN+iIX5tQgi2uDkEdW3wvdmotzuoDF8HDZMvhXfucWRaH/GgI+M52P39hEUckXxuZucKqumB8PAsuOHsW19DV5k4t3veBWWL2tjYtsueP4MtMw68hbFmAyYThHr97SwalMbjz87hlq1iaRTFfbM2afMxeXnHoOFQx5qlVH0FV14mTzGRkuw8xn8+oUNeGbTbgHgOGiAkgh0TbGcjMhW6rkgzcdpJKd2k+T3pjKq1FaII2ndVic0LeyGFL+3RLp1cOYwsiKuzjGnuj8jGq39Nx7sxqPEJqhGyF2EpCBiZNIIOKlMyqeL0w5aFUgxLaNqA/QMFOxJC2/ioCKtyaoG5epzlka++rxxTPH/DFj+RwOwPbB4n8u3PxDvD8C9ETAfqwF4/+KTHnQhbCw78wL0LzxBAJgRqZ0oXi0jhMCuwGEhbMrGFSuGcMEpTRj1Pvh+HjVrN4xgjnw+nepSkZaKslSEfegB2DZMsKsV7RBRqwa/OICRJvCDBzdg7WgA3/UFgBkBswjHDjWjPQFDR8CpSA+/j972MGTRNjJ092DkSBtyaVkmv7NDRbRALL5pDd6bgtgfgHeuWS35VoIeAXj5mctx800346c//am0B7PrbeXKlTh26bEIg1BSEXrBk/Piso5BrTWmZdoYa4zBvv95SUEEhnfYHDBfi4vHD37wA5x11lldCyMO7DvuuAMfu/5jkmahOemrVqzsAjDNQNlcEpqpZVM6UbrjJ916hywWyrVKZDuu8njKP0/MRW0Tg1JIdRBk28i0Elxy4g8xN7sB7YCNOfPgGttgRgvRrhcRDNfQGV6Jhx5biRtvLqGOEP0DWTTbE4DZxoxZM7B79wSyuUFEoSmi5EfNW4y3vHERzjx1LzA5Drs1H6bvopTsRK6VheWZCMw+PLCqhIdWTWFkoo7FC2ZgVr+DB5/dLLzeyy48Ce//vbPhMG8pGrWmyChQQ+KBJ1fjsTWb4eZz0gWXdWhpRKF+T6hZGjT2T0Hwfp3DJWyxWYNFOdKyWDmQ65twa++AW/WhmXPgUyCHPGcCN3OmR0qCOELwZi3GJ9eZ1l2ujTa/b5wgQ0+5PeMIy2PdvgAGcsr1QxXaeLCbr/eI09qAHkd2JzVx3Q+ANUmAufj/0QDsDC75jUvQC8Id2oB3ZfplSKSPV7diLZ3m+w50LYPEwvHnXIQ+AjCLgWwxpGQf81euh4q5AbO8i1DdZGLF0gbe+vos3ISeV0CcA6weSwUBXqEu9bzTfmLN+3+GhHweVgrYn++7YGfRoxvbuPNXqxH5g3Ak90Q9C0ZpNkyuyK0JWGkOWBx4xd9N0YW4FZIJlTZnkOKmecDs+JGtU+qGITqrXuY3inDiWpQW4UbWvti1Cifnl5ZAVD4jxY2gSNm/N7zhDTjnnHO6HWqMfhhhM0WQLfoCwB5tJYwQe1vjUoRjCiJx80hS1ayDzbNCsYBbbr5FJCn/8A//UKJtz/fQbrXl75/c/xP05YoI2h0sP+8CnH/lb0kOmADDCDhMpltN9y8wyXlKfeU4KZXgUWrflPbo8/wPWU10YgdRvgO/5eH8Y2/HsLMD9QZ52nsxc7iJpFKEEQ4jzm1Co1CFm3knypO/jS/f2cSLG9bBymdg+jYmSlPIZ32E9aac+4uPmoMTTzoBp59ZQti8H251ADnjWIzVdyE324Y1WYCRbWNP3cG3b9+Op9aE8LIGrnrtKTh58TD+/o5VaJRDuGYZ1//JZTjjmD54sYFqI4GTp+c1cP8Tz+LhZ9fAK+RhGxFyjoNWi24kvjQMHSoFYXI+pFtwRr9sSmhEkTIsSAhkTIRSVc/C4Oy58NmAxY5Q2xXVvd4mgyPE0v/S0+nowYJhwkhdADiUBVenIMLSSIoPljJlleK5xgxVXNe7BDlPadejonYCRpDyoUWwaLrtXds3cUf1PxqAeyPgA+ZxbdWIoSPa3iKc3HeQJKx+rRYsnHTOxehbdKIU4eiCZSbcanWk/z9oVJHLHo9aZRJzBiq4csViHD/TAMNlAjHxTx/7vJVeBw5TgyD+NuoNeLksKgmwemeCX2/YjQ0jU3BzfeK6K62f1GwwUtW0FICZA44jR7ZE+zQUpJVtAoprRfBdRQtTqQnd1KEAh3ZEOgfMbSlzwCIwFwWSA57atlnAlJEt6VNURGPRjYwEOlMwH0sJSppwauob0wSMutUWrokktCQate1YANj86bPIXL4CIXmph1mgmHr4y7/8Syn2Mdq+4oor5Lvw/d/ylreg3qqjkMmjWmlgxcWvxjmXX4Y6t74ROSiMulV7tuZCi+RmD29TGj1SLTYnOAAAIABJREFUjzNJSUgERGKLkiulFvOg5GldhAUDueZsXHD8o5jjtdFsLQb8p2GggVZlBEN5HzmvilrnGSTuMOLwEkz1X4+Hn9qMjbsdbBk1MVmqYcn8AuYUWzh2YREXnpCF4y5As7MOrdo6DBrLxEpoqr0V/TPnI5m00cmXsKNi4Bv/sRUjpWHMmgn87ptOxckLB/Der/wYQauAoL0XH3vvClx++gJRnuPRMFrwTR/3P/E8Hn5+DXxGwEkAclODVgzL9hClAMzHH6gIx6YhCWAYHTIXHLMhQTmJCADz+pHxQACeNRdOPidu0YyKGQlzB/HfefBzCgBTf8GxEKbykVkYwoJol3d2F4k4VXtTgjqpRoNmWEn2VzWlqvGkbu20E05nHoU/3ROA/Y8H4MPR0LjF7e2E07mbbiScTjiJdvZTVeN9bcPuAnCTOhFcIZnrSmLYjof+TgYj7RGEfRNAuw+LreNx1dkGTps9BgSzFSlSZuw022HaN2s6FXHQQZgkaDbqsPN5rJ8Abnt4DXa3Hdi5fgE0Rhg6BcESkR2qIpyd5oDD9rR4OKM3nf/VUb9nK+cJm4LizPumPmnCqOAEonFnWoQjADPV0QvAjIClvdn3Jf97/fXX4yMf/YhQzehgwG36xRdfLJEp35OpG96n0hyhRMBhkxxaQ3LAk+FUNwXxfwLAPAfr16/HU089hTlz5ki0TWCktQwdMfoG+5BxfExNVnDepa/F8ktfjQaZicyts4urp9tIeJ09RSfJcRJ8RRmMu6WUD5rqTPN9wiSDAspotSy0My4K4bF4zSmbsaSvH53OKTCsUVTKbfi5tbCCl9DYNYVifjv65oyh1syiaLwADJ6PDs7HaOVoFIrzUR17BnNnjyOZeAKbjBOR9S9BhLQgVh6E7U4hO9TA2EQWBThA/yS2V238zb9sQ4uNH/1TeONr5mJRwcBNj0V4+uk9MI06PvmhFTj32DyauxvIDM9CYFVgJkXc//hzeHTNWgHgJGrCBTnndObOoWMpASf+HIiGlpiqwYdEWZ5TRsFMWrDoRhqbH4YK2CwH/bNmwckXJEJmekOMVs3/3hwEP6uX5oCpMCg54CRGxlAsiKC8XakUyu5QdQEqpVrVASgE4fRgcGLKDilNO7A+YSunGq2VzEVJu4YQyLOW88pGwGNbtiRWGKK8Z6dIF1I0ZeaiRcgOz0a5HcDOKz1g8oBZFdU8t4hJcfnSrMjTBJBrRUf0gD/0sY/i7vt+gSVLToLVr1IQ/NL73pIkzS6eVCSEmq56+92VpNwX9nTU2xtJt5MYx551IWYuOx3lgLFkCN8yJLJjO6vb4eS0JBkvra0IMVzI4ui5MzF3hoVj/cNYCh1m+R9xPIxNAdvGWhiZqKLWpF1MJNYwltFBhw7Kto8WbYnIh7VC2LVdSMpb4XYqCBKK/2gKmiq+iXtySgb3M6qIQhEWGSgUv0kLdFzFzShGJpdHudaE46hCXbteRdY2cctNN2LHOiXIPjY2JvKSlIRkV9xxy47D7pHdKr+czYqFEG/5GanRwHwwzxflHJkItBJTWBB2v43Wjx7F4BsuQanZwUA2K8DOTrduXv7/5+5Ng+W4zivBU5mVWevbH4CHHQRArCRBcBE3iRRpUbIWUxspW207esITE9MRnrY8Mz0/pmPmR4cnZrrbdv+YaceE7dG0W7bbbskeLbY2Wgt3iiLBfQG4YCHWB+DtteZWE+e798u6VXwAZVGUm04F9R7qVWVl3rz33G853/kI3LUqLl64KDrDXMhKRRufGMcTP3oCv/zLvywjO1IuSVySsfx9170PH/74L8m/pdFnc1l4smbe9N1Ddx5IltsCkG7axlo2FjCLa0jEL/psvROjGDfxoVsPYLpK0foOosIU0gIDRwkKWQk+O1gnb6IX/whp+hw2jz2PdnMTssIoirWuVEzGjVC0ZCvlZZxfKKFSuw9Z9UNY8FIpPWbopNYrSTw3jTP4o2Wc62T48795Hs+/5mN6wx6s21LHK288goOb7sOhx7+NfTuq+Oe/8QlsmWGbSIrOMHTlwQ+Av3viGWlLT20Wqp8V4q7hrlLnwYbsOCbuBiUxTC4x9VCo3KVMEqmGs+OZ+mglEbJqBbWprSjV1khyOuuxXyC1hi+vdvduW8edQhnFpIOAbJgeAdiXee5HK2jOn0Nr7qjEzA0vnNoPUpwtSTl6RmRR9OeHYcpIqM/S0HIhH2FIGK9Swg92fEo9zwiyv3II/+5f/xt85t7Po5NYwXf2JXkbNbSl+QUEfg91UiLn5rA8e0F4wL2JMVx9+/tReLcBuDixwz4jE2vh8OQAaqlZqnRmNiuyOHn/VqXIBtGHwbcfguhh1w13YN3+G7EkKkV0y4umnxRDEOxvVgxRYGtwnp+t5CkpyV5qXg+LGcV3fvqjns1K6KOZekjY/iUoo1SkSI0BTYIx2xdFbEvEqjAvAlZOAosnEKTLgE+FLsnhmvglM69SuWTdbmuYyyRKjZIYLQB1y6UBYzFEs2X6uLFIoRd3USsV8eX/9Od4/flnBXQJaOTiUo7y85//PP7gD/5A4sDcqFTsnT/ZEZm0NL5+3333SaEMY8BsVZ7FXbxx/ijKD7wshRjhyBQKkWmZxOthoo88YjIpGO5g+yJa0tzAmfBjNw0mrQi+3BBE75g9vAoeVuIMN9xyO+7+2CekFTrDIKKrbA+z8fdDEQrI0prJVjDRAuY4SSmq5W97PjdEJuOq0p4+TDu4+5b9WFvNUIxXpBIuK3RoOsAr1BAkFXjJIpC8gix9DeXuc6jU6JJ3hR1AEAjYdYRCNp1MEmWdZCti704E1fcjLgEdvIpel8yYbQiyJjwC92iIp19awCNPdPHCC7zGaXTJ5S28gu2bx/CJDx3ALddvQglN9LIIteoYUDDdiB849BKePXEOGVsAsSFExIpP3mQxp+MNk3dyZoTG1RwAlsaeFmB6iScA3KtUUF2zGaXqOkSMo/bYizBFL2OG+R/uiLmmkg7CQiZdQMjT53zz4ibac7PoLh0TAOa2JSREPn/OB3KHLe1sQMCKwOt4UjSUFEtoPWvs9x8NAAeTO38CALZq/QMAbBT/he9qJ9FqFjDDDlfe+AFsvPpmLEqClJVCAWKKN3ghEnYlZhjerQHnhOt2JbDv1Te+o9lVyi5SGw2pR5Avm3gUaWdRG0kcocL4lSSTjAVc7rWQLL6JdPE4ylkDQcn0o6PlKxxWdrb1TQafVoq0Zs/VnkwG2GMVnI1x0XqmZ9KJugI6XFwl38dIpYw/+9J/xBvPHRIg5PlE3CdJBIjJCaZGMBc4wZHhAYIzE36sgmOp8m/91m9hZtNaLM01xQKenKxjtnUeE08cQ/iRm7HYNF1ARsdGJQ7+3e9+V3QmWPJ8zz33iM4w2x/xnAR08o7/5f/8L/Gnf/qneblzL+rCL5VxfrmJOz70Udz1kY/i3MU51EfZzDG2dorG7Yz1okCsD46JWrFeWJorSmBU99BYMePi1GiuSCufGiLceeNubBn3UGgtIS2OCACTJkhx9WI2CZ9C6+l5oHcB8dxxVMefQxi+hqxVEEpeUOsiK/hotydQrTRlw2hH21EufRzFyn60vQ7aYH+3koj5NKIzqI6ycqaOpaUJPPTYaZyZjVAIAkyuaeDA1dux64oxpO1zaC7OCsAEQRntdorR0Uk8+uLreHV2CShXJeSSdjtSEp9KP0FJPa06h5kRIcDwYEGFiQUzPt7/HamHRtpBr1wTAA5q66SFFlX/qHnSc9TC3tFC+Sk/LBxeJrjJ3e9RTDY03bTjJlpz55AuHxPrV9aDA8B8miLKQ3+CDTrT1JRoMz9idTM4ckx4MvmWzyXNIXCsfA+lnu2K/F61gMOpK4dCD06HA89kLXW3dkMQ6nbqwFwKhFfiBDtv+AC2XH87GqmHbtRGtVwU149x3SCkhZIIB5JELyn39ZneMaR+v2F4hD/tEVXGZOFzwWviR5Sm0giF1LYiIle3Rwu4hzBrIF44ISBcZSuYgG1PDAvC5a/SNeK4UHVNQIfAIgm4zFw/pfbIP/aMta80NvoP1XIFlVKI//wXf47jzz+Tjy/DAWqpsgyZrYLuve9eqUoT34NlwhPjuP+790sDRpYuKw+YRRHVahGHXn0aK195EDf+i/9GKuHqQSAdL1g5x+7HP/zhD0V6kok9WsEEXoYfGJL43X/7u1KRx7/zNYZGolZT+NrnFpbx0U/ei9vuvAsnz56TTYPgQvnHS80FARbfNGLkrOJWRQA20owE5B6iKAY1Q+klxO0W6n6COw5sx54NIyi05gFvDCktYMZKC2V4vXH4Pf7k82MrEGoJfAeB9wBGQwpClkR3l5BQCEYRZBF6vVg6g7Q70/D9T6BU+wSiCrASPidiPEwEZ9yoKtOY2bpfRMXPLp9C1FvBzPh+aY8zd+ENLF58E+UQCMMyorgg1mexRC2Io3jtfBNeqS7l6OwLF6esCqOV12dBuILk4lF5BRuZNiHAnOYom40FnZQWcAdxuYTy5EaE9Q3ICmWkWYSCF+Pt5CJ/2nXzk35ONg7h8jK+W5Rxp1aK111GZ+4cspXjBnyF/2yq4DQEkXpAiYVKpN2Rty2WsQlRiHoaxZ4IE44VzHWkGzx/lgrv8RBEaXpXHnowC6nfnkhiwDZGJfQRtYCtmIa0H8o7YvSlBl0wbnQjbL7mZuy46S50imXRz+UkFVfdL8GPaQmzYMyX2m8epjcWQ9A9EZ5+JwdFQaQ3ohWv5v1R6KQoLi2J4wngkelgelH5aROdi0fRWzmNekCGhK16Y/8tv2BKkq20HhkPWWqsYd5zmhhKljQZ9Yy7xXLpbpvqakWJBjJpzcIBWgmUf3zhwe/LtdGl52sMExAsST+j1Us1tE9+6pNSlkwL+dSpU1IV99GPflRCCcutRYpdohpW0GjM44/+4o9RefAVHPitf4prbrxNaGg8LwH24YcexkMPPSTgScYDQZ5WMOPJX/ziF/E7v/M7AvLaWVksPcviW+om+PTnfhVXX38DZufmEVbKYgHXy5XLPh7hzIroigllEIClSEK6IGSIu9RMCJD5ATrtFkaKKW68cgY37d6AIGogS2uiA0Er2LimAXyhxpgOCyV/DK2l54Do+xitPItqMUMaj0vH7UK5gWK3LuLoaTaPVncFcbIPfukeZOW96AYRmt45qYaMWx6iZog9+24y2iMeQSBGscd+ii3Mnj2GdmsetUoFzK8wVzs+NoX5bhNPvnwCr55ZRCGsoRwWxQuSJp80XoomtivAYW0bBV+xgJWW5yqEOdx2iji10g6iIEQ4sR7h6Gb0vJpsXuwZLLv8P+BBEhmNGa4BAnA3YxwcCDpLaM+dAppnTVzX1EgaRTRRxDZ4EjAHZD0kArIUjwqYc+2RO97XF5fbtJWnGtstFfDejgFX1u6xj+8SMeABaUoLkLadiAHLfsZSLSE3CccWQWPb9mLH++5CcXwNmu2mWJIEdNJ00O2K6hNFNWhRSbZTOsUS6HxEQpr96Y86gdC6NAKItLQlXmtoL6wkomXMqGTAFRIto3PxOLLGOYxVC2h3qRxhlfpFMpBuYirlyBKayHxJlNESkOo+SuiFoaFYJbG4ZUncRYWgTJESlqcyARiEeOaZZ/CtL33RdJ+luE+aSqKNFrNWuzF59pu/+Zv4lV/5lbwNkVSqzcwYmcpqESsLbUyPTeLMuTfxr37/X+HmxRC92w/gN/7Zf4dlCouQLheGAvKUueT38bxUO3v9tdfx5S9/WdTYzOYRSKKXYQ/hantAsxthZHIt7vncP8HMlq1ok+MqYjBR3hRSrRQ3/CCJJ9lJbQKq4Iuyl2jj2l5iFNmnngB7AHY6bVT9FDvXVnHXgV0Y9WPEXQZ+EmS0JBFZ5Tqe0gr7+1UU4x567WeRxN9B2T+NejglBa+d9ATKwQyQ0DGuithSq3dRchFJ+gsoFT6HqOShVKXWRIx20sH2HbuRZmUgCxCSWk0wLKRYuHAai4vnhcFiGq9mqNVGcD7J8MyREzgx20ShWEFZgsApYm68wkyxWhkKvla4SC1caWEkIj02jKN5GFvIQoW4lbSNDgtXRmZQGtuCQsC8CKmh8dt1DPrpF87f45MMQQgzhyn0tIAy5bJaF9A+/ybr4YyGgxSvGO1gY+3aORH347oyUsqYsVax9pg04RkrsG5FjSRk6L3HQxDVdXvfBoAFVvPkiXCCZbdWWli/kmW1GDB6EXpj67H1hjswsXG7aPsyDppY9oOBJcZOmRAz0onMkBf9MnyqLHVNi/af9ljpJkaLQFoP2RglE0A20C9xzIKxyDmF0FlA8/wx9NrnMV730WxzERk1NFk07FhAJoS1UijsRXed505pzbO6iYo8BHe2r2flV5aiTIHuNMJIrS7JIgLw7IWL+OZ/+EOJ+RJMtfEmxXYYl2UIgL/z2n/9139d/jt43UE5NzUiCMKNDjWLfUxOjOPcmVP493/y7zHz7BlJwv3qb/wz2eAIuAwraDEJWRQU/aH0JIGXcWGKv/N7eB1kTWjJM636xUYT+w7egF+857MCLAxJiL6regdODsAFYpk5wgaw3hETL9ba0dAWE62skIyKZFskCHpdTBZjfPR9BzBVJlG/bWmQpn8bQdjodlCev4gOIlT9KUn6RK2ngd4TqIVnUPXIDkmRsktQxHdOoVQsI/HfxHJ0Gkl3J8LkLvjBtSKkHpWqyKp1bLmCrCDqfnDBB4BHjdsI5y+cwsL8BdDArVVLhhee9fDk2SZePzWPuUaKkGXrnMtJhJSUQeYXCkYTRGSjbBmyEVw3BztgmE3LMADkd6FqGXYAaxxX4hYajAvXp1EeuwLF8pQk+DJ2VHY80J92jbyTz9HAoAgUPTxuJfQOSlkbwco5tGaPIQy5rjSR5ok8pwKwhKZYZuDEyI0kvWU7EIQd8R0zn2w1pV3L/2gA+JI0NI6QTBRL2csB2LgUAyELp+OBgrHfa2G5MIKN192G9Tv3IyyXhMLVjWKJu6YUb6bEjsT4zMOSRUpMptxm8Z3RbPyitlxhHFddG4ICwwY+AvazstYYhT/S1jxWzr8hXOCJeoBGx4QYyHwQqpltqU3aH8MMBE1alsbiZbyR9enGviFNLOnxs5lIcCLpYmJsHK1WR8qwmXQ49M2vieYDO52Qakark8BLIKQlTIuY/1F68tZbb8VnP/tZKZbYeeVO6YhRCHroNtnPhS5bF8u9FZz8469j2z/9FCrja5G12wKsjC9L+6FSiCd//KQUeXz7298WgN++fbuwHpTyxufN2DDvpVIOMb+8gtvv/kXccffHcHZuXgRhWEhDIPRsLzMzRwaTTWYsDE/VzIe+rKkW9NS9HhoE4KAkHRHIoy11lvHRW67BTL0Mr7gkMd9CryyTsEfQl4g+AThE7DfAap1yYQ2KaQtx9C0k8Vcw6rUwVtqH5d4JhGzMmTJhOi9WcLm4BsAi2smriDubkfi7kVRuRqt4FTZsPSgFOSEreOgtBUCUtDC/cB7NlUUg7QoIE264od1/eAlnFjropmWUyxV4fObdhoTUMopNpey4Ytqtiw6GzW3IxiSMAFthaSvAZANzqHulQoBlAjDfWZsUAA6r6yRxyQT4P7QYDytdfdI6i1JCIUZHOWnBXz6FzrmjCMsmPMdwHy+W8XkXgAs2VKebgPCwuFBTk1OJA9OGSzdz0wXE5EP4esV/l0MQs0eP9opJgsaFszjy/HOiB8ymnL3qCFpskTM2cVk9YD6kOKIFx3p+Wp5N/PP/4bfx7fsfxu7dBxCs2T6wcPTGdAeWqm1tSSRWo7nxvNutQ8R3g+M6oAEiXFheQXVmA/be/AFMbtmBxRZbkPgYGZuCvzI/EGTXzqe56LIjZqILWa+NDyouMu5qLM5ckcs2BuVrjNkKMOR9tixHkA+1kOECaqgXe6gkK+gunEFn4Ryy2DTaBC1xuxtzHAxx3OhYiLvOAopAz9+PnXOSKLUmiYxYT1jyEAYGjKSGPzYbTPP8GTz+8AM4/PyzqIQFjNWqYhFTcrBUraENo3zFeyBAE/DZOp4x4DvuuAPX7TsoNLaQgTc5eb8/H/9J673TjqS8mcI+BPtHHnlE6Gx81pUKxXEMA0Ti8jbmxgAdF8CpRgN3ffgjuPX2OxHWRtBud2WDCdiEMe5Kpl+59BLqMc2lzaUUIEItOi9yHiyxzYqtxKkRdteuJ1kaCftl47q12Lt7N/bWu0iiLtJOW6RCg3IJHuUzs0xCI2s51n4XqbCXKigmGYLoCBB9D1nyJEYrN8P3mij4iyj0mBxjHJIlwhQy9tCszqPWCZG0ltHBAcxc9fvoheOi9CZTv9yh4CLePH4B7WYLtTIlEVuoBAWcOP46/vZkW6rYpMhCKgNh49ysgLcl7A5PWhNtWrbN0JVbQekXjbvOg2tXInBWJS0rhEgq48hGNyAd2QCUx1FuLUqIh8/ZtOg0bbV4PQT8pt0TBxUXjBfLo2i9zktZwYzbDxjZNjRiqimoN50hogdJQ4ogHDWQLJ2G1zgjXGDZciRhbZpuUvGN8f8cR6ya3vD3K+h2qKEtG5ixokUVTTcyVsoVMinEOHv4aeEBf+q+z6MbmzXOIiHOObdcW+skyEyigbQ8t4zQz1D1YiRzF7E0ex6zFxeRjU/hGvKACcBBmgoAsymnC8BtaoeOjr8jAC6t25m7O677qCDHeKfGYTQJJ+67br0WgHWRKYDrALKb63KzjQ6dwE1XYPvVB+VnJ/OwuNLCSMnwGN3F6Z6LLbjdQ88rn6E7wqaFll+qICzAYyce2RX90AgXqeE6K+md/MpC3ES2fBGt+dOIG9QAtmInBe7uNuRgOyeT62vasZPvWDSVXqa9gdkExILpAzCHj4BFAC5Kg8aeAHCamETj9EgZzxx6Eo89+D2cPXEc4/WaxGcZY1xcWhKQ50SReKwm+0jZsTHs7Tt2YMuWLdi9e7fMDeUUc5PQKjfGfQ8fPixWrlq2tHYZOuGewNckLCL6DLakmhPYC7B5/1XYd80BbL9ytyTLWmyJznv32fE5kqx3fjji4Po8yf9UMJaF6HQzIHCsNE2IiA+E+yhd8k6zIcmsdWvW4s7dE6iHAWqMrUZUYeuSmWWkHpk3YAkzuqKXW+iNopgGCJNZeMkz6GUvwS/+QDyVkldGUKij0KsZ7Vm0hV0BP0TYCZDGS2h6e7D26v8NTWyCjyWwxOQCWpiChwtPP4Fq9wTK4w2cRhGvdrfi0cMZgthsXgQ70bol/YyNJgnEDC+sUgqu64zjIoWmll8uoMzGALnLnpmmqizu4WRhmCsYQVJdg7Q6jTQcQUAamkfdbt4Tv5y7himdF4PEslQGAU6T3UwS95tyrubBKPMpL8V3nBzp4FEObP6CEgNdFNoLyFbOwKMoVEr2StXKFbB8pce9RDw/MyfIBLkU9JvXE3ZKHvjOwZwQu06/qwDMQgwXgOmqqgX8swDg8syVAwDs7hbyQPjwWaeubUR0xGwogpblMAlfzyGWjZ9INVC7FaOTANPrt+CKq6/GxObNkvluWmtSdnxrbWrM0Lguq5da6mQxGfFB1Xz9G59tbFkUUuao+sF5ZRbJ+A1ErWW0Fs+ju3QBHvu1MYTgF02iUApDrctj+YoMXNG1ZpxW3cVLAbB2vOU5hawmnGKyJwzbY3yCClopjr52GI98//t48bnn5N/j45MCkCOMjXY6eQmyWsOatGvGbWOZM+1kgdn1EPg738vrZSyY4RJeA8GZP7UdepGiOb4pBml3OxgZGxcWxl0f/zRGRsdQrFTQjjLRojVATcOMyaZ+ErYPHCbmyUMKT+hq65hrAQvlPRmK6lAX2hdqGoGE5+b9dlpt+ex1myvYuG4aW9ZOocbq7m5b+MJCZ6KFHYxYAKaFVUeQjcLPEvjZGWkr5XX+Ch6oSNIVCczAZxKU1LiOVJMFSQA/rqKHDhrhXkzt+l/QKU+CBaAU8G/77MG9hOzN/xtZ4zuY76zg0Nx2PN/8JTw3uxdXli3Nymb6CSp0sYmDBGJaozK3bQGCamEYFgNQofVsQ1yyjjxTsmxAmkU/JXhMcjHsQouaCmtB3fzns1HpevHUmC1l3JmAacrELcha7epLwVyh0l9fum6GgVg/64KwGjVZECJjZ/HOIvzuAvzOPArteRSShlinXW56QsezgCr7Q1+Mh1bq5Q4WagtY57kDW8hhx69eDPC3f/El6YgxbAET8lXWM78HCV1wrfyEFjABOKS7dfEcXnn2GUmWKADTOQpGLt+S6O1CEArA7gXq77KQnaacZhCHQhAiZNOvgBq2gDuFCOUirRIPSdvI7QWTE5jZtQPrtm1GOLImT5KpsI+yFuQhCz93UOBFJ4hxm83V5gT2gd0yQ14qwAdtLdMeY722Q2tn7gTSbgtxtynJE1LUJKNLK4kx6IItZ9RqrsS00xFWQch2RCbueykAVo1gGRcFcJaS6oWXCqjXKkL3unDqLI689CJeP3wEs2dOo9PsIGMhhFjbgaH6SAbeACo3gDZ75ll5TAE8Kx6voKyboUxgyh3a2C5jwow1L80vyaUrCZ6W5fqNG3DtdTdg/9VXIaiOS7uYbpSgE5n2OeJ12Lhcwl5uFmzpXRhX3AIILSQbPpGQjJadOkaMAA034qiDKE0lxMCNL2qbDQLxHNZPT+CK9WuxeXoM03VS7kIDRoyX0+FnObPHirsqPIyiwKKaXgfImqh3TyNJX0eM5+AXjqMYdES0vYCKdFUBLsKLR1EIPMTeXgSb/kfA28oacoCiO8yrhhdw/NR/wpnZN3FmdhpHz06jWZxAq5ig3DNl6pJAs9xe1bKlNVxmTkP0RoyGQb8QxSTZaplJEAtNkZsSk9S2JFmYET2m4TIE0oiLutXCNEdcCCUhGte3wGM9dBgCxRBZgYlDFvyQ9sguMiaWMmhF9kEveZtCDooFqYFjd5IcLzl6DZZdR014nXkUu/PiTVJ50FCL7OTGAAAgAElEQVQPKbZk5koO2HYdKWZouOVSoE+5SzEuODJcP7YlvVbEEYBXU0MzSPUzAOALx48LALfmZgWAaZWs374dhfoYCMDUgrhcT7ifFID7u5IZrDwEISTGfsxIS5FzMZ63AeBuMYEfpagUQmmzwoW8FLURlwIEozXMrNshi5TJOaFv2TipXIPlBLsPUK9TJr3vIyoYNS6Rk5TdjS1wTKhBYkZCGzNzhu4trU+xFGOzwDuNOdtCiO1dNLhP6pO1+i3HUa7HxuLoFgrX13avuBwAl6V5okpYmsQCQxSyabA/3lgFGfUICh6qYUninxfOzuLsyTexvLiIldaK6cLBz9nnwn/zP37vWKWSbybGMjVcS0kAWuEefpeCOM/BvxGIec5KWBFOb42aIpMTWDuzAdMz61CqlCUMAt+0KZLvk8iTif8zFWLapZuxdYFX4nUWRMKiDTFZ0HUz3AQlMil8lmHHMVosmw7LCHwmrwywt5GiTO50kKFeLGC8FmKyPoI6Y8Geh3I3AttOZxSGJ2eOTRxFWYzx1xQjySYB4Ch7Gigcg++1RduYGgpMAkfhIhDVEZQSxFiHidH7EGUU7OHmV5K+cUvZ63h17kXMN6rI4j3IWjWEOA/fexPNYGLAADFAYzZ7HjU2zbPKZqTgSdsdSpnastpSYvrlKQBzPFRLhHOZ1XoE4JKXIqQxIDQuvsUT36ztjwkAZ2QhMOlHa5O9DcVQIn3HsAakuk6eicxss2Z4ibFNcA0xWWR+Soigr+4na88qAarB0ekuwc8i+Ozcwaa7SKXkn0JQ/FlJTFPO3LO2TRbVUGNuyjX4hn/vWl0V3cTUONM8A9shuSGIv3dPuLeLAROAS71eDsCkHikAU2zcr428qwDMEFSecDOy2paSZkCFSSoFyGHrl3+PC1KTJBUtHjMlfM2DqCZJB4C2AbJiyQqa2ziiWkt8XcFWv0fBRNqyhFYOkXONLixdfavVwPfXAxYKZDb2axIaJuZmOxVYwDKASJA1xRPyneS6WgtUmBIMt7Agw4qJ827U2rmUBVwpG7EeKS5JTGyYi4jjyu8Ia6FYK2xJ06bFm6SohgFGSmURLadwOCUjGRqQJJlVkeJmxfunBUC2RF5tN6TJoCEIpaApHU/CAgxBUIeDrek7kXwHx5shB0506bqRGatMtiSOFa0uEjpEVKWAWGh8/UWc81uFcmWAP1+AeaGNASJeA9ketHpp/XaFnkfr1ZPeNATvtEz+boZe0kWruSQtf6Q7dVCW2G7Xq5uOJz7HlGEJwyWnLATXro81KGRt85/ERQ3lMM4YxmihG4whjjyUasuIky5G/ANGk6K6gKhbQClooURN54S+VCRtp3pJgKRbFyW0XnAhV3szmz+rvkgfM4UifD7GhDTdkHUDUpEiOmZmvqpnaS7cWIS8n7K48tQuIU9dJM0ZViLGy5MJ5FlF8ETCkgUixmrk6PPdhoXBZcWEH40MLXvma1Ur2e8+wwGLVROqLvg6jUaLaElxEdeVsBYKNIpK8h8LUSbQMnNWnr0RsspLrSWpdvkQCNvVi/Fkr0O83hyyeS99PWCGIN4VAGYyQC1gAvDMFVeIBfyzAODK+l1vYUEM7EIS+LFZWdqkNh6sNCK6zvrA3AfXPwdjquQsZiIkzZ90nUuhoW6xs4IMqi2WkFiZBRpaW5xk0hLILmQFIJ5DRGbYEcJOfFY8cb6rUA7D1UzQ9VWmTGxSzqFmcYmWHlWlmASy1kqamkwrM/1Sgmx50GzC6ZliBV6ZNF603NZLAXCtSgYDE/h9AOaE5XWSysakku9Ti6Ig+q68z3KpJFoVnUYD1dERYy1bkFPrl/8Wz0G4l2ZcTedhQwXS1/i60S4wQKCv90GxgEq5mnOA210TUqHvIAUcJdM6SEL/IqzDijaWFJuEE5+pXt9qi4QdisVyt/PEXTx8jQLkvG5uQOZZB6ItS7ofi1aooVEql1Es8T2RsewzY93RRqYCWeCFAnhFz/CExdEnxZG0p+KcAGJYCOFndfTSqnxn0mshRgPIptCOfASjBNwFlNPNiKJFhKNL8nrSOY6Z+jWY9K5Er01+7zkk4TzavQL80hS8tolvUyxIYthst8R28kzgeh5qwrbpV3MNx+e7eXWc9b5oqeZJ3AQxdTIEQI2ONOedihqRjCcWMTv68llQ0J0MG9l4zMbHuDkNC56D12Z68/E/GxagJMBljq4ml+11qvemHwk85gS4CfjS3YKhO64Jzo0oYduqIX4zQyw2FyPl/KxC1aSck5vR11oSR+/Pf3eD5zVwPmoIwgVgMTj4XYEJ7ejx92ZBXDxxggxIAeCXn3layPfrtm2DNzL+MwHg2sY9l2VB8O5FA1h3QluSrADMyeYC8PCzZBv6dmSy1EXyJD0PSTdB1jXK+bTw8kmpQhs25inAzSSeda1lJ2SGlx2ILaiEhbLZ4dlrjRlklhmzYs3yKqmpqgChO79SWgSsWNlE2goTOraCjVVuCelQWQ8BSZ+Wm8jJR+u3FIZCESIY0P27XAiiXuP99QGY7yUAU7GryJbZbMmdcAGxXJbWCwPExgqulFkK7IllypABD7VgFUBZTWhYDP3WIRpfdjctndDqTehYMottQN3G8m1M0DAdQiS9tpHeFPodS4JZA1ASS4fFNIl1EWUD1TCDpaPxO9iyXNxtqRrstyfPFa8KgbFYJcTBVkW2u0LaQ71SFaUtvjcppCAYZCxAoHhS5ktXjtFSAwFKCCnCIxsHx6mHTAKoJXRiSrWuwPNJieogScmfDZF5oVyv3+5gpVtCON5Bt9tCEO1AFHdQGo/RiCqokTtN8XtEaLbmUa55KI9U0O7ynkLpIUguL/9fPC3qG/hFlMWq9VG1G4+Mu938Zb5bK7dpDQ8mM8TQKBqDwSRUY9HTlnJfWq821m4av4uiCWIqr4nOhqG/cfpwc2LTUJ5v0oqLiVVOIOb6kO7UBtQ0lqprUH/q/Gja56shC2O89D2ehB3BiyXpeShFjz02KejBpzJg1EbbN/om4hlI1QUBuO8183m6Bp/7/Xzd3J0Jcck6tkUs+m+WnA8DcLtrql1/JgB84vDh3mgYoNdaxitPP4362Cg2XLEd5ck1oNANaWiUE2Q5b0bthLzCy/aUyliSWUCPTRB543ETv/2FL+Bvvv8Idu67FmMb9+cAmMd9XQm4zC7snPGtCRizqxSkpcogCKu1xr+zikhAkLFEVskERfQ6y7hm1xVYv24SX3/gEKanJvCxD/8C/vqvviLnOnjd9WjHGV45/CqWmgtYv2ETOlGMoGQ4oytLC9i0YT2ajWWQfrh7Yi1eu3AGW/dciVuv2I1vP/B9NIIMV46swcUuOxOwY3EoPNpazWgXsKpKgL1kxM2JkrRICbKc+IwhE+TJx+Xhhlfc+yOhV//GRWXKkfvJMP6N55fXtcNrsSCCPTxPxPGxCTnJhmsyxnoC3W6EyZExHD96DB+45RZJwi6vLOL8xYs4/uYJrF+3AZOTk1Kooc+PG4Mk6NptlIpmIfLfrIbje0lZozAPWxqVqoZ3LAuLlqg0E80Q2NBPIbY0MdskUrtbSIyV3AEWgDhJNQVhTah6QrQy/GA3kaKiLNS2HR5fdxPPdH3ql5CnnLvAwNbpMVy/Yw++9dKTCBpdk/Qbr+FDVx7Aoy89i/OtpvG6AiP2MzU5KTzbxvKyiOcHo1OYnbso4MX3sHkrVefW79yCE+fPYrw4mrvwJlTQ97C4oWuMUnnNeu26JioMV7EIgyJTHq1io3EiinwMhdiCDAkJOVRG08K9gIY1kQfmnFP0EjG0xaqlJMU1+6/C2bOnsdRYwXJjCXv278MaL0an2RKp0XNnz2Lh4hzGR0fEOj948CB+/MwLBvD5nK26n1cKhFe92FhG2DOhLi2TVw9M9UIYHnI9X93o+5hgPKk86WwHSOeqF6picr97tLF4DPC2HZ7aaiwMGihf+/P/gBMvP4Pf+9f/Fp/63OeEbVVgbiHtGqGnd2IBH37yqZ4fR5goFfHayy9icmoKa7ZuRWliGotUxK+PvSMAHt2wzwKSycq6BwcxtU0F+10xdLX9ZADMPZbMBwIwzVQS+BE1ceWWjbjpumvwv/+ff4jPfvpT+LVf/ST+4P/6I+kG/IX//n/CV7/2dRw9fgK33X4rllcaeOnwEZQrNQGQtWumsLwwj2ZjBVv3bMPtuw/goecPoYUId+26FsfOncRSIcHikRPIqkZwfPPmjSIys7AwJ0pibOsexV1EjCN22xJ71dixccFNhRI7FFzOwicAq6WZ9z1zAJhgqOMqTjNBn/FfW/GnMVS1EtyFZuK3KZbnFnD7+z+A8XodTzzxhIQFDhw8iFeOHJbEHUGZPd2YjGWSlmDPzYYxXFoMfI0ATNDlYmI1HVsfcSxrYxOilib6EwPxWlOIwa60SuWRLL2GiixlsON4sLmX5EwiBeBcklKy2VZ2UJgB5s3DAGM2SXb9VZ61tsWyOQi7qLdNjeBTd9yNv3vtWZx+7rDc39brr8IHt+3HX373b3DmwgL27NmFNElw/uw5pGmC8dExJFEHO3bswOFXj6FN6mGVvfUyjLHYpNvBkTePYWTdNMWDjctMV9omaQnCGuuljshwWMFdRwzR0Sgin5sWsQkjkDapsVzTqDI/R768zC9tdlFZZXxyj4YVlXEMamrs2L5NSt1ffPFF0Wr+4F13on3xLBbm58WCbDVXsGZ8UjaBpBth966dePHV47IBT41PiCfVjSI02y30ih7Wb96EtB1LaTq/j/OJa4g8dW5SfC2KTNGSgtwwAJNXrpuT+7fc4pa1cOmDoR49VuMih57/7gLwE9/6bi9pNrB3+xYcefF5yVSvu+IKhNNrsUBh7LHJdwTAI+tVC2JwEPK4jOXp9Rtz9heC+YQpdBj+Lx+0Qg+NTmwscNJl6AplCaZGq/jMPR/HX3/jG7j66v0yeU4eP4HHHnsMn7n3Xvx/X/s6PvaxTyBK6Tb2UK7W8PW/+abIKDI5RTnHI4dfRjco4Nfu/iV898ePYKG9go9fewtOzZ1DsHYcmF3Cg08+ie3brxCBGfJql5YXRATnnns+IZPme48/aXQYWGBQpNavpb3RRZSS134Iwx2hfHxSA8ACwqp6ZZNPfE1AUBNnVkdYVOasxCUz9fp52fgtsMgmIBtgD83FZXz205/BKy+8gOPHj4ubumnLFpydPYeNU1NSgEFdhxtvvFHukRsO1dRY+cZ2RgRSKqxx0bz00kvYt2+fjMHtt9+O5155TYR3RPjdCrfLYmK3gjjOx0OsfNseKudrcwE6yyd3Zx0LzRdWggEYIeKL5GBfdFuXlxEfNboADFXo76obbBJYJgEjxQ70KtIUO6bq+Ngtd+BI6yKe/t5DYmne+JE7sSMcx1cfuB/bNm+XezMCRBMyv+784O0y5hzLDWvW4cfPPouo0MM1+69BZ6WFKM3w2PNPIyuXkFkTXUBGk2w20cbX2BJHj3xOOF0eEqu6J96NTUYJkNu4pmjIO9QqASbHo1AL+1IWMD07Wr+sEqSndOP11+GRhx6WeDl1n6kdPbNujczNxuI8bjxwQDwBWu9bNm/Ef/7Gd2QjYtGLNgB46ZWXsXHrFimPFy8hCOQ8nDcsW5c56PvG67Ixfl3/bqjLALPZoBSEhw0MqYB0DhMW6W/K7gavAJxLdUpX6XcZgB/72t/2Fi/M4oar9uDo4VcwNj2Jme3bBYAvNpqojU+9IwCuz+wZcCHU8sjDEdrxIdcFHrREPMcFcV0RHVO+1iEZXASYDRe2wrbdnQbu/fSn8fqRF+ShvmKBgdVatOReP3oU9957Lx544PvYe9XVCKtV/PVff1WqvogPO7dtk5jWd378OP7JXR/DV394P8LxGj5z8534xt99C+G6Cdx9zfvw6JNPSMkuNQ9a7Ya0Xj906EmZdAShhcy4SCK4TrlJAWDjAvF15dO6i8yNU5FNoTFqtWr5cbUKuPiHAZhQRIvbTEqTJNOuF1r1xu8T3m+WYaRcxXXXHsSjDz4or600lmSSkjFwcPcuAV3KVN50002i98tquL179+KFF17AtddeK/ep90Jrh5oS5AGz8ebh46cNEyEIJNmlBR7CRrBVffJTs/SOspwAqkh59t1HtZC14KAoouRUP7OaIhIrNhYTk0OiQDdk4blARkqZFjZwFhGEWbTB0BD5yVdtnMauqQ1YqBVw8fAxOe+avdsxshTjpXMn4HcyTExMCLtj587t+MEPfoBbbrtZvIEzZ87gzptuwXxjGafOz+KG69+HJx8/JGPbLPSwGJF50ZGSdb1Gea55oQQF/PsC9KvN/45lIQhNj84Et3SlS0or+r4+hlrCWikmG7IjQL6aAUD9FMacPZbspgluu+lmnD71pmyeFFT69kOP4LZbbpGcwtLFWVy5dRsOPfGYVFxed/AAHn32Bdx68y2yMdNLYnjq+RdfwJ49e2SzovIeN3bOS53TXKPcABnCon6HawG7696E5mwhjtN+nu/PLX4nAbdaKIshGj1yvnkuZfRzAOCXHn6sd+jRR7Bl3RSr7rF95w6MrFsnLIgGAaJS/7kBsAFnFWg3joPv9yuhhiegDLLEsgyvlg9RhGGqZVw4dxa33Xozbrj6SnGXv/nNb+JDH/6wgPEjDz0kE+iDH/wgfvzjx1EdGUUUJ1hcachkeOXFF7B1y2ZUwgD3H3oKn7vjI+JujqwZx3919z344z/7Eyz7Kf7rT9yL7z/6ED796U8KQBnhmW2yc19/w0FpRvn67JJhEzAhJsUSNuZr+lwYEZ6hI3efJCHosEAcC9idiPq7uJ9Wg0IBngkJaeqpTJFuN9eaEHUycnWLoQDw3OwsXn75ZXS6LezctQtxmmBtvSbVbQwjcNFQWpLWLjcdLh4uQoIyrV8CEYGXli+/80c/+hFOXlgUC5H/VgAW/rDlY6v+qiwaa5kpuIpV6/UtwBxABtSt+i66zB/rxmvcnAB8Ke/JmMG+KGhRxIXWMMt7o4RhrQidOMLBHVuwrTaJlxbP4qp1W+RcL5w7gV21aby+dB7r2ZaJnkSa4pprrsK3vvNtvO99N8jmdPL0KVy/ew/G18/gyaefxq6du1ELq5heux4PHnoST738AjZt2mIuwwnP5VYce8DlfRjtpjIkHh6Th6s5ByvEY1gNlm+vFWvaqkfCMv1woKqdXcoC7iUJRkdG4JMC1mxj+5bN2LZtmzzT119/FS+fnMX1Bw+gzPkVd7B1Zgbf+vpXMTM9hV+484O4/5HH8bGPfQwvH35F5sj05JSUrb///e/Hi8+/gLmFi/I7tUOoJyIsrJkZGc9nn31W2DuXMrwkZKVtqJzWZQrAssE4AJx7SE48nMk93fxyNpPDinjXY8BnXnut97W//Et0Fy/i4L69uP7661GoVtGllm65gl6p8o4A+O1CECqqcKkQBAHYtQ6Gd2lav9xZaVZ2OpGARakUYO7iRYld/q//4jfxJ1/6Uzz+xJP40N0flof9x3/0h1IC/flf/hwefexhVKp1VEZG0WgY6+0HP/gebjx4rWj7fvnvvof/9lO/godffBoLnRXcc8MHcP8jP5AY8GduvQuPPWO6/dKKkS6ypVAsn1tuMbv+G2dn5ZpIeRICPaUmbdmyxPnexgIhKyJfoA5JXRcs713DCoz7GWvSkOL5HmakCbS0bDmp1QKWeHSxKBKNZIxs3bwFV2zeLAuBn1+/cSNeP/oGar4vFu/p06exf/9+aS/PDYWWLt/Lbsq0VNQCPnHihCxQWr/0Bl589aiEIMQKZoWZWiekiLFJpgVYl+Gg9yuJNZa+OlxRpROq4UINMLWKB6xIa1G7FrCCsjuHuHkLbYw8UzJWaDVmKVqdCN04wraN63DT9r342hMP4lO33SUf/eoj38cnrr8Nj7/+Eu644WbJK/D+r7p6H77zne/g7rt/QRKSfP633Xgj3jh5AucXFjBaGYGfFLBl21a8dPR10aK+OHvRPl8TDlIjRFkcRXvzw661jpF0Fbel8nSu1RJWS9pzun278XXd5IdpVzo2Or+YxK3XakLDY9UkE3233/5+eXY/eOCHWOxmEuJLu110mw1ctWsXluYvYGpiEuvWTOOBhx/Fmpl1Ymlz7jChvzK/iMnxCcRRhIuLczhw4ICEs7R6kmO3detWAerF5ZXLJuFMc4V+YwcXrOUe7P3nDTdtxaBu8u6cUBaJG4IgR+RdTcLNX5gVC/jVZ57CtXt2Y8+u3QhHRpGEFdEbLdTemQX8dkm4PEbjsCDslLLA22dBDIMv/92OTdks3S6CS1W68Br3m27hbTdchRdfOoyllSam16wTK+6Zp59Cp9XAju1b8YEPfABz8wt4+NHHUapUJd65dfMmNFeWcPrUSRyZPYtP3XInzraXcWz2JPbU1uC1MyeQ1EJctWYzXj1zUibVvv17ZSMgUB079oachzs+tW6Z1CIrQfjHGpO1hq822HStNPc+WREnliCZFBaAnRBeHloQXqJqv/qGTsMjdLq28j3CSbZUO45bg4UgpKdFMTavXy/gyRDGwtISjp04jpnpNfJ+NtPkhsbEGu/z6FEDrPVqTdxKjj03HlrFDEscOnRIvI2eb1oW0WIiC0IPLkiJAZNidBmAJR2t/xnzmxvDZMrJBScFHv0ME1TuohwGMrVexSoUH94Tniv5wdw0SAnbv3YzHn/jZdyw1XR3eerEq7h1536xhKdHJjGzfi2ayyvCRpg9fw7XXnMAK4sLRie53cEPHnwAa9fPYO+Vu6QHGcfqtVMn8Ob5c9g0RXCyEqkKJhL3ttz1wmBX32FLWXny3MhJ35JCCFu2bF5TfW0zyDkfXkt2ebOXScJ1RY43FbZLWPAkmbpr904JGb34ysuMU+GKbVvRXGng4uw5bNmwEevWTst8X15YxMmTp1GqVkBRJz5vbtat5RWU/QDbtm6FXy7KBsZ5SUOFXVRoLHAjl8KL2BR66IaThy5zT8BUJQ4n5/INirRC24LI1cvQsJYp4DCe4zAAy1zKeu8uAC+3lnqFTgdPP/hDTFUrGK3VsXbjZhRHJzDfaMGrj7wjC/jtaGiXA2Az8H0i/moATBoIObMcSKWyLCwuozYyamg4rQWMTa4VaUHG++gKdztNiVn1EitCE5QwOjmFji3aoOVLlTIqZi37HqYTD52KL2Wr28IRLHZbyMZKGI8K6PhGZJyTpt1uylhJco39pEoloZ5J0ok6pXS9bUiALqI0HFWrVeOWjospABoa4DaSgpb65zQRdCemVpPRq3IBWK1Ol66jibmldgvVoCTgvjQ3J9efZjEKFLmhxoAl0jM7zbEjyLoavKRcaVt77Y7Mn0o3Iw2Ni1aSRKTd2bJjCuSY2J6V0LTdjGWB2QfN31cDYLUOzdsGAda1XuSvNrHnzh13zKgmRotXkpLstcfu2SiYhBGLMko+wvkWoskqwqWOPMt0sobSQhvxVE2AV4pqPE+6YXcaTbzvhhuxMD8nIahCWEZ1bATNdgNJq4O1I+NYWVjA5MYZrLB7tcSwaf2aAgh60lKCbQehY2mawwCjlpuf2IYAQl9jV2wjN6kbUdbTUnpTeq/3LpoHHGsGWe3hAl3+Wq2GJTZrDUIJ7UnFJLuylErokiJpE5YsbGGhksRRRZHP8JtHq6NYaTZkjKv1uiTdsiiR5Bate2psEHi1EpPzhnOFXhcNmGrFdNx25/DgWNgci3azsJ6P3qfKHJgxtT3h7O9m9vRDfKsBMJkr76oF3GxGvcaFc3j5iYexaWwUa9ZOoTw+hbg8ghariKyoCoFELHozvrl8IbUFaClTuZ6tQ8Iswhe+8AV87f4fYs8178PYpmvy6iidNLpj8d+5tqsTlxqeELpDDe9+hsbVp9GsZkVq9dawa6LnKlZMCx8DBn1hD52M0tLeFmJIyCCPyVoCt5OlFeCT8zisDQKwgkSumOYqUlkCeF5Lb2gzKkSvAvLDC1CvWdv25JadnYg5KZ8txGwSUCxfFqdYEr8Z/yzvlsF/u/FiEeVxWCqabZZes9ay5vcosLvjr69R2EWEvW1slgBHjrTyPbWFEhOo2stLuhoLjcpYhu553ecoi4xjamN2+jdafTpn2DvtchZe5lsGhfJlrcqYaHaTCWFjhGJ1a+hI5CHNM4wjFm84NDetarSTOFEDguNu55jwdW05upb+uptCDh60WFlinBoPiMlCCdWJqpsBpioLKWwVmgFdWr32nns9KTzh6wqz4nlYzREpUEmMlSyyntbTEkuRxUZUkSPX1RYq+FZ7WRsMsB9iyg1JNDsIbkaUh1JEZfLcWapglfRM1w5DuWNcVddEOqQXrHNM1yf1HlbbPHOMUG1u+91CgHHWD+e3hF4sT1zmgvCkpfa/z9d3PEUXC3rJOwtBrMyvIOAmU4hyPeDzc0t9PWAXgDePjwkAl8Ymf2YAPLHl2lUBWBdFvhOvAsD6HncHVCBSsGTbdn2fgoK7YIdZBsOLsRDabPwlAJiVaArAho2gO6YBBlod+fdb/QVTHWpdY1Z5/QQALN0fbGLOVALZVjKD1On8u1wAlrifJvPsOGpGlwtDDgtEuRKWVk15Rk5SQhi2ApDn1uIOjx09eC+WLmfG32kPb7t9uEDJr1M1OJbrymKia8zxk958BlDiLEZJ2uoYwNReFMZVdASbLkNDdDumvAWorZ7EagtYFzgFyeR6LADzQk0bc8NSMV34tJeYeUa0dhWA+T4BTHWTtfJMC0NEwd68RwFY2k9ZeUkb4l+VIy/jqO1zROfWbEq8HnOvvoCZALCt/qLBr3Q2fp5F7XqIR6PnUwuYWhFWXN3dBPgsCPRdkarU8npT/iyHpTmSRScALJrBhsgX9MjeKIiVS561y69lTLVfrs8wy2Cp8jAAx45cpHt9ek99sR1+tzEQZf+x55Xk83Dct0fOtV1tjt64O08UX6gv804s4HcEwA26EfX6ZcV43s4Cntx68JIWsPuTCH4AACAASURBVCx06xj1rat+Rnh4QemikclsrdWIJHFVJrMlxS4Qm0xpP46mu5u+h3Xu7o43nKghEV4mOEs4RSFNLWWzqBjruhwAi+V3GQDWh85Fw4MxPHM+qy411IYpt3TtB1lVNwzAJh5s3kAAlvFRCUItTFBGhcuysJuQhjwk7JFFtijArXnvW5h9YZf+9FWANZVYjndhZSbzRBqrAzX+SWAguIh7aGN+Fsz0+brPpj8OgxQufV1/qhiLbtzuXJAQR7FvAcsCVxEaB4C1sEM3RYKQdLgWJTxXyc90jZC5bOe1iKa7vGW7WSoAU55Ury2fC44npnF/d5MQPQR76PfImrCCRmTWcJ7KvNVKFJMCzvujKTtAysApAOUAI89JKh4tbopaiddkueYiAkSUo7YJu6h0jbWcFvrNLxm+K3FzYOKuaKxiWWO2d51awjLfh0hAw8+na/F5+PkpGJuGt2bTMYdKe5kPUtKVHpWwXFRsip6e1dJQvWn9Xq2oU3xgzP7nAsCv/PgRuBZwVKrjZwHAwxawgIINmvOh5J0qHJB0J2RuSerwDsV6OKjyAKwL4f4c/mwOlNo8U0RftGnhIN8yn+HsnqydBKwFbIBgELjVSjZg/ta4pFzLaiEI+0Ui+COyftr6yLqRTozKvZ/+RE1NQ09VArOFFgrAPZv30vk5TDbn9+mY6bNxK4sSK8jO7hX6HQ7lUoSn3UM30jzerFVMli4or0u1li1IIWfZqrkJl9fpCVgQ8e9+KepqAKwWsCw9JxSg86rYGyx0cRc4P9OlwI5TMceTmEIQM081hGFA2FwLrU4BYBn3QUF/l2vL88oGr4UfTimw3kvJskJyQBkKhxEgpWkt3WVmF+x1qWAOCzwM7BgZUjUmtHqSpc/m74MdxnWDopiNdrjQsIgAcJqA3iU7ShuAMzFmApdRJzMb13JsNqDUY9jIqNApmHNe+pTxtKEH+Wk7aeicodbL8PxxDS1u4MMblL5fnpuWEtODlKEwhotawPSweD/ahl42JXowvDbqCduWYq7l7eJJpfBzBOAtE+MSgghHJ/BuALACiFhWNhMv+q8O+A48jaFJo5NUB0gmkeOe5m6Da0E4RQsu0Oj3sP3MsIU1ANzac0yEeEwIQgFYryMH9lVCELIgLheC0OuzhQQ6HwXgc3DuW5Hu5DO/Z3nSRcbHbm652xdaD8C6jBoDFhdMQgtGfEg2Q40BWkuBryWpSTwRgPvvMe45j2EAzmO/9u/FstGO5SE6s2JVmzgmz+daw9LJWB6pK7I9GAPOQy12IGhB5baPHTCXcE8XUp/nsPfAU7AnnrFYlYoxCMAxLWFb3izdkgnALHm3AKwhKBl7p4hELVOSDHLryqEc6jVVbEePYZDRv5PFIk/ZdvgV78QJ+6S0PrXTi11H5rmaDa40iG8GoJ3EJU0QAjcjVdJdhc0+QQ2KRECYLXt4cBvjfZeYaLNGAudSgz3waBBTRpRUPjuPBegKtDRNQlrXiLsZ8Z65menfdH27AExlPD3c8+hreSWfjXK7nBnZuthwhxuE1ZqW6+LoWGu8Z01wF4DlPdabftcBuNHo9lpz50ELeBiARYznZxiC0AF0LWBdgC64ug9EqFvOQ9CJmoOtDfLrv9UCcEHUhA5sIcTQueg+uZ+5VAhCWrlIFZsBLHVH1dIy51DJv8HM6uUAmNaCuV8DuBrDctuBD0zgIQaEq2KlAGwWjAWe0IqHs4U6ZTBtEk6tHaOE1af5uM9GzgcjBqStm0x4wjZ6JGA7aKcAzp96zkrd8JTThBq5pAdqiMEsPLqu5lBftE8r41JhJZYLoMMAbEPw/Wo5AQMHlEW9660grNfXzYyWhsahCU9qAUuIwgIwKwYVgGkF0nJTS0rBINfzcfIZGlt2ix/UUuc1EIAvd/hWLVBAWEqKbTm5Dd0QGWXcLdCrF6HnpLUq92/DAK7SmLzHdu12Be81UScxZ9twgIaByGCSV04Gg91MuuyjIRsYpT9TxLbQQ8bXK6DqenAaFrNGgjtP3DnoArEsqqEwnPtvajzr+jHJN9uuys4rKiNqaboKEKkVLme2ifNh/FFjrYJ3Vor8tjHgnwcAKyVJB9m1gF0Adnc694EMPxx9ABLfXcXCvRQYr2YJ/aQA3Gc4aMbbAofdQS8FwBr3ku9eJQTRtwAuDcDuAn3rPfTjvbI5WTeX1grHga6hAIxjAbtWkFrcLrC5QOoXrYXMNI+tudcEFa+LMgF6aOJN4NSGeUpVZtLZOZsbABe0iQAyjkl1vUw6IjhMEacnoKwPa8q7z9TdkAkwcl3aMZnWoKUZSahDuzA7QOCOJ+vfhgHYWLKW3ZHScjfxTb6XQCWuuEguMhnnHKoU6OQ1uEEZC9tUoJm9pr8hhCLM1C+dNj6J0avg/wqWpSHi5wLs/f5lDNe4STwZU4dTLKDdMyW+Sk1TNoICDpNgEsKyVXTiwaiYkej8sjkfr7GXA7CAMMdTOjQb9opKnTJkQxCWMfQKGLGW+PAmrxs9ZT3d56mjqYaWG7fO/6YcPb6gG6zTk9HIwZqxjiMT8uL16Aapm41Ywv5gnYF+r64zNmx6V2PACsCHn3x0wALuhjUjR/kOLWCXhjYMwPLvVXiaLsjoLsnXXNdEFzhpaGrBKrdVLV593d3d9Nz5551YrrvI9WErC6Kvsq/WnU3+sFV2nhS0YGUtYdkoKOF5mRAEM8VmTdpMuf1iAWu6mk6RQn5NToiFlK6+fKIBYN6HUJ18H7Tw5Do0+abFHFopZxNj7phJ8iyOJXnKbssyLg4Aa3zUBeA+OBtE1uo7v2IKDyJqNHPhSEiHGr2W5mU50/I8NMFjmRMKwO4z0991LJRylYMuwcBm++W523CGi5PufGDSUwFYzi2aIqZJsNyTBWDTL6wPwMYV9+CxslG9Eu224jIhHAA2QNwHYOng3O6aEE+RDANf9Cvk+lwA1mvMNGnd5/QKSSvX07YbmwC4Ce9ESVfmH79DumJo8lUlN9lvkxuJdEE1no0KGpFDzflJrrov4QKGIawVLFdpkqyyYbOEOzPymSKBSVZEARij3qeKs9uQonCeVULSKc5ZzQoWz8HZkHRc9CdFcE3ZtbKSrEdrPTtugCKjT3lOpWgyNCLKcbzvfhJf7mioqKNYCN9dAG614t7y7Bm89vSPsHVyAmPjI0JDy2rjWOp0hQdMcj55wLRgDEix84EKbA/pAUcN/PZv/zb+9gePih7w6Jb9MpmN1dtvN58bA0qTGqqHz3e7IQvX3S0VkIcBV8FVKWgC3joJnLblcjn2nuS+HGtWWlozrFA0sU8BsVzYpc8tlXiYfa+6e6rIL0CktIYhBNBzVrTFj24E6m4VTFmpGxscjhPKKRl3VgqVJZbLeFjQVwB2Qdh8TLUC+u3odQIKRlgLlt0j9HDBTxdQOzHvZa8xcpJ576UyNV7NxtIkgEkHDcNhNfctpFpbYGJZFrKRmQ4h2phVOvFSdzWnWhlNM54jf40TiXkE6/JKwsXyiGm5FhyaID9rmAvmjngedmHWjXrYEuN4U36d72H4RMdVuaxM8DDIasTN+3kNdyOPNQl2mTyHa3C4RoNcT8/wprmITNzdUOEkWSt/d2hmq+hJEOzcc+rmk3PxXZqaE0PW588QkLjsjAFb954/1Wrukahn6X7cX6VzBsfNCiQVWaDBnnSWLST8b1v2zefGztDmWTD2bOm5tjMOx79pk+TD163PrxJYrrg1MljcYSoCLT1PErnc+Ex1rPkyUfiRX3ld7rxWTNHXwszHX//5F3Hihafx737/93HPvfeiE3OviuGTw+yZlmY6dxQfaWzQ8FieW748D/jdBuCxrdfknFAJo+V8UjsW3mAWfQin3pJk04F3wSifLApmDiNCB/JSACwumZKw1YJxaG4irqsxWoefKwNO940WwlsAuE/MHzbwhxe5ArD2lSODQhiKNvbpgquOjXvvhaIREM9B0gKLupwEYBdwhjVPpQ+dgq0NMegYS1gij7H13WYNUQhLgCwDUpAEIExVVtmKrfPfFOs3AGWy5tLI0VpNcp4Cmba22adwU038lu/juWIYAJZrzD34/gLT7gcEYLFcrasvzSkZMNUkj8B7v9uCVsyxQsu1sIfHuGtBejUA5rNnCEU3I97PsBeVDXluw5uojLE93LmRb/qgjWvCSKR9uQAsH1PKniM6455HedcKYMPry4CrtbodqU5a4vyfVtJJ6IVFHkrBY8JO3mFCSAJybBNEK5i9+CTpSssrEZAjCPP9hv9tdDdo8OQ0Oct+yTto2/uilnK+hofopHw95PznTdHTtIk1F4B1fGUT06S+TiThSfcTvgq+rtcdFgL81Z/9P6sCcJEJ3IJhB/0XDcCauJEbswCsg6Flu8OTMJ9ElyDh60QeBl93MeXAKhVTtljBpYhZsFPrl5+ly5N/tzA0+u6NObfNyrNyzdlpuY744HMAtTutC375onLKjSnRowBvXCkV6LaUolUKMQYWsbWAhwFYLVzyhPMx0YSfnYjGMhhMcuZWggK5Iwajk9nlCafSn6tvnUlnBjaWFLF3ZtKNO98/b19cSBLmVPOSjtCGfdAHYFOmLBplNoap96hKX/LcnLiqAWAtrLCC5G74hXFbRzvCWG6DTV+HAThhX0GGYxiLsKW2/Bxj9wTguGc6fOTX5gCqPCdHUF2fmy5wfka9NPdvLljSA3MFm/IqN2VUWPBT8BgG2CJL7u3GqtfprpGipa7p3HRdcJ4rYikzGRIid8m+caRwkZJmLUwFfmKtqMmZhrgEYmFnpKlw5ektGMab8VDEa6HBw24bcphYsvKwtQqS464A595jbvTQPnKKjCRYZpkectY8ieeoKkpi0/LurdylzMEhXWG+VvZL+Mqf/rEA8O//3u/hk/fdl1vA7xEAvvYtIuBuVZW0yXYsANcdEGBydpfhv+kEVqAd2Pm1VNZmmS8FwPyMft61xTVTrQ/KvM8Syp3MqTSUzC1gjT+ZhJssJCdGqO9z70OzyVrJxDmZA70zgdxF6S6ynD+sYRJ10dWqSU0lm9yjbmZWi1gsUMcayDdFx5XVtu/uNXORqq4vt9SBSjpr/aryGnvRrXZefU1a/Fh3VdrVGfvXLBy7KPT6h+cJ70d4n05TTmUb9Glg7JJrQ0iWEOduhK6141qj+tyHAViuhS3t7eZLC929rr7FZal6Vq/2UgD5tgBM4JLN3VpqNjdAfrQBGOOhudabOz+4Saz2N32eVevB8bqHgZrnIU1PvESJ9JjCGam0y6vjzLexOS0TcQRgA8ImccmGAEX2/9NEq8ph2iQdLVMz1rZzhy0Fz8vQtYhDee5DdQC0wF2vTp6PJlzpTdn1pN1G5NnbsmV+r1aMvh0AH3/+UA7A7YhR6QTvDQDecl0fgJ2Ei06aYYvrcgAsD9qxiPlv1XoYduV00Soh/VIhiHyXdLiwLqHffKdjJVnw1df6C8PExeR77fsVgIev2wUANqM0/7Z8XibwBDxti/hhi8pdXfbatLxY7sUCsU4sZpFcAJb3ODzSTAXxHdB1F7RW+rn34AIwObsCxrZrMi0uJl9U66FnvyAHoCHxcSqkGRfeuKwuR9hEHg23yN1c9ZmZxWQ2Oi3PzS3JPBE2+FlNaqrbTQtax2f4O2RjoEB7Qgs4k4oveQ/zBsKGoHJavxLP9bjUklR626UA0v3O4e/XR630RgnFWNpZQfneDsDqc9NnZYDRKYu3J3Svhf0g9f5XA2CWGOfntVVxwrWw1DZJsMkjMNq8nAcMQZAJIQBs48XCOLCJTfO8zN+ExiAbiPWAbCWiJkHJthALeKhgQ17jZjAkxD6srs3nYzxTLZzh5+zmRct+iIXh0jB5j6EXigV87LmnBgCYoZmgQIrbf+EhiJFN1+Y7q0wI7uCWRysPQuPiDllbJ55ZYINEbHex8HcF2GEAVrcltzAuEYIwbmJf20AtJwXsXOScE2EIfHUSajWZKQlWELQ3Zle8u7EM/E6zz7Ig5H4cC1itjCHMHUjMiTXiLDIF4L5h61SSrRKCKNhSWNcSdAHYXdTudSjljK4lVbHEmqC7XPSl4IIl4rK52vuXRW8pX8JdzjtR22ScAIp1S63VrNZwDhBOojb3aBxxdr0+V65SFJedYgQtfZf7YgjAHbtVNjsWUlCYnqW5jFnK7dCrkcKFguhX9IGyP48UzN4uBDEw14eocrxv4W77NullWxWZZ2KSY4kT+13tXG6MUwE+p4CxG4p2JrHrbDgEoZ1UZJ3YOCpZEXqkmphmDJeMA7GACcCmYIQpAiljZit7pwpOAdiz58xDECKdYTulU0zIScK78y9fQ04M3/27bjIEYL5X+uxpGbjTAVoB2B0b3cD4WlAI8OUv/ZEA8O/97u9KU85WV1K97w0Arm9UALZAI9Vi7lAN71lDcDMEwG7MV0F3OAThgnQeP3JYEPnDo9KUTZzIuZzqLH0PaTe6cZjX3A4dJm2r35fLQeZ16Xzog0T7t1hyWjl0CR6j6LmuYp3mi94CsN4nJzvfr8k7liJfLgnn+X1Ba3fccgvOiYvpxHQBmpzQNDHWjMdMNwVcEtNPTRJpNvkmgNQjFc0k6hgn5uJmJ2uNEYsjytJRqfoy15WHIxgztAAs/F7LehAiwND4yIamJbTWRR8oEbaKCPycitm4ybPcihYrzjMsCD4nS63idSm9cECLwdnIdYz4efd8w9c6vDG7Y6znUAqkcHLzmj0b4lolR6Dn5M+y05Y936CUp5wxprt6DkDnQuhcP7Ws3bXA35tSyGESpEZW06wpE4owXgP/VswY7u936lBKmOfZEI6bhLM0Op4/IM1yFQ9IX3NDfCpT6lr4kuyzpcmSSJTkoTECJSQnnd77STR9Pv31VBQL+OizTxoAvu9zaEXvIQCubThgLWA7kGIB94sZyAkdPtxJqvNLB1zBVi0oAZuhia+TZ2BRXQaAxYq2fFh+VsBEOypIULY/SftUNHvVuVyiSVDIdzsgrQA8DLw5gL4NACuQ6GIcHivtgpCDp31DXvJp1b5k4Tj0qzz2ZVWxCCruOKoFJ+Mx1Mgzn/yWG2q4o3SPTd09AVgkInwPxaQvhESdYdFuLnrSVYP/tbumEs1grUm8CaeX3ykke7s4lKFiiy4UgGks64YzuK1rbL4fgzZcXtOeXRcp+525cysHKQX1nodulgwAMO9XAVhZMgqcbhhCQhhO1ddqG8Vqan3DG50CsHlmNuRhQVRjwHrd7ibK1yrSU882rXTYMmq8ZGnbxNAvIVgVxtYAEZ0SDcX1Q3JLmuQVOVrygVnc3JNGt6Jux7VuS52ZhhMpSltAxesrslZYDsaA5c5txZ/9XmpTOwCsYzgMwLq+3HJwmVd5/N94DJpEVMuXusU6ZgPzR5OMnrGA3zUA7rY6vaXZs3jt0FPYPDWJsbFRhOPjyOp1LHa6KNVGRQ2tWKTwMcGOD8twO2XypB2kCISQzXhM0DN6wH9z/0PYfe1NKG+8WuKBjLWRS6wWHR8mB4OupPIoOQB919SKhwzpOgxPdGZZR2tVpElHzhNUqtJJt5P2EFZH4KVds0Ct1CL1bvm7yi2mpb4esGs56AP1i325S3dy69+LkdFL5TkZ/+T5hfgdRaKzmxXaqJeqKPWKoC4B3bAki5EUUgTlkKVEbzlcsC5KpZgTy3PebXjCQ7X2Q6GcLmLRcfBTH17EuFUGr1JAq5xiuRBjvNGPAeaT2LF61RIViziP4ZvnJCLrhcG26a57y0tdjsfhBRGyoI1eoSVC96VeGaWkjl5cRLN3EcV4FEUOTHUF3ayIuL0WzM5XyucR9Sr5Havj64YUlGbGN+XxXWsd8zVaY+zHB/I2OV6ej2Y3RjfuIajU0MtiU7QiSSVrDUlXjFhCKwjKeRsnzTcMaJkM8Xs5hjqHOSdYALCaBayvpTA8GLaeIqWK44OUM1jazKKb9rngbphIDQSKDUlIJ8+N2ASZdSwp9sNjwKhxPIZi0EMUM1xAD8PPk6ulMEC9Ukabgu+0HItFkBMes7WUXwSTs1zXHZ9VcH2hcwIvaWa8Coajup1YlAS5+ZfCIpJuB+NjY+i2WiixV2HK7tgRqKo4OTUuXb5ZrNPid6U9dMIuuo0OpuqTqHmBdNkYrVdQHSnj3OxpjJdHrRqbSdpSk0I9FLHIRfjJtmqyCURDn+uH5twNz10DMqd6/VLk3/0//o2EINoxKYEJiqR4BmXBEo4Pnwm/mzjHo9Vqo7HQEB5wGd0BPeDexDSuuf39KLzbAFzdfEAeKk0c6Q5hiwsUgF09YHcnyi2wVUTSXQu3WqlIxwXGHKmszzZE3W5bwJDNI7NuM08ImYleFJBUy0M7M+hDGHYJKeunx2oAXSmHpvMGE1G0BK3urXxHUMRKc8kI2fdoC9sGXhQoZ0KD4RgnRLGalRwweGYPtYadkGYe/11tEoll05pAob6CXmWJGAQ0xxBENXjk3/otxE4ppjv51CIiAYnxxn6y1FjKsqi4uN0Y71A8kueoFpaRsKNIt4c2W0WxAqkSoBgaiyrJJoFkCb2kjYQJO4kj87wpEJtCGD1+GgDmNVKUnNY3KU8EYF5HnBZQLFcQdZumKop2osR2TfdqY4UnKJbZ4srEszXfoB4Bz83wRH+sLEvG8chUre9SYQi/ZM7POczNoj5SFYOH86PbagO2gGE165njwlLZfkLYbCIiSG+9MDvj3rLJ6/miqINqbQStLpuQpmDnk16aoNlYEVe9XApkg+I64/zjNdF1r5UrMg/YuFSqJmXum3LphCwbGg0+BXoyhOxHGCeg9GbcjTBSryJqdxCEProJ5DvYAqzCLhvdCGGpgp5fRLlaQyNZQalYwvJCE2kcY6RWR9RtI0s6WDs9jfZyU6odCbSUliQVznhEJvSjIQjS9ySJmTM5jDfhbmq6htyxfs8D8Mi26+QBDQOwFDHYLgjuICgI6CR31c70b24cmEAnKls9wyNksH2kzBLRLpqLF9FYnpfJzUZ/7Esmm4FzFFNTquuC7ODvg7XqwyDZsC3X1fot16rSHXjdunXyc2LtenSSFG1WB8XG9a2XKwLFHU7yUn+JDJ9bwMMJIecZbSfuR8fN/Zy7gfA+qEbVyVK0MwrblDDie1hTbGGmPIfJUhP+2Im3MEsG3FGp+nd6bg0J0me2ZdFq48fXOvRA0jLiqIpmZwyNaByLySguNouYb6bwqmvg+adRSNoodCZlU/Krs2ZBddag7GyAlwNg2bBz0oQRgpENl8LgpQDkQ8s8LJK7W5BGnIUgRNptiotM2cbRchnrpicws3YN6vWqcZXZU0yV3ayVo+OjhoALwLqI1ULtN9rUmO3gz8XFJWmFNb+yhHMXFnBxeUnKecNqDeV6FT1bqTdswep30gPRtlayMVorXumM2tTT3aDd+c72W7RaM+pe0/Jnz8A0kWIadgUf84A33ngDJ0+8icX5BWmsyTZM7VZL1tX29TNodTvG25MCIhLDWMBhS+uDomk5tNIQqzPpRqhWCLTGki6MTmDThvWYPXcaWRLJWJdKFXhhCWPjE9iwbh02bd2K6Y0b5bxcx7Si6TdwaVRLNdm4ogKLgrQQxzVRtHLSejiuFUyL2dJgh9cNx0jGvNfXgnhPWsCjV1yfW8BapCAT2gIw44SX2t1lUa1CE5KJZrPoQl3yihJuoDhJt7WIIF7B8tljOPrKc1hZnjedDWwzSneX4/lrVsvhLSaCfUHKp51j+FpZiCASflKenYglzocp3ZkrZdxyx92Y3rgZk1u2ICoGWG40pSFhnb3sWi30WNc5dAyEILTNkX2PgrDch00uDAPwwPVWFpAujKIYl7F2YgEbNx3GhsnXsSaMMNYro9hrWAm2oeswqi8yAZ3gca6zmuuNqR6wkyx1mSvLdK1909ooy8poRWtwZmk9jp6dxKmLIU41J9ArtlAOqqhgDIWsjbg3i5hWcLAWoVMKvRoAs9RYn4kjzJYDMCutgqAohRSMx3KjZHaebef5udbSHLZsWI99O6/Ejo2bMDM5ipJuerSk3PtaZZIwQJQPlQUds5hXn1FuvpDfH/oFMSDILT27sISX3jiOl44dw0qUoFQfEUtP56x4NEO62QyeaHWcGCbcwCScYoHHKTXWeeLOF98vYmF+CbWROoKwjLn5CxJ6KAc+Th47itefeFS6O58+eUrmeVn6HPqGgZEk2Lh2UkCRPd04FQoS7jFdRXiwIefE6BguXDwvBRP8DBt8mo7YPhYyHwf278PxY6+hsbIk1jbDktwUqvURlBJg+97dOHDLzdi4ayfKlaoxYHqeNPdkU1cm+0h9Y7iHY6nzJM8fWK64kYGyG4OTKF9tXPTp0ZJWMZ5/dAAssTfyRm2Sx+Xg5QDriO24FnCehPOLWFpZQW1kDPVqGaePHsGxF59Cc/YE0taitKjX3c1NkOgOlzFLsIoORQ60hb6FvNpGUaBlqaW82g/MSQxeXO5g+1VX44Y778LmfXvFCl6aX0IZPsbrNbTi9mUB2BWs7ifOzEfEArvUzmFfv9CrYYPXxlUjZ7Fz47OYnHkWXngB6Iyj0N6IyLWwV40X2mSIozBlxktl0Fa/Ah2rQjaGIhoIcAFFr4kCG3N6U1jqjmKhFeKhlw7iwuI4Otk46iMByojRbvQktuiP9RA6w7MaADPxp9/lUszUAvaYZGHFGuOSlFRkjJ60sshoUGzfNI19u67E/q2bxdbnf3EnEsoV47JcgHkjxFWaBvjlcq5Ap0p0A49kGImHGRtkhggVsgy2R1qOgddOX8BTL7+MI0ePSUPP4dCXG86Q61POOBOWWqGZFyMM8qCHN2szDmwLZYqG6uUSvCzB0088hm998xvYVC5hdnZWgJPNV5m0oiepOZV1MxNYXl5Go9EysVfbwkvXcrlawtq1a6Wrtni6wvos5jmkrFjH9dddi8MvPof2ygrKNqTXjhg7DpAsNjA5sxZR0ceGK6/AjjMHRwAAIABJREFUL37ik1g/s1FCD6P1MbTbXQH7TkaqoEn85Toulnam40XwNb8bGiGPYrC63KV+hjH2f1QAnNOqrAXMmC0flibiNBsvCR6J3Q3qwXLQ3BBEEgRGLBoxFmfP4MjzT+HcsVcRZl2MVEKEFXN+/Y5+LNM8AC+ovwXCXKD1im/Nkrl/r0jTSauFYBeXSmyKhdWOEXs+1mzbgZt/4W7svvoAGp2OtPGeHJ+QyazHaiEIlRvUCZMXWEi+mGNxCVPLnnSll+HgmpO4de1hrKucQC/rooEQPS9EQKnD1bKAzoioB9DvPOG40EzoWRaLCwrugHYLAfykAC/OpO4/DDz4ZXZQ6KCbdXF8/iY8+8YGHL4wAa/iYzSsoNceRYviPrU51LPLJ+FUbIffvxoAM/QlSePUlo77PuKojUpQxPTUBO796B2oFBlJJfB2kXaNfGNQKgpLI+tEYLGIgLCS1vXfXMrRYAhLXe/cgnqbDbITtyW+mmUe4gTwa6HoKLx0/CwefuJxnI9c2uNbC1Lo9dGb1BJrZeBIHlIe1WAOY/hy2lEXIyMjWFlcQjkIMTM2hscf+B6+8Vd/ic7KMvZv347z58/LhsUu35zr/F2P9VtnpNV8Y8UAMMG1b6kX4AUZNm/ejKNHjxuuuB/khUBcx3GvimsP7McLzzyFuN1EvVYzBpEkVT1UUMDY9CTmlhYxt7KC/ddehw/94sexcdMVaLOLOcMmbC4qMph5j3UrFmR0WtwQmvCnHQNitUpPvTdeL1kb72kAHtt+w0ASzgVgdTfUAnXZECpnaIRZBieeC8BNz8e6sSpWzhzFc4//EBfefENaznOycNGxVbxrQehn9fzN5qAF+lYQXIVo6c5iRxBXiwM8R/y9Vgswv9TA+YUmduy5Gh/97H1Ys3kz5poroBp/MVtdjEW/QrrV2kOXkgvCq/XUci9vw8QhHFh7DntGT8DrtLHSmUEWrEGtxuTGKWQNJnxWv0cZC6eUWNu89OXOpbLmkp/ndcSj5+GhBmR1pFEFXo8S9Iw7NhEnLYxVR3FodiMeO30FZpvrUO5VUS14iAoRmogxWlS1jL5rOVBoMWQB5/eSS0OSgmX0atkfjjFVL41xxab1OHjVVdi7cVxapTNJxL+H1bIMHzfRZieSWKMWI2gyTueOvG+oYcAwwF1+ewQSP0HJD9jVEl2CmF9AUKtiod3Gydmz+KvHn18VwnO3WRTFjW+gNDUt0RYDw7ZkWu0ksmlRi4PAmAEjYYhTrx7BV770RZw8cgQH9+3B6OQU3nzzTWkRL0ZRKczHg3HcLVu29EMQdpMznGCzbrNCjJ07d+LIkdesB1IWcX4dt7hYxTX79uKF5w6hkMYSdxZWQYmeSg+LKxewad16TIyN4/XXj2K+0cInP/dr+MinP4tGnKITd6SHoGo280t4/7lMJROCEo7ROe7MdWsEuviim4eOF3nQ72kAHt9xowCw0tDyTL6loanKlE7mt8j6vQ0NrRNWECYrOPn8j3DsuccQJF3UajV0M2ZoDb3HDT0MW8KhwzJYzRLtUc906BgAadtyRSabpW9JXNqCWmvlPLZu3YG5uSZaCfDBj30CB269DW2/gDZSVLK38qAHYnRWLMS1ZS4FwKsB6Qc3fB/bpy5gunYUUW8BK/4EisFGVFs9eHPnsbLGfP/wZ/txsb7WgAOB+YgMa9kNb2CVpSp6xQxRMUbUY1Y/k7gd/RaKpVc6F3HW34bHFm7EC8f3Il7yMVq5CNYPtLpTqIb9b7hUCCLfwHMX02ju8kgYexbFr0DKTrNOh/Y/bjpwNW69YQ9K7Sa8UCgZ5AeiQwFvEtVLRSl/Vb1fWn209BjrHKDaDWmVuFNFLL6hvW14fNIgEyubnYSrYUmeQzuOkHhAsVrGf3zk+bfEfWUu2NCGdCoZAmAzV+wXWwB2n++Ah1cpoNNoYsuGjWhfnMdX/uT/xfOPP4KpUiDtjEY2bsLS0pJYvfxOyaVYnjzX6sa1G9Butuy4GBffhEWsTKkXY/fu3Xjl5SMSmy2XmZA1xTc8OpUKrtq7F4dfeBoly37hGNOA6kQxwpEipkZGUe55uHjuAuaW2/8/d+8BZld1ngu/Z5fTp89oVFFBQiAhUAEEphdTbLAxNhhMc2InznXsFJeUm/x/8tz/3msgLrHjOC6xjY0d59pxNwYbDKYLJFDvqCLUps/pu/7P+629ztlzNJqBYMXWPTzzMKM5c84+a6/1rm+93/u9H7rnzMX5b74O51xyKUbKxXrLeS45ZbYeeU9EZeO6cKdhKdCYH6SaJuKA+b4nFIDZll63JJrZ1orunk7YLe3Slr7kB7BzuboOWO1qanfjjZBMr+/ADS3JLNt0Swo8/MmHPyw64EUr3oT8KUtkoIWv1KLoOAEeyUU0NaAHo55siGRa8vdRzzWRs0UTP6CRdbUfL/3qpxg8tAcd7V1wvBAuvWkDH45jCCBzTVVrZbn+bDatEjCVIlPu40YY44HxeE9sy+TwysGj6OnpQcpwURztg50yUKb1XjKDtGdI1EVfYHJVrVOn4e13/D6szh4MlR1kLRpeN15ZG2bXDUaazHKar8E2TaSqSbiZInzHRM6uoC/XgtLwFJxrvIQbVnwXyo+BjmPxBpX0yiUF0aBAxvt8zYAx4WCN88v4Zxvvb4uJFrRb/djf142fbXwbXjHa0Z4pwRyaiXT7CGpeI4aMF4poEBxjtxirlNMgY/OISlcvKUIIENQqWDijF2+97CK02AmY7jD8bA/8kX0Id/4aoVdFtWcpsl2nIJUO4BnT6wCo33O8Dev1jstrff6uwX5876HHUcu0w0hlkLEMuJWi6K8pp7PSjVJ0aXsfRZ51hzBbVRWqoEB9L9cfFbgwIVypFjCztwtbn1+Fb3z2c2hPp1ClgbllYP6MU7B3715Zv4yACcTS6j0qMJk6daooGhgh6/vDkwLpG0m4ZTPCAe/bt2/M32nNrJG2sPC007Bp4xaRA5IGyqWSqBRLaMu3YKhWxow5p8hJdrh/ADaSGK06mHPWWbj7jz+IAY86Ylf4a8rcpBiKp5JoHFIxBzyNGYJH0ZpzI52/NrCXcvh6QKLqFn72nW/gwJY1+OT//gTe8c5bRaMsGw2pn6ZWZ+o9eDJq+AGz2ETrgAt9/Tg6MALqgJdcfCESJxqAW+ecHZtrGmni2taGW1N8Z+cHlJs8DgCLmiICYCubQeHVHVjz2I+RgStHzarjo72jDaFbBSudyLNK1tVS6gkmYbh76136tS6G8Z7nBxUYZgq2nUa1WJZsf0trKyqhgWLNh02Apf+p56DmOki2tuP62+7G9NMXY8TxYbGWPVah1sz1ktmc8GEyikzBz1bhV5PIWUUM5FOoFdtxfnI1rlz8bdVpWErGVB5YkhAC7JyorRO+/PHoidc6ZpMBcM1KossewMHhKfjplhux1+tEJjkCY2gaUq1FuNotKOYJ0OAYQxH764fmXzUHz3+XjhcEDukAQW1xDUvnz8HVF65EJuGjbCZRPrwD7pYfIbn/CSSCKkbbzkJizqXonbcCmdaZYwop4nP0jW5Or2UMD1dK+M7PHsWAa8Knry5vI+e1lYLD6mhT5SgkQNFRcdxzITLvUetJWlVEb6vklfTqddwyetrzeO4XD+PBb/8b2nj8p+dQ0sS8aTNPKAB7Rg7Lli3Fpo3rhSZwnTJStiH/t8kRVxOYPnsGqk4FI/3DsBMWRooVTFkwH7f94fthtPZEAOyJqoIbrrRQEvWUcjvT/HicitSbaCBdm5V+mQ9K3eR3UYNYntgJwK9sXo1PfeKeOgDLmLNDyu86ALfPXVE3YVFRbgOE1YAcH4Bl8cc4LG3kE2/7nsxmcGDbi9j0zMOY0prBaKEk4nVGvaODffCSaXhu1M3W5nHbUDcsDFXbnKhlz/EWw2QAVEEJ6XQGbhWwzRT7QaBSrsKyM8jkskgZRaQsU8TjBGDHsHDljbdgxeVXYajqIqhW6r4Fsoi0zV80EeJ2neNuAFaATC2DIOvBL2eRxygG8wESbgYXtzyDC2b/XIlvhGuOAbCECPQ0OLEAPBnIkOvtsEcxWOvCw9tvwtbidNjWMDDSCStXAwx1LOeXXkDcfPUC0gAsz4neLA7ArM4kxUBvAhZjMMN/8bIluOjsRbBY7WbYGHjhWyitvR/p0lbYcFDw2xHOvhbd570HrdPOqb+X/iwTHVkn+7yv9/e1pIV/f/BR7B6sRADMSrkabIs5DtqeNrwSdNQn0Vn0Rj51AQIuUUVdHYAVaEslI1zkUyZ+dP/92PDkE8iTkrFMhGkbc3qnn1AArrgtWHn+eVj70iog4aoedqYvhT5Vt4Z0xcbUWdNEYjbcN4B0wsZQoYBMzxTcdNddmL5giXRiIadBXbEGYKkQjZz/moE3LlfU3LB4eoTKErNuMB+N4U//7X6JgDUA8+Qh8/FkAWCtEmi4YTUSa0pD2TBI1oNVX3TxSrF6LXrDaNmwLezd9JxwwC3JQDKjmZZ2DA8PIuF76OxpRVdXF3LZlqgizoNtp2CZSh2RmASAJ1swfhIwghClQhkd7VPghRYGBgZg+jUMHT2IaiIplT6kt5ilH6o5OOfya3DVTTejb7QkNElc26sBWDMPk0XA5FYztRzCbICw1IpcOIKRfI3aDFzV9TgWd66XTUwdPRvRogqWGEKpUurf1sP1q+gwyygm8vjlrndh/cACGNYQjFI7jFwA00jXVSa8Rn3yqUefMRXIeACc8H2YTMgy9ec7sAMf11xyAZbOm4WEU4VZ7sPw6q9iaPuPECSrAsDB0ABS3eeg+9y7YC+5W2KG+BzVm8F/xZjVLAM/+tXT2HigD4lkGrZMpJrEdY4bsnCwHgHXNwhN/0ateFS01nhIB5LoR36WVNKU+fqvn/4UBnbtRo6eHkx9pG3M7j2xEXDCasGKpWdj1fNPw6D00ExI8U6axRu1KnJVC10zehGYIQaP9CFt2SiMlhFks7jh3bfgrPMurQdUPG1KlxIaBMUbd0YnBN3BXGa+LhSpH9F0FKxBWHUb8UK/TkGclADccspyOfrV+TPdaicyx2FFUnOEEz9i2kYsSVVvUd4AcNIKW59/HIVXtyGojcIkuKYzUrHz1uvejI9+8HZks3nhpFRjSMC2lR8EI2Nfd+E9zmqa7JhZ9YA8a/h9F1Y2LwL6WnUUR3evww//7Ut48KUyqpTXZNLgZnF0tIgzL7gE1992Jw6PFkWx0cwBC9Do5omTcMCO6SPtJBHmQoTFduT8EkZzJWSsKq7p+SUWtG6OwJeuPLFlKKWqLHQ5sRzwmOKIccaYsqV8UEbVBn615x1Y/eoyJKwR2F4GyKRhRiekeI5gzCYd+0hxAK7fN2ksmpYImADMTPtN11yJhTN6EFRKsEtHUdvyPfS//CBGnEEpBMmUK2iZeg46lt0GnHbzhBTEZCekNwrSYdLCw8+9hFXb9iKRyYqvAFvJE1IpW9NjISAbFWro04E6b6pGooqiUCOkk7jc7Kk0yOZS8CsFfP5//U/4/f2gf4TH52aSJxyArWQCC0+bj03r1wsHnM3mMFqqwSSl54VI+wHapnQikTRx5NCryNk8YTqoGQm89eZ34dxLr4PnqAo6oQNEFEK6RTUi4AlbzwU5GWnz+shFTznMaUCOwDdqmaVOUgEYAb+69cUxEbDa1BrtvOpJ0d81Djg3c6l8QAWyY+3seNEOmzWOqSCKmkVGUTGlavWdPRYB64nXms3g2Ud+CH9wP/zqCOxMBoWKgzlzTsE//9NnsTcxVXSMFIsrB65UveMvM8i+ebxq+WMji/EWUyrTg6BwFH61iBpNRBIm5p7SixXzWmGX9uKPf+8vsX3rZuRzGenucbigAPjtd7wXQxVHSqd14k1uagS8rzUJ51O2VE3AzzkIK91o8R2MpMvIGiVcN+0hzO95XtUHsKKNcY+4zUf8L5UbnpJdHe8x2QY0GcA0FRIe83TLyCNdLcDJlvDYvhuwes9lSNiDopIIkrm6d0jzHNE/aztIAZ/o1et2lQQblhxTT86y98BFWKvi3W+7DvN7O+CVi/CTeZj7n0Rhy39g6JXVCNwykq2zkDv1GrSccT2M3PQx1xw/zr7RsZls7GTd2Cae3rAdj6zZgEQmh4Q0g/TlMwUJG6GrVAkagOOlz9JuKSrSEBvGqFBDmdFEeu4AyGbScIqD+Pwn/heCgSGwT2HFr8HMpHDKtNknlIIY8j0smj8Ph/fvhVMsoj3fAnoguTQZMpIS2OR72mGmbRw8sF8AmOXvRc/H2265Bede8ZbGeo6S9ARfPR6kWARgozFSM19pxkWlojlfMYRv1NRoSoIgq5Nwn77nXuGASUGclABcF0QnGqDLo+GEABzXwUYAHOeA2/MZPP2LH8Lt3wPDr8BKp3G4fwi33noLPnnfJ/A3j4xIJQ8BmFVQyaQlmVxmaMkBK170P/9g5VImKKE9kwQynRhybZQLg1jSC7znirNw///4azz40x+LAQmLSgbKFSx502V46613oERPglplDAWho+F64BtJjI4LkOSdK1V4uSLCai9afQMjKQdpFHBd788xt2dNlISTbNSYzYzxQOg3Ch3+86Nw/L+cLAJmBVi6WITfNohnD70dq3ddBzM1DMoDHeRFMxyPMjXo6SSt7mQdrbj6YtPPo6saK6NoAhQmArilIm6/8XrM7m6D5dckR5BwKqgdeB7e/ucQsmS5cxHM3qVo654t7eLl0URD6E98okGY3OfzW3bj4efXwmptY+WH8NgwWbKbFADWkjud2tbexwLAulGlpRQC0tlYA7YoBQykUhbKw/348qf+AZWDh9GStOT4b7VkMWvqiVVBZBdeiUULTsHooX3YtOYpWF4VKduWfEkqlQarUnLdbUi2pLB/3x60UBfuA6PVqjiTnX/dTaLCcL2ISov1e2OqIBkmVbPWKPrV4KstSWUo6tyv7s/RSMJRstgMwNUoaKQKQk4WkzTl/K2qIPKzVtQrUXQULIsnVAuLC0PGoMnzQdMSWqYrE52VV1GIrz90PmVh7ZO/EArCQg12Oo1DA4P46Ec/infd9HZ86ifbpUU6/56GLHwNegMoGYwHo8mMpxlKJjti0uugJw0kylX0lU2kuheIyU5v2Ic/v/ly/NM//wu+/tWvoK01LwA8VK3hrAsvx5U3vgtVNp10a+NywHpnniwJZ1FGVy6hlh8Gar1o9SwMpUKkwiKu7fkZpqZ3iFG2At9ICSGgzslDcBpbyfV6P/9koD1JGYtEeKlCEWZ3P1b3vxPr9twEKz2MlO2gGrSCfrVxsNPHbJ1XiLvZ6aKdeARsi1GTmmd0WasVRnHHO27ArM4WpBI+UByE09arNKqVozQzQC3dKc0f0u4IHLBKrVGpGW9B/1/BBfOzbNh3EI++uBkt3VOEMgo9lt9yU2ESWakZ4g1JBYC1UX1kOE5xAE+TGoDVRh/AsujtABQGjuCbn/sshvbuQVvEvybb8pjZO+uERsBv/6sfYeHsqTi6bwO++7V/xODBnWjNGyiXR8VPJRgFWrvbkerIYu+eXXUAHimVcOO7340Lb7hFFBIMquR+RADMzZZrPBU0AFh0+lH02/CEVs53gkFsmSTjpsaTD54Pf6sAbGWzaG9vFytJn72wIgD0IiNj6oCdwERospwzAGoV/Nmf/Rl+/qtncOqZK9B66nnjej3UebxYTye90OKgx4FszmLyZy3/YMZ2ywuP4Oiu1WB/K8c1MFqq4r/98Xtx++03Ys1zn8Z0v4bZ4Sjy5iicTAUV3hzfhOVaqNlKEaHfQ9tU6gUuHQHoWUx1CzsiMBTipCbJL0R/Gn6iCup2unNTUHWK2FPxsdu/AAsv+v/wg6/di29+/Wtob2uB6zsoegFOW3Yubrj9LhS8EInI8FqFboqX5UNHVsrzNzouxpKV9SM4nd9YcOKrI5ST8KTcl6B85QUXYGq60e01/rrxTW8yEJ3o95NtUFqxcLzXEIN0p4Z8awvW79iH1eQ6k1kYoYusFcJjBBMr8Vaw0YD1uKF5nILQ78dSUrqLmVYSrltDygBufPPlWDi9g8JwhF4BRq4DFZg4OqqOpVk7gfYkfYQDuE6oWqm7yk2NX7pYiM+d7PNNNj6TjX0ik8RT67djzZ4DSHV0wXN4pT68WoBkOoeAtMo4lYx1TlIAWPk3UzMu84ungsjhjgxxMmXCL43gi/fcg+rBQ2JQRd1wIp3ErOmzcODAgajMuFFgoWSdyuls2rRpYtjDNcOENwsp+P48ZfLUOXu2ojHEAc1WlW6UhlJDfOVf/ACzp7Vj+MAWfOtL96A8uA9mUEalqihDFCE6YFqY7ti8GT2t7ahUXAyUyvjQX3wcZ559nvL25smFWmeRkkX96FhKTB/jyNRLjHqiknXdq48dW5RJf8NJTbdLYoVdp9HQATcn4RgBx7XpvJe/cR3wGwXglnnnjumo0Ew30FB9wqirzvs2ypHjAJwxTWxb8yv07V4zBoA/+KHfw5133oTcS3cgNGriuGUaVdHdGuxdFSgOLe2NXwlWvyYmCZl4Fk1Lo+ux6g6bgO06KGQcDHsOOpBDvlpE2QT2Zc/BtMv+Ep/8xFMCwBIB+y6KfoAFEQAXvVA2Ag2GjUoz9e7SwyqW0W48r1G5FmbMOgDzqK0BOFEpCwCft3D2xGt8shB1UoSY7AkT/57RqVetgM5xq9Zvw1PrtsEJTQRuBRmTTneKIpFFpCOVWBuiOAC+FgBOJkK84+or6gDM5M7RURdbXx3FvoGybGIdaRNze/I4dUYHctZYBzK9icn7SuukiQfwjQJwLRHgsTWb8Oz23TBb2gSAqTUnANupLFzqH6PHeHQIK/EmAmAvZHsoA0F5dAwAE5QIwDOnzawDsD59iIeD6wqo03Ob3xOkZ8yYIfkWDbKsZuPfsFyZhRgEZvpOaNBionzape/BxecuR//+7fjhd76GnOkjY6vX7R8aRDJhI9/RBt8IMHjkCNIJE8ViFXd/4I9wxorl8Cx1QlE1A1HgEqvPF6fCiO9ljQBBmidRgrHmgIUPjjpxyMkiipJJTbQbSgc8ngztpADg/JwVavFEgxRfjnJD414KTTu5RKaR8Xd8csUBmEeqHS89joG9L4mAvOYkJAL+0J+8TwC4/NgHcSjl4aDtixi/1bGQ9ZNwEyaq7HKbbJQax69RczvaQF52RR39anE3gG7HhNsSot+twvRttAQj6EgGsIzTsXzFf8Nff+VhAeDO1ha4gQLghcvOkwi4xAg4qgRsjuz0OJlRRlb/rKmZ+jimGhEwVxoBmFIl+j5cfdFFOKVVGag0qwiOeZ3/JI5OxoFOCkBsBeV7Yof4/IbteHbjTsDOwDYC5JPUgjY4eg3A8Qg4ftnHA2Ded8NkZZaDZgAO0yms3taPX28/jAMFNt20kTcqWDytBSsXz8WpbSqhEzdxaj6RTTR0k37+ycY9aeGR1Rvw643bgGwegVcTj2jfCQWAPa92zAlRb1h8byoLdFdldnGWclyCT2TayOVns/ChPIIv3XuvRMB521LGRpkkZvbOEHCVNky63yDnmeMIAM+bNw/9/f3SyULPKY4Vjd2lE04iIVWihw4dqgMvS5tZkszXuOn974cZuJja1YEH/+N7GDzaJ0m4QrGC9s4pqNYKaO/pQrYth60bNiBnJXH33e9D+9RpKCNE19z56t5EG6EkGyXSV7u13qDFYD+yyaT9Af3+60CrDp/q+pmsjagKhkAtiQYFcVJGwNlTltUBeNxFr/1ko4l4zISN/HDj85SDWm+JgxA71/4ag/vWqhLKGuoAfPfd78J/7PjvGAw8DEnH1hSyQRqphCm19o7hI1UZrk9gvVFoSiJOrtcj9+hGi3YXwEEziXYLoBa8kspjNDWKToxi6fAs/P789+Nvv/NLPPC1BgBX/BDzl52LG2+/G4yA44tFT4AxnzXKrIyhZWIbFc1USEHYLLRgZGL41NDDrFVx7SWX4PSpHXUJYJxqiZ9EJsOANwIwkwG043uihWbRyjMvbcaTa7citNJ1AHZjXhna7ex4yorxAJjWPwRgUhDjAfAoUvj1+oN48uURDJidgJVGongECzsNXLB4Ni6da48JIJrn8ImmIIx0Ej9/9kU8tn4LErkWsO1A2jYEgCnV8imtixJB8QIVfZ2vBYBJWXmMgO9TAMzyeC1Dm9UzfcIImJQDI15SDLotD69H+v1VKhLxEoAPHjxYB3BSEwTsU089FR/9q4/gB9//Hi4491z0HTyMz3/+8zDMJLp6pgtgUnLHIKm1qw1HDhzAW658My686DJ87dv/Jh7BC86/CCGjX1KiUZt5gjADJ55S/cirhfXB7IYiFIWUZSfEH5r9/mSsIqqPACw4IKeuBHKJRhLupATgzPSzjhGxjwHZ2BGuGXzl54iCiIOAtqoUXssyBIAZAROAdQSsKYj7tn0cmUKAXMGA5VPaZILKKx/KFauQVlnMZrDVYFWLTEho5MIkRhxQCAiMDLrIddVsBC3TcdAsoIY+zAtn4vfe9EF86pMPCQB3tbWKDKrkhzht+XkKgKW3lEJY4a+4kUtsos/anEZj7W6OGSMG8DyOBuzBxTQke8CFQo285bLLcNYpvXUA0cfneDQ9GUBOBs6TRXiTARQNvAnANOZ/bu0WPLZ6IwIzBSvhCwXh0CQ3ejQDMN97MgqCR/A4AJMDjlMQw34Kj296VQB42OxBaCWRKBzFqe0BLlw8B5fOPb4ZE8eu2d60ebze6PjSj4EA/PiGrUJBmIlAANit+kiYdAwbC8A6StUArLo+q3FSfeNUzzgtPvc9CAfskgO+716UGQGzawgjZUbA3dPw6quv1jlgObbT0jPigFlxymh327Zt+MAHPoCf/vSn8rvBwUH5dz6XHPDu3buF9yVIT5+uquuuv/56nL54OZ584nFks0lccdml+Id/uBcd3R248+734plVz+HRnzyMWfPmoBY4sMIQf/2FCcXPAAAgAElEQVSRj+Ghhx7Bjv2v4LK3XIfpS1eoAMMjtajaDnHTEckdE++6qSeT7gTXKIfAoJmRbpWJeRG56FyLAmDZ5EMDqZgM7aQE4NTUM49JIulFKyAXo9DGW8x0+ByPfuAOy5vL9ibbX3xMOGACMJNwrBX/ow/ejfe85+148sF/xpRhH9OGgZQfoJQKpSEl2IzRdWBWOutrJg7E+tguUh5O3BgXy+hAZ1RTyQpCYxSJmoE2cwbKbg0HUsPomzcL59z+IXzn3m/jW1//eh2AKz6wcPl5ePvtdwsFYYZMokRmKRKlq86yOknQMD4fHwoTSeMYAKZ2Mem5uOHKK3HmrB6RUDWbHcUj78lAdqLfv1GAYU8xAnA6m8GTqzcIB2ym8wLAacNHqdqYIONREPH3P14ErJNw5OCbAbhmpbB6Zx+e3HoU+4scKhM51LBoeg4rz5iDM7ob7z/eZ51sA3ojYysbZsrGw6vWCgVBAGYzSFIQtTK9cKlhb3T1HW+z4wakXcDiFES9/shXHLBXHsG/3Hcviq8eRM5m26ZAFWJMURQE5w9fPw7AXH8EU9ILc+fOxd///d/jO9/5joAwAxMm75l4Y7KNIM7ns3sGQZj//rd/+7d4es1OtLXksX3HZlx7zRWwkwmUKzRmt8TE5xP/zyfQ0tku1XFLFy/GOUvOxk9+8nPYLa1YduGbMHXpcjHikQiYvuDiB2HBYtPYqGmtUEjHoSDqeQWhZYS0qJ9K+b0deic3B5zsWRT7QI2SzjgIjxv5akqiCYA5CXRjTf6fvbuogjjy8gvCAXu+Mut4/x/ejne/+3qMfuHzSHoBkh6NbyLpmwSYqttBa65dsrWar6r7EBMI6UuajI6gnqrmE/BlvzIquswEOkdMVLPDqHhldHtTYJdd9OVK2DW3B7Nu/j088M2fCwCTA6akjAB8xvKVdQoiBSdyq6JXAb+ixoJy2ORO3Gz4OHZJGykTYdWXCNjksS9gmaoC4LdddRXOmNY5YQT8RgHkjQIwO0PTOIWr59mIgjBSOXEls4IadNdgvYjq0ck4yDYeAI8XAUslXKSCSCRTODBcxaZ9g9jdV5B2RZ1pCwumtWLBzG50ZJocfSOucLLIV1/eGx0f3zLwi1Vr8cSm7TDyrQh9R5JwTsWDEUnI4py0fj/9f1IwjY4ZjQg4DsAqAh7GF+69pw7A7PDGUuR5vQ0VhN60+draFY3gevjwYdxxxx3SA5GqiPvuu0/WDgGXKghSEEzO8WdSD0zGLV26FDfffDO+9t0f4MwzFmHP7pelWOm6q9+MnTu241e/eFi0/KMjZfyfH/wHOnu78L677sJLzz2P/fsP4tDQsJQi9y5ZrlQpJLMjyR2bsLIkWXJFRqBOlZQSNiXhFN6q+0trVPUYC8AMkE7qJJzdfUZ9qejFHrf1Ux0LxmaS4z/7MQDWXBejX95YgmVbWws2PvcwDu1YJRGwBuDff/9tuPnmt6D7+09hOBtgOEu9a4Bc1UTWsQEzD9dKITOyVbgqHo94XXxdvj6vQW4sb5AfdbzgyY3uZumkVAnRM9YrnQajfQTlYATpoBW248E0S6haWSxe+Tb8zYP/XqcgCMDsArtwhQLgkg9kA0ccmCQzG0QJAEkWKC0iOV2ZIMdpMmbYBoKKh2RInaslAEzejAB849VXY/GM7kYZeNPraJrljURpkwH4ZBQEEyJMwiXTKTy1ZqMk4exsq/gdmH4VcQ643mkkXn4cmzuvFYBJQZw+o1NkaCJaSmdxtAwcGihIdrw9baInb6M9a8GhqXT00PcgHjxMNnZvFIA51375/Do8uXmHADCTcDa7SdfY344KgLHXp8FYjzsBWEsbSUFIQi6iIOS5bgJmSkXABODCgVeRtQxIi81MEvOnzZZ2Qlp6J/4piYREsARUcsCMfq+99lp861vfwu23346HHnoIL774ojyPSogFCxZIY08CNQGbibt3vOMdQkM88eKTmDN7HgojRQwc6Ud3WweGjvSjLZtHLpvB9be8E1/95v2Yt/BUiYB/8r3vw7LS8O0klqw8D6ddcGk9gJJrE9VHg1JMsQJ/AhlaPRfSBMBKfcQoyzmxAFws1sLKYB+2rX4G9APu7GoXP2Av0yp+wJPJ0IzARdVLiA6YfsBwqvizP/1T/OyRpzDnjKXITjtrTBJIT1h9xOekGC8abvxbREFEHsBsD8Obyp1WwDJtY+MzP0f/rjXCXQVhUiLg973vNnzog3ejUD62pdCYRRPacMujKG7fAWfNekw51IcpeQsjmRp2eQOYY2WRcGyUShaGW7qQXrEMHRcsg9/ZIm1SeqB6zumJqT1TOQna2trwmXv/Bfd/+xvIt7fBd3zxKl50zkq85a47MeA7SJEHjnxcJXEQWQmqtikhRpmE0B1rpbkot3Ef7FXFjrdeyoLpO3Is5ZFUOi9z4ygPienMrLbsCY2AJwOgyX5vGDZ8ryae0+u278aa7fvEdMYIHWQslqQmJGOtmzyytl+dCdS80SWlcZCMR4FhaIoOmJsTq6XSiRA3XXsFzpjRJXPVqaSRoiW0VY2KUrjyUvDcpPCI7BqsIz5m7xnB1X0HpJhn4hPKZJ9/st/b2Sye3bQTa/cdgt3aBpcnAzNEzfGQsNOwovfnNSqKoeGoJ68dKI5Yb+LN0TLnXFs2DX9kCJ+/7xM4tHcPMrby0Ka2lv7aDE7o98t1x+iVIHrNNdfg29/+tqzB9773vRIR/+QnP8EFF1yAmTNn4p577hF9MNcBJWXbt2/H+eefj3e/+93CD7/88stYv349anYLTps3G6/u242ACdkoJyIRKxJYcvoinH3Ocrjw8MSjj2L4SB9cN0QtYWDl5Zfh9BUXS9WcS6N4BktGQvr/MaDh9xl2G4mpIfi90HzRc7JRpBwflzgeMcj7/v1fwb4Nq/CZe+/DjbfchkpVnaQtFn3ErHH1+7wuP+ATDcDp3jOPC8CKAz5WCcAP0oisorbrbN9jWbCTSZkI/KK5TSaTmhCAhwsTm83kjAzMrAm3OIKRdetRZcnnkaPI5kykurKwXA97Dw0i7OrFnCuvRsuyJehDgFqlio5kFkVHNShkhKB3Xi3RIah8/tNfxv3ffkAA2Kt5dQC+/s7b0ee5YMMH7YYm3qUxL1ceqcqeq2iPKCIO2YVZMgmq84AY0tPli8nKCIA5frZTwDWXXYgzZ06chJssQp0MIN7o700zCc+tyob6/IateGbDDng0UAlqSLNnnWnXJUMqYlcArF306om5Jj8RDTiTAbDBaCrh4sjwyxgY2S+VkplUJ9pyM9HRMgN+pTamBY++z1rqpH2l3+g4HO/vfcPAk+u24vmd+2Dk8tLPjr382LSS145QSb2oSZcjd2S8o/MWZgRox6MpOO5W6KPSdwRf+eynMXDwVaSthAArge2M0xdjw4YNMga6f+Hf/d3fSYKNtAIjXSbTvvvd7wpXTLrh1ltvxb333iu/7+zsFMCmVO1jH/sYHn30UezcuVNOmWzyWUQaC0+dgwN7d9UBmNcqFYc0dzUsfOBDH8RIeRRf//KXkYKBbLZVCjEuuvrNmHf2+WCinKBLwKUWnps1v/g6LKTSJ2eNKwRgbV6aGgeA9fMUyBonNwCTA27WAOsMrUQS47Tajk/GIKqE0+BL/aCdpgG6LYDHLqoTRcCDI+UJ10bGSaCWNeClAwSDAyiv3YLyms0wB4aRT9momD68tlbkz1qCjpXL4XR2YphtvIsuZlh5HEmr5ISOgLVInf8nAH/hc1/F1x/4JlqiCNh1Aiw651xcd+cdGPQ96cXF+ERHLtLRQL6ijSkAKNVyaSJPeQ0pEBrVUNtLbaaVguHXkOSR0UyiFjASMmH7Jbz18otx9pzpEybhThRwvPbXNcSs3k4lsWrtZjzx0hb4hgXWz7MizRMv40abcx4LZQFFXOyYRpzRm76eCNiz0+gb3okdB57E/qMb4LOZa3YGZvcux7yZZ6HdUFGcPuXoKEeOtVFi6rV/1tf/zNAy8NiazXh6y8sAfae9MpL0ypWuwZShKQBuBmG9AdnH2ZjiY5S1TYSFEXzpM5/E7q1bpOMG5y4To9OnzRR7VUb+DCxY5crg54tf/CIuuugi3H333XjiiSfwgx/8QCRnjJwvueQS+ZtvfOMbArLkhq+44gpJqj322GNCXxBgCf4EYEbAGoCVUEwljQnAtWIZy847R+woX1y1SgA4k2lBJQSWX3QhFl14hfJ2IZXF0JMVuyHbUEXJczaDpS6Y9dbR6xJ8pZCK+aTIW1qPYfwOScIxkTjJAbjr9DE6YP0BNQ+sJ8IYXjjGVYaGkr1Yti3ibdmxU0n5N4n0bHPiCHj02Lbv8UHO+QaGEzU46QTyyRQyg6Oo7NiH8iuHEJSqCFqT6J5/KpJzZ2IobWPU86U/VadvIVvzMZxRbctlMUZ6TMd15ea2t7Xhc//4FaEgWtpUBOy6ARaviCgI+kAEjcUji0Yp7+oPHqFczxcQdqS1uqEq83g0l/e0BYBJ/1A/6YacVCaSQRnXX3EJFs+Y8jtNQdAcMSAVk07jmRc3CADDTjH/IybhND7Ronl1Kop4crEcZKVc1MEgxgW/HgAe8Iaw6+Dz2H7gEQxWtiE0uCl2YkbHCpwxdyUWdV91jI5ajrGM0HxflcuewIeRsvGrNRvx5Mbt4oYW0is3ZaHmUAWRgk+Kqql0XW/mvCzarcfHQwOz/j8T0K2ZFKa35vHCr3+FoFJG36EDQhns2rMbnR3dQj8cOXoEt916G8477zw88MADQq8xImb1G7ld/syIl2NCZcR1112Hb37zmxIVE5Avv/xy/Ou//quMFKNridZNE0OuKRHwK3teHhMBS4CRMIRmk0al2SScUkkq4apVD55l44Irr8Cp51wokbqcRCKaUle+yaZZ8yRvY4oZU9RENYRI1aiY8Jtkns238qSPgO3OhWMAQIf3ccDVEXGdEI85DCXYxpx9z0g7ZDPyf5n0PG6w1ts0JgTg0UkoCCoDpbLKNEBRj82I1PURUAdJjaphiFi7yn+n+Qk3A6pzA0+0u9KFVXOB0XV7EQAzivjcP35JKAgCsF/z4LkhFq84F2+98w4M+J6YvujFoBuW6klAX9O0oXSo3NUdz5dIWJac8F20WDSlqwddm0wrhVqoImDLLeKtV1yMs2ZOnbAS7rdPQdAsntG7gede2oTH12wSDjhlKU+Gmh9KBNyoflMATF8S4V+jstM4b/d6AHjEOIoNO3+FTQd+DsfaB8Py4Rby6M2fjSXzL8FZU26SJI8+4fAkxtfXc1a/14nCYN828PjqjXh6804Y2TwQVJFJmqhJx1laxSiOmg9NQ9T7wkW+0vX5FOnL2WxUP5hTcctF2LUKnnnkYXS35NHb1S6RLAHryOE+SaAxgiWn++lPf1qkZAyGOCZMwDGiJfgqd0HIz4sXL8all16KdevW4bLLLsODDz4o3xN8mfRmZCzqo1SbRMAEYJ8dq9k2PpK7MQKuFko4fclikaHt3bkTU9o6UCrVMFiu4Ppbbsac5edJBCyVelGBlgJvdar02beJcyQyLCJ1R210MmGKVK0WmYId7/7xuSc1B2y3nzZhEk5VpYztiKG5VDkipJXiQVMPsgBYvhoduywj8YYiYC/0pCOt7YUiZfFp85dJwk2bcEwg7SvJDRwP+dBENlQayVHTRdkG2nxFhYwXAROA/0kA+Btobe+EX3MoP5Yk3A133ol+WuhFZjzNR6A6oASetI3RvBhB2AN7odlCRzi+UY+ASUG4QUKSRxqAz5417YQWYrxR4CGny12In+WZNRukEs5MK+PxlBFI3zPdn0u911gA5iY5sSrBmjAJV7PLWLfzEWzY9yAK4W4kyAlV8pjRvkIAePGU6+oGPDpqqwPacZQpb3RM4n8f2gaeWLsZz2zZDTOTge9VkaZKoeYCZlIaUcoGrptxRkCsX0N7VcRBV54fgTHVJ+yeguIoHvjSF9B34BUkjRC9vb3o7O7CZZdeITpfcr0ETn4xACJAM/IlrcDv2bqea4Df85S6Z88e4X+pjuDapT6Y64F/y3Gk7FPKl3NdWDD3lDEAXD8VJ1giXcW0U2aKnfWBPXuQt1MS11MgwCTciiuuqd8fjRvxzZEbOHMGfiQfZZUceWFWw9owUDFUe6HxNnCOE4OtkxqAjZZTx42ANYems9vx6FdXugnHm88I58ubyptXN+DW5cgIJ46ARyamIJA0YHiBcjczLLFHdBJsbVSTSc4jT7otp6Lucg1WqSpRcC1tomiHqr37BEm4T3/2C/jmtx5Aa0c7ghr1igmcuWIl3noXOWAXfqXh9qYj4bi0i9lfSayEhlyj6kSlKnVosehyinhVMemGYSsA5okhqOD6Ky/BWdN7x8jQ9HvETyK/ScB4va+lmoV6QkE8tXqdyNCsTA7yyUJXAFiaikYRzXgArD/L+JK4iQE4TNjYN7gRW159DIcKmxGELnLmVMzuWoYFM5ZjautCeK6KgHVkpk9vHOfx3/P1jsLxn2+kbTy1fiue3boLRjoLp1ZCxjTATjJ2MoNEoOaHfuhTFFU0AnQxDnjcd2FOwXMQjA7je9/4GqojbHypPiuP9qQgCMDkd6mAYPKNKgYWWZCCmD9/vhRZcBy4Rhms0GSHoMvAic/hcwnc2kmOp1jNAY/4tkTA+3fvHBMB81pJQVCOxtbzufY8AnLH5SqYWDVzeSw6ZwXOu+LaegQ8HgCzjof0XY3rg7I405JTJUHY9EOUbQW+453CJYkXnuQAnMjPmzAJp6mE+gSKCi10XTnBjzeWX5zwJNvlOBg9jx2HJ5ShjU6sgiCHJg9K2GgEHfoIay5aAhOddgauH2IgKKNk+EiaBvK+AdPx4VoJeElbIueJknCf/Mzn8cC3vzUWgM85F2+7624Mei78cpQ8iB0LZfLpAcmYCF1qZQPxfpX3CiFZX9IRbiqHhFuB4bkI6WUbJpCybGRQw9vefBnOnNrzOx4BM8mmImBSEFRBMAKGXwXcinjexgGYEXOcgqASpnnxjAWaiQHYQBqOVcP+kbXYdXQt/MBBd+4UzGo/E1Nb54t0sJl+4NFZomHOmSYvk98c9KpXYiX2U+u24pktLyORysCvlZFm0oy93KiXrjbmNxNGzdFw3O10vGujyx9b3ZuVEr79lS9i6PAhAWCCJ4OjuXNOleiWQErwJf1AvrdQKMg1UAdMOoFaYb0hEWD5ve5Cc9ZZZ2HVqlUSAfNvCL56TElBMAI+HgB7lRp6Z04HKz7pBZExLHFDowztunfehGVvunQMAEv0HIto2aGm6rmo0KwlkUA6lULOsGETj/2gDsDHy0Hx/U54BFweODpGB5xs7YCbbkE5CMfogNnWmt0o+HDpxM9d1ncQmmlp00EbOcNz8Ccf/jAeeuxZTJl9GpIdZ8QWiAr3yZ/WI96oS6t2G2O2ktlX3mxyvnZKmafrpJv+O/1vHS0Z/PrBb2Fw9wZ0ZNIoFn1UnQAf/fgHcfM7r4brJVQDviZHNiNqJ/1GdZxUImg+jO9DXomRAr/v7urCP37hy/jql7+Cnq5uyagOFypYeekVuP5dt6DkekJnyJiIOJ6JAp0sUCXJwvhGSTlxxIyOmvrIWQtcJBNJhAEnmgeXLmIZA2ZpFJeduxzTW/LHJJE0hxmPhn/TwPFaXy8M6e6VhmGmsf3AITy/dRvynZ0YHR4RDSd1wHw0c9X6vvlRdxXS8UoREVUyqb+SZEvZcWGnaNRUBnOmt1x/NRb0tslcLYdlZOwWJAITtAWgbJS+Ri4cuPyd1yKvRAAi6Ggplr6eyebPG42Qs5kM1uzYj7WvHkHVSCCbtoRySrARhpUCKbj4o/n9qKLQ4MLomImnusMfk5hMZtOY3inj37/yJfTteBlTaf/IXslWQtzQGOFq+R1fXyt9uCZJVZDzZaJOR6CMdAng+v9MytGOsk7VRaoSbmROsvWYCJifR9YEnc0cH51TpwgFMdB3VCJSFmIcKRalJ9zylRfDd1wpR5agjYFRGKAmuZIAI07k1xF5bVsmPV0i/xcWlLBlVURnktqU942wgt8zSq4bsv/ve3ATWxI5Csfoy6ETf3Ue/jg94VJhFd5AP0aP9qFvcBRhRzfOuuQiJKgDPpEAbLWpJJwaVM23qP/LI2i4zzMaZjktATiTz0nCzUqqRJiWAsUBmP9mJ3ysf+YhDO1djxabSYAMjgwM484734m/+NgfoX9gRMlNWJ7IJEGkWCBwTrZ4ZAlHHNvxAIV5oHIk0WEnV+6wPIYlUylM6enB/7jnk/jud/4duUxWoGFotCwA/K477hIAdkIPAU2hpW26kt4o2ZXK8ifkM0UdQ6RkUo2bBmU/dGGDmXgL1SAEi3czNmDVSrjmwguxaGaDguDY6cn2RoHhtQLsZM8LwUaZhgDwhl378eS6tUi1t6FaqMgxUdpP6gUSRXjxiDfQLWhYPSi+r5EqIgbAFdeTeVVzKgLA73rLVThtWgcStYr4PNv0lC0BxWFFV1lZA2aGEaYNz2mccKT1TZRg1XTEiR5HfppVW3Zj7f5DYp+aTqmkKwcmYSVhjGPGHr8mNhKQnwWAFAALWJDOkk4hBhJGIKeob/3LP6Ow/wDaMykBMc82MGvqzLoZj964/zMAzChaVAkRlcPvdRJOc8AefUEi/a5EyhRcOj46entEhqYB2LYzAsBMwi1beTGY9Ga1qqxv0jMhFUOerKGCE23gkbzNNFRrJrFzJkWj11OUpNMArOeYFcQ6YpyMAGy0LBgDwBqI9cLUhUTcfaTEOJ0WACbvK74MdkNIHc84a0Dmsnv5xcdweOdqWI6DltYeHDo6hDe/+UL80+fuweDgMDyCLb9ik5UZYx0ZTwgScbegcZ5osVAgDAV4eb263xyBnlH33/3Pf8CzTz8tao2UlcLAyCjOveQS3P77H0ChVhNKhXyecvVXBReMfJXWNZRiE51IEQY4Wjja/xQJF2ZgiRzNMwyUPUc6wyY9BzdceQWWz1YqiPqJI5Y4OtHgMRn48veMOKWs1rKxZstuPPL8KlgsuWWhASVoMZ3meJEeAVjmVBQBxwGYdAWz2FX6BIhihJx+iHdcw44YXQgqRSStPMqDDg7sPIjDew7D9zzk2jOYdeo0TJs/HTVDldzq6K15EzvRKgi+/uNrt+Cl3QfAFvUskrCJviHXBTfnRiGTHp/4fRVbyWjOyKkx0r9qUOb4sh08Afhrn/0M/P5BpBAIxRWmbZwyreEFEY/ytBcEk3A6AtbFKTryJcByTTMC1gCsx4/X0hwBNwMwI2BSfK3dnXUApg5YR8D0gjj7/ItlUyQACwUSVcKxlx6VEGRo2Open6BlonCTjUDYZ35BOmJEnuWReXsUGyJ1sgNwIj+/HsHFI+B6VBe1jSYHSPDN5nNIZtKq+ogLNGbIHlcK6CMgJVfbXnwEfTtfQFAuoaV1CoZHypg7bzr+6i8/jKXLlqlAO+rrpbkn7Sc8WSUT9+GJHmxtr28u+TFOMFb+cHLt2LEDH/n4/4ujhw8iadnIZ7ICwCsuugh3vP8PpbGg4yo9qYCwWPqz0is6RkdRQjPwNE4PIUyD0ZABkw0abRtF1xXTn2QQ4sZrr8HZUxXvpqP9eASsj5OvBShP1HMIwLRWZIXj85t34ZernoedzQldE1QdHkEmfGu2upNo5TgUhPYD5obGfmEE4OuvuAhnnjIFQbUMC1nsWv8KNj+3FYP7h6TMO5W3MP/M2Tj7vDORmKU0qxp84uD2XzF+hm3iVy9sFACmQodlyARg07ThBzxKj9VBN06bCpjjhSrCW0eVcvUAiIAsjkVl/OtnPoVwcBiW70oEbOTSdUN2vW74d1x74wHwRBTERBFwPAnHnI6OtAnASR9o6+kSAB4a6BeZqGEkJQJ++223Ysn5F8GPkqTydzAkj0MA5olaOofYtuAJR8r3GwlVAWyRlCpJI4MhFXk3tNPpsNER49MnawSsAZAArKKxhvTDov8qNbgsMWayLZeV6Fd0e4wAY+uPA1yPfHXCASa2vPAQCgc3IuU5SBh5lJ0AnlPC2WcvkDp18snM4kpiIRLQ68UzGQ3RzD02o4FenLyZumsAX3PNmjX48Y9/jJ27XxXeNsnmk5aNwdECLrzqStxy190oub7wxR4pCF6XUJhi6lAH4VpN1fLHI616w0WRE7nCB9qUqiWTKJL7YlLL83DDm6/BOTPaJoyAJ/t8Jwp49euy4JTKkGTaxpOrt+DpjRsAar1hivRPF1oc7zriAKzMesZSEFSOiFqEzna2ATvwcO0l52PpvOkw3Br8agprn9qI7c/ugFGgnaGNijeKrtkdWHzuIsy+ZO6YSsI4wJ3o6JefOWGb+MVza7Fx7yFWMIDeK6TdbDslGulmANaBzXjzNA7IjWsXWILhVfGNz38OpQMHJQLmWNqtOUzt6h1jyD4ZAGtqgaCne8JRP0wAHo8D1jpgJuGOFwETgNlNlABsURcemuivVPDOO+/AkvMuEH8UtfZULzvyug71Ujy5uCoKbxhsBXIibmCJqirVyX1u1PUHvSTCk5wD1hSE4lTGArAcBZLq6M4kiQZfisOFL9KdmqJBiXPBepDI32178ZcY3LsaGfbK8vharRgdHaTKT6IEKiiYqeX76EhYooEINCcCGe0kdbznJJNpBaI6M04fUsrUosRErqUDaVtKN+DVHJRqDq6/+V24+m1vRzUIUCyW5Zpcj5NAJePE94G90lj8wS8NwLroIOqJpnbrAKarSitN20KVSSkmSUtlXHXRJbj09Jm/0xQES81FkWkl8PMnVmP9nn3ib8GTM/XZ+tFMl2gAmYyCYNt2M5VG1XFgM5/g1nDF+ctx/qJ50t69Wgiw9ol1AsB2MYmUkUTBH0XbKXksOm8RTr/sdPiRFWn89KAXMO/7xPOnyc7yde5obCDw0BMvYPvBASSzOYRsfQUXqWRGEt8hC4Ym0iOLvFJt4Dq605BQH5kAACAASURBVDSA/LvMNQ9JePj+/V/D7hfXoi2dFAA285njArDuCUfvh4koCAY9GoD1NcTHLg7ALMRojoCNmof2Kd2igiAAJ2hClLAx6vu4/Q/ej4VnLZO153sqaUdOV5LR7PhtWkj57F1nS1EVH15E98nmRg16VNClAqBIDxyNF68z5fsndxIuzM6LTTnNRTYcpEw7CSuZFJBkY0ZynsKf6uxuLFrWyod4AiSdbsXhl1dhx5qHkEl48P0U0rlOMSmBX4brRZnN6JgRpyD0jjzRmpjMEJ27LyeZpiE4Mal55L9Jh9hqTWWqQx+l0RGY6STu/IMP4KzzzkVJuuySgghlV5b/B9EXBeTilaGE6xwT2ZSYP4n8TbmQqjSN9nzJ1pKuCdgPzjZQGhzGyrOX44bzl0yoA36dePAbfzqbLabMJBwX+P7Dj2Pf0BAcJj7dEC2UXfmq66/+UgtHjQW/xlNBCFgLKBnCJRO4ytWqALBfLuLiFUtw+TlnwvRdVNwAe17ajV3P7UbxlRJbkwB5YOriaVh03umYMr9HOEa5FxEXrDcDzp/JKKw3GiWXAhcPP7Ua+wdKyOVbxachETpIZ3Io84TQBMDNpyWdfON6ko0+knFqUDYJQvCRsxN49Iffx1M/+Rl621vrHLDuCafXDT+7dvxjQBMH4DgFEY+AJ1JBeOn2eiHG8ZJwBGBGwEzCoeaCSTg/ncb7/+TD6J05RwEw10uoVA0VyjM5P0wbaSg3RJEvRt2PZSOKvETi1JLQVFEyTp+0bbfhB3xSUhB+ek40AA1j6HhUyYoucr9iL0nqgVIQpha08D6KmvXC0/pgzWuaZg7e8MtY+9T3kKXwJEhLK3NGnJk0e7WpI4amHHS5pG4xrn8+HrJMQkHKzsvomlEAeTF+DgFGLngWb3B+B75UQ5YLo2jt6sAH/vRPMX3eqRgsFpGkG1jUsYKSUnLBAsIRLWFSfxPtyAQVmUQxvqqUsJF0A1hCv4Qw06ZI94aO9GHpwkV491UXTqgD/m1TECzzJjVTLIX4Pz99EH0cR0YlboDuVor9lZlSM1Wkr3syGRoBOJ1vQbFcFgCujQ7jTUsX4aqVy5AKXbDUt3ioiMPrjuLo9j7UyjWkOlOYdvYMzFs2F0YKEgHznioVjeqEHOdET2QE3FccwS+eXoODIzW0tXfCKY0CXhWpXB6lGh3RVL4gDrzx7wO26okSmdT1ilVjlIgSdRCpKyNAa9rCc798GD++/5uY0d0JdiqhCmL29FOO6Qn3XwXAOgmnKYijhw8JANOMx25vxx9//GPIRA0VmMzniZHeIRUmtPmZLRMZMCcSKT6kJREj/sgxjQ6GkshUHTPkEYt+6ayWdKonNgIulRyRoW194elj/ICpA05G/KlF0XmkA+b/uetI1tN3EBgpOQ6lmG30HHz4wx/Gw48/JzpgKzuvDhoSOegPGBlnGBnl7aC/juE7aVZjKCkQM5fS00qOUyo5Fra0I1Hsw8svPIq+nS+hty0PUG1Q9mDlumAHSjAuz40JtOuTVoROjUfzUZf8YfMj/hxdJqxfXwOFjtaZ0GAU3DmlF5t27MDylSvx5x//C9mpaTVIkTijaJfRTOQrwRjXp9eE5yBtq7bsdEcT+iQMxdSdFWLi8E/RqkwcJdVjRRx72rKfhpnwcfNVl6Kro0N0km61Jppl0Xj6npw8wpoCOP2ZdERQ//9Yr/z6UNSjwFgV1nhAxBbzUn5Kba3rqk4JoJYzKiopFZBr78G2A4fxzEsbxWYwlUmBCujAcxAi1ZAs6jUS6UiFb9SLK+p2INdFbXk0z1J2GoOjRbS0tsNIhBjtP4xFc6fjyjetQHdbDrWgggz51GIVfYf6JPLu7u5BvrVVuF/HUkkbSZRG16+GO5JGsqnaOI/6eDbMPo55Fuex69NW1YBn0PHOEbVMC/2QnVCu6ZlDI9h34BXVoj2jKkI9rjnXk8SuqByih+RwY6cD8udJX1UR8nqoOdcArJ/r2AasIETeNnHk5V144EtfBP3BO3I5uNUKpkydKQUVumMM5w0fXPsclylTuiXw0Dpgvn9cBcH5piNgvf70SUIi11QGC+bNxSt7dgm9wmBFFWqw2jOBEdfDotPOQMawsWXjZrR1dePgwAAuuupy3P0H74NXdoTKK7geikEIRwreEgyYwT6OFHerZkVR5+N60021bioiQ1OYwpMql7tUFkYn75xh4UcPfBX7N72Az95zH258560oV9WpzDYVcOtoWY8LD1/0KuG4lIZLCL0KsoaLYGgQgwcPYWC4CKO7F2dcsBKJEw3ARm5eHfh0fzUuDj2BzaxSPNQzlePwWRxQDb4ywXgIj0C1DBOdGQNHd23Ano2rYDglJKn59Ciop8ZRzc74xIyD/HgcXvzYqHW38dUT/321UqgT+jo653N1tQ/9WFvp8l8cFaeyd99xBy69+moc6R9Q2VZG/NT9CuUQ7dSSjZWWnxBH03pDRSVP42djAkai5Eg3rDxy6Y5Gs5FA6vutBHDGzG4smD8f+VQG5dFR5RPBxqTkyQIXqVTuGGCIg3D88zdvTjKpJ6E4WT2oWz7JpLVtpKJkaK1WQTadQX+hjK17XsXuQ0fhmxay2Yzy2Akc1bQi9hhzbccBYOb69QmKn5cboGGnRVdeKxeQCmpYufQMXHLe2dKTj88R0JadKCHRH7n4kMlhOmb5viwm7YWgzV/49EyKFk5jH/FxYmeyiR4OXc2k0wppk0DAi8qabCqLlpY2/OylnRgaGUTJqUY+2EnZTA0EAsAaEPW9aI6E7UC9v5Suy8bLrIFqqyUUe8LAQH8f5p0yA3YY4P4vfgHrn3sW3dkscqkk2nt7xfOBCh8tM5PXI6C7LqZPmyWnPZYn66BDJ9/4e465bsKp/06vfT6vZmWweOFp2P3yNnjVslSbCjVIBUSSY0vDKh897d14+eXdUu0549RTcet778bchQvgliqoUe/rheIP4UaFSknWFCQM0OtF3w9iLaNk2QgiINaFGGS9+L701uAa0tf6fwUA6w9Tb3Cpo19+4EhypnuxHTOZOZB1k2keIFRBh9bDVsME8mkbldF+vLJjI/pf3Y2EV0I+YyGbtDBUYSuisS194pEwLRzjvx8DvgT7qNS0+d/1deaytkxEfvF19QLQ0hb6FZcqVbx65DCuu+FtuOv33wc/kcBQoSARqM7eCl/Jzg/sZsEIVnWZlxZL0rNV+9+GoXT5dXy2MVLHKU4q8UBl4QYC2f3Zq5P9sNpSBlauOAeLFsyRcg2RzVI3yW9MU5qYNj/GfNZxhP7x57OQYaKHWx5WDnZcTJGFpqaPRJSfzeKlTVuxacdeFGqiMYpkZS5C10FoHHt/4gDHc5B6PSW5ikfAMu+YtEqlUan5UozBfmFD/Qcxs7sDb7nmKsxrzaBaqcgmQWtTizSYnZAkDudr1k8rOjlmAs/xUUJ+wKPGeKIHZRqxR/MmZtnsYCEO+/ArVRjJFHzLQn+xgt0HDuDXa3dE5uKh9CdkJRctGqlvZsQ2Hgcdv3+qK7LyyRXuk7kQmWFR5CxjHsLOp2BawCu7duE/vvkN7Fm3EdO6utE7q1taynPzYfQd5715/2bNmC+/o+G69nDRNp0agCnLZCUcr0NTN/p13GQrzl5yJnZs3YTi8ABS1L0nIBuemUwh4Yygp7Mbp8ycjXXrN/Nchyuvfytues97MDAyIlV9tTCQbuNVn1G+WutkZlh0Ic1FY/dOJ7j1XAlcVQmnZKkKtOXEHQ1PKmGc3BGwmT81ZiWoOBbhpKIjHIsuhF6IlA8arPWcVfxVVC4o/xgI+AbREcG20ihVK8onwinhlV2bMXRgBzKJEvI24BtKx9m8COq0BI5tOx5/bvPfHrOYIo46Tj3oHZ7PZbEFj30zZ83C7/3BH2LOglOx/5UDyLQofa5HpzWJvrhAdNmtAl8eh0KDpts+PLemIknSFVL1xYkatevhgV3kOeqLFAQ7ZHBh+34Fs6ZOx9LTT8Pp8+YgbQLVYhGuU0U2k0bCpKXhBD3nJqEYxjNEj48RF7VeAU6tJkDJyEaSrQDWvXIAL63bJMUzqXReIjLaU9rku10HsJTfbjyy059TgLduDakr4ZR9pU7i+k4JLW3tKFQc0VxTklitlBB4VcyaNg23XXUx8mllZ+PVXGlBlMzQ3JNdJ6qwXKPu8zxmEkVdKKhP1Y/x5kqCHP6YDi96ONTfDZVGkEtFrYVopp/LwTGAF3btx+PPPwc3VCdEZcRPxQir2QwpyRVrxRgHzNfTxjx6fhOsdbmszvhTqiVjCCDnJWDnMhisFTDqlDBj2hQ8/ctH8NgPf4Kj+1/F6QtnidUkwTSTSsscJODys3Iz6502S1zNCMASQdq2amYbFSURtDUAx5PeGoyLQQrnnrMcu3dsRbEwjDwT8YaBEpPXdhIZw0VraxuKhTKO9g/j2uvfhiuueyt6Zs7Ewf4+5QjIClCeCumREgGuKclJuqA11r7uKajWmhp/k0ZcERY18iFRFx7a04Y4yQG4dX6Dg43CfKKL5oGktVBTqXE8SmCSVtEOY8FXV/fYpo2hUgn5ti7kW3PoO7QXfXs3ozqwD+XBQ8imGwAT52rqiyUqRWxeJPoaPIaTsQVUB+56xwrVxDOe3NO0Bt+jjEB6YV1+5RWYPXcuhkcLqNSqyObzKJRYiUW9ZNTrjWbqXGwSNCm9dCpNoPYFlISH9GjRyC/K1VQWXh1IlQhdst7sI0EtMELkcilUS2X0drRh+aLFOH3+XClVjmBAihHIf3G2yv+jh64arJc+xzex+PN0JDUGnRo/GMk0XMeB43mg5ttOqjc/OjCMI0eO4JntO9E/MAgjkURGWu4og/EMne8kWmtsDhzPOPiOB8Byr2Ll7YmgAjuVkbGquqq/Hu8XAaVcKmD+tDacdfoinLVgjpQpU1MN8pykgfh8NqaLxkfacERqGv0Jvahjy/FA2IiKao4zPPCSaSS44UTPK1RcrNnxMjbs24/BahVmIikgIxEyDeB5ujEt6aQSui6y2fSYdkSyWUV7gpzIAqVaIAiPGb/oVk9JZnBoaADJjhwqvgs7acGvVHB41z48/OOfIij349CrBwVk03YUzEQJSbZ/753WIzJMdsCIUxCcxxxjJqhZLUcdsJaBxhUVVbMFZy85A7t3bENhdDCKgA04lKSZtjirTZ06HbmWVsw/7QzcdPMtMDN59A8NSXK16rsS9fIgIidDofHoDay4XXZUkTERblydUPUmxe9VYYeiPWTVjSlaovd3cHIDsNW2oGEhKRIPFe5zUinORZnt6AGI0wMcEA1GMoBixxgIyGhDH9o0Otxxcy0wTFvs+pJhBV6hD4f274JTGKirADQtEAf4VP14OTbbpJ/jWxMfMatOozhEvz4XuG7PcvabLsSSJUvQ0dUpyQx28+Dvi6WSTMhMNgWn5qFW8wQ4NACz2y1LZy2TEZAhkY7oluk94Xgos8EnjeNFO8xEC+FW85i+CPYl3CRwuw7Slon2bBa9U3qwYMGpmDa9V46ePWwbG/OHbQYKAr+ewPH/Hw9Qmv+dRTGSEJNrZBI7wNH+AezctUcctMqszTfp98zOmEC5XJHKJgENGqVEEV59y2iyDgwjykJsKmMUhLYtTZlQssBMFqaVxEihJHONJy8qV6rOCLpb2rFg1iwsmjMXU9vbkGEpN4eFpayRd4F41oxDt1DBov99PDam+d+af6b7BCV4xdEChodHseuVV7DzlYMYcXwxwqJ9IkFBRa0+bLZ6l2QrXTx9ZLJRdwmW1upKN23eFITwE41ehXEA1vcymzBQ81ykW/OoOjWxYWXQwnW5f89evPDrX0hF54H9r0gSl+AuVYqB6os4c/bxS5EJwEzCaQBmsBXX4fMarFwPZp8yE3t27UC1XJA5Tz27xY3JNJBrm4ILLrgQK990AXqnTkcynRH6ruowiWzDEWqONJzyddDjFIoenooiNeIqh8Q29TpppkCZft/CbWuKhjwyuUAp9SaVEZ7cAGy2L6ivSYKvgC1bhESaSnI48cg0DsACulFbdtnQ6nXtuqAjEqEzUUJnI1dl2Nta85KhLBZG4IwOKdmWR1UB9YINIyAZ4GC0TlE0JzB44TwKy0agO87GMvDy/Ciy0Ls/j1zsgcVJR9u+3LSpwmf1DxyV16FJtegxeaTLZECyihlT11H0geIXdSgWSiQrScoYAFNqU2J7I5K/UbaYrrDktxSYCiRLXMxihmSS3KeN4uiwRBStXW2YPmMGOEizOzrr76k/fzzKrDux6crDpqo8OeJO8GD1GS+TUdLg0KiUYrOfmc/qJSaFXEeiJDmeeh4MusGJOF5tRsLs1pUOjeRr/SQSRS58fr1tfdRBg89JmYYkiVgwQw6Y10ENKMc+YVpwjACFoWEEroOe1lb0dNJeMQ3btuqNAPTH0+ARl8SlBanHRun6dMX/e646ruvnNM+x0ZEyCBajpSL6Bgfg+AGyuVYkDG4QDgyRHLqgqQ4tWCVBRJdCcpxMHhqBZPsJMPyZ3+u+gjJuUYSur0GPm+6e4bpV9Pb0oFqsyIZEl8CAjn5ODR3dXQJAB/btFynaYP8AyqMF2SA5psWRUbR3tcua0kk6fk7N/epIl1ph/r12DdS8tdAQoGlVBwb6j6All4HjO7I5tnd2yCyeNvNUZfreksdooSD3j2uIQQxpDz+ZkjJ0uf/1OeAjNOgFQWmM0tGLAC3ihlUzGRWspCUVovBI3AfZ8EBaf6kAkR0UTmoVRDMA6+i3DsAibYsSBTGpmJ4wQUJ5r44HwHIkjBJ6XGAMlxkV8qhJfZ84q0V2fFoLLDeBJj/RBtCVURFuHGDj15OjU1QEivpG6b+VazSdOofd/Dn4ugOOI4DLyUdjak4aRu9s3S3HNmbLaAgS0ltWhS50YLPthJTOMkIXP4pIIUGuVx21aC6jFiGVEVRYaGtazhvu9PxKBQk41ZqAHCftcGEUlcCDkbRQcR1kop1eX7uOkvR4MRKaCGBUhf3xHxa7fkhLJZ5+DEjhTSoroOp4AdrT6l4wAqyRl87l5fm8h+wDyNO3SrKpJGNzEosRsHo0ImDdwkg2tNBAylZKBv69poq4WfPfSgkopzrqtMtllN0aBxW0cWQ0lampqkz9qAOY3oijSrhmkNVjZhAEmlQ4evHzb1J07eJ/dgImk2zkvAMTCTcBI0gglSTH6bM6HYkkKzk9eGzIyY7BaRtVtyLgSxtUOp1JEkknW3k6otGODiKiRG792lhIYviq7VXFRUsmi1KlJtHwUK2KImVxGXagYJxAu05Pqjmz7J2YyYAa42jK1jtlcHx0cKG/1wCsNfK6apTXVa6EaG/NolQcQUdnC0ZGhuSkxBwJr6VaUYUUDGJIjzBRxkic1qJU0JRl+ao1JIAu6g6WUlOPxgBEyTgVJ6yAmACsMCVAMkG5sKJ5COLsOCMdlaleoYLHqfx2AZjHIAKHyW6jlL9EfpfcKWQ39x04gSnG2SztpA74Ix/5CH7yiycw67QlMFobLYmkUCDKNupJIV4QUZilFpk2u1ZHbk6oeOShF0AdIAiwxKdoh0vQ71RaBLGoKUA2bcvCL5cc1Bwf2ZY8qGmuOEV5r7ld7TJheIPzbWo3J//U2sLPbMKsqOQCj0+UeRFIHacq0TR3Ytcpy+8qNQfJdBbJVKYeadHM3TM5ESxJJlFCIxuARCoqUytasWiRqtNAQo6ZnGh836RXEEc4w1IG2fQ65pE1CPha7IDBxBbr23n8Ik6rXnG8du7iQrGwaSc8ZJO2MLYlvoaRQsJOI2k6GB4cwvQpvVKpx3Foac0LqPNISjqUiStGR5Lo9DyJ8OmNy5/JSXJh8Wd+Ng10jFr6+vrQQtP6VFIcyfh63CTFkQumRJjUtMbBLQ5w8aRNMwDqn3XS5XhbQNFhy/scyhUadSaQTSWRSSdF8lQpF5FI5KRjLoGPFoaM1rlClSeAAddVmxfBmUVDBPCKFNkoYKK3hGwY1Spa29vkeSyr13xnWHXqiSmOHV+L90s380z6jpzcErYtFIlYmdomWthdgkUoZoAMozwWg3BTsixpSSXH5Kg0XQNqHFjrpxm3Vk8iyjE8Rk9wrP1UxIuKqkIpLOQ5UY5DqwB5rwdHhuX9efLiOmCkWKMcLpkUXTI/l9LeBjJf2qJEMx3mDD8UDlnG0bakInRoeBiWkZRimIJXg2nYSFQcdOU7ZDwZJBQtNb/ly1cqKIKt3sTI/9Y/d5Ss1+0MOAacXZS2ZbieKNOUZDWpiKTkJPywppK+hol0MiWfqVitiL7aJF3oAN+//8vYu2EVPn3Pvbjp5ttQrkWGPlHnkHjgpaR6DR1wYbCgSseb/IDR2aP8gCfTAf8mAFgfITUAay/OeNQg4xqZtctxPjpyc+fVAHxMAoYDpyNc0jaCPaYc1dRzKdTnDkq1gIE5c+ZIMqBQHMKsWTOlBXlKChJsab3C6DTX2iJli+VqRcBk4fROAZLOzg6ZfASaVEr1qZNJDvX3dTkYWYEo4iMwldnZgcdqUxrHy2vz85PHE5kZObpoEokIXGzyFAjz9Vu4QGQ8eFzjjaX+l5sOPyP1wGoyEIDJgYnMRvvmJsgX8pTqSn+1tM3rNVHzgaqvWr7TztKtOZja3YXC8IjInNiKJpPLCR+XSefkM+vohZ+b48HeX7xPfk21RSfnrYGYx1FpoppKwS0VBYD9qJszj/1coEHUSYRzIn48/k0DMHWy4i7HBZZOCzDUKmXkeA85x6y83HcuPPKOBNGhkREZQ63M4eexU2lFEUkbooREfCw1ZyGLSAm1ZSVCBcJUAyBEu61UPnw+Tz18LaoKOF58vZY80zwGQsMWaobXx4giaTIyT0mUyUpBoRVIPVjUuEQyMlMFJxM9eC7QNJ/QExFFIaBF1YARGdOwOKaJR5Y1xELMaENnIi7f0qa482pVxi3b3YVKWQUhvE4+SHcJ1UdZJOV8roe0ZQvA8e9I26VyWVScGgZHirDbWjBYUXMmKDlg2qXGAC/FStJIxxv5o+hTjZ4nLDnWn4WBjJKsqsIKHRAk2aLLUsGCSipzHNhb0oLjVeVaqfeWgIBBDm1i+Rqk7ly2JPoy9m18fgwA8/15utGnYz2Hf+cA2GpXbell4KKKNg3AHDjtIKYGVE0mHsE1TUCBdPPxM/4zJ1U9QubuLRnrBqWhSHllRP22G96KF1atwq7d23HrLTeJ7vGhnz2MM888U75+/NOfqgnO50eJtKsvPAdbtmzG7NmzJfpbs+YFuVEsa+WE7OnpEn6Rqob+/kFJBNLVjccnLsRkPiuLnwDE6cHtkddMV35uMjx+ymcWr1ZFx+hEAf+dETx5P6Xci5QKlKGJgztQiY6VGoBJQ2hTES5sAXs2FzVCJDlBebxmdOuSR3bls/b2dGHp4iXYvm0bBgZUxL90+dlYt3GDdKXlCYFRMB8cH/49xfXsFZbPt8pClAKLqNcXv9el2LZ0+1COZFx4klWNAJivo+1GmyNcHVUcQzk06ZIZDU70YPQ4UizJxsT7RvBobclg6ZmLkE7RpF1Vda5bv142sJHRUWRbWiUS5XXbNOcpFQVsi8WSbPLZTB5HB/oFRM88faGMA5/DJCs3LnmP1lYprR959aB8z8+zbNkybNq0Sain7u5uxbmmgUq1JtQMo285VZikjSrI57JitMS/JcUg9AJPGZzTUTWaRMKxh15r+oTIOaOjYUa4Mr+i1+G/u35VgQjnpU5U1Vt2UtYWyn3lY2RkBDNnTJex4GfiGD394jpZw8x3DA8NyZro7uiUz8HquM6OvGw+BGA+tKF955QeGb/n1m0GcinQdGiA68cLMHXKNLxy+KCY8Ng+VTFxijIyFYpkl46AiZKmckOhia10BY+SbZYXCAXFU4XGEvGBkKSwKbaV7KghdJCdlNMPk5JCQ/DkGxr4wTe+IhHwZ+69TyJg3RFD00u/0xGwHbUkkl0qinY0bScRb1Rnr313OWGUoDtqQ3ScBIwGYU4QBgHaZIQLTe1K/A1P/+rGU9R/5x234eD+PXjumV/jY3/+J3LU/uu/+Xtpn83mgr989DEsWLBAfAMIINu2bcMH736PLBr+nh0VVq9ejalTp0g0xa9NWzaDPa9WXnAhnnzqGezeu1durNjfMUny/3P3HsCSXed54Hdz5+6XJ2MGM8AgcxAIIpAACIBBFGFqSYrB1pqSXNpS9K5Eay2vq+z1lkXJ3pXlsux1aW1JVCQl0wJJMYARBDMSkTMwwGAwM+/Ni51vvlvff87pvngYDuQqBUJdNfXmpX7d957znT98//e5pIe50iTMCjWhxRummmqMVqeNN4l+9SikKcvwpObBxJvNfk/gu8pShuI9SY7Y8VXmINE+6TgUGjF6EZwGtMTGPLAyuLSvp/C97yKKE2Wd5FTFLulH3vlWPPn4c3j44YcRJyHe/Z734NOf+QuE/S0cPHhQXcOiEOYC3y8PJF6L1fWuCLIYCxra1zDN5ibl9SGAE5xYgiAAU+eCm0WOGxlNP7NLh4ksXg2At39/OxjTMYLTX55fkcMmicaYn5vBJRecj6PPPYPllVVcefXrxX59ZfW0vKbOzKw8zRNPP4VWc1ZKLnxPpBASQEiJItAQeA8fPl8yAj6o5ie6IEksX+PPHNq1JJkBwYbX7I477hDwZflKJsg2VzAYhzh8wcXiP8jnZOTL2u/8TAenVzblb0qNV0s8ShPLRHim9KY/V1mkTtmFxnfmGrQBjTxT4MN/oqinR0cNJXG+WRdHDGZG+/btw749e8WmPhoz+FjAi6fX5eu8RpRg5WvdvXv3hAe8ub4sAM01JiWPTEmwsqnGNfLwk0fRWVrASm8TUZKi5gVotzs4ub6KQRrBjcosDiWoQ/0VUS8jPz7wVFRLul1B/rgaUGFEy/fYlABE7TcZnGHZhL+nhzbYcBRBd3KqWQaSZpzuNwATAGYEvB2AHe3G8gMNw1a7WAAAIABJREFUwP7sRZPGiQFggsuknJCrFFp1TDU4cSKJfFimuHRsLXEvt9eAmTaZGyspOBs1EvmZoryy7u51N/DWm9+E/Xt34atfugO3/fDb0Wm1cftnP4Nrr70W/f4QL504gSuvfD02e10hj3/y9k/jtltvxGOPPSa0LUZK6+urOHLkCEajgSy8e+67H7Pzi7jhhhvwF5/5HJ4/dkwoMoxoJHJhfYw6pVKsUAAsB4wcNFpyU9ge9JhS5QfjbCsbw2bdlqIhqXjuVQM2W6YAHBoxERnO4HScioAlK+DXLEgEwBowa/SkZTHyY+uYAJAUylfsrbe+Bb2NTWmCPPXUU7jhzTfggYcexM65OfH9YnRHcCElidEvQflb3/qWLOTzzz9fvk9g4dQUN4ZJt8fDEMunV0SGk/QiNjkklbYVz9d06U1NzwCoAYXtgPpqgLv9533WAdNMavOs7YejMdqtOq468jo8/OB9WF5bl8iUXGwCzYWXXIy11Q25t4888gia7ba8VwI0zQLCMJYDmhKL9933PezcuYTBaCggy9+hZgOjw2eee1bKDW9+w+vx7LPPCtgwSvz85z8v680orC22Grj/gYdw2ZHL5XXSzn3/vr1yTwhyK72hRJ68HjQqkIlLqt9pR2YjHr69AWwiYCnBbOuTshA1tamfTn2Za15efxzckQgROVr1Bi684DC6m1tYX12RaxkWNi688EJ5z3fffbesDZanWLZa3LkDTz/5iOyDAwcOSMTMhzmweE2GGyPM7t6Bb913D44cuQLNWh1Hnz+G2AEefPoJNEhPlIDKVeyYnJSzTGkAExf0Wha+c65aKqTucc9zP7VslVG4jipNEFxFMY1sB5ENUaPypkEr9Ec+9HwABzEYAf+dAmA1ZKAVpbQ8HpXqJcWlaLYebFAskKkYiql3caGYjcgLqzzUFFGdNB4pd/A8pz9U7khE0euu4dxzduJ/uu2H8eQTjyENlWRkpV6VRfOFL3wB7Y6ij/X6Q7z97W/H7bffjluue4MAME97VQaw8bojl8pi49caswt46KGHcPEll+Erd94pdUSmOKKOluaSunNaK7c9pGQ6SHONDDAV6RvB8UntSlONJgBkBbAK8mIzVHwb1YoHnzVlTa0bJVqUSFgAmoqj1cPUgAbBjouRmRrFvAuQOsVqgFXk2OiOsHvnLpy7/wCef+ZpKcUsr5zE7Nwcnnr2GVxz1ZWSAXCUlBuNkRyjYILSN77xDdx8881yHe+//36JjBn1EXi4uQjGjXoHL7x4DPRlE+5tkgqAEIC5IU2NcTuAmPdvamvbSxTm81djYfDQYjnIFiUzRyYKWV9/5w+9BSsnT8jByPf09a9/U0BiZka9boIl6U3LqyuyPujqe8VVV0n09uhjT+Cmm26S93zBBRdICYb3kc9z7333CaBzrdJUdr5Rx5e+9CW5XjyoHnzwQVx//fUCtPyZyw+fjy99+au48OLLsL65Jdf5yiuOiIjM1uY6Ei+QwIClNEaNJlpjQ4vNLTYht9chTbbCjwQr8zBTi1RzM+xBs4/MRzF7Fd62Qm3Wy/fu3oMsiXDixWM4tP8c7FxcwkyrJfv0wYceVrSwwJeD+4orrsDK2iqeeOIJWUuzuqbO7ODp555VVLQkxdzMLM4/dAjp5hCPP/8sTq6t4aLDF6AeVNEfjvD8ykn0sghRqk8PaYyqgEWCDEbAzHEZqGnAJHSyvEcdCJYheF0qObnTnDdQ2SXBnIEaQTjR9XNeW4K5uY5SItRhkJMXr+0SxJkiYOOIIVEvaTg6nWAtZyrMo6NYOe0Uh1dFydOals6L1YfSycgLygdBOLc81KsVhFEfVR/4B3///ViaX8CffuzjUkf96Z/6MZnI+p2P/h7e/e73Cg9yc3ML1113Hf7Tf/5/8Y6bbpK0/ODBA7LgmJ5zkd15550CMmFu4egLz+Ptb3sH/vvtt2McJSIpSUYEwVe0AuhwwSYca8Fc3DyRjfKS609OW4mChQmhmnF8r7lY0edCxyIAez5TLAqWF9IVZr1KrT9VghAupGlochFpM0bV4CO1id3KRCaOWPPa7G7hwsMX4OA5+/D5z34Ol1x0AfYd2I9avY6vfPVLuPaa6/H444/LhrrqqqvkgDp69KiACSPgN1x5hQAPyzV796r0lDU/pqGSArbn8MRTT6I/DiVFpzAOXxNVynhIUQ/YNHnKzbi/KgBOk1Dq8n6gRlz5GA26eOO11+CZp5+EW6lLc/Zzn/scbr3lrTK4cnpldeJ+HNR9AZgvf/nLePPNt8oB853v3o0f+ZEfETA9sH+/HEhz8/Nyv+765jdw9dVXTxp+1BL59re/jYsuukj+EaQ4mGOs3tkMPLWyimuufSMefvQxudaXXXIxfM/G7p1LMnTz1NNPi606+wzcB3wXTNU5YcgSk6z1bVMi5nOLnGhNu1LkBtXAI5BNslDdZylnF+b3yehIIg5g5GjVapjvtPH0o4+iXqvgTdddj/XVNfnbvLcs2fDwYSmH7+Pgeedhz47dOL26KhS6++6/XxhV9E/cOb+Iw+efj3hrCw88+qh8v8Z7lAK79uzB86eX0c9inN5UaobS8tAfOZgiQzd8X/okUQGMAmBGumb/cNKNwQYDNY5w86DMtOY2Sz4SDPL9y2S3YlkwwGEULRlpTqH613ATjjXgSVqp633GGcMAsBmQMADsC99P1XCYUhg1LRMBSydXlxioL2AWi9R1KIxTcjrNcx9BhXWeEHHcx7vf9S688x0/jF/5lX+GeBzj//qX/5ukiB//2J/hZ3/h50VxaW19Hbfccgtuv/2TeNuNN0i0y+kxAsYLx45KzZiAc/DguXjgsacQxSk+9KEP4T//9m9js9sXuhLHKBnh1Wp1GX9VAMyPTP94GquolMey2giZNBEIwkJTExZEAStzYDs8mCwBYGYIAiTUj9CNS1mgQrtTAFxuwjEtk8yCrtCejYxqW3EoTQl61LFwUasGeOO11+GLn/281LkZoR08/yD+7BP/Dfv2niuR4TPPPCNlBan/RZGUYZgZdJoVyQSYVnJzEVhYD1R0vRjn7D9fShlrZFj4HgajsRwyjVpT6Qqk4XQoZzJUUeKuTni+6n1sL0G8WgTMTiVpaGEUS2mp02zJYcaD4zvf/oZohVx91RtkDfD1XnzxJXj8kUdx3nmHBSxnFhpSgvnqnXfJdekNhnjggQdw22234Tvf/i4uuvBCOZx4jbj27v/e9wSEaKvF57zuDdfIgcWSFks4BOPDhw9LMCFskVoFq+vrOHT+BXjw4UckGLnqisvx0osvYIHNrloDDz/yCHrjoQBwkibCiCAARxxVDlQPYPu1MXvC1vxYyRqZwmufuEkjWzdlTcmibMkjAYDrI+chnyaYa7dw5JJL0F1dRRyNsWfnLhzTUS2zhHu/dz8uuOhCoWEyK+B7fvapo+JGce55h3D02AtyLUf9gfxjSWPUXce+Q+fisSefwO7FnRhsbKFWb2LP4YP449s/gXprQbF8BDRztca1kpvFIEUS52lgNmk6aqxxCjbfCMgy8yR7jLgrFFGaGJDnTzaJFqzntWT9uOp4akpXA/DfGg3Nq9elvlPWA+b9NnrApHJlqQMKh3Mz8/P/9cO/hM/ecRfOPfcS2HOHJ4vDzGITZMwNFzI3Fey1mhi74uKOrEG4RiJ6HKtoSbO+BXBS1b2mIIhZTGJLIpoJ09O91miKGhk7zBwHXlqYR+DZ6G6cxurpk7j8ytcJeDC1nFtYkmiILAZShdgQ2b9774R2RVBkB5uLjc061lDvuf9x1NoOlnbNyPDHyVNrGA3IaSRfd4jZmoedOxaxtdnDMPeQVmbQjwrUXQdukSDRamyshcomEq600oQg/5cDF8KOkC61UXmid5mqFTtOoqhFAlRGUW06sCAdW8U8l1BAusP8PaauBbCvSeEeC36tifVRhmMbQzQ6c9g500Q62MTy6Q0cPO8Q6p0WTp46JRur2WhgoTMrC/SlY89iz769aHU6ok5F6UJS7fbu3CWb7amnnlDNknQqCyhbRmtbGK8uKRuZSckS6PJ9yfd4qPJAktFfxQzgNYnTKVhvrxvL72lbdpmWEiEoV49784B3ZTKQBwcfrFuyfsnXzSieh0lQrcthwkaiYQOQosif4/0nn1RlKvkkGyGpX0AjTbFrYWnCHGH0zL/B186omv+ePfb8JDIn0PE1M2PjISa15KPPTZ2wC0Up43pQkd5U34CvvyzEY8q+Za277deHn4t1T0lr2vQOTNBUOOr7vIeMCFma4Wvj73LPvPTSSWlKU6in390SMSOyINhn4Pt9cW1dIsq5Zhsz7Y5kkMsba4gKNf5s9cYiH8u1RF4uh29YFtoaD4SRYmW0mc8Q5hw2UronzG15sLBOG9MTRtPk2FNh8KLWl1pvnhUoihkpT/p9kLpJ9gyltIk/su9kixQSKQcc97YcNWGYu/jU7/42Xnzgbvw///ev4bYPfhC9mA40GWocdS4Fg3IP/qp5wH8TAJyKKLkmcm8DYN9WQEsQZuF90uHl8EVOZoAGHuN6rCUdWd7hDSDXsFqro9pQvFX+LeTkJVqoBC4Gg55MwYhkokc7QkWi5qkoIvF0lhuPJ1GdUI2qVdmA1EDtzO1BlA2QW4q2lCZUiQrAg4OGQUttG3t2LKE/jLARWdhKalgfcprIA5nBKVkOxn6Jz2CoepoFMg4VwEoaxfqW1oUgrU7hlJrEM1Gx0ovJlSKY8JGprapoSwJAsoQVAPPjYiVCu1GXaGC5G6KfeXCCGipODj+PsDUYSy2Tr3GkZRuZQpLTyUiM2sP8U2xwRezWuy7qlC1k0zGK5bobsDWpsgEsft2UBbYD8KQmKZY5mmYkvGsDuCrqoSRnGVi2p+JEbHkuPaYqU1Mi08KHLSCihmyKybCJiJ6nqeJ8V+tS4ybomuEJDpSYCN/WllEilKTrrUZXQCa+eI10d130b6NI/pbhSfO5zP0rMlWOY7RmDAo4tGB44iwuCdVKxN4M20dBpRxeWorRDFEIIJRKE5OyRHmyz1EsokkQo2mNRlckZ4RI61c2MEmb00NJ/HmKSvEQE79F25F6cZolwgcmkPFnHL8Ki7rAliOa1ATGfjhCYmXw61UM+wOl06D1mMnNZTTKksswilD3a0pInnwO4birKJY/z0M5NpOymldvGohSpCBXF85kTJt3XqLoPJPnlOGtQrmvUzOD14fXlnuLI+wyYQgFwCcfvFcA+J0f+MDfTQA2XWETAVOblacJAXjCckiUK4FEU2bjGWcMTdQ2FBW1oJiWc0KtKopYAkgU+ygUo4CUrjjRACfyiFRh4kFQqAYdpTK1bTU3HDeFgD7lFG1bUshabRFJEWKccBLMQb3WlgXoFBECN8P553iiLzAIU6wOLKyEHtYGKlpx8kSs5A2ASAysXDgnnOlMO16oEUrdUCvplpKaNo2AtRKYnuJSAKwWreqW63l48lvJFOEAhT3CjoVZDId9rHbHQG1Gom56j7WqntC3BuORUKtoliqjvDLiqxYqOdBshxCA6d/muw5q1P7l5Nt4CK/WeFnZwJSOTP3R6LOaa7D9+zxGTKQnAKPTSAU7vFYvHxXeDsAi3qRiJi3Wo4CBTRfyw41AjAF8E61L+ct1ZUpNfYyVQBCPvDSZ0O4sLWcqEa/pPegJNaVUV3LPKKvI6QYQD1Uz4s57LAeRbqzJ66ZolQZW3n/Re9AZkYq41EE70cxWF0ZfHpVNmceZAJjZqNwL3cgWU4BJqceWIU5Z95TnHI9VlM90nQJBVLjz6/KRD1JH2ZugkwvfE3sM5P+m4whWQiU3DhhRRpVuMCogYATOBxuzwmzga2Fz2mFPI0eW8thRUSoPehkclW2iqGfjEudf+PITWjgPDsq5a3d1czjpEgwPSz6/Z6kBm1Sia7U/BHyFS6wmST/70f8qAPwb//bX8M73fQCDhMNTOaqcnNSlUnNtX3MRcBGzwaYEzSUictQNNzxgn9NbmvUQxyqCkE6wHkcsMtWEkpuoBb/pKGBGYln/FRV8nmyVQEZR5XRORkiiEPVGRxYWn5PUMQKtTGvpRcj6oQxnaBEfE7mYQZGNrRj1VhUFDUFhoerVUEQxXAwxNxPgogN0TahgGAMrAw8rURXdyEMapcLEcCtVVcMWUZ9pc0RegHSjlSC7ing0CDMCElqNBeVhqhgV0wsxJa5LaUc3GaQ5oTUDuMikUZENsNCsCUOCI5aJW8c4pSJjjEZFjTvTUTgjeMu8fCGz+Ow9V4NAohQ2YCj4QwDOk1Cm/Pj8TP16nJvWj+0pML/M2vWZyg8GoPkz8v5Mc4XbSgvSyCXiht42nFEGYQPAvAhG5EfurV4v5nDn14QDqq2H+H9GwjImrIcfzPOScUOAVpnG1PTVUMJMBCypfUnfRF5vSflPPtflGBWt6fvDe6M3NgHPgKvoe2wDYHJczTUqy4lORZTUxd8OvuZzxn/ThpzpH6jRfj4oliQBh+tIhiNCNaJmow6yMIFEwiaq5/szw1XcK5QqEPGgXAlbEZBFDjRPEHFd6XWrJAAycfggf95MFpKtIPeGa5fsIa4DZgKpkpUfFFqwX0pYehhDrxX+ZFga5JLroMtbhjXlIBAGFSNsRsd8kCUjY9mWjYpV4I4//F2sPHQ//t2/+Qje8b4PYJgyI8sQFKk01ssMntccAOcRI1qlxWAAWDEhtFyljvBk41Noh9xVDcACOnmsF5fZCJqiwuiD5YicdjRsQAUapDiPlsF1WB8Cuv2xYldIxKMWGhW5JG0U7QRbuvwCFhxZFJsUXf7g/y2WNwJEYp+TwoMLJ40wU8+wf88MdsyNEPgB4NbwUtfCC5sW+gmFrRmeJ6IRMUlBtXcXozN1zrPWrlJtsiZc4UcrUrniSU8ni1QqrzZNOZqkwpi8Xk4L6c1Pmo7p8obJEEEWYa7pw/cDnO6HCDNVkrGotZoVSgycWiAi8C4XVTYVF3hC7qVHwFCDJXxtFV5LYaakoOHCduAtgyu50WWA3k5HK7uhGBA2UQ6hw5FBle/j9ydTkSbCM1mAoifxWjBj4eFb/vvbI2ih8nF9lMZ+5VrQ0FF46rrkI+LwCmCNB5usmW3ymQaETdTLEoFh+XDByqGqBabMwayYMaoMVQZg+VldvjIlCXlvpeFA6pecFYAtrQ7IUpVE4NMmrqxBLWcphrBGyF2YBDrIsSvi6C2NclERU/Ospq7MEgajXvFo01mT6icpRUCHR5BwIvn8lCtVLCIpqdi2RMhcZ/x9Bk483JkhyDRlkaJLTRTO8yhLAwFOsd3SWirUqjDlIbk2Wr3QlFyczBfwpcY2DxejP837wufxrAxf/uPfx9ojD+A3f+1X8c4f/QD61MQpchlsAjVwSmJirzkAzkLWdqcALCyAEgAzAjZ1QoLRKyPgqWmYiYCVv5rmGkvKxAEIlYrTbI+Llo04pu9rGz11wrLcEVR1g0al2tIgclyhk5mTXV1gLZRDU0srkPoRzTULKm/ZPup2hoVWil3zAaqNTMjlrZkdeG41xIMvbKCfcPjBkzowT3h5f+UxUzP3LmJH0xRcLFM0+PL/EplRh0C/HjM9pwBGNarYUJANIXiuF7b4xjGVZQroohisYvdMBe1mAyfX+xgkFiq1mtCPgkDpsrJmJnoJriuz/nQbHg2GwmxQC1sNlkjjgocFozmaWlIYfpvanbk3AlD8+2ZU/QxNOIl+S5ZUk0zApOUT3Q9d69VoOjmEdC2SlD1VItDNKw3AEnnq5zA1aRMJiy6DrYTFyXM1qbYMlFCdi3oPqWpISxRuNrcpJQio6PFyHemV36s6WKfuDEYy0ZQi5DqVLLkMAJdrwOX/yzrQ18ocUokWtzoTCMu6l3aUeegyTUnOk5Za21+zWXdyPRi0ECizVPjWoryhhaOkce5otUNWDDh1x4EJ4/JNOUgrUC45BGWqGep+D2MQ3vfIyeBokR+WzRg8mAOX16fHw1EAmICpSjTMvAwAS323IMBSnrIUnBj9lYxSOer7VBmUKTgepMadxkrxtY/9ETYfeVAA+Iff+36xP2L07TG6f60DcD6OkaSxLHIFJgqAjWsuSwgmKlHOEYoTbJpMeTYWdJmcuLqhQDDm1wgW4zAWo0VuLC4oipOTH5rGFFJRjTr+LIVnOO3kebSkUac42QFmKo+fq+dQY8j8f5ylCFPl5eUHTWqHoOnE2NmhrXqOIqhJ5Dq3sAvPnx7hoRfWERZV+d26R6lBlc5x62iIlPdmFotrPMXYSBPxDzO6qzYNVbwU2Og00yir6aGROut3QtvRjtRi3Mn6s0rrsmoT9nAds36M2VYDUUGHkURMP9VYOMViKB2ZyuIUhgqV3ZgyUsOA10SyBcphqqiGNWLW/0TFK1fX3RyiJvIwgJCQI12adDTZgAFtizVwqk5pwJUyik4xVQSoyiIG1E05wwBwmQWhBNv1BpZMQf1ts6ENDE3q05Sv9BWdzgi4y98MfImcRfsiVVlIGYBNpMj3QOnI6QE5dfSYgIjR/xCtB91M05Ao70XXgCVyNtEg74s+1LRhi8qiSuA72TPGlfn7lSGKUEbnzcPU5MVhRdMjVXlEH67kxgoLQf0GHSnU+K6FkPuY94ICWmxI02cvqCqef6FUDo3bsAp6bPER4vUim4DNNyZXcj157Tn95qt7L1ZMbIlRU0U4u6pGHBZquk6ctqVGzKiVUbABZVU7Fu3pkpmvYTkITxqFGHuyjU4Kq0zYGfNOJPj6x/8E3ccexm9+5F/jne95v7gvy5pM2ZR8rUfAo0g6p1zkZwJgLeWgN5mKNqS+y3kCUSRSi5/BjWm8TVNcinzrC8q0xAA760/hEMl4JOOxZvN4biCfU0dCutA0zRS5TNWs4dfM/7ngecJTvHvM6ap6A55bw3irh7aX4cJ9Veycc9DLG4jCMZozczixGeO51RFQ6SBNEljpGJZfn4iNsPYl0pqyEdXBk4VqA4sxJ7V8JLJVwjzCatBdeGXBItt6StNygMAIqBPHpO6rOugEYEJ+HDRRy/rww3XMNCroLOzESi/C6mZXIn/+beUtoOqCko4XVLxSgxxWGqq5elM1JIFdawo4VH4rFM/XZA7l6JfPHbM5pgdxTDRqDjx538b1cwLCCoAVUCt7HgPgZ4rUyk04NXWoS1W6USnRGw+NktCQEYzhPedYOctePJglIqY+QLWiLHoqlQkAy3VhqYYlBXG11oe1Q8spFTQIiG6rAYvQumnO6alQ49ArhxajasNr1wwWEXLSz8NMw0S+5tCaNqIIPFN/M/N3Jn9PBniUGI/UXXmvS8EMQZUcdInU1SqVrEaiWC0AL7VgxoPU2WAkyTFfBlM8RCxSLZXWAktgFCcSPV8dbAlwWr4ERyKKw0ElHpIsu7FcweanHam1mrOspdQEmS2yuaZqt+qeiK280M7UAaG4DVz/3CyWNP0Y5fLe8PtqXNkV+U0qnwn4kgkjTcQp2yopUnzzzz6G3qOvBGCLhq+OKiGaa/o/XIIYDKJitH4aT977LexuNTE714HX7CCttjCmQEWjcVYecM7o0Q4QpnQfoHzpGL/wC7+AO+78DnYcOB9+58JpCqPTYlOrlA0TK4oZid1s4jAqU+tOiWcEleokwjEdahO1CEDp9M98bXKSGwHvnFKRatDBTOApiopWXit8afzZfG3af458XtumCpkLt+LKJhAQcX2pC/OjqSX5bgWFlcDyqJzFrqmDpu8I/Wyu5Yip30YaYDkO0I3JW1WUKqbemYBsuW5rhjKmkVKkea7S/S+VGkxESUqd+bopMbDGRvBgvboowkmEN0nLJxxSlmJGsLwOUHgI4jFm7TEqgY0uXKxEQI2lDrl+yvJ+Uq8Wape0jdQBRoAUXrLqIKuyiioZcWzWCLubFI/1Qm66llOV5ocwEww1SDclpe6pIyd57Uq7R9aGiaoJRpMI2nCJdf1cAN3V0qSmvl4aWpBabf4qpqxnEFszQM+PiUY7+ZoBdx09KoCZCjGYIYeyiYgAin6USxBmQ5cj+vJG56/wZ9gkMvdfyhHCj548pUSe8rMm5S69Hr50MwpfBuVpAAMMyBoi+Opsg/dW9qZmIRjBd753AUSWenS2JOEA1yfr/FJ2UCRIqRMzwuQBQONVecGqZJhps12uHZFVLdT+ZUQuGidCRFQPjvhDRpK1Dra2MBO+vFJGge1UXuaRp67FtFzVIfVU6tYqEidIs9ymeMF8/hxf/IPfw+qjD+A//Ntfxzvf934MFVcVYjagezjm+ql7xPdXCK5tbvVBzedGFmK8vorN9VWsbPbhdhZw1ZveBOtvGoAVCOhYjRc8VOUHuvSSviK3SAMwbxEBWG6kJlFPpub0TWCqYlLQ6bKbNkY4JGIm78oArF8BLE7KsHnkqyaSRAOMAqS7bUlUI2BWrUgjT+y9JYqknqiNStBEbidwXGq4ugLAbc/BYsvCbFuRxdcTH8tjD5tjC2OmpIyQqGLmBKjVVFNvEpnp9MeACk2WJo8JWE9RgaR3NiPMASTXTlJ+9V4CCgLrhwHgKWCz40tFNPKAHfhZiDkvRqviYFw4WIt4L5ghkJv6SlsdAV5x81AAbMSEzBgo/2ySko6nTUvFv041qyQlzDNULFVjVJQt9X2pyWr3bNlI22qb/LwcBZuoWlTW9ICGWTOSKWjw5dcMCJou/18WgMuAaJ77LwPA5UGICSOiBJAGgNV7nLo2bP975XtX/r/H4YxJ7XxKRzMgTArXJPLVy6aszWOeq7x3ygA84u/zumojAQPAAt4yEqyeXxlgUXmOE2sqAxCwpJykdqoQLrY+nAz7RfXfCPBmms80DdW1yDN1/8zvyWFNjrkuHcmIskzJ6WEKEbVi044/xQ7wxIG2/BYnoNzUWS3/Bp9TyiFa7lOuDSAAvPLw/fj3v/4R3PY+NuH4R1OpAVtadOs1B8CTKCJWU3AGgC2O5E4Elac1Tjn/ot6+AAAgAElEQVTx9HSRoZiZK1pOa7d/jTzC8ugzl8x00SntUHKPlUaxATbVU5X2j+tKqklTR3bOOQrJB5tPLFnA46hxqgDY9VC1LLQ8YKlpYa5lwwsa2Eg8nBx7WBsqBTLRZ+DJ6dEoUnEwzfXgulLvTy3wMOYprnViWRbxVHPQsET4fPL+yexgg8xX31cHCfmuKkU70wbm1xmtp46PkOlbkaDtpZgN6FrhYByl6LJPzVNdsw0M+JhNI1Gm2dha0U2wWlsoFTaHZTzJDiZZChkFXPDsJIuwvIo+BMjlLJr6BHKiUAG7gjKz8dXfJ7dQRSkmUjTi4+bnTINN1o8GYgO+CpBLB9zLtqj6xEyXbf+WuV9MXyeAXIqAJweA/kUFSOpRPhDKAGxqwOajvD6yTvTD3EOThfBzd2KaOqUqGgNKPRT2CgA2wwpmXZzhbU/WY6x5wuK2rZuGcsAaADa1XS2WowCMa1r1HDLtGKLAV5sklOylSEuTe6ZlWHmXRbNEMz6MmJAR4uFzk3VBDOR6ohU9x5QpMSlStBqAHbI32OPQPPpyhF/+f9V4U+r19QoscWx84fd/F8sP3TdhQfQ4PZel8PNEej/lzOQHLgL22kqQXaHA1NJocspqby6qVDECVrxeRaIW/qtWNVKAotIbEwXL5i9RXsyCKqeIZCZw+mZ788dEgfWqqiFmOWlwqpvNuo7vKUYE3IoI9PDnldpYAZt84VpVOT7kdcBN4Hts+DmoghFwjoUmMNekBGWAbl7FqTDA5lgBsFijuAFsn9H9tAlkGofTjwVqjba+EuWNOAVUDlAIMFHBibq/YoejAEuuj/YE2w7A5lqRn1m4HiKbi3WMmpVi1rXQIl84LXCc9i2OYoOYFFuel80wSU0nCaH6nGUc2RzKg401dZYfRGfWuDeUaG3kcwo4lpwdBGx1BO+WbF/UEno520EAWIYHKKQydRIxAGEAdKIEVoqGVUT6lwPg8qY161nWY4nzZUxRjU+aHAoljrIB4PIBMGFlGL8yoVFN76+pHZu/adatqakzmzIPWVdaTW8K0uq7MsCryzgvi4jL9YrSYWEOkFRum6Id8kFwVNG6mbRUJQ428ibRo8xIKMA2HPTyNSsHHKphpkbk5aAV9gzvo8lGFXtBo8G0zKGj7KH4uLH2TA6xAn3q9EopUzIq9cvm8FXPM33I3xfer272i7C7LgsysfNt3PHR3xEA/ndswv3oB9EnWYAqa1n82gFgWYxnqAFzA0oTJiUdLRbZO/GFm1xy03CZOl+YIr66qdMOuAEVs3hMacKkuJNzoER3qga8TUqPgjVoWWQEYD8Qsz6yFFSKrdJiliE40EEbdYIL7BYsNwXF9CUCptCMk2OhUWC2aWGUONjKa1jLquhHWkNDapMewAhag/50UZpoWC0SUmPM+zAHhAJT9f3Z+TnFEdUTUSxHTKJBEtcrmqheUpErgzFNp13fReZRoCQWbnLDyrDo2ujYBV4UFgKjZHKilfOyGolVi1z+rt5swlAQ7qjasBJNUF6UzU+WdQy/swzAemObDV6O8vh/1oDLjauJ9bzeQ1JC1TeWPye2OqJjaoB6WgQwzJayPq7ZoKU9+bL/Ku2JVyqOGUCZlDK+Tw24DMBnqgGb0Wh5rxp4SeMzf9NEwCaoMABsoi5z0IgrhNbJkAhY7zUjsC7r2tD5zqKeVgZK/o4BYN47s7/kNWgUy/UBpBq0qqwkU4a6qWfssdQvv9w+ic/B5pqKrKH86GQ8WAnniPEAEjn4+TOG/SBAb6QGxNUjF8H/WJ9FKppWrBFTEBcM0PRAHg6yp7RFkbiNEISNZ55w3NXf5wH/8gj4gxiIimMmEfAPfA3YRMAGgA14lCNguRgk/TMK1rVgtalYIpjSPLZHwMLbZJ9X14GnpYUpEdxwNE1UKeugJNjO09I04aTwr8cyGTkr/zRGqyqyZD2atWCO5xrOp+t2YLkZHN+SWidrwFW7wFwjR6fOdMzHVl7FelLFICNpXI1k8o9SI5jaqAZgp/zl6WCB7aka+GRDabsmNYnH0WlFA+I/ArQcZkyNjP0MNSlKUdj2DcwUimPZnkMeJO1YMgR5hkUvw5yXYT13EJMvDE+ahgRjdWWUrCUbkizxyAY38/i8ddSIYIpI00Yh4tsCwJJuagBWa6C0sUvcXkOpIk/VuD/wb5hIVv6gaFsY1QJt62TsdjQAM2spRz1l8FWlgHJF9AwwrFPvcgRc/qlXA2AD/3KP9S+WSxBnAuByCeJlkaOJzLYdpub1yMFYqiUbYJNLpcHXZASyV7ZFg+X3ZfanjAybppWusZufMwGQeT9KsUyXB84A8ioK11KRpvabKnA1mZSMYQtuas0PLSgv0bSuM4vRgC5Z5S65wxRZpysO68Pq8BHpX6ghEHXt1T9lUUYHGRPYaFt6zYtX+KD1JngouoUA8LQGTACmOJQCYGaGP9AlCLd1eAIAU0eM0k3VguIGgGkZQyBmc80AsAHWcg3YjAZTrLwcHZiNYr4Wx2pM0szKqIVXoo1IvRFyoU00TQ1fVTuW8ZuJLgTpRxxXFjoXnSpkoqwBugiSLcGasGu5qFoZOtUczQZvZoCNyMFy5GGYMhWnNxvHglyJJo177lQQ5eUptusrF11VFzbR7dTGJ6hzlHlKbzKi8epQYQ06eAVHdqI9YNsInULKDlWJEDzEli+g1rJHaDtjWF6AMCkwoiqVpRgg4i7AbIGTQK4SslG2SdpOyujPFgWGeSTjp2rsWW8u6kEa9oLp4nPTaS6rAQsBEC2SwjdpohjZJHrogZ5z5mGiX74Oc6iJFkAJWSbp7KQRfHYAFnqZofKVQKV8qE1A8gwsiFdrwkmjV0fYpglXBuDyepaDpPR+JajhtSxFt+WSkBLuma51My1nImHzfNsPlzLomwPPlBTKr0dKExZLBGxaaz6vNFoVHUGi+smpY5qpDHjUcA3vN5tsZQDmgVwO1vj75pAzwCv139JdJfBTl5v1YaWWpjjufK6adg4RPRTdazCNYAHhTK278vuacs5ZCimkCXf6ke+9rAlHACYL4ge+CVcG4DPVgGkTLQshJx0tFM8uAU0NwBRcNhfHAJFRTuONktmd0iTVdgAmmKuHucgSg+nnJItBea6pMoQaBpFIVII6G26V9eCKcBhlBFWw3JKvuYGPhltH4eZwCMB0wC08McBs1ShgXaDTmcXpkY2TfY4gq9QqkC4/03lyJNUQyLTuWxrdJcNgohesQU5TsEydVyT1zGGlm3DGzZfvyeicmhq4gJoW1SEQR3TZSEPUM6b6NaReEwXZHVYP9WIT7WodgyhDPwZim2akVeVnl0XIswiJE0x5qpywk8h8Or1GAObXSHw3AKzMOTV9TKewZkOqiSYdFUlUPeWxcsMYLVhDQ/N1ajyNwKcNIhWBT7UStoMvf4fPebZHricNyyC8PVI0n2+vAasVNH2cqQa8HYAVeEzLHhO6oX4as9YnVEzHFYEiKUNpR+CyTrS0uEzdtuT9JodYyVnmTO+pfOBJUlM6iBhJqjVlasCah6+4BwLAEgDoarHRuyYwSvyhyyR5pkfDCZiSkahJNDNwxOELeR1SdtCTappJIX8ni0URLxaXb9LGdbNWaG056kaeUlPNhEFGzRV97nKfm/c1ifRL7zWwC3zpDz86AWDS0PopucrJX00NmLb0441V4QHvajYwM9uG22gjq7XFcffVbOkJWhZ8ZHEBjg3nxRg/849/Hl/8yrexZ88hOLNTPeDyTS6Dqnxd14FZA6ZIDptyIs3nTqXyTAOGqewEjB0dHabK3l04olyIukvLEoLUd1xFGzOLatL0sauKkkL2hTb2kxTICHM06KrBWqxqwtmVGqrtGRHRYdvHpnO2RddhVybsqp6LinZNZqrt12awurklIEaZR/5CMg5F/Yn82Fin3Yp3qBsBpcbjeBxNXr+k7iLBOBUbqgZavN54hOlGDOvUwgOm0JEmoNOcUg4PsQhX3FweCCaCZUmDjTyCu1IaK7AQbsD2KwgzW3jhrnaWEMqgVWAE1so5e6940Hx91HeIZVLJRhsDdcDK5tX8YDZ+jPwgveqomEXWJjnPdoEq68bcQGxyOIoHLvfEdMqZvupo0GxUA8jbD2DxPNJHrCwzcVLQjT8UaCc1RF6EkZchlMZlFW5iI0gi+EWCsSb6G8AqfxScKYnIn6lcIO99G8iXP9+qzKMVhWiEQ9js5rs+Iq8G1wnAXCRxqbKn0ILrWn7XMExkCnGqhWH2VxkoyweYqWeXmR1V6qtQatRTk2j8mwG5uBSfYv2Vzhvkx2p7TzbIgtxBNbPgZ8CGPeWZbz/I+Dp8DdAS5epIsxxxDhxy/5WFkAxa8D5z1FfoQDk2djRRXQ3RkOjFw6DhIbRyVAYZmqMcyzWloGY4yBPNYK4xx5amuNLPUBKskhlpNTYpbRFLZDFpfrJ4KxqBIk61WvjCHygxnt8UGpoqQdBZhiWITHtXTrKYbTzg/kYfVh6hasVI1laxfuIkuoMQzsIOXHDN1bD+ugHY6pw3uS+ykbalcxOajUy3JcjZjIujCQAXnC43NV6z8DQA8+t+SpfTFAnLk75mNIQxnCSXaReqLZVTWrNpVOPKwSYrnKXXxOfkXDsjU762WUfJUFIrmGOplWpDNGIJGvy+aB5Y1IBwRd5SlNw4rOGpKaaRU5Ex3oiaAdq3bdpIyuG5qsarQEpr1ZbSxkA0VHW0oXmiUv+VSNNBGo9VJGNObaOkJRN9tjTVRHjGd8UgVNWKc6RhpBw7gopE/+q6cI2rkoyAVp5iR8WB49cwzgo5RLgJDEOBtkYVV1FyZM5f14KVBX0g9WLPVk00vka5j5oyZgDTtVKxDOK1YS2PkRKV1DzeT04tOarEIfdQu4UYmqICt6kWxvZUUr0LPeKtQTCXYYBp1Bt5M/CLIWrZAD45q6mLlHVvuxDN2tBWLJTtwLv9a98PfBm1lR/bwbiONdC1Jbar6HsZxgGPrwQzoYvWOEAonpQ6TTdkIqPZy/1Ukpvc/pqkBFDKIAxzQcBQPxcDltRS/mrU2CUrRgBQIkYbgUUvw1zYHtKQm5SXVMAS68Oh/L4MGAkAb+s/bL+Onh4kkvKR4Xvzmunfa64P0Wt46DWVs7g1CJGOE2QVF0WzDnswegUAs1QxGZSSjMKMJ6vDy9gQsYQoE7W6F6CmPRXTybAm6q91AC5aytK8vDjMgpJoTss8WiLtl04AmKwIUTFKNc9VuyKYCGACyuTjURwmTWU8lJFWpVFDYgPD8Qho1FTjR1SU1BRMORKo9oeqOK+HBGQyiGkdZ/BtW8wkZUFxcVLcxq+gXm1MNIHHFTXiTF1cPwjgkHXAyFPbnPg96icEMhzJsdaEJ7xPh9cCYRah7tRKillmaEBFjHxk5AHztbt6nFfXPgUgqV8RaDEbLSgk4K/NPnmtWpWa8CYjlnj0iCifjw1DKReIWaVK86V0IJZJCtj4++2kh6DelGi2H3GklNoQlAu0pTFpZ0OlUywH0dSdQiaeYCOkDCFpaJotwYhcBJE8R0XhPACFYeEqLiepa9o5WibvtN7vmQBYpdDq8CivqfImN00+EWPSGhsCyjoCr3hd4dK6mQukdSR5G0PHR89NEXkZ6mMV4Z3pYQIK870yCPNr/Dwpd/3OEA2PAg7AuPDJk/WGiP0tqat6cRVu1ETgKa0DuT+GxaABWP5Gaaip/L4nUbP0NnRHv/TRgHBMhT3Q4SEXlwdeToYVqe2j4DSoNFsLAWUeXWorMDZOJZUvzjDoUA5oXD3pd6Zrw9dVKZUAyvfQvP52GmOUpxhZGRIZlmCzjROIkOCqSvlKiYALYQyJYzLzI0NjzFPJiisyHadobuY68X1kudKt4HPwuVWzTpXI+OBAxxf/8PeUHOWv/erLImA3i0XP+2xNuL/1CBiNc18BwBMKjTiU6g3EKE9HwFkSSwTMzRgnSi5SmiElypKp14SBDS/J4Y0SOKGKtpLAwZabialfYwwBGzo4EHCkwM4ozJQxalqgW9d+ZVNxvFaacw4S0tREsFmBFIVY6ABQqSqecC1lJO1JPZiMgsz3kFAngsEnCtRS2q34QOHI4paN5BHEKOFHoRoV4SlOqqaglcZFCRQEVEbW4o7AxoWWhTRgJQvXjEvrnxHAYW05UkpelueqmXdxBNGC854vwMzf5/iyAmBHIk3zmA1PodZoSf7PsWhO8KmFrks7VaUXwcofhcLV6p42EmMw6lZCKUwBc24YCvRoYZmGl0lDkweMGjDSvytOzroWrCUGjWmpEeThtTAAvB18zGYmv9tAkBQuBHjNP6CCAVLLRuLUkBYNZGxCFiO41gZsaxNROo2Ay1Ge+b96DdPrtT3CjbaxLLZ/v29XVUqf+PBy6o6QHZMgcYconDHcbEojNABcjmTLrsflA2EKZlPAke7+Ni7w0MlRyQtU8lT46YxoI8tH5tAFJUCjlgBJDDtKUHBfFinGdoqRkyGyM+yPA7nl5b9dBiQqup8pOzBfS/QkuFwmQ79jwKElOR3Koo5SYJjAoS6I5SKxLLEoivNUSl/TBpvSe5ApO61Z7OSRNtl0pLyi9CSm10Rmb2UCTqmmmVFp8prVtUomJYjXJAAX9f2Tzbz9hJMI2Ny8EgCzBGEi4JTNHl3znIiSbEvBesOBAAd1eznaPFzbRM31sXthCbdUz5FolTY5VXJ4TUlCz7LHWqBcKeDTBZVGfwRoRgM5vDgUGlTharUmgphW0xd31oo6AcXx2LKlYjikuLnI22W4p5OKGhuHZ8TzSrsgW0x3CaW+UuTnw3RwBSj0YsxidfiIVqmWJ1R+caoEYexrGPkKGOiIiILWEgknqTrNCbBUgtN2SjxE6MVVabY0j1hNBE6jF/Wa3ERZ9shhSDt5PxD2Bif0+LdqtaqqMXP+X0Syc2XlosE8oQgNDwId+Ras8cchotEQURyi46bTGrcWOae4j1wTAV6thaubNqbRZEaRp9OLGvu3jUwnGe+IacyYltg0Al6xz0Ngr6FuH0fLOoH5dBmddAWddBWVYgsVraXw/aLc7U2ycrQhkVl5lPwMEfApnIuB42PdXUI3uwSjlKyhKixvBZZ3HGkxP3nKMgCb+2TGfst/txyBmlFhc6Ya0XYD4mO6w+RsDAOUxWAtmJGmk7vwUgdhcQzVQYL26hCzqyPMboWojxL4cSqBzMAaviLAKu/z9FUygMRV0eskmmeGpwGYJby1c89Fb0cDvYUWLDtAtZvDiWwwc+jVPQRjJSYkY9Bitkmni2mpxLUSAeCK9nlTdeYp9TEiPVKs7hUIS9DCqF1HwOxxMQJefvC+SQQsesAcxNCONj/QEXBeO+esN8jM8ZRLEOUImABs1LLkaNMcPRMBN7spkpkaNqrARjxCJcpxWWUBN3X24+L6IuarLQWsJYqT2dRchHGh3C4YfbMxJmEqgUfXuiralJAnKsdxNe9ChEUIgkE4TYEJoIx6IzDlVwphn6qvY3U4wmoSYez5EiEXaQGbUn1sVPFzuemEXRV5i9urniLyWUs1037GD60k2C1ataxRM8rVDTo+n4jQu644Hw/JLmFHuNPC0u5d4lZLpTM2zUhgN5xhOQR0vd3ctKHfEuWzLCJHO5LDjH+H5He+aD/bkOvCmq8Ml+hROCXWQvjR6nUEYJYoCNZJgvGgryQdow1pqLkcWZbfpQ2NaqrwOpAaaCaVpFQivFyaJxqFtWnZw7xmk77ycz7P5Oum7qm5wXJdUw8zeBK7cTd25w9jJj8NXyIhT9LwpDSCbe5DeUGfDYDlepp5YP1L2yPghThGzxtjw7WwVuzFWnoFlosrsewdwobXwlJ6evLnZHChJDvJ92kiYPO85r2bjxObpJJnXHm4hKvVK2hC4CIObIy9FE4Uob01RKs3xpV33gfEMZXSYUcx6Uqi8ZvRMogcsWA6iVe+/gaEyw7lLwMC/UlV1EtLNvPavVkJ5lsYxHWMllpYO7CIU/vm0J3roPDr8EMH3qhAwUkircgm5Qm+Pj2JR+z3rVz1Z9hXkEk7VYaUVUGuurCMVDlPXDK0hddEojNPJQI+IwCzBKHtycz1VmA8FeP5Wy9BZJXdr7ju5UXC5gsftgi7UIuRdeBEImBTgjAqaJOZ/1INLCAVtVHDECnCwRDnt5dw27mX4/rWXswOCxx3FA1NbrKWPVSbWEV7SyktSVJJZ2jwl7oZrMCFHTiwXVLHMmS01aETamrBTm14Ga1VKqgHFSxnA4nS2B029CHWlrgouN97bo5TWYQnihDP5CHWdO3Kyx3YaT7xxJLXqClDRYmXSHsl3lRDHZPn1SURXh9GsrIpNUPCNOOMmE0Up2h22ljcswtLe3ahPTsjim58T2zCsf5qroW5Ror7qlKw7miAeiWAhwROnoqIPA8uRqn8fpSESv/V9pHZvJYa9FhTLzLURZFNFwH0++J2m0g0bp4QaybKWvoOq48lzVxJ73WpQ4OzOoTzVwBwOep7Wb1xUqPUam5Kg2tC/L9q+MdoFcuYLY6hna/LagztBrb8JsZOgGbUVYd+uSx0JiT5Pl/TpKzJd7cDcOCpqUGnGAHFAAOrhqP21XjUeQ+OWjehg2MvA2B+YkozcuCWDpjyS5hEyOUDaBsI8+ddl5GsjQQ+xi5pliO0V09jz/PHsPTSChqbq5MSmUSFnoPMp129LUqh7dXxK1ge5evFgtnZHoFisWl2wstLGfx6n76FYxupX8ML5+3C41cfwMaBXWiMfcyeitGvq2xRiekY8XXla8eHL3b0NNkkB19piXBaVJgORSFa3RIAiXaa+hrZTub3Kb9pWBC/8ZF/LTVgRsDMYGUQ4wcdgBN/5ysWX3mzJJrnayZX2EmngpJEpEWB0bg/tTVPVWNoMn5Jta3ds+g9+xIW+jlu3X8Jbj30OuwJWijYLY1iWBTbMdGSpqGJdYrmDp90R2jNtjF/zk7MH9qN9jnz8BcbsBo+Cs9CY1xDTJue9T5GJzex8fwyVp89jsFKF0UYw16sC33IImWOnFFxG+ZD1YwPxQFOVR3cVwzw9XAdzxYxcrrIspkVKgbGBDAmrFE19sxHnU20kniJcWs2Ea75fVFoIxBr3QrTxWVZZO+Bc3DgvENozs2IgDYjT/4so1kD8GU1NomgNWXs0vkQO+Zm0KkFaPoW6mR3sOERqXr70xy1HgCn1voiszeUrysBoyDwMBrpFFGoPvq9al1eWQebxxEOekjHPcacwqE2D5ZRqClRjoAlSykB8MTlYxuZ3txf0tgEEBhR29SCVSItWl8Lb43/qYrA8wBOVoGVU4w/ApweCosUopmXAXAZiAUAS2I5ZwJqm+Oq+jGFBQ06pJ1VV1Akl8JO96FmrcF1H8XIBpbTN2E1ugEPtA9NAGrCXDDTfjr1NgA2uW5lvq5Ai3rw9U4m4TT90fVZ7vMRpp7Q8Kywi6VjR3Hw4Uew99kXEe6qKQNc3cCjvq/DU1YEaYC40Zi8vu1ROL/BJtbk/ZekQM1rZgZo/m/uWfn9xJU+FvseWsMA69UGnj24Eycu3o9w904gqCHpDybZIksQSlJSASkfAWzJ9KQRrCmXDLhUtEv9lpJWxASE9SAP1Rgt568ZgEdRMVpbwRP3fBO7203Mzs7Ca7aRVBsY5QWCRvusesCskVDSr0iVQWSc9PGPP/yL+NJXv4P5+T1w6gc02OlUfaKfaiTrVBVeTa6otHVScqBTaUIXDOpEsMZIUCbIqU3In/dqFax3e7iwmMUvH3k7dloNbFWo6ZlhJi6wZoXYV5kHS4FbshlyhL01xJ0CrTccxJ4bL8f+vftRmVUbNd3MJOqTm8gTMYsx22yjWq3AVtZwWD+9htPPPI/H77kPlTuHqHq+NJI4VcbXRE+0wrUQ2gXmGYU3gXZiozsM8afWMh6wQjS52b2KCGKbjryks5pLy20jEhQaWBmpysIsjc+qWXalgkbAVq7NqqbKyJhA69eWcO07boa92MTa2goWq01U4GBrNIDVqGGQV9ByCjhJiFGobOUPLfq4ainG4eYIdvUc2XyjPMfGOMMwd6W+W+dASVZg0Y5l8D73bWykBZ6k68eLA5zs+UicDmLfRyt9Ccgj9N1FuHaAVrgKcgsGrV1oJT2MN04h3TiBIO6h5qoaMslYbOsxZFGgp9krmoqmRrGVw4Lwt0WLmNZTWnibMYxro5Ek6AUVNBNmKQlOB010xgFeN/4ylur/BUujihD4xY5Gyj5a0EcwukDs9oBc+TGQLyAVQ4uNPR6eGex0F5J0hMKm+7aiHiZxgSxlLO+iqKygyD1YLLAWNDmlElwGy07ExsmLKhOAOtN/PuX9Mp4PrkI1ibAUv4iRV0FIuyxmfFYLFe0I8f2ehNdpYqWkbZGmLsYuamGKzXZN0bnmLez61r245c6nsIINFAt1DOMMHcuHFaUy8camN8sPTpSjBQ9RyXHjjK8hTic+itSG5v7gwT+hQ7JZrcXqjYqfUTvkfW8kBfp5isB10G9aaJ8cY7BvP+56/03w8yVYyeaEMkdWhrLOMmwGlvryafao1eXKNl7UGjHZopQAtVax8fIbOSnu/q8fFU+4//PffwR/7z3vhzVSNeCxx/ry2VkQW5tKD7ieh4jIA95YxfJWH05nAa9/45tgDf+aAdiu7X9VAOaFNqmKRL+66cbNRRoWQV4EeFI6J7NoofiiApi84OMEtx26Gu/fdQSt2MG46WAQjjDL09py8dRgTRxu9xc1pMMBvNftweH33ojmRUvSn1l/bhXHHnwS/aMngLUhnF6Moj9GMgrhtxuKpuY7qB1YwtIVh7Dz0vNQ2alO/vUnunj2Y19C99GjcOdnEDFC7I1FSSx2gNncw8l6jvnUlajxU84Gvp1tIY8pdcmIK1TRrnZ5NgCsTnDVoVUlCHJrVbnATBnx/5waFJsg3xcmhorI1KJjieHKG38IwWJbJt6os9GwPASOjxG72VaOhrviKwsAACAASURBVAOsbY3hFDaO7JnF9Qca2D0DjHOgmwGPHY0wDMfY7PfRizKEBRecCzcNgShENNfBnloNh1s1HJpxsKPDFB549GQPj774PB7fKlAPDsDKGkjSHorKEIVfwI191CMP47qLpL+BbPMEnNE6PWpFCUusU+mC4JXEcIzgOp2zdWZjE8yYgYibrbZPYp2Z9WbbRjXJMfB9NLKRvMc1dwcWw1W8LvoUZoKvojFQWh9MrSeqEqKIpWuFKa+5Wkcm+hV1PRmBz+BUlBt0ysOdBn764ZIZw6YrSScEBBm5lWNCBgEU9SlD5kxNQc8EYF/zfxJPBdfAyQLMpqcwdKtIaPmeR4jtpkiInu1BoDNROv/PR/nzYJRiZcaD2x2jao2w6zvfw9UPHcO620PQrKM2VHKgpm5Kk0wZquHQU8Gm3dknCdknMZOrppRGEOZ+Fh56RVkW8SHqg/r1SRZm22ikHtbcFO3cQljJ4HZjjGd24N63Xo1sbj9gKZqebmlPAHgi7p+pHkL5vUsWrZu7HHXnQ+6tHsYoG5OO3ey1DcBW9ZyzArDhEW4HYJlU0wDMCLgMwFKmMKT/JEUHFfzsm9+DS9MO0B8jbgYYREO04WJMIRjPQjHqi2/Z7rdeifPee4PUg4bffR6nvv4oll86gfXlNVhZgZpfnTSlXM/DZpaDMQp5klvDLkInQ3tpAecfPoTzLjsCvHkHRiPg2a/ei+Xbv4FwbYhoZwcVr4adW8DQS7DhpJjNXFTh4eveEF8YL2NlHCL3K3DTKc+TBn/yYL1TP8jTJR1OGA4aqMtTc7wOwuslB5mbTavDEVS4oK9993sxSlNYFR9ObiPtjxWHuV7BJpuWo9NYmlvCZefM4fJdwByAF0/F+M6xCI+sAUWQSDoXkx7FyFR3tStiSeRiPfGkg17BELPOCIdmfVy6q4E9dQeVPMY3Tr2Azz89g810AXubCZLoOWy5Hlr+HFqbPaw3O3AYQfZWkW0tw0qG0rG2HFcGM3zPCMxMo2BeHqmJk2DPWiTLP4w3xXyV5XptNMnGS2oh9j00cArIG+gWB7EvuQuXJn+EWtGFR4qV8Ky1VT3ZJulUhNyrNAVg45RyqbRMV2p5HKAhMKXZSGiGouub5UjZmBG+IddogrrdFJcHSXkJ8dJhd5RjN7m1lbMD2OP2DXi49jYMi0W00h5GXh0ZD858iNRWQcCrPczUpwGhck3eGcY4seCjsjnC7uMnsfe+h7B/dRVbfoS2V4EHTw7rIvBkOtShdgv/VX2MkaBD2+uzPAaxKkEZk1sBS65HDmn4vpThDCCacprqQWhKZOTipRawwKjTUhS4pGjguYvPx8YVlyKp1BRo6/LD9giYe9o0mfl3zLXg1wSYJf9Rk3BGr9gI5zMACr3XeASMyj5VYNd8U8MxnbhT6CaJimpVCWLSiS+VIAjAaaI0ew0AyykZF7i4tQs/c8OPoL2ZIhyOkNd8mUQrohgOjTI3NuHtrmHn/3wDdtx0IfrPbeDZj92J3sMvIBzmEk1VgwqqvjqNR1EoHlIEPzYnKjnQIb83iSSq7SchuoM+Fjrz2HHFAnb82FvQ2l3H8NNP4dgnv4lT3R4SL0CdfqFVC8MsQSexMePW8KSf4JOD43hovEWtSBn7ZEQpi680omtA2EyMyXSE0TVlTU4iYbWI+ZqN6hOn6cRJ1/cwv7SIfW++XlLfilcValEapnJtci9Hd9jHoU4FNx6ew4VzwPJKH999dgPPdl30Mk9AoxZQkpC2TCpttPJE2BBELOoZN/Ic/SxFz+K4agovjbDTLXDFzkVctruCA50Mn3ohx9dfYk0+QpuWLzm9vsiMixEVTVScTIxBR2vHkY+7qFBrgoanaY7A0pZLWmdY3rYuNxCIOf69HWBkuMdoJMNHSmdr93lk2RxGyUFckH0Ul6T/H6zkHNi2GvghZ0WVObj91OgqlfhIJ+TBTV1YNVOgBGRI6kjjDAFC0JbKhc/+seoBOCnSgl6HISy3KaWGzE4lSmaHgPfbKcjvteGQJniWx7q1A99u/ijW7MMIshxDpw5Sq1rpFhK78QqWxfanmozcl8amTcQnUeA4xfFFD+3eCBd881Hsf+QJVJ0xhl6K+dTHVhZji3oe7QbcrECTs/NhgqDdQN/OUCTff1BFrpZ2zTbAa9QJDQCSJmmiUVMDNoDMNdDpujg2b2NnN0M9CbHWsWH3LKy1d+CFd12LYWdpwuOdOFroZpzZMCZzMc9vwJ2vgTVqwScJXIxjynRaMvHz13YEXAR7XzUCFiAtAfDkQrGDmvHEjCVdMQCsNHRVDTkbJ3jnOZfjvYevRXVMDiNbKAna7Sa2trZQ66ZIz2nign/0Fuy4Zh9e/NpjeP4PvojxyQEGzSqWgkWpJTLqiQjwUjt01POkCapOHRiFcOOIvX849Qpy18V4GEpEOap10Wo1cNn734adt1yA9XuX8eJ/+gw2j6+ht38eQUQiewY/zjHn1rHq5vjE+DjuGq/BpbC7bnYp2o12+C0JqETJVA+XdC+xGiKnl1NKbLp5FtIoQyAW6Uodi6wE+C7OPf8w5q+/HOwpJYMUnk0dYx9x3IeVjdFpVvDBKxfAuPvkyga++9wyHu25iBuLaDUDVBGhMk7Qiy3Rgqg4Oeq0XyoyjHILo8JHtdKVcopb1OG7bRFGGXF4xssQNH38g30WLthTx2PLm/jEA5sYVw8gsAoMusvw2y1kUYG6z5piF4O1F5H2NuA7HNFWka1Yy2g7HFHTEyqWGtKQyN+bArDhY0oExRSZKbfF5ouNunsco3wRWbyII8lv4OL4DzHMjsBhRJVS/Ik282qUXCmhqvvhkkTDui5yRDRSZeTG6JsiIFmOmJ56DIsTi+qcYrnucTrRpcZAhnEXMiFJAI/1dCebQaRGEeaj/OwAxsjuruaP45h7BcicGTsNeMUYrbyL2KqLWNPZHqbeWW4elqlzRZhjec7GfBjh8k/dg/1PP4NoNpXabidyUa9UsRkOYQUe0lGMJiPizS6sSgWDIoFLmsFZHmxQG/CV+0nueaUiUfBoNIJfo5qfEV/fJrZPxxa3ihNtC0ujArXREGs7fVRWM8RpEw//wxuxuagCPIqxix4EA7jJeLEq40mAW4p+zwTA07KD4hSrX7KQBK/xEsSrAXCu1Y62A7Cc0mQS5HRRjaQEQQAW0XRxuFAjiGGY4n+56M24eeY8SQ1Zqw15Y1m0j4ew5z2848M/her+Ko7/t7vxyCe+JBGMNzuLNClQbCai4cBLTgCmALNXrwoIc1TYShWVJRn3kTs5Us9Gs9HBXGMW3RPrCCsFGut9DP0MO37iVlz+rquxcddxfO93Py2TOwPYqJIgniTSzMhsD38evYTPjU+hYvtq9FZrirLjJvVCzQk2gCILlOPRDP808Eg06ngkdIn1ebPWVNJ6fjCx2L7siivQPHKhWH/nkXK2yIoQce8Uzt/Rwa2v34sLPeBrR8f42osjrFHJrSpELPTGMXpxgSWngsxvI2PUFo9Ri7cQuDnioI3Qb8AbLsORZqKHcKwAigpznCCi83R9xsPfXxjhyM553Dtq4HeeiXF62MVez0MQVTCwY1TdAk7cR7i1jKS3BpvTSzIUolxuVYSkpBWN+adKKykHSpsolQaz7CIDBhyrZXmCWhlsnxUZqnYPPWde6EPX9v8jLhh/BqvOYbBvlogXYSrj0fxb44gbnBmJh9lsS03/UYyIDtVQYkGBnYKd3WFjRpp1fJ3kMZMlF1Kflk1cDvmMNhHUG5ItpKQ00kkXEYtjQBYire49K4D5+QBfbv8UjrrXwcnJTa7AK4aoF0OMnbYaFT7Lw/QQDAjxoylFqAEfCwMvw4Kd4dI/vRP7X3gB3YUCVpjBz3ykgYVRty9rJ3Jc7L30QmwlkQQAnHwIzuCoUX457IUolxbFtzfSA5LNcbhHG+GWX59hlxCk7RePoesUaPIwHA7QW/TQ2rJgbVXw7Z+4Dht7z1MRsLbyEr1fbTWvMETpw2wHYLO3PE0KMJOoAr6TiVQg9f+OAzA9ubZHwOYGCodyWwTMaNhEwLywoxz48MVvwY2NA+JrxgkZO04w6m5hft9O7Pj563DpwcPYvONx3P8Hn4PlBuh3Kuh3ezjotXGslqLieKgQ9ahSNgxJ5VD6BtzEC3U051rIGhZ2XX4eGgd2oTa7gHRc4BMf/TiqDw6xf88OnD7+DJJGjht+5cfRfP1uPPHn92P9j+7EOjzM+hUMrBSVzELV8vGp+CQ+NXoJ1dQRG29RajMNCK30LwuEr6tSmTR/pLyg3TlMCifjxWGMdq0pKTHVykZFjnGR45rr34jg0DmwEqASNGRIpD9ewa5ahlsPn4M37K3gi49s4sGTIzzRzWFX65ipFDL9xvtiV1uI+xvI6/OAXYMX9TCbb6Lq5lgrfLw0dLETLtxWFXHVxiAdSyTZhIM61d9GIV6YncPuk4/jJ646hH2HZ/Gp54a465lTqHqz8EcuBnSTJsc4GSAbriMerAPxANwYjG4pEGPea9lxw3BhA9qck1YovUnt2Fso+hFrwiG1jpGhkgfY8Bpwredx0+rHcd7gXrzYqKOVsUnFxm4KyyW/mRG8yAAiqHUwdGzMzOxGe2YfPL8h9Mh0eBrdteewtfYiqhypzmNUfZaDqPeRYWsE5F4bteY8vLlZVGszsN0WMhJn0zHsdAPp8DhGvZNwKJZxlgcB+Ivtn8Fz3vWiV5HbZEAMUClC9NxZ+Xi2B9fLmZpv/B1hG/hVFOMhZis5Dnz8Czjn5HEMZnNU+gw2aojaLpytEIFThX3+Xlz2iz8F7J4F7Ar1SZE7Z28C2o6LcDCQv0VmDqmFKQc72HSrVGQ0ndN5IjdAXq5kLWwuxwjHY7zw47+IrBuhaFWRDvoIWzaWoiryDQdfe98V6B2+WHP8lRuHZM90sTGiQWx6lmicAsolTjd75uZrEzEszaLgc73mAZg1YHUCaXdWnVIao0wDwKquq2rA5kEQ5NRYuQRhANhEwH3bwi+ffwveNnMY63GIUcXFfKWGtVMn8YZbbsQ5v3wNTnzhQXzzT76CzfUIexb2odaLMRj24O4gJSlDdziQlMudbaC5cw71PfPo7NuJzuI84v1V7NzZQMJ9Io2aAv7IghUCn/uNP8DoGRd2fwu7WxWcGp7AS80IP/pPfxZLh3bh/t/9PJ664xHsarSwSdeMJEenCPCZ5BT+fHgMdSGYK8dgJaytpCaZDhnQEWUn3bE17AcCjUuRc9KuXBvD/hB1v4pwFMENagjJZLUt3PiWW9A69wCGZGW4AUakLHlD3HrkAN60ZCN64gX8H8900LZGaLmpbO5+WkWW2OggwbybYORsohsHGKcuzpmp4I2H57FrwcFDxxN8+eGj8Od2I+puwh7HqPuOuIWMWGJgNBj4KHouimoFe7xVfOBggUv37cRfPNzF7Y8uozE/B7pW23TWSAawoi6S4QbyUVdU1KpkdeQUvze2VIpIL+4gWmCJjiYyDaabNhIZF5DSDuvioR2hXqQIknmsUr/DuRe3nroDh7aexHOzIVpDsh8o2EKesI2EnXCnjtbiHswv7cHg0l9Cvb4IWG3p0knTPOkjHT6PYfdFDO76V4ijruhH2E6OKLWROh0s7bsMM4cuQ7rvx+EGc2KvPmH3x+sIVx/B5spTiL/3G2cFUCcb44vtn8YL3ptE/pFUOd8aShTdcxdRy5Xc59kehl1wJjqa1WzDW99Ep1Fg6eOfw/6Vkxh2crS3CozrLaEn2it9kZuNXncQ1/yHf4GtxTlhc7QSlsPO/re/de99uP/++7GxsYEjR47g2muvxdxsZ/JLWitIro2OLeR75KcPBgO88I9+Dt6pPsZLLfT7W1LK2YkWkg0bX3nXJRhd9joNsOpAMQBsRvnFRmsbAJejbQKwKoHo8WNtHqowi5OqyV9/DXi8fnrCA+50OnAbLWT1lvCA/XoL/Bq1YjPR1lVHBl0j1BthzcURHjD1gA0P+Mt3fld4wEWwezL0YLqv5VvGVNVckHIR3vxf+bRRuT4TnWAKtnNKjhNS3IRbaYJ/ftHbcX3jADapzhXUUBx9Ho0jbbzht34S9Ud8/Pf/+F/QX97EjtaiUNbUCGIBh47AoYdiuIrLPnAN5t90Hlpzs0ibFWkSMYoTkiupNiSde0xolI1mPwSe/vDvY+WFAdCqY8iR4DyHl47R2tvCm//JB7HWjHHXv/okFp4bI0ktvLTLxZ64wHdXn8dvBcvYN6wjdKaC40YXg/Bimm+2q0Z/jVCPEf1WYiWOcI7dWoBRnkgzkd4slu0j9QNc8cbrEOx+PdrpPRjb5+LoYB5vPnAUv3CkgudW5vFvnotgrZ+eakHoIQ6TrvFjNe6hW9uHsVXHuf4GfuWtC6iGIzzd8/Dxe05gmcDbmcdqd4T52ZZwrG1SBUVD2IGHFuz0SWx5O7ATHfz6O5rop+v4yFdOYTM+F3UnxDgeoxIUSLonkG+dQJUazxxU8erwCyW3OdEw0KJIog1MFkKqeM9cl2KsqHnCqkTBW+cgdnoYW23MRzG6doBbNn4Vi8mjSOwFBE4X49DGbNXDaGsTp2uHMHvzL2HPhW+Dy6zo1ZgGp07gqSf+BYqHv4cLth7H/Xv3Yc/rPoy5wz8Nt0UayVTL4UxQlZ3+Do4+8QR63/1nONyxsObMIsnXMJ8vYYtRXBbjnurfw8OVtwrroYa+cMxTHtJpgsBTo+plUCn/HcMoMAyD8h6UYRyHOqktJE4PN3zs02hvHEduN5F6Lop4E62iivDt12DVqaPTWMCRd9+CYxvLOH18RaJ7L48EKA3TgHVdjrpfcPHF+NpXvoKvf/3reuAnkQi4MzODn/zJn5Tfuefuu+HNtOGxdMbJMt/FIB7LvT6wuAttv4qnfu4jMqyTztSQkTPtFmilXQzCCu552w04ddlFSuFQ9FskfZRzzkTArhGl0o026RtprW+VHbzyBClfo8RLcc/v/D42HnsI//I3fxW3kQc8zIQHHPopKBhvyhm87lIaZBWM/YE4xuraJtrU2B5uId7awNbGGk6td1Fb3I1Lr6Ye8Cgq/iYAuAyyLwNgJsZ6Ku2MH41pJTV6NQCLe7JQVYBhluOfX/JDONLch63MQsOvIR5v4PX/8AbsfudlePZ37sF3v/EdeKmNmUoHSZgIwSCmmLJNda4GKs4Qb/y5H0LnTQflJO4TYm0bzShCHFCsj7J5KXp2jkpow6dNjw08/r//IU4+08fYoVB7gDot3MMxuujivNtej8vfdzOe/uxDeObjd8FPK1idsbE0yvCdzWP4LfckFvsBMq/k+GFSI4nmDMFbvIXUCc2HUWkSALZQRCncmj8BYCsm/9VD4vkCwO19V8KKHkVm78Ioa+JDN1Vw/VyGT37jNP5808WsoeGUboq5D/zSbL2O5UGK/nCEfcEQtxwI8JZrDmME4KuP9fCVx05ikNnw6zOKF5uOINxc6iiw4z8uYDcijKwmWkPg3QeBy6+YxxeeG+Nz391AvcbJM8CjFu7mcWBwCjVbeXwVfgMVi3VlPTour5EMYeW+LNQ8LbgvB5ZR+yqBsIiaOwOM7ZYCYMvHzRsfwWLyCFJnEVU3xmCco8HmZpbBPvdGzL/5nwDNC2CHERBMAe6MsV6aonfyT3D6G5/B0tGvYHDzj2HnpR9CXr8ClhvCKs4+aIHiNOKXTuDUl38Os9EKVtCAbW+iFbaxIQMIGe6uv0sAOLMaqNkDzoUIADtZ+v9z9x5Qcpxluv+vqqs6d8/05JE0ytG2ZDkJ2zjjHIiOpAXuYcl54cJdlrjswl7isnDZZck2wSRjjI2zccBBWFaygq000kiaPD2du+L/vF9VjVqyJO/ePff+L/Q59owmd/VXz/d+z/u8z4MZDui0/m2tABIpCloBuPVjRwJw+9SQ+j0CwDSn8FyTNV//e1iyguqe/SQWdLF3bD/Dz++laNnkM1lVeQpVJg/pdfT29jJv3jx++ctfsmvXLjXIJb9fNksZDnrlK1+pdPnj4+OUnaaq7MVpTaY7q3aThBln+byFdKWl0fYRKAYA7DeSeObhALz/pOUzAKy8fkMAVv4Q4gURpSKHlpPBCfNQKGewag6nJVopCsuw/7wBmOSc41fALbHsrUeFmYsk2h7l42AjJj0qLUNFFgXALWbsf7vy5SzrXkC5btNp+XhL2rni06+lsfsgt3/h52qgoi3TjuEG3JIYk1u+rfwffF8WfJnzPvJK8qfPQ+bNBFykt5uzfQ4adUwtRpdvKMmPbgmPJ/peeOL9/0xtWLhPh1SuXQ1fiK50rD5Bo8vgzZ/4AHq7yW2f/Ff0/U2a2SSFSpOnaiN8xRukqxwnUCNJhRcmG4THbTkOi1yplY6YMQiJQFiTJlSMWCquRozlyK2JFZQWAPApLz2LTOcCytYIST3L/Hyc/3ZlP6Mjdb79uy2MZLvpEI102CFuBd5oUUpMUbM8wYq5nfSJIGRiL+eevpI5PUkmJmv8dO00W/YMke+fT6kiVIj0nWXUU8ONGaSqZcptQjX4FJoWqfoob71+DfEMfOWn2yg7huqExw2f0sQeYvUxErpHVaxFExnSsYC6CqrgoDstpEFEy7Sm/yqFSEhRqE63JPLFxNu2ohpWnU2HsmYoAO5tbsaRphziWidysIaaaupbcxPmS9+PreUwZSEc8ss/Kv4Gd+8I+x7+Ds3Hvs2cN3+HZN8aGmRRL+3xZb7iBgRWk+HfvBF37zNMmzJ1WVYj8EUcVaEKAG9KXaaAMaOVcURyLJubYyup3LHANyp6ouvXWgRFH4vpFpqdxzHKnPuT22lvqYAFgI1sL6d8+WP4Cxeyb9de2hb1UC6Nk6i4ZDo6mZwKxtql0dZoNNR/mUxG/fsnP/nJzJBFpMYQEL7kkkvo7u5W1FutWSITT6t0GDOZYqJSUtVxRzKD2XTZ9Y5PKgB2C2m8RhJfANgtUa0neOKy89h3wtIgRl5SKsJ4M3U9WgA4Cg1V6zwE30OhCIcSr6NrEgGwvLW0Jmu/+0MmNq9Xk3BRBSzWqjIJ9/98BaylIhnaCyUmau2+KAAH/LFUvK4lVoZNFV2vqmAp8+06H1pxJSctXY1VqpMvlun5q3NY8do17Pnq3Txx9zracnk1LtysNdX8tziHSUPK1z10N0/JOsB5/+M6utYsIBNyUUJ8JCbq0JkSAyi0g3XGR8dhdBo7YZI/bRnPfP4HjGyfVMF86tgvk3Mye56KM1ge5qWvuIRVbz6Tx26+n52/+RP5RI5s3WGtO8mXq8/R3UirHX3mCBMCq5jxREc6oRyC9w01gTTjGRxK1VIxk1japB4CsK5ifeKqY7367DPp6J3DuA0dcY9rlqQ5Z3UvP3xgFw9sK9M1MAevUnzB8bX1hq25cWbpRW68+CRmdcOGQZ+DBw9w1ZmzyfkNHtiV5N4nNjHtJnClaRjX8SSHTxdoi9Hlldihz8K0qsxK+AyNT3P9ufO5fFWBW/94gIe3TpHMZoiZGtPjg5jWpFIYVOs2sWSWuB4kPAfhkq2+BkGTNAJisdIMkk8OJQArNZ4kOsRKNPUCnU2LipbgwsnP0tcIKAgVe5RJKd7Zc2L0n/kWsmd/gHosSUqOPq2hbkeBYMcXb+M4U8/9nJF7v8CiN92LkS0gbSYxG3+x7xeP5YSmse+XN9LY/hhWrpNUeppMJU4jFcOzLdbmXsWW1OVK95umhOQASttQzJHkWR/5OJLqa309I13wzMf0JrqVxzHLnPfjAIB9GR6R8fbmFKT7mP/Zd+OfuJh6qUZHX4Et69dycMNzePEE2UKXqmoFYCPwnTt3rqqA169fz913301PT4/6E4We6O/v5/rrr2dqaorHHnuMjo60ogXL5ZqycxWVUVehg1WLltGVzrD9rZ8MKIiOFgC2p6k2kzxxybnsOXHZDPhGYQuBOU9kqH4oEioyXj8EvmLudugE2gq8UQHiGMcGYKEgxBvj/2kKQk8HOr0jq6sjd+3Wr2m1RIwm4pTURBzSpAqeAWEx7anx1nkXcfpJZ0GlglkpctaX/ppabxtb3/lNpms+2XQSmUMPrBsDy0elnxQ+u2xQ9ca55h/eTH5lN7qYX0kAZbWOdnCcbRuHmBSzmP0T7Bs+gDndILWwlzXvuoHdP7qLfZsGybW10xC9rxTrtkOhs4Op6jRaOsHVX7qOelXnlx/5Jn1ulrjt8wQT/PPYs/S7wrV5ofl0OIwR6RZDEI5GlIOIlUAxEjXm5Bom9LgC4IbwgYZ4DsiuFkiGTj7rJfTM6meklmRutsZ7L5pHTI/z6Z8/zVSqhx65LiEAt96kUaWkjpSux0sG4py9sJ2uOR08tR/+uHYzrzxzEafNjjHhxrnriWHuf2YHuZ4BdTOI1EqqG9v36dCmGfTnkbDKdKRsRp0kyzNN3nn5UoaqTb712x1KVy3NlWpxGN2aUFVvvRkAcMwLJtUEYGeMZEKjo+CGCUa11WhyCwgrPliqYDHMiVWx9Da6LJcyBhdNfE5VwLbeqfK6TFFx1CdxGhpzXvouMmd9kKpmquad6rwe7yGjsG6c2tDdTD38JfqvvUdVqHq8hmGnX/Tbm1rg6Dj4y+vxdjyJnSug68PESzEoZHAbLk/nXs2zmSsUN5v0p3Gk8SgqD9Edthi+H63HEgHJ0Thg9ZrHwgpYOOAWAPaEG7XEZ6Gb07/zaepL5rN7x04GFs4iaXvEGxrk0tRrgcJB7E3V7idFgphSxWIM7t7No48+yoEDBxTgdnZ2cvrpp3P+hRcGdEVT5GySLSjxVTLsE8ORA2azQdL1aIxNsu1tn8Wf2ocXcsC+4ZNzpqk1kqoC3rViSZDpKFRU6JKonms4qCSp2VEFLL8zAt/oY7r/Qh31YRROwlEVsHDAUQWsh14QfxYAHMtEo8hHr4BbgflIDjgAApGoBDSE2FT6IgOymzSbDTzbwaPM62edxzmLzlRgkuszuPxrYniUKAAAIABJREFUb+NPT+/iwKduw8nniYlSoDqtAieFqxK9r9zO8mLktQ4FwJd+7EYm/Ro77nic0vA0I7UK3tgUhXobVjJGIRYIz9ukMTm/m7M+9lo2fe92djz5nFp8juORTKeoVupBBEoyztTEJKd/+FxWXPgSfvae75DaW1dTaI84I/zb8EbmunlqZgAgShwfiuojW0pZSGKAIvSEkhIpr2AZt5WqOCD/1REoZcwAsC4VsxanocdY+ZIzKMzpY2JCY3W/zXtfcQLrt9T4xoPbSPX3oU2WZM0fJss5RP0EXFlnpslNF63GrIwyRZo7No4yNFHhtNkZXnf+UvJpWL+3wS33PI2X6aEpRu2uRzwmFbtUcKMY6cVgNXD9SexkO8lqmf928VIWzonxhV/uYaxUgYSJ3ZjCqYwomZvClZh4ZTSDCljGsQNvnhlFTTQCEChGNAXCUXMu0gnHJK48VsYy2uluuqoCvmjis/TVN2FpXehuEz8DVn0Cz0+x6IK/IXH6e2iIibdbBP1Qx/6oOKxZOPU4tb23Y6/9Nzqvux05wfhmBd2KgxkkWhzrEQCww55br0Pf/bSqgH1/P2Y5hlaQQRWbdfnXsDV7JW4EwOKZTEzpm1tP3a0bZ/T7Wvneo1EQvlTAdh7XCCrgjsl96vdEANysJDn7x1/EXrGQXdt3MG/xfFICljaUEzKCLjpqhZ1Kk682Xtsmkw7MoypVi+3bt6v3Fy5cSKE9Q9PyKZVKdHe1YdvyTILpwpgo2+QLLZ+sNLlGR9n61k+pCtjtyOA0EggAt1IQu05YOhOZpGiIsEk+E0kUBZmGH1c0REsm4JGFYOt1k/f1pHcYAEdmPEJBCADLMNb/0xWwkY3MeA4BcLQo1C7YEloY7TytO5AYrURVcEBFOIGXrYqvt7Cccd60+EoubF9JqTrOwFXLOOsdV/LQDx5i+pYN1NvTGKZOrVFRDR+5Qeu1JhJ2KQ05W0IYKXHNR9/I4IE9bL35QWUU4+SzKvk17xoUTU+lHpftunKP0npTnPfxN/Pk/7qFsS1TpFPBNI8E8IrUs1FtkI+nsMpV+q/p56y3X88TX3qQ0fs2orWnuL8+yK2j25lrpZVPxIxZyAzABubswfE6SkoOBzFUVFIEyDoyyUQipigIoVnkSORrBnVNDwB43hysMZfLT81w1TkLuPX3Izy2bwoz68CESywdAMSxTijXnJbn/FMGJP2be57ey53rD6JlezGro9zwsjWcN7/KpJfhzmdGWLttmFoT4pLx5ko0XpKiU2RuvINS3cFKyWy2g1NJcOmaBVy7RuPr99TYvGOnanZpWpPy+B6ShkMyKUkbMisWTAKKykFUD5Epe1DZBZREJNmLhjVUdFFIT8hbqYCdWIFuy6ZMnJeNf47exgYR2qkEZCvexHbG0PUcA2d/iMzZ71VN1qQ1AmbvcQFUCSV8mHr2V9hPfIee1/0U4jlquk1amTMHQHSsR12GRJoWe35+E/ruZ6hlCpjGFPFanEbaRGRoAsDb2q5WFXDcK+KEAByXYKsWjvnICjh6TY9HQXiGpQBYaJoLbrmdzqkhPLLqVCIURDbRw+KvfoTy0gWM7j7AnPkLmJqscnCyzmg2Q0Ein3xfKRyEYpDmmlASMyoeMdQRiikGw+K3omlKVaW8XaTpKacW36TZDFzJbM8hY3gMSJZjucLe/3Z4E84VDjikIJ689Dx2nbRCnboknUO9FbwI443krbRQA9ANHq3gq4JIj0jsCNZVy3Rf3JoB4E9/7R9n3ND+rAG4dTEeDYAP25VUOnroE6EM22WaqEmzUVMvYrGyj3ecfB0Xx5cxXh9h1QcuYclLV/Lg126jfP8Bap0pEokYTTGeSYlDWEMBb1uunXqlTtNMIfNqr/7vf6WOWFu+dy9Z8jQKbWrmXdfqjBkOaTNFDYteR8PoSXLRJ97Co1/9LmObaspHQo9pjJeKtPd0YDWbSJaiVrPoOCvH2R99M3t/+hzrv38nsf4891R2cefkLgaaSUa8qhq4kMohGL6IJt7CI3T4b0WbzAjMA3enoAKOKwCWsemEOKJJ5pkep4bGSWtOh+4OclM+r710NiuWd/K17+1gVNI63CHa6VMR361NOHVsD92j5Of/j+sXq8mvqgX/8pN72V3Lku1eyP4dWzn/1BV86HwLOzvA9ip86ydrqdsGabFMrDVJpTJq81rUbDJS9jAGsrhTe6k3+1i1Yh7vv9Tj+48leHzdM3hi+m66TBx4jpTpqVOFJEkLAEcysxcCcDAtJyeOQP4T2FIKSEcALJWzZ9Sw9XZ6LE814QIA3ohNJyk3j51o4DGB4ybpOPntFM79AE4S4r7wUYcy4Y4GoiUbsnGf+vP3ULr/G/S/8bt4qS7Gmz5dSRddduXjPOTIbThw8NabcLevpRjPk85USdRTTGKTNqs803btDAAnXPGACCrgIwE42khbf92xZGgRKEcALBWwALBUwL6WU4GXAsCel+bkf/0k1srlDO8Ypnf2AKNTNYZKNsPtbaSLZbV2BXiFZpAGXOu0W6R+kKacNODEu0QKJwFpeY2rzSYpQ2K5ZIRew3bqZA2fRe1Zko0Go295b9CEa0/jNZOqAs46Ih1M8sdLz2XPqhNnADhK3FbXQZmbBanMEfiqDSnE1sAtROqB4G0r/3tY09IMOGChIP6PAHC92vRrEyNsffJR+vNZCoWC0gF7mTx1GQjK/td0wLF8EEmkOpVqCzpkQK74wsA2JfqUanhFrkTBB8PI9CjNFPEHdtSLaDctqs1p3jzrHJb1zUNvFrn0g68md/ICHv7MTyk+W8RLR9q8YNpGLq4sGHlfALxpJihYJc7++A2U902x9t8fwE20EWtaJDPiEVGjJknDlk8Nl7ynofelefk/vplH/uknDG0eDwIzoyz3aKcNf/6sgV7O++L1HFy7hXv/5130eB1s1vfy9eEnSDh50skgEy6ycT/M6UxZ9LXoPCPqQUZuxQxHl0HUYExXaBq1uB0JuQyagqtXn0q+vw3bSfPua1bS1+ny+V9sYKLYTl6vUc+6lBrtdBgaZr2qFqxI8Nykg+FN8spLz+Zlc1PKmOiHv9jM5t3SlOmkZIv2N8lUaYzXrj6VS8/LoFPk4ccnueepcWoJOZZWycTayVQP0sjNp+YnMPwm5XoNPZ1gWafFR647lTs2TXD7bzdQ6JvLWHU35foYhXSfON3g+xPEE4ccv2YabDKIERqKq4j6UJIWNOF8FUElFbPSubpJHLOEbbTRZTcpeyYXjf09fbVNuH4vhm5REfrIhFLZZdHF7yF37nupxmJkxETDP74MLYiS8qnveIyxe77K3Dd9S10jCeNMyNp9Ea8GZZwv8P+965kefIpGqkCnX6TqBg5r4ju8ufs6thcuw9ZTxD1pwsWw/aTyuo3sGI88PUb/VjFRLY8X0HwJF62RwdEqXHDzbXRNHYBYFleSxq0iSa3Asu9+gsr82dh7JsjMm8XWYolySXoSeSzhcGX92jItp5NKSCyVQVmmSjUZiJGGrDS9dZKyIU9XVYq5K/ptiZtyday2AJzNqkd7e5LJRp35GVjo2mx+04fxi0O47SlcpYJwyTll6tKEu+x8BleuUD4uYhCvdMARmIYqiFio+Y0ANio2oj5TdH2O1rhUPyvu86fvf5/JZ9fx6a99nmtefV3oB+zTMIXib2miH0UHPDFeJG/qxGpF7MkJJqfGOTA5TaZvgFVnrEH7vwHA8uRUupdKs2hJkfVCgjzkeuUJR0eqYKcSH9KgQpuJkxaAkKEM8YawmtTtKm/qfylLegbwq+Nc8sHXkFk5l7s+9l28IVdVMq2TQIH3QlBdyvtN36TNnuasv72B8R0HeOLb95Eo9JIRRULCRmt6WEmDDIay5dNLFaxukys/+04e+dK/M7mrrn6+mkoLNxn52VGMUv+cTs77p9cysX4b9/7TXfToXTxZ28q/Ta4jR8fMggndDAJJWuiOpjYLxSGGhiIhAKshjAiAxUs1Jr7BjpL+qODMWGIGgNtmdVCrGXzw2lPpzDf43M/WUan3kqVCNdEkUY2x5qQ2Tl6apaOji+Epg0rVpzY9yBkn99GdNNi3b5TxaZtkrpuY6KydJrGYbJ1N9uyuMXuWw9JFA9SJ8eM7drH6tIV0xCFer1P1NW577Dl27S/TmUtTkYkqYixst/jbG8/g7ueK/Oa2dWQ7ZjHZ3EO1OUEu3qk8G3S9iBZLKmF+UJUEwxfKjjLKzQsnLCPuNwLgiLY4HIBtyl5sBoAdTwziHaqiYzU1SmXnfxuAa88/qgB43pv/9T8FwEGir9sCwJ10MUXFkegnaRjbbOq6luc7rwgA2JlW1am49CkAbtFxHw2E/6sA7NUTrLrlczQWz6O+c5jCgnlsL5coTckpKk2mLU61PE1vZ1vo0RLcr7Yj1pw+Ewd389TadUxMVzjtJWdxwokrFWBKAdXdmaVSdBmVKUIjRrohpwWdKXuKE7tz9FWn2fm2T8BkoIJw6gkFwG1OhWozwVOXXcCeVQEAq/BZ4YClRxAmIit6SBqCR8RJHXbik15FS6r1kdUwpvfnDcB6LkhFDponYe5btCML/6tC8SJ9XiCeVoKiMJQySmcKEpE9xfkJ2Kg5dselZlV4Y+9ZLO4cwC6NcOWHryd58lx+9q4vk6/ksGQEuCUJIDIniYhzy0/R5hQ5/1NvYGzXEH/4l99idvST9Dyq9hQdWieTbo2sNLsyMVKWgzm/nfM+fgMPfeFmDm6ZVBXw0QBYNomOWW1c8qU3UNq4m7v/6U66jW4eGH+aH1U30+G3q+RktdGEnVsFvqp6C6gIMfaeSTpW45Lh55QqQlP6WgEfeV5mIqGaGjKIIY24k08+hcLcXspln4+97iW0ZSp88odPYrtzyHhVpmNVslVYs9rguiuWq7wHy25j66Zpetp1BgZ0yl6GJ598khNXnEBvd05df5VIIp4cusaonWTjxh2ctmYxe8fKbHluP4tnLeeU+VIdTDOttfEvv3qSrTvG6cy1qegbcVFb2Obx0etP44FdZX7zm6eJpwuU3SEa7jRxLRekzsZrKgl3JnZIbUCBE9pMgrN3KFRUdMLqmomVaEjRxF0Tx6yEFbBNxTe4cPRz9FY24njdynlNADgR96mUXBZf8l4y570nqIB9sUL7j1XAEQBLBaxluv7DFXAEwJPfu57i7qeopzvookjVTgaDJjTZ3H09z3VdhqOliXtTyh7U8ePKHtLTAj189HgBlx/1EMIvaK2A1RE87hyzAnabU5heXgFwed4sJjfvpm/5Yp6vlHBr0k/J0tkBkxNlCvkcd//+DhW4et5559HW3sHT69ZzcNd2bvnpz+ibPZe3ved9zJ03X+l8pTEu4QvJRDvPF0fVGHhBRNeaScNosrwvR3b/MLsEgKeGAhmaALDhknMDAH7y0vNnAFhFJLUA8Iw4xDsEwK1VcHTNAkQ5/HGYIujPHYC1bEBBzAjSWyNMFAC3jtkGdISKCAk1saIxUZVz5BGhFlvkHexTak7zusIZLGibA9VJLv/wtbSfOcAP3voVctWcCtps3QGjixt9bKLikGtMcfE/vInSgXEe/sYdmB19pHVoeCXa3G5KWpO051L1a1hj46SX9HHZZ97Jxn//FXvWHThuBdw2O8NVX34z00/v4M5/vIPOVD/3jT3JL6xt5OsZ3Ii6mGm2BQAbdXH1sImj/t7ImD2shIPyOej8y6CKJGJI6oammXK44+RVp1CYP5dq2ePjbzyTjnyNj3/3UZrN2eQ0AeAGCbPArG6Ns0+bJ91J/Lr4KNucdvIs2nLwx0HYsnUXSxcPKLAqTY3SXWjHqVq4tkMzlWDP9jEG+gv47Ka/bzYj+wIQzOWmqFHg90/vZazoYAhtRJyGkWRZj85HbziF3z07zZ13bkQzMjS0Azh+Cd9Nq6o3mawRE9OX6PQUsnkRCMs1kfQMRUPIxqSq5EAfrGRr4kbmGLjx6gwACwVx4cjn6K0eAmA1SBOHctlWAJw9773UjRip/yQAj979FVUB/2cBWHLvxr97PcU9a2kkOuhkmqqXUPeAR5UtvTeyo/NK7FgS051UfhA2iRCAj525pq5b6CN9NPBRYHwEAHdO7j+Mgog5WU74waexli6gtuMgfcvmsWV0VPySyKa7sevjqr8yq6+Hz3z679i5c6eadOvp7uOOO+6kPLqfcq1JW1cX7//gR1i0bDm3//Y21q9fxw033MCcuSdRToRKoJI0xTWm/BrLe/P0lMpsuOlDAQC3p0IOOADgeiPB45edz56TlqsZAckKlEGM6HkqakdVay2JFyHOtuKBE4oAWoUBrRghgP9nTUGQiSrgkJ9p6UeqvSekJCLeVzWOQ49c1XgKAVtV0DIULLSFihQJOuA1p851udUMpHoxGhXOe/dVDFy6mJ994DvUB2tq6KI1giWqVCNrPC1dICFDE393E9NDYzz6v+5Ey3SSlk0g6RCrxpnS6/hWBTej0RtPMPvkpSx/wxU89k8/ZHT79HE54K7lXVz1+Zs4cO8G7vnifXTk+/nD9DP8urmN9JSOlzjc7SwA2kDzGyyEUH4WeQSHemAl91VHq0CCJV6oioKwHMW54cdUBZydPUdwlb+5/lQWztH4zM1PMDySpmDYVBM20/Uy2cQAdlGjK63RlhzjuledxsBATgHSF27eQaNZVkd1udFET51O5dC1JLbt0HAnmZtfQMaZ5K1vPJWejgwbtnn86M4nGHWmmOPHqSZ7sXwTtzxGLJWg7NqsXpjhw9eewo/+OMojDz2vLB8d/QC+IX4f8YC/TTaURlRe92gDV2AbVsKyfIR3jGR8MxWwSq0Im5SuPgPA3Y5D2UtwwfBn6alsxHa7SMZ8Kp5DytSolG2WXPYeMhEAS3Ldi4wSRxxw9blHiABYz3b/hytgeQ5iJD75nWsVANeSXQEAu0kV3Or6Jbb03cjOnqtw9SSGO4EtJx8BYNHGhwXcsTjgCICPrPJmKkDTVhWw6EMuvOU3RAAsJvbCAefiPSz41kcVAFee26/Mqr7+kx+yZe1WTCNLzK+QTie59rpXcd9997Du6bX09c5idt9sDgwdxG2UleY+mc3xzve+XwUZ3PKTW9i0cT0f/ehHWL78bIqGxb6hQYySw4mrzqCZjpGyy+RGx9n/7s/jhV4QMorsSjxRCwWxe9UKBcDiuS2nZFkbShYcNdmOyKxrrW7lfdG5/0VXwKQXyJk1vIGk4A9ixVXxpt7qQXd/Rp+n7IlmvA9caTOFY6WqZRfGkquqWkYFdYdr06uYFeskbtdZ/JrTOP2NZ/PwF+9k04ObaWsrBHRFC/fb6ksqR80evcY5H7+R4uAE6773BxxJVa5WMVNQLZVpO2EW3f15Ckv6OLF/DrmBOViz4Y73fYexPcHQwbE44GXnL+GcD17K09+/l3U/3EChbRaPNjbz8+lnKEzFcMSSL0wMjqrciI4INqKAilBNvpD3bG3syFCGCqfUPBLK6Fp8LGQC3lAAHO+eQ6MBb7pwNuedNZt/vmMbG9aVKIj3Qkp8cifBXkSzXCBWP8hrru7jovNmqabg7+9fx6//MEE6k1THRvn5ZiJDSQzqxfRIM6nYFXJ6nnh9lLdceypL5xfYtrfEA9umeXDjHuY0q8S6FtOwbFL+NKlsguHyBBefPpu3XraUL9+xm2c3jKLFErjGfnSzQb0h19NEj1fBDZ5/RC0obnfGwUrDDKteBcLShAt9IOSaKJVICMCO2R4MYvgmFwx/jp7yBmy3m4TuKuvOpAHlqsWSS99H9oL30DBiJP8TAFzZ/vAMAMdyPTQ8jaQyaD6+YXoEwBP/fh1Tu56inuxSFETNS6vXXgB4a/8N7Oq+BtdIEHPG1RSnowkAo5QDxwJf+dlRT+VoPKh83msBYGnCtVbAQkFIE27uN/47rFyKPzhBYV4Pn/raF9jwx/W0pQo0raoyy7r8qksZHjnApk0bKRdL5JJZZVofT2iMjI3RN3seF11yKffefx+V0rTS83e0t5HM9FCKNdm3d5B5bX287k1/TWHhHDqTBnP1GOuv/aBqwnnt6VAH7JJ3K9QaMop8PoMnn6CAV3AhMn9Xz0vFy7eclltQtrXCba2AW4E4ul5/9k04PxVWwOHFiCLBlZ5TOtlinizHhVCPF3EyAasldERQ7UpnWx2ZwtDOyJLQijlcnzmVHr9AwmmQOrOPyz50LaO/3cJvv38H2Ww+rJiDmzgCXwFNqRi3TQyxsifP6X/zGvZt2MnzP1tHom0WVnEaI+HhZ+pc9o4bmX3aLKwExGVG2YYpA578+I/YvW16BoBbX8CoCXfRGy5iwXUn8NvPfJfJPxRp65jDg9X13HLwUeZbBSrKhjJoHETct0jRIo5ahhkCAA644cD4NrrpAh5YwF+CHmXIxJJKQDlaxFgpANwzl3rN55KlHm+48Ux+sXaaO+7YRiFmU0s4pCWt1cmRSLSRiU3wxletpqcQo1iN883v/p6ipF6YaZymQzqVV7+r0qgoJznhr1PpNsamimrD7DQcrr30BDram3TOnse9jxZ57IknsdJ9akClT83mOsrQ+62vOYezZ9t86pfbGNprK82wExsiFm9Sq8cwzASeNq2eSzSIIbRCNJIcbODinx8ArZKgyQY1A8CyeYnEy8eN1xEA7rY9yl6c84c/S3fpUAVcE6/ahB4C8Hv+SwAsHLCR7/2PA7DYGHgeo/9+LVO7/kQ92UGXX6Lmp2XUAkebYmv/TezpvQYnJiGf4yqtRSpgMelzWgzRj+R/5d/HAuCI1jkWAEsFLACcT/QqAHZPWEJt2156FvXxiS/+A5sff5pCtgtPggvsJp3d7VRrZTWOLP7aMqEpTcTx8jgdXT2KCpFCVU5Q+VSKRnWaerWK75jQIb2LBhnLJNvRx0GrxsVnncFbXnYJz79d3NCGsEUFoWRoLm3CATcSPCkAvPrEIJTVCZBDMEUlG4uXrzLqP2S+E92frQAs3/UCXjwM7VQIlODPm4LwUwuDcdEQgFXKRYC8gTQtPEMFVeChYDx1UeSCilBbTUIdDsBRMkLFb/C6/Bl0e+0kXZv64hjXfubtxDdO8v0v/QBTDxpkKrpdwiUtyZULdKYiCO9ZvZgTuzJkr1nEI798jA3feZRs13yaEwEAr75kIae9/lL8AozQoEP0l57JSBOe/th3GdxVO24FfN0HryV9Th83v/8LGM+lyXfN5t7iWr63+35WJeYwIYsnrPBm/H5FZhblxMnpoEUZEWXDRaOUAlyBHM1VMjQZifY9aWzqrDzpZNIDS6lWbE7tHOMD776a+3fo3HLzH2mjSSXu4FtdGAWd4eJWXnPNGbR7TXqyAzzx9DhbdtepJ4tojk5SS+I3HKxGnUw2hpH0ma5MkJG52842yvITpyxef/kiXnG2hDm67N5s86nb7sNO9mHVPfoSPsXiJGamjU9/4GI6iqN85NaNTE9IVFISVx/CSFpUQwC2mCJpiFlSoH4IHM+C01PkB502g6TooAI+vAmnXnfHfSEAH/wc3eX1WE43mRhUZCOJ+9SqAQWRjipgZXZ+fDeziIKQCnjk919WHPD/DgCPfTsA4Gqik26tHFAQuonjF9k+60Z29V2DZyTQrbEAgLU4pkz5HQHAEbBGYBNVeDMVXWjPGH3eNawZCiKqgH09o2RoAsBxv41l3/0U2knLKW/dQ9/ifj7+T5/hmT88QcZI48YzOL6DhaVOYoaQ/7aPKxu2bKKpGMVyhaT4VDeapBNJGpUSHfkcuu9h+CajTlGl0nToGYoVl13lSf7q2lfzgRtfx4bX/ncoBgAsZjwSddUKwHtPOemoABy5nsl98YLGZEs+3owJe4shVWshFUtq/2cBuFZpKB3wtqceUzpgASUz14abztGQg2y2PfQDlkaPoieVHMgR0xdVUYpW0lR+wMrBzirx3g99gPsfepLu7gGiUWSVtBQ20CJvVwFiL0zECJQQwW4kNVx0rJLsLAFbSZhVbtghBxzUPxKf7vGKnpUs9ztxYjGGG5O8/d1vonBGD1/85jfoeDSF096gqInHQBprzOPEU0/mtNecRv4UaYKBV/PJaCnW/WIjd/3kLjrSBTU9Nz09wekvX8kFb7qSil7FijvESZF14zAE/+uTX4WDJmaHOKhVSfgJko0cBgn214dZuGYRr/i7VzJ8/3Z+9K2f0Jnrp8NPc+/geu6d3i4aGQw9FSyQkOONVCCHmnCBH7CiJcImnPrcDCdsBN1fMWhxHIx4Akfi3BNplp1wInNyc9juuHT0aXz05acxx0zzrV9v4PHBKYy0R7zZSX+3RXViHW990/UsWdzFz+/cw91//BNaLkOmeXw7MMttqOpVpfxaFVYt7ed1rz6N3izK3eyzt25i8mCGZiNBoS/O8PgezlhxCn9942J2bN7AV356QH2/LkGheh2MCpopse8xXEckZyEFJTd3OGqsAFcdkSQpN8qHCykHRT3IISFYn2LnmLZMSqRJJsZomm1cs+2bdI1voJhJ4iT6ydf2kHYmGaOdgWs+RNf5b6FixUkJuMlQh1A8YmavRuLlcBEHTSp0+Tv2gTfAyO61DN/+d5z8rjsl3IqmRPnUkmTToHsQs+vyvxm/BOWoo5tUdZNMY5Cd33wf2sgmHF+UJ4YqEHyrhmHVeXbR9Tw3+0ok2yPdLKlJR0fWrV9XqgF178ifKGP7ynclgJBgSu+QWc/RBhI03YJGGtcvc8HNv6J7clg14VQFXJ8kFuth9ff+npG5PTQnS3T3tnPHr37F+k1bKHaJxeeLZNodPzIO00zgNJqKPkrkMmqYSSwGLn7JSzl39RnseP2H0UMKwq2n8CWV3K1iWWmeuuICdp+yRK1/8YKItOGRqkr6IqI2PnJTat2MjBnMOeRX02KvgY3Fxh//hInNT/Opr36OV157ozSelOzNSceOMoocyCUFK6XYm5icUoksGadOZXRY+QGPl2qYhR6UWip7AAAgAElEQVROOftstP+/ATjgwMPqNqQiggUVLBy5QIHDjCx+iZ2NpuIk+UASh31e3rOSpbTj6jEmvQovPf80zr7xfB7dsJan/v4x8p1pzLTBRHGcnll9vPZ9r0NfHqNhSJqAQVIaLXV48sd/4qFfP0hnrqBu3unpKeafNYdXvP7VxAbiatRYivfirmn2/WmQe39+NwW3wLRTJN+do1mySNpp5Y42bA9z1ZuvZuVVK3jwq7/jT49uIB7L0m1keWzsOe6a2oJlVzH1TNBMi1QfSuMreW+hNM2LmnEBACswDqmIGc5YBmbCEEsBYNuVpIIES1ecQF/nAkoxk/HpQV5xxnze+uo1PPT4GF//6d1kZy/EsJNUpp/jlOUF3vaWy9i8scqPbr2PsYZHtqeHuHjiHuchNE696Sg5nABUJm6xclEHF569nBWL2vn7HzzL1h17iMVy2PUmhj/O29/8clYuz/Dtf7ubZ3b76iaUk04rAPsYLwDgSAOsqt0QZCLeNwjpDNQXka2GfM7UbTJekmosR9wcoU6Gq7d+g96pzZTzGRqWSa9RJa012N1M03nR21l0xTtxtDiG56sKU7U6JUod6SX4NL2YqhDFr0ZahBVbQ9/xALX7vohx/c1k2ttJJISgNeRQh6/yDCULTsOX3EIjIT1SpeCVSfLu5ghbvv0htP3r1ACJRCKZ4ixjVYhrMQXAz8+5qgWAY7gSkODVZkadWwsXaU8fkqYdDsAzfHEIjEcDYF8GMcTGszFJ3M6y+kefp7ZsHuUDY/TO7cUZGcfQ41TbsmSc46+PqEl4rCUkXL9vidd3Ez2VULSBDGlkxBhiusq6v/oIfnGf4oAFgIX4FgCWSbinLj+fvacvPwyAo9+jOGD5WWGBdywQjgyeZkx6Wqbl5HsczWbDLT8+KgC7GQPdjSiw4ILKZv3nBcAhSRWMakiBEQBPsIPLcUbiZmTxC/hKpzOUlaidXafm6FzRtYIVepeK4alKBE1O543vfj3JBW3c8Y+/5fmndjC7bTYVp0JyscFrP3EjjUITS2/gVKAz2S0u7Dzwgwd48p4n6ch0qGpLLC/H3GlWv2QVp5+zmlg6RqlYZv/zB9j0+LNM7Z+mr9CLr7syHkK93KSvq5/90wdJzk3wrs+8ndKoz4/+9svoMjjqmWRcnbWV3dw5vhnHrSsAVo8ZK8pQghcCcMDnBoqHCIClAhaiK2jWBc0nAWC5uQSARQghVdqipctItQ3Qns0wOjpKV8Hg4+++ioxv8Y/f/Dl7mn2B54Q3xZmrFzK3t4/7732cYs0g2zmb4eI07ckXyfwS3aYllagZqDCqk9j1Mc5YuYArLj2Hf7t1M0PTO8m0dVDdP8m5JxZ419vO49nBMp//50cw4jJWbargET/WmKmApbKTpBVNP5QKLYWo4nvF6yE8AakQTrk+KqYo6HmZohWWYRv5OjFQ0lLUjDxmbJSqn+CqLd+gr7iZRnu7OJuTckt4jsUBrYvFV72bWRfcBJZLc2wI9jzOwQP7GR0eUuGnErmU6+xl7pIVpBctwek+XVp1JNbfSfmer6C9+3Zy6RRGdZzS0Facjb+jXC5TLlVp+BpGup1c/3x65y0j2zeXau8JZOwJnvvu31F+7hEVUCqvoyRPixWn5MRuWXQdO+ZeiaslwwrYVAAsFbCcFCJwkZOjum8izX3LgJP6eIhOwboJ/uFpFno9g8M0F4aTcL6WwZF06MYUTRKc+p3PYq9awdjQEO2FDM3RCSg7DFYrpI3jl7jHT7xDjSTn08E9IGBddZok4wnmd/aSsHx2iBvaxCBWWxKvIcWNT7tXo1ZP8Pil53LgJScGjfmwAm4FYFFWRQB8ZKMy+jrpKRw6QYRVcMtTcnVnBoA/+ZW/P6wC/osC4MNAqAWEbUsSa4UzlmFGWWJOWP0EgN3wU1yYWcBJqdkqC62iNbGbRS66+jxectN5bPnjBu765v3McuZi6w5TXSO85R/fQK4/r6RaaiU6UN5e5t5b72Vw016yZloNNMiSdZJxbKtGKm1gNSqBQbofp1H36e8boFKaIJVKU6vUScZT1Nwqw82DvO79N3HCBcu565t/5Jlb72HOwIKg+imVWVvdze+GNyijrFjo+B1FDbVSEPL8TCOgAOSmkQ0pqHojkaPgtiQQBxXw0QBY75xHwXYxSDGNzSUv7eGvLl7EUxv287kfrqO9YxaOVaG3K4fTqDMxPk06007TD4JCdVe63Md+SFJ1zEjg+qaa2pNY9vr0KHHDZcHcfgYPymtSR6iK/oTN37zhXJYs7uBL33+IBzYbdCYkcihoImqmhWZWFQUhFbBQW5psulL1hzxwQIEJ7dDCnQviqKzBkCuW0WrFm0tVbJH3QgA2hqn7aa7e+i/0Tj1LvS2nTJbcyhT1ZoNGdg7LL7qJwsozmdi6mT3PPkVy8y/UDS42puJzICPeNcdVFXIskaLvlV8if9Y52FvXs/vHn2PhZ3+NUTrA6O9/ybadDzJ/8CFciUyXXDLdwIul8RJZzGwHyWw7mVd8no68xc5f/AvTu54mFQ9KeFEJpOMG9WqDrUuuZ+e8K3D1OOmGUBACwDLI28QTKiPs+ktBoiq5EPUEgMJJ3GD9tL6MIXcsACwyNHEVvODmX9M5fgBfT+NIFJZVxMz2sPCLH6R64gKmx4vMmtMPThW9ZNNMpNQo7vEeR/G6OezLVW/GCgy2YpkkDaF5bJfuVE7ipdnwynfiTQxityVx6imlsBQALtfjPHnJuRxYszIAYLEZaNUBqwFvmbQNBr2ObLQdCcCHZGuH/CIUxRoC8PimP/EXCcAioFY7eCTXiSrBsCnnNMWgziOmB1VwLFJPhF4ATT3NWcaAiiSqC23g1EnGPBI5jStf/0pmndvFb796N3vvP6COTZV8kVOvOJnVp55Cd2+3qrx2bdnNhoc38Nwzz5HwErSl21U3VzTIol8V5YWubghTNboknrxueRhJ2ZEt7JpNJplVQ1ODk3tYed5J3Pi+17Bt43Zu+9qDtE/axNJpEnLkLRZ5urKH3+z7k7Ls07UAYFsBOFI6RAAcnQhmrlFLBRwz44EER/lByDRcUlEQUQWcGViBdlAAsY1yPEEueYCPvWENixfN5TPf+hObtoyoiPH29gKl0jSJtAwxwPj4KLm2wiEd07HuMr2pEpcrtSZNy1EgJfxrs15RbzPpHBPFGL47zWsun8vrrz6Vxx/fxdd+/AT1/FzavGrAXQrXmnCIJYQHtmcAWBcCNdyA1IRpqHiQpmz08eBPCySOioaIBdI8pSU2fJJ2jIqWIWWOYxlZXr71G3SNb6SSzSo7T82pqyafG28j0TmgKJGpoedojg3S0x2MiwfeIS6WBD9KdS4TnBJMGUvR/YYPY+ZXsevXX2fpm97FyL0/oPL0HylVt9CW6VObhfy98vcoIxrxphaw0A1qnStZtaiPA1vW4teniItpDTrluoUp5kp2k21Lr2f3ggCAU42i4oBdiYXXpKF8aLQ/6qFEnX35u6MmnLrHWkZyowrY0S2MRhZXr3DhD2+jMDGkErAjAO7OLmD+Fz+IvXgue/fupWPpHCZGD1A7UCTR3YNTk9iQYz9eLBFEYojEyUxOF1rCpOkJa6vRk84Tq1rsf8+n8CYHVRNOAFgq4LxUwEqGdh4HTgsqYOVBHJ6mowpfADhKmmn1GI+q4ei+kr/+MJP2MFFZve4xV1XAYxvXHgbAMnknFbAmsnu1Jv9MKQg5OkSPiPeV43j0cCWOOKx+DUkZ0+S4G+iKReZS15OsMWazMjuPZsykaDXpSicZHtnHsrNO4lV/ewXOCNz2r3ewfd0ObN8m15ahPV9gwaz5HGjupzxZZnq0rHxN8qk2JXUSLiqRMPFEhpWIU56YUlNXcrStNSxSuQxIp9ir4TZ8ao0GE/Y4ay4/ndf81cvxKj4//PaP2LNxnBNyvQxNTmC0pUi4Ls+U93LbnqdImtJkCgA4ol6iKcCoCfdiFIRQDsqMBE+BRFxsHFsAONk5TxkL6Z4EdcYpTe3iotPn8pbXvYxKA/75W/exd6hIMtVDsV4nkfbJZnUV+ySOZqYZUiTHuMdcv6aoB9G5qFNDOFgjCzKZijMxsYu01885p6/gDa9bylSxzDe+/Qe2Dlrk+toxxFxfbhyhDlKyqQkNcQiAlWImNGAPJt1C+8mwAlbeyBEAqyGN4PMCwvI3iJIl1TQokyRtTuCYOV6x9Vt0jm2glJFhh6TyBBbXLFlRKovObpD0a2QNhyGvSz0/JfULy8lYPKGoG9t16Bl7htGll9N1zjvQnn8Qs6ebPXf9K53JFGl3P/sTJ6goe+lSGrLJ+I5S/8QNXW3mw3v3Mm/uHErFCUyhnYRakELBBiORQq+X2b7sBvYsuhxXN0jWp1QqnhdLqgpYBcSFNouRW56a+A9dwFrtKiUNZuZeCytXVxrBdh5fq3D+zb+iMLoPtAxuPIFuT7O/5nHuNz9Dx9mnUhorEe/LU7WrFPeN42VzmCo099iPMEXqmF9QqZTpai+oz9dtS9mqtufz9OfacSYrbHj1u9CmhwI/4LAJl3OrNJygCTd08vLAC0K6XiJFizYZlYohh8VA/XQsCkLdezNNzKixENJaymLWY/3NtygA/sSXPztDQfzFALCY7USEVNR8ixQRwcqS46eruDypgsVGXWoP1f1WqchwfnYxi83Z2PE0dV8jLXaLVpWG6bDknAW86m2vYmpvmV/96Dfs/tMeBgrzVG7Z4MggiXSGdDJDKpEiFU/RrDcoV0tyllVKiOp0TYUKquoy9HwQ3soRb2JJDTYNkknp3k7QtbzADe+8jnx3lt/88+3sfGI3jYTBgliO4UoRJxGjPW7y+Ojz/H7/BpVoTOh21grAClKUN7A0gF7IAasGXQg7YrYiC1B+lPw9EQDLVVqweAnpZA+kM0plIOA/VayqSuiql63gjdesYNdQiR/+9D527LHwxAqxLUWlPK5i7tNmhpp074/zaDrSwfaVHaEcJ+Xk0FTJI8E0W7G8lytOO5nrLjqLZBt8+4613P34Dtpz3SpxwvbF1yMA4GRWI5628GNWwG36ogE+BBlK5xlOwUVmPIqyEeBV0qJA/aCy4cKJOaEzMk5CpTqnzDGaWlAB90xsopJNq8gi32oqw3g1eab4dLFXNMGzqTtRhRn5kEi1Jf2IYOQ5mdKZLMfRTrqQudZOahUY2/ssfu8CZhd3MkpaPQGhiMQuVB4i5ZNsQ9GK5zI5zFQ2kGrFTaxmNUgRFs/neAa7XOK55QLAl6mx9URtElfyCaVJJRVDCMCRkiYC3ghw5NwYgUwEwMHXBGDjxbxDAPyj2yiMDeJqaYgnwZlGXt3UtRczd9VpuBMlzJ6cSgnP+kksaZ56x2/CvRgAB/e2mLnLxisGWKYaqKiOTLB93UYy929GLx/A78phN1K4mk3GrWC7WZ6++mUMnrQsAGApQtwAgKMKWG2pISAfakoeWszydY4Ad6gYmfma8N5TnzB9BcCjG56aAWC/aquq/S+iAo5FkSEqUfqQBC2Q0wjXJxYxDrrmzACw8E4qGReN8UaDi7tOYsDvwUvk8OJpGmNTzOnvYevQDnKpNOfccDZnXnMGdhlu/Z+/Yt/6IVJ5HTdnkXa6lXxLOCg5DinhtuGRSJlU6xXSiTSWbauRxabtkEjG1fHWbtRJJePUiwGH2b9kFq//6PW4WY/f/eK3PHf3DvJTbUwWLNqmbYxCjmmvSbth8MCeTTwy+TwZkfqEqbYzx8dwKk6VctJLU2Y04dhx6A3cCsBKx+hJvHaw8ASApQlnexrzFi5iVscC9tku8YRHwRMZVBf7ShqFxD7++spOLrn8Ep7ZNsXdDw7y8JPPk2prI6Z7pM0szbKLljz+ETOezFMtTQdJFDFNVXvxhFT1OhNTU5y6ZjnvuGYZizpS3Pyz9fzrA9uwO9LMac+g7avg5SVa3lMqiFROJ5GxFQC7nry6IsELfVvFES+sehXNEPLhAQBHNpQhGIegHFxAO4hWN3IkjDEabpKrn/06/cUt1Nva0OqVwMhegMrVqIqiw0igCSjWanQmdTU8IOstlU6qStZuVNSmk0kl2eRkOcltUkwZzHa30yh2Uc+2sy3dy+qpnUhKacNq0lDWkeJfKOZK0QCNiek61FyNuuVQaM/hVKcUhSbjyarUcHWeW37dCwDY1cXxTirrQ6fFQxREADLqfgqbTPJv+ZlRNTgDwKaPaeXx9AoX/PA22scG8bQ0fjyJ5kyzdMTiIb1CvmMW+WmXmt7A8yw6zTxFy1F8/fEeL0pByD5rSbSYq2RoNcdSapnuZJaE7VNsz2LWRqA7j1VPIopjBcBejnWvuIS9Jyw9DIBn7hWpgMNhnWOBr7omIQBHHLB6Lv83ATiyo9zyxCOH6YD9bJvyA45l2pQO2DAkVjq40dUfHpb7ntPAiCWxmq5aX57f4L3vfx/33/sos/oWQTow4wl6sLIIw5BNsZnExZTdVo6YejCgoXZnaWqqFCIB2YzSYGq+RNNYyhBG/gTJ+pKvbTY8FnYtYEFmHlkrjWFraHGNhtFQDTHDjuOYDV5y8SlcetPFSMv6l9//FZse3kJ7vAvDjwehn5oXrGXdV1rDYJTRo96Mqa5sTHK4LFFGOyR00aha1GoVJjqLXHrxpVx58ZVKI/rE75/mwbsexqrazO4fYLo8RUx4bU8iVwyKfpO1g5vYOLoDK+ljepIEEUjLlMWkGsI4FPQn7bPoMUPRtDbhosRgFdop1y0YwZSEApkCnLXwjHD4xMEMR6bVlJ4dUBbvePUJrBEeTYfbf/cE9zy8lprWBtk+Sk2NuUphIIcUsQG1sVxLOXDJOojJhuV4NC3RgHdgxvNMliepNEaYv6TA6jOW8Z4rFjE43OSOu7fw0B/3UK7qdPZ0kjAcqpVRYlobjjSCEi7xfCw4EMRkPQQudq4V2IcKwCtAcSWmXk4nMXUikfNBUP1FfhHSLwgAToqfvJbCSUyRc/LUYrOpsJ/T9t7OS4b/gJ0q4vp5ErZLIqTCZMhBNLZq8/eEDniRUWIhAf8Lj1SziRU3aZpJHM1EMNVwpPEslvpN7Fg/z666geF5LyNvubjNCgdT4s3nM1AaZyx1iCKK+gittINwqhEYRwCthnjC7lih1GB4fg/mSJF5jzzBwuefYdHBCWJaB7vmziFbGcF3PCWDlma1qTyhZNxdmorys1/ELe4Iq8cjL1UrD3u0yziaqLK42o3tJdhXqJN3iswfshmcu5iHX3EO4/1B4OeRFEP0c6Mm4ZGfj/4tL3srQEcV9IwSK+6y9nvfZ2LLOj771X/gqtdcB/XAd6JheJgvCOUUrj+YkxC+f3pyirTmEqsWcUtFJiYmGBqfJNs/h9VnnnXID/j/FAD7EQArLW8IvmKqIx1KSShGAEgaEq1jg1JJiV+vjFuIsYy0JSScURJofUxdWLAAgMVDoCfRxUBqDt1aJ6alI8diMe3QUzo5r5PpxiSWvJCnzOfqV11JZnaaAxtG+OWtv6GyvRZMyummmppToi5fdKaBvMvWJ5FGlxlPqQGH6VJVBUa2F7rp75/NGTfOZcGJ86AIv/mZ6H3X05ZoI5vMMT1ZVuoJTW5mMYFPGAxOD/Pk7k0M1keJdabQqmF1q/SmUe5bACDqivhH1wEfmYYbOaipgQh8NVkmiRQCwGqBha5PhxZ8cLR2Jka55JIzuPZVq+kowNp1u/nNHY/x/M4KMbOHajKgLFQGnUruMFWCR5BNB9VakThpvCo45QrdGY0zT53FRRcs5IQT+nhq4zT3PPgU6zbtJ5bsJ53voFIp4trT5DIGjWoSz3CQiSMBYD0h3VVRPvjK0UxJv5UKIjwySxKw0E9GMBlntHgwy5RcVA0LCKtiRnSmfpm0FsdPdIluhiXDj3PK0D101LcxkuxToZhxBUgeTkwMbmRjFMmph3OE0f4LAORFSryjVV+tP8Py2zG0MqZXVuvOlWup1nwTTatTbj+JbUuvZHLWGeQbEkpbY0yav5pGb6XItDptRJtQKKlq0QFboRlNK63X+r5pNSh3dpCueyx7ZB3zH3+EjF7GzmapTPj0SVEl6opQhWOL8x4uNsLTu2Sd42fe/Rf2JvWt7Qbsj8dpK+l0eg4juQqjnsvE7BPYdt5ZNNuDxJIXA+CjfY18LGpBRd8fAbB8Tt2Df0kAHDibhYMU4UCFjCK2AnBwoQIAlreqqSPmC76DodkYUgErDjiwuJSFkXKSzE0PsLB9Phk3SaNcV5Hz2bYs5TFIZgxKVpGyO8W8k2Zz0dUXKjCW8mn34wd4fvvzbH1mCyP7x4h7cbJmjphn4FgOiXQ7xfIEVatMIheja3aB+csHOOmUFSxctgBysP3hnTx4/x8Y2TdKgiRJkRrZGp7tkU/HqEqnOGHiJg22jw+y/sDzjLglyJgYzTAWW0UJyfu6ArwAKOW5R9Xc4YMYEQArvitsIAXUhEi6AhN6w4jTM7BKgbEoHaRJJtWvfDwyD2o6Gr41ycI5Ca65ZA0XvnSBqrmfeXqEDeu3c9fzIzSbFvWaaFLl1CJGP3G1MXiuDAx4tOUderpsTlic5+IzT2XVonlUJ2Db+r187w9b2XdwlFLNJdPRpQx9arUpcBpkMyb1egI9oZHI6sQzBsSFWw9AVrTY0UM54YUnqQCQQzlaOH6sWPEZo/ZAoib8X1U4+kYDzbCIZ1K0eTky08MsHbqD0/f8nqHOfkxPJprE/DyGLQCMQ9xzMMR35Agz7xdWcMeHmBcDYEdrw/ArGH4ox5M8Nl8n5tfQvAo7l72ePQOrqbTNp70h+W1lJtPChRp0VBtUIy+RcJoy4HcPDWLIMIICGjmezYz6B/SebGm2YePVDcxCO3N3DrL81rtoLw9Rm52hMVmnXW49cUYzhC6TgKgg3UbJAKUR/iIHgCOTYo68WlFj81hX0TA9ik2XjB6nPeZTbZQYTWfYecZL2HrOGjL1w70eVFHW8poF3jPB40iQlo9Fp4bo89H3RkD8FwPA6mA84+Ub3UwyhyY3WUBBHJKKi0Oa7OaBPEkNX/giQZNOskh61BJTAFwXCsSK0ZfqY2nXMroTnXhlC88KzGlq4iiGRjIuoNFkuHQQO2Vx4tknctZFZzGwvEflQlVKVUaGhhncvY/xg2M061ZgCUk72WySju48/fM6WbB0FqlCEsua5uDoEE/+204GBweZHC+SiWfJprK4llScMZIiEbMrKrFYzyWUsfv6fc+xozhMPe6rmz3eDOVUylYxoB4k0mXmKCSj2BH0hNOBh+mAQwBWf6sEV+pmkAigHjrZwjwK7Z2k0zlsGS6QKauwmSjct5+3cGsebsmiEE9y5uolXHTRiSxZHEc3bcZHTSYmmgwN7Wf44DjlqgCFQSKeUj9noNBO75wM85fn1EYnB+ennx7h3t8/z1Nr9xLP6mTzWTRTp9KsKtojmTDVhKNMP0mvzUwnSOZNjJSIfcVgPND+RtHyEcUQVCXhDRbSVUoNoyRezIwqCz8cfa1lJMhWXaxUmVjaoeD0UXVjzB65jyu2/RQ3ZSnw1f0Etm7S0EX7KSdsG1O0u9E1PwZCvBjAvtgRu70+SSXRRiPeptZbqtlQQZxCg1hGjA1rPspYoYemmaOt3lTAXJZsQxlhrosvVIuKKNSWtVIQgc1rAELinBcAdOi7LckVSQ99fxOrv4t43GL5r+7n5PvWksx5TMxPo03ZakBCmemIFYHEN7liVh8jqcUYl0C74zxe7Pm/2PUrmRad0z5js9LovsXSrWWG5s/hoVefT23+STi10gy4Hvmz1D0UXp9jURCiuDoeR+wnvD9vCsLLCAcc8I0zT1TREUEFI5Z6ATccVMcRcMidqXZpmTKT1AOhBgWEVeKtQIv0d2UxucqdLKfl6Mv20ZfuJ08GvakrjV69C+xqU4G0DFjI76zYJWrU8ZI+81f1s3DxAlaefBLdAwXk9BfYKgX/2W4R00yLbx92yWN4aIrd2/exYd1Wtm/bSaFqKO1r0kziOh6e4snDI7roE70KftLESunsGNvHk89vZsquk+jIKitBrREOGsiNHqVdzIwbh3H1LwLAwbU8BMDi1xjwpT6xeI6u7j7a8t14noEro5ORMZHdUOPYuUSBpN5OvVijXBwhm7dYeUovK09ewKUrVxBPmKRSMcImftA/94IkhrgunhkaOwfrrN08xuPrd7J13378hEG+u0Cq5mK7FrYvMUYxjFhcuXy5to8jPcFMmWTaJJFNoCcFXIP1IBLDiE5Q60YNWgTNNlWtzHiLBAAskfSKlw4d0aJJOc03yDc0qhl5HZqknC6m4u101DZy8Z57mDX+B2VZaQjfq8Woh41ROWFIwrQVrtVjYcyLAciLAVBnfYzJVB8Vs41MY5qOqhiix9jfuYoDXavYv/xVVMWVT0MBrvRC6ilbDYKYdgJfGqvR+jgKAEd/X+S3LXdYVCXLtzmy4ZVF2pnA6jTJHhjk1F89ytKte3FnSZZbQDXNeOyK5tzxVOEkNVMtcfxJuP/q9WmThrKmMdweo23aoVAyeejyk3jmgtUsHskxmg2ev9qkW/jm6LpHJ6fjAXD0/Ue+xup0+ecOwH52bthYO/yoEFV4kt0QxHDKThqBtHRBVEdMTaJEcdNS2CkFhK5Yqf+PuzeBtqw6q4Xn2Wfvffpzblf3Vt1qoaAIoSkIkFBpgEBIYtBAYrCJiT4zNP5REzRq1OeLJu+p/xjvadTna351+PSF5JHWRI1pCEloAgECBQVUAUVB9c2t2zen3af5x/y+tfZZd9epqtjkDcvDYNS955527bXm+tb85jc/Cjbh0QMhYk+oFPLpAtYWJzFZXIdKugK/nca0R1oghN/ykGr2kPGy6ryVApoRq4B4zOzBy3qorClhbP0oSmMlORazV1e+4GN+dgkLJ5dQnWtgebqG6kIDPqmKfAV+MZJ23Dza0/ydR38mKKOOJpH8Ygoz9Zk2/lQAACAASURBVEUcmD+BvScP4mRtCX6e5jOhtvGm3MfcWLWjO5Nz9DZHKpkMjhdErH6NfY6VP2YEnDLHUkmUeh4q5TEUy2vg+0XJxJPD7dLBqt1EPrsG9foyRM+bpQ41jXq9gVo9QqedwtpcFaNjw1i/fi0mJoZFdtXpNqQ6MIpaODbVwPxcA9NTbdQaATLZEjL5EO1eDdXmAnJ0xDLNUFl4QF6fwMsTDjeqzHAdYY7Rbxopn5y+6fvGhW9OTJYD1kWlm7TtdRubEjECFj8Ifb4Mo9dD2Eghk0qjFbbQobGPV0Q7m0MxNYvNKwdxwXOfRr7VQKlRRdipmSSsj5SXlYrHiFKvM90cs5szP/A0f02FaKRZTFNHuXYMpdYyFoe2Ys/5b8PeDW9AkB9Cz1+AR0qkldPCzWAJ3XQP6XY5BmA9JZzKAbvAwyhWNmajMBIA7nUR5TMYmmmIO9nJDWkM7T+Mq/92Jza9cFxzKXIoY3I7jV6QQtMH6img1e1iKPr+AvDQSgoLFI+00qhli9j5qi3Yd8Ol8EqjyBypoVc8Vefrbnp96mowBWEjYHecVm2a2d65HQF3Spvi6FejYNtgUf/Nxok5PXrqbsQttw/AvJsqAmE4mVFU2b9ERVRuRj3KrtQHt5IZxniOzSTHUEgXxRQ7TPvwyY9KS3tGqUCXEspuD5luKEf3Tq+NequOZtQUD+JcgUmsHJYX0mjRSCWVQrmYRRik0Ika6HaaCNI+pqsNjI2NIMxmsLSyjFqzJj/TL5egPO81cGj2OPYcfRGz0RKyQ/TezaFVbaJVayJbZNKl391C7Q2Vx5Wbq20cAMAC/EIpBLKNiZKC1UXiVMfkZoR0Oo9MOIQgW0EYFlVuR7VHr4N2NYtCkQDYEW8KNlNMp4pIe0Wgm0HUjbR6q1EV6V23owqIbOjL+0bhEHrdKjqdecnck+ophCWA3YjrKdS78yiXh0TbSi6c40N9dZil5zEQDmWQDjypcOoa5QO75jICpplt1KXNYTruAUcbSgVXk5wzemhZNKYtvfUG5uMoL+sGXaTbtHYM0c10MOLVEHppTIdFnHfiEQxXT2Lt4gGMLh9Crs3vwXL3ULp+9MTp4fQ3cvZnxOezqACqQQXpbh1er4FOOo9a8TxMj1+BqcntWBzZCL/hIfSmxBui05lgKRJ6/kmRZaI3pAZVZ0jCuZGhUHqGkhCDWG7uCEQvX6TPRauLmaEQzUwPm3YfwZaHXsLQ8YNSLBO2Wsj12ghCtnhKCQDXUh1Uzjw8/6Q9yX1Ss+uhXiogFQxh//mb8Nh1FyEztAZrFiNMh3UUWv1KwIHRtpMkHcQB200rHkMnqSuf498KAFvwtSS5jYBzwuUxRdCOPV6lC7ABYAr1pQCpyx4PhCaCjJYlMwrO+mm0Ux3hzMSMpB0g285iOD2CoewwtnUm4OdTInNqdGpok9tLh5Io4yJf8Zeldl7MvRGK7phsCIFaqvC8qkTMjB5EI9rtSVcIGoZTV1mGLzpRvq4fBvAyaTQiFnMsi9HIrpmDqKYamG4toZkBgmwG9ZU60s0eJobGsRBVzdHaHLmtD7Ak5Chf6/Plg2RoBGCt1FIA5ggRYKWhIze7dA2tBrm/HDLZEeSKQwgyOYj/je8h66fQqHfQaQcI/LyMjW4wdXipCB3qjmSDoCdzAJ/6005K2hFJA9CcUhGkNQSQowi1BnnilGxgYScjETU/Z5gNkS2k4YURvLCJdIagW5LoihVZ3ASlYCHIynXoSukvq/HoM2GakHYifT9TlShdQqz5jKmQjM3ZSVnkfdTCJrLLefSaJbTzy7igOwWvXcaDQ1uxMWxifOEQtpzcicnZJ1FZ2Y8gqsLrqA45TJ+50ECChTMC9Jn/TlP7INVAK1fBsYnrsX/DLVgc3YZ8OI/h7n5MN7Yi5x2VAKDR2ywdpT3vOLxUHR5G5SRjb4NkaFw8/QKM1QAs+JLOoz4/gzrlDux4cmgZHeqdx/MIp2Zx5aO7kJ5ZQHB0CqW5RZSabWSkJRJFcl10wzPL9M5GwZyNoojKw9h7+Voc2LoZqfEL4BXXY2mlil5tHmNlH4vRqYbr7uXg3LLgOvBfawLm+EXY58tn/78JwGtLhdgP2OqArR9wUgcs0RV7KkVsy646YHoIUAd8xx1GB7xuK7zypAAoAVg1dynVIBp5D01b7C5N7a1twR5nIck1EhA7PQG6HBM4PrC0OIeR0SGU2isiNmdczPr5QnkEzU5XXMGWl6soeiOygPkeXMTDlSF5HX4e4W57PqrNFoZHx7BUrWHNmjWo1VfQbVM3q45rdLNiNRz1kKQNCG6s3OFrzC6ewLrJSUzPzsjRv8oGbJ6HuYV5ec/l1gpGR0cFgOpVNW8X9UZHu/m22upbwO9LuRsBjNFJNptHvcammb52iuZkMN0wrARMZ5apQze90bSjsv6vz6GpDrctIFfIYX5pSTY3tqBnUq7b8lEqleSlWp02KpUK6o2GtCDi+FSjKYyOTGJmegGFUh4tdogeqmDq5BJGx9Zj1O9h//792LBxo4zHcq0qr9FqR1Lg0u62JOodGxvDmtEKDh9+EePDBQwXs1hamEE1O6nOZeStLVYxmchO1qk0fJahm+9jq/34PoyEpc0UN0wqHmIcUK6YxRrSvqi3Wpom4MzWRSZiZiEMT0jFTIh01EJ3ZRG5bgvdKuV1PYynj0o3EDE8Yjv4RguZIJRkK+cF/do5nzhWvHZ8Xc43zhNujOzUELWb4u+7uLgomzR/XlpZEeu26ZHLgDAPZAroBnnj4cvv1Ra6zVayueCRxHv5LibxKhSDjI8Ck8dSdfM7T3w2EIpB2wCQ/T0JiEO+h6haB2pV+I0W/GoTWK6jU21gfGQY9aWazJ8ZltpzDMUkCKiyUCmXk7nNceL48G8MSnga4lhxfBrNFQke8rkiZmbmUCiX1TUul5eT5P71KjM73S2mtxIVbxY/rDnyKlrC4Ys5Vme6tcM2Hvvr/435557Ef/yj38Nbfvgd6FXbWr0X9JD1tOekrGsmcIk9ghtAtVoXHXA5SMFbmUdrfhZzc3M4NrcgOuDLX/mq1Trg7wcApyvrVc1gAFi+L6VlZsB8Ks8dN6fkYERS/KCrqxNFyGZDBH4KrYgXvoDhVIT5pWVkC2XML9cox0fXC2SXXDO+Fq2WDhAvAC8+FwcXcqVclkFrlXJiilIoltAwj6MHRCYM0I1aAv660D2lFObnZWIVsnnpALsm62NqakomV6PVkgKIEyenMDIyIoOdKxZUb9tsyaQr5gsKxvW6PKbZ1EXL9+Di5NiQl+Nnsz7JSfCNK3UM+Co/bHxJLRCbNveM4vj+6SAt/qjU8YqXRa4gUr9spq1loGlPgIGP4esRSLnppFIZVFfaGF8ziahdx/Tccaxfv07UFEIgtWsYHhuVceFJodlqyRgXK2UF8ZxSOXyPhYUZjA4VhO/0Oy3kcyFmWqG2YzKJx7SvPDo3De1y4bYVd523DBcsTQLUolJvqwGYIGYXo+0lR4iwC7LZ0J5+vG6UV6W6DWQDZvsZa7YxHdAbOq2l1ilPonkt/VZ1Ckt5+X0V9Nl2hwUrSgvJKYSg3mVlJZUzLW0QazbHfLGA8uwxcUlrpcg302KSVX6kzZjgTKFluKjTRYr2RGkBWNaJA8BSeWcAhwCsP/dlapaKSK47+34zOenvA49eFt0ucuw0zRLeRhOkimabutHw+3EcZ+aom9d2X7zmPLXaEnXbKFXaWpkNnjDA8cznCwJYQS6LWivi8QzUMI+cuRCzn19wANg9ZROA7bW2/7pUxL95APaHNpgknIqebQSs0Q5lIgrAgwZHknIivGflGSvRKA2j3V6ENBM2bETZoik1Dch90aZm2QPOCzG3tKzcamFcgI8LjJEKFwZv3JEZpZRYjkqdo+ehWKqgEbWQz4TIZTMg+Nf8HtatW4cTJ07IhOPkef7Z5+Q78f76yTlZWFGTny0lky7gJA0C3flzeQFiRt68b2lpaZVzP0MeaSlkgM9yx4zwGAGI14nhzbnI4pb1ZlOyCTcLYALGRkfMnzttLefN5ujT0ES5UkajQS4vj2ajBQQNGRt+rsrwkHzmfKmo/PfyMjy2i693UCpys6hJcYDYaNISsZ3Gci/Cxo0bZXwm1q2VBcHOt/yuBGQv6kk0zM+SzWak/bvXZaVXhEwaqEklonZD4SbAJCATh/yeBOaQxRhxxGLBVZNt8v0iE+GeBoCpA5Wydds3zvxrH56XhGQPqdCXHnftHgt+uvCZbGqsYDQalesQ+KRSqC/XaysgG2ZRNwDEuSR6a0bJZr7x8R1GfLmsGiVlaJSkVJvVYWfSC6LpZeAguh4WJ7EQJE1qghy4ztezRYBuBKxl/Kaq1NVSG6rGArAm5PoUySCQb5Gq48aCjlxHP8P8gUbY9XoVo+myrBk+Rkr6TXdufr+F5SVUMhroVKtVmWdcH4yA+V5cN/lsBtwEcyZSlyiZr+cHWGH7q7PUeSQjYKsrtpsuOyYnAdiOpc67M9tpRkF0rkfAk3IKsIuMEbC2TjEXXpzObOGBRjB8gp1ArVYdoZF18a90uSLbu2FyHLV6FUG3JUcglvgxeiK/+dwL+zG56TzMLVFulpPJQUDhwvD8MD4y8j7u6LzYpCFGRsckYqVZiu+lxP0syOVlopCn5kRp1upYP7lWjtkE4v0np5VKoKM/myS2IhQyWTFA51GV/hFWjC7JJRP98LESebKYM5MRDTBtCin54gs1GjVxEyNFEBvz2E4ZZMJN1Bj3jjObmI2G7aTzmPUnTeT15MTA91xaqWN0bC0azTaaLBjpdrFu/aQckXlbMzEh1oMc1066JiqKpcU6srk0slnWidcwUhpGLizgaHVFFl46ZFFFXaKftWvXYmFhQbjgDHnlgPw0UC6XMDd9AmuGy4gay6jXllEZGtZrLTI8P9acktvlYmTSpx+xWMmeth2S78oErVMpZ1USloJQBzXjFSEeDGrkpJt+D2m2lqGXRpiRYgUmBH0/jdGRMpYXZzHaXEKukEeLLe2r9IXOS3S+vFKTDUOiW1pItvU6yzx37psYLkti9ODRY8gVleqxVX5L83MIc2NyAhNfZ3J49DrrEY4j5f+9fkso9xhtQSQuZHB6w7kAbCkMfa7lQ/Wa80aLCt4GgS/vG20xTc5TJVBvNaUkvRHVMTxcEc/iFfatM9+dAQ43IckD1LTCNJMpy/rh+/NExY2aQEx7A54cC3TviyKhWzJ0F2SZfK+NXLkopymkzuy25ka7FjNW3WcVOPE1X80J/5sHYK+8zoCpVp0oHaFdS3nEtrpOOcJJNkU5YU4+ObpLEob2fywyILfCCpwIV1x5GaamjuPaV7wCk5Nrcekll2BmZgYv7T+Iv/7EXfQ2xMm5BWSzw8KrcRIEtNjzPDQjSsQCjK+dwMnWPMbWjAtvXG+2MDQyIhOLRjulQgG5ugLl8FBZjkrnb96MSy+5GK16QybbVx58GE8//TQuu+RSPPPkLtRWqpifnhFekd+pHXgy8U6emJLJxZ+X5hdk0nES6s1DhqbutYZwoflCBtXqsiTKUuIVoQk6iYBpr2cTdAI8fV/cvjGNWvHposujVV/B1i3rccsP3IS9e/fi/m8/jHbPR9rPgh2HyHtPz85KpDI2vgbHjx9XfjybRSrbRL3eQ+AXkMlS2bGIt/7ATVjHzcrP4dDCIv7u7/4O69evFwrlyJEjal4jLnFZ1KM2JsbXYam6orK7XAb5DNvdVFEu5dGJaEdJ1w0PHk8nni+RoJR/ZzT8sdGMa8xjFTNMDMr3jPW6iigWgDmHCLixj7CoFrSXnI48fTFIGWTEVzYMWBzfw/kbNuDk1HFcfsWFKFcqorKhIdORE8fx1NO75Xg8OTmppwjzGS0HbDlOfq/rX3mVdI3etftZlIdHFIx6LEbxxZIyqkltWUxLyD5ESaYUH6k+1wXeJAhbIHVzgVxZFlBbbtNXB4AtWFkAdqNCN9rmWqB3sRosMfhVM6Jrtl+OkXIBX37sCdl4L7roIolsX3rpJYl2uelyDk0trMgGxZvNe0hC1omCS8Uiuk2aOGmkTL+RUrmslFn9zBzt6QDYXpNBFIS74Zw5/gXO+Qg4VVprdljTLprzqpcydATdfpRLE15Ool+aqmgCQYol2Wac5jcdjYqjZl0Sf2+46Qbse3Evjhw+hvE1o/j59/4MPnPXp3BsagprN27BQrWJ49NzePnWiyVB0Gq1cdn27VKmmcnm8ezze3H48GFcefUlWL9pM8JcES/up1nMCi668EJUSjnkC1nsPj4lHNjSAuVJKdz2g7fgwEsv4q5P3onbbrsN3YYnr/Nz730vPveZz+LrX/4qtl92GTau3yBA9K2Hv43jR47ixhtvxPDwMJ7YuVMigAvP3ypg/OiuJ3Do4FFRILSop2P1WiWHWm1ZpFeUQ1kwFS5cWhUxQWUAxHCRbuQrLlDWINrPSdR580078MM/9Bb5rJ/9/Bdx5PgcrnrlDlRG0gLAz+/dK1Hv8OiIJA3Hx8eFi77vvkcwPLKB8Qmmpo/hhhteibe88Tr83n/4MIqZAt7y9tvx7W9/G6+/6UZccMEm/M0XvywgvP3KKyTxduDISwJYE2snsWEDNeEdHNj/AjZNTmJifAxzJ49jcXkJS7W6tI9hEQKTqgRigjCVHSJDk//1O7tJuJDOZU4EbIHZAjB5T+VntTRZdMIGiAjEhXwGrVYk0VfUiNRaptHCpRddgGP792P7Zdtw+PBR7HvxRWy/+hUYHRvHcy/slZwBryOVJKRvGM3xRMXon4BD+obJyVdfcRkWFpdxaGoGa9dvwPzionR2plH8+olxvDQ9J7QEwVv4YfpdG5pErqHTUmLQUfp0AGxB1AKw/t4vW7cA7QLwoCiYplbMU+SyRaT5X6eDaGkeb77hdRgfKuOxXc9KAHLF5dsxMTGBb9xzj4wB5w8DlxePnZD7+f0OHDiAq6++Wjb46elpAe39Bw9g2wUXorasnVd4clqqV+GFgQBwzztzV2r7PWX+O52N4xPggFLyPqUlC8Xdb075+ZxPwnmVCUksycLhztzVCNi6ELHOXA5HsuNT3MLuplpqzEFk4kfalnRJCRCII2mO+OPvvB27dz+Nb37rQUxOjOG3//1v4E/+6A8FYH713/82vvXgd/G1b9yLO973Puzbt09sGl93/Q3Y+cQuvPzSy7D/4GHcfffd+Jm334bFahXDI2OoRRHuvfde/NAP3SKfoxtF2FlbwaGDB0w5s4+rtl+KDevX4YlHH8MsO5xOLYkz0q/8ygfxuc98Do88/DB+8id/ElPHjssu76U6+NznPodf/9Vfk+PX//nEJ3H99dcr77q4iKBSxBf+5h9QrzGZU5KNJswGQkEw4rQyJxHgmcjXThoCsRiFx5aM8kMcLXPMs/kSFmdO4Pbb3oTF6RMYnxjDk0/txu69B/D+9/8qhkc83HfffXjDG2/GV7/6VczMz+G3fuuX8Jd/+Slc/PKXo5AfwZ/+j/+FodENkuUmB/zT774dU4cPY/+z+/DUvn3yfu94xzuE6/zMZz6Dm9/0RonuWaJ9zRUvw9/9/T9g03nnY8err8W37r0PiCJsPX8LlpcWMTo6jAMHD+Pg4cOSfEkFWXRT5GNNZZNxcFNvC6dfoKnES0bAtozZGrdLEZ0ZE7ZL4s9uEg5RXfTg+UJBmkHmGIW3m9hx1ZU4sH8fzjtvVJKTLx04iE2bNuHEyWk88dQuXHvttcjmcqjXVuS77t69W3ICpKYIyNzEdu3ahU0jReTLw1hssuDHx9zCAi48fxMaKwvCgR850hBwYmTc7mh3Y1IScVKNtoDOhmq/SzJiTUbAFoA4jjbis1SgVRpJVJqQ0SVBOOu1pemqF+bE24QRcGNuFm943bVItRuoVsp4/vnnUS4WMTo8IuPwyquvke/EAKTRbklUy03+mWeekbnPjZ4AfP755+OZ557Fta/cIaDcaLSwuLSMxXodTfHh8OCfpQ7mdABsx8yaMvXHYHV7InuCPB0KdzKdc5wDHtII2CofiLMCwNzdutollkctJiZ4cQl81mxHJki3LnQB7RPZ1qXZrIv4/Kff827s2vUEHnnsaYxWSrjj59+Lr3/lS3j0sccFgO954CHc860H8f/87E/JBCmUKti85Xx85Hd/H2//4dtxyeXb8dRTT+Gnf+bHcfc938DwmnFcfMml+LO/+HP81Lvfjemp41hcmMP0yRZWlpaQz4ZoNevoNpt42QVbcdG2CzFUKeHrO5/EE48/jne+85345Cc/iSuvvFISbn/8x38sC/PDv3wH7rzzTvzAm96MT3/60xJNf/SjH8U999yDVqOB6255M37/9/4AJ04soVIaR7Ol1EujWUWhXDCt0E3DUgPAGuGqMkQ9jK1RuRCjis8GbKh4WD8+gt/+zV/CX/yPP8ZNN96AqZNzuPOuL+LnfuH92Lv7BaEQbrnlFrzskpfjsccew+tvvBEf+9jHRKXxSx/8OXziri/ipUPTKI8Oo96Yx0g5xHXXXovNk5tQTwN33XUXLr/yConouYH9wi/+Ij7/+c/j6NGjeNvNr5HKu7n5RaydnMSn7/oUfu69P4sw7WHP7qex4zWvxlPP7MHuPc9hud5EWCzDo0yJNpfssCHyHvKyCsBWkhaXrdOw30TAGtlYnljVEdoxQx9jo2ArReO45Vng0O0hSy/aVhNemnLHKl694yq8uO85XLlmM7ZsOR9PPfO0ACxB4vjUFF7+8kvlu1aXZ/HWt75VFDGkJAguO3fuxA/+4A9KHmBNIcCG87bi+MwSHtm5SyK8299xGxZnj+Hw/hex2DI2m9SiUw3jaZkRu+IxOg2kQrR/onEB2EZ9Gtw4h2mH77QbmUaHtlzX2cgcHWwShOQU2oukSwgpPV4PFuA0VxZw/ateIY1Kux1Pot2VxSU5qTLqvXL7dux87HEB3bGhCr71rW/hNa95jazDbdu2CVVoP/veAwfw+utvwL59L2FhcQm1VgdVgjcjNCbWnVLrQSDpngrcCPhMAGwlevL9zuJ21812v78AbNvS044yKUOjAOx0OuDv1Q9YImDbdp4UL0HXKYWsmxY2TErRnJ3g63t0PuNRrIteRA8CckPLWvnmpzE/P4tf/41fw8MPP4Sv3PcoJsZH8Fu/9sv467/4Mxw+eAgf/OAH8eSup/DJT30aH/4Pv4Onn30WXpDF2LqN+Os7P4HXvuY6XPSyCyVavu0HXo+//uSn4Bcr2LhlG/Y89yzWrx1BqtvCm95wA042gK997WtYMzom0ebEmjU4duwIjhw6jGuuuQaXv+IaAbCbb7wJn/jEJwSAubP/p4/+rizYX37/L+JP/+t/xfve9z4B5Wzgy+f72y98URbt9qtfi4ceehjTM7MolSqy6Fidk88XJTnUcjpSKIis1vlGbXvE1nY29u9WCdGtH8ONN96E6153Ix5//AmsXTuOfCHEf/vvf4Kf/umfwjO79uDebz2I2269HcPDZex7cQ9ed92r8bE//FOMDE/gF3753firj38Gi/Uu0mEFk+u2oJjJ4fGHHkIm7eHnf/WncP/992N4eBRDoyP4+7//B3zo138DX/nK1/Cd73wHP/sTb0Ojk8LJ+SWMTqyTxfi2t/4Aus1lPP/0LkxsvAjHTs7g+PyyONvx+E4W2O805d9qhxGxjolI7ShRY9KK3RMkedWICzF4EpFOKaQrjOk5O1tz3JhUjcfOgBXnIU8ZfPVmnZx0TpQv7ITx+uuvw1NP7sTFm86XjYTcealYEGB9cd9e4by5WS0tL+ONb3yjRPsEHNIvPJLzPgLNUKUiGxNleqQYXnjhBaFm+D15VG/2AuFN55cWVTXiawWlrBEAIeWD5MhtOySqRJzjNp3t3Ki1n7A0BjyOIXvybwLcDm4P+js3eAY/NMgXNQQlYq0GrttxDZrVFXzjySdw7dWvwAWbNmHvnmekNdDW87fhvgceRLE0BL8Q4MCLL+GKyy7HhrXrJEIenRjHxOQ63PvA/VhZbmLTxvWIqivY8aprsO+lA7j/0UdQGB1HtlxGu6qJ6uRns78nOfHk7y5ou0k6+7O7ibmPtRtdy2/jmU99Gief/i5++798BLf+6DvpAIZe1EGU9RDQs9wk1vmaaVmDfT/ghdk5FGidsDKP9uK8KKLoB1ya3Kh+wN9/AGYSzgTBDvjqAHqoM0nCYxAXj3S66AMwO+JGdVZ68UjeQBBSAuRjeXkR73rXu7Dn2Wfw0JN7MTZUxnvf81P4zKfuBDPL1113HS646GXCOd34+jfiz//yL1EZXYvztr0Mf/Kn/x033HAjLrnkYnz84x/Hv3vX7dJrK18Zw4Fjx/HMnj14y5tvRjHjoZANcKLalKNkLqNc1FVXbpfj5czJaTmanphdEirjPe95Dw4dOCSgc8MNN6j2Nh3g4Iv78Oh3HpYImVTE3OysRJtM+HBhHjh0Art2PSWRERUclIhJObC0p2Fioi9D6iej+qqRlJEZycQzUa8rQ8ul67j11rdh3wsv4r77HhAd9QfueD+++c278cpXXS1R28H9JzA8NIGHvnM/avV5vP8D78UD9+/E2omNmFucw9333IsT80tg4fdVV1+J1+54JRanj6O2vIDJLZvw2c9+HttedhF27NiBOz95Fy6//HKMrhkToCj5HTzx9B5kikOYWL8BX/nKV/CKyy/G9pdvw+zUcWRLozh49DgOHZ/Gcr1hjHU6yPlAThzUjI2i8FSGAzdSNeYP0saNS5JtTBlYusF2zDD+wVI5Z+Votm0wAS6jJdGdqIVMyKo69Rm58orLhbraOrleuPvqyooCeQpy/3lbNqsMLgXhfgnQBGCeejhXqSDZs2cPRirDMk+oeyXAMiom8HKT4OsePHpC7qs1jTyLpvqmSIcrhKofG9nZqM6CjCagTl+Jxr+7HTHcY7gFG8m0OFKsVfwoA1+aE1HdTgW9WAAAIABJREFUIwFpiE6rKd2zr7z8UtSW5/HdvS9izfAQXrfjVbL2nnx8Jy666GL4aZbjZ6QQadfOJ3D1Fa/AxvXr8dBDD2Fywwacv+0CfPXrdyPM5PGyrReiUV3G6PAwXjpwAAePn4BfKIkyiVV3/xwATlIqSRCOx2GAkY9QoEEHT9/1KUw/89i5CcCpEgsx+vZ3bvTLL9+SxJu0IGAjBOFM6ffA5pv8txupZpJ8EjlVRivMpnORM/FxeLqGVK+Dq7ZfhhdeeEZ+5kS/+ppXiG6xUW1j565nkCtWMDKxAY8/uUuOQUwMPPHEE9i0YRybzr8Q6UIRR6dmcOToUbz2Na9CgYLVThPTy/Q56EhFGrO952/ZJAuNfDWjkr37T8YJhTDMCo+6bdvL4oW4b+8+TE+dxCWXXCIRL49qXKQb1q+XRcqFe/zYlBwhJeolzxaEyIQq54mcpoe64KyESv/NZLJGxtVvxBgfUyml8zq4aNvF+O53H8fQUAWLiwu44srLceLEMdx221tx8NABzE5TStbDvn17se2izbjpDTfi63d/E8XCKJ7ZvR+pIEShXML8ygJSXhsXXbARE2vKKObSePb5WYkQCTIXXbxNIsDFlUVs3bpVIr1jhw/g+ImTyA+NIJsvyFixjPzCzetRLGTFY5gFNAvVuiRI5fv1IvjdCKxypcOcSNRsV19uONr8TcCHpkm8xe5nYkHoHtnFUVm8IyQCFk5YvWwtoLFCkhs/fS4IeKyBWcsEIQtp0gHWr5+Ua8FN+Oixw6gtryCfzwqQUrrGx8kGGgQyr7ixSsXTsWMYqagPhmjOSyXhQzku5Hx5/8LCknbgppFSOh1rpkm5sEiAxSPJKM4F4kGFXG4U6PaEGwhkcUJycJTJriBMxlLBZNUd9AXZvGk9lhfmsRQBC/OzuGjr+dI5ZvfTT4sufO3EJFZWaji5OCsU3lC5IvasHCdKPbP5HI4cO4ZsroTN6yfRbTVljCknbVObnfaxVK+hyIpIc0tuDrLpnoVCOBsA2xxL8nF2DJmEYwR8CgC32ohy6X/9ETCKG5wdTHWS7pdti9G2WRhi9qwMmHQ/ZrY4rbaKBGCZlJ2uTF4e4VhK62XHDC8coVTIikkOpWvkC6UoYK6OsYm1qEc9LNVbAgLiyNVuCRDWm3UE+Zy0mR9Zu1aAsFDIgdTq8FBF+sHRDYyTS/jFXkdaEWUzGYl8phY7EskcPnoExUIZtVpdtMZMKtArYbhckcVIvSr1kvlMViYhgXN5cRnFggr8GS3LRsM+W1LOquWa0vZnwM2CbBgYAJYWSooqciQStQRLxSOJ2JeXqhLtcbFTQF8ZKikvt+85HDs6jW7HF6pn+5Uvk4aU33noMeSyFayssNNyBplCXgyGllfmEbWWUMik0eu20GwNYc2aUVO0kcLo2Ahm5mdixQKvNSVMaamSi0QLzGN+QDopDTRrDTWfzGSQzRe1r1y7hY5QAS1pgWNvfJyN9AVMSCsY4yF7DLTjEsvMDIBRJmsXlRbLGgDueQiCNDJBWmiukFVcIblH47HQZoNRPYGNDKmmlfJEAgUBlY563KCZVCW48mYLDqQEnvaNnicATFmWLVvm7xybQibUSstQK9ak2MH4anDuEYDdI64oJcw11qKPvldIcnPm4waVMq86ztvNzUSAyaN+qqX+wZThcR5wDrPis1wpSrIxLAxJP8Xq8oqcULVYiVWkbSlH9tJpGadGvS5jaBvcrlSruoY7WubNdlncHFvtLjwpiunKidBv9704BlEkScohCaTJpWPxx1I6dgNzX9t9TSbhLAD/zh98FLf96DvRIwXRaqOV9RASu/41UxAosqtY3ws4OUCssGErFtnVpQ0Q4yAavLAXDUsfmTS3nRwoytcJKTXlBB+/bI5oBC5tZ5MJWHZcRSGfAzo+6KnDaqMaq6bSOuF5IzhxUuVKZSxWaxhes0YiPTbeZBdhJopYLstJwx5w5XJRtJsEYGbU+TkaXl4AnRpe2km227Q8VEtKeiq0Wx1ZtCsrVamWY5RbXVqW45wK0I3umZrhdlskPzbCEYG73y8FshPDXnA+jj64ctQ0oCIA5HDBXXBhd2URTE9PycLh2HHyS+lwVEO91kEuWxa+mfabQeBJ9Rs1qNlKRiKZap2FKrS09KUgJfBSAjgjw2vRFNDwRDbHyjAmu6jh5fWgvrZab8CWqrLYY3R0BIV8iJmTJ6USSjQvPN6T3yW/KXVh/D+FVMTWPE61lvzY14b2TJJOq+e0eMOlavodEXjYtooIpSvkdamAyLKMVucUN4B8LisbCukaVmJyfFmGzEiZiSZSYtxUi3lee+1Zx89upWS25FatSbUKkH/jePOaMpLknJDkoikbJqfN1yIgCQ/u+zJ/GJG7Czz2eDDf1QLwIPDlfba6blD0K/edIQLm3+mJLBtD1EBgAJMbIXzOkZbIOyfWrZfx4OYyMjQk84KaeZkTgVoBSOWfGYfQXDOhFbOBFACx+a1t3UWw50bESNlrKgAnwdf+fjYAdk+NSfpBfzenq0RgaIG7HUbY/enPYGb347AAjEZHdMvnCABrBBz7uBpzbfsFZYDoaUCXJxlolaMRgLkQ81zwrDJzGi0ysuAElogx4rGti1KlLEc+WkNKz8oODcBT8Lq+tPxOZwro+RmpTCNVwMXFHZwtdpg8EjvL0Ecml0O+XEQmbyroAkik3BRzkUDMgHj87HVJQbTRy5WwslxDkZHuwqJEsFFEty5dkEuLNYmgOFFZpMGKNy4afk2JjJaXVi0w2UMkaaRjslLv+/0lOWCZfCLXMdGcA76qF+axNoe5+VkZFy4IVtdxgczPLQo4lio0/emgXBqVRpi1+qKUeYdBEfVaG52QFU2+mPqwQ3Or1ZF/y+WKlod31c1NC1zUV4Ei+sWlBY18Gsrr8hhrDWk4fnK6CUOJPt2FYeeKpQxIPrrFOrbgQheg0hP2/QnCFvzs9+f76OZuTgemKs7SEZ2mlmLrQmayqS2/26IRcp58LD8ri0akgKDDjVKrvrj72vJj9zhsy5WZlLEAwrGxpbOyedIvoq0aYCslbNMdzfhINEi7Bas5Xhd4+Jn/uRSEcDPmNuiIL0VAva5SgJkAUbuDdJBBI+LZNQWOH3X1DBSqLNUmkHU6GB2uiESv2dDImf7YVD5x/AjO9HUhv5wKu7IeWFVZq2pgwGCCTRj4Wu4J6EwUxOkA+nQRcH/OrQZgN0CUjTNoCQCzKWcSgJtspUUa7F9zBEwOuF+lZDWJ5tjE6qUOJxihRv1/xZpSog4F4GyKpcPqoNQRSQp5H8jv5KLCsCwVSuQpF5drQge0W3VZJCzayIdZBLkcas0uIqQRUYpDCqKj/hC9TqgTIxciyGVEAM7/w0JBgIRJcpZdMi5Lkw6JmqgMFaVcmc9fobs4I4Uwg2qthXxxCDW6iUnrHpYXMzoMxIJSnCW7jM4bImdq1OpxhVGbi5CGPClPypmlbFpMZjQCTu74dudXrwzr7mX+NeCrkbRGbH4ALK8syOsQCNMexzVCZaSCqRPzQC9AqZxD1K4JAJOS8NM5eHmtIuSxkuJtcmbUVHPhE8h9ryNmPARaRkEbN20RAKEhkWiU20qB6LUK5bPIxrS0JPIlusdRsaDUbj/aE1MbqQQzPQNNHzjdy017K6GpTJLGaqGl0qKvBrEArDoKowN2j/VN9SiwEepytYpcXh3EJLKVsuJAJIMEUOYCeF0I1LxW1mHMAi6fJ2oBej9wzrbVeY83kcWxutOU7vL1sulAA4yAMjtfIj8+RkCd0bKzQen11O/Qnw+DATqO4BIRrgswEvyYE9SgKJP3sTaIUXiLpybjYhZkC1hariOdySIfANOzcyhWRoWakFOdR9fBAubnZpBOhRgZHcX8yhIarabMBc772uIyxkZHsbAyI74fgZ9DraqbWitqSsVks1ETDw53g3A/px2PQZ/9dFREkoKQErCEFaW71lp+Mwbgj/zhfxQKwkbA5wQAexV6QUhxZP/oaDokywC2TWWX+P+a1iIGgOl1mm7zWM+jexbtDo9tGqkMDVPaM4t2J4V8oYyZhWUMr5nAwvySlDRTUF/MZ9GsLaPdoz1eB36+iIbpFaf16T1UCuPCWRZL7IIRIMznpHkjOblMoYhSlpxWSrjB4eGScMC5fIi5mWnhhrvsDsBeXWx0GWQFhJl5ZnRZqzdQrSunNzc9J7wvKYnlJW4oGTTrDSkJ5gIl6BKIyNPSOY1/EwBjjzfneJScWLRblHGMTwjso7fa3IiRLc1lyAhyg5qdnUelMozFhRV0vS5ymWEBWwJvo7koUfLyUhOF/BA6aR8r1SUMlYrSt6/VaghY8l0JXHTeEz60Qk8HjcgWFhexfv1GOcaXillRAFBHLX4aTVozFpA3/h00QOJ17ggXqKBH3ttGk41OWq6nAo+2LGI0G5ci87QT9zkzlU0GgHkU6kdQfQDm5xfQ9zxkUroRczMh/cRNRCNzehy0kI4iGbO5uRmUCkU1dAqVr+RjGMXxCE2aSimMtHC9fB2plPO6MeBaGZw9vckG21V6gkUu4iBmklFyZP8eZGiyMToRbBKgzsYBWxXN6SLIJn2dKUWjiU6QlpNcltaR8+z4XULWjzC3sIThsQksVrVoqlFfkSIToU9SoTQqoMsZS9U5Vhyzcr4g9qzpkPaZagzfo5lWJofpk1MYHilJEMUOLmeKblfRUwM8fd0I2L6OpXEUwPsdNZIRNv/uAvBHP/afcOuP/Pi/LACvVBu92swUnnv4AUyUC+raVaoAhQpEB1weliM4k5FRxAVCwFR/XuGY2g2kUpRM0R2KdnoNfOADH8A3vv5tbNp4EcLSZnR7TFS05d+4qaKYrrPdtQ6wK452B4KdaaUfGNgRmS3p2XaHuqGuHOPFxoNuaekAnVTa+E2Qv2TvuK5ybDwqSRdYNZJWwRt7gDH7bboQ85jN8tcwgzCfF0cwHq0yxSyyYRr5bBq5jHr3yvGWIWXaA0+IegTRWEt9LvolnysNRkD0tEih1e6h2eqiQV64qSYwmS49RDuySHUMVstuKI/SiWMTmOa1zXswRRIfu80GZo/kEnHRRYWqkjT9jRlhUl3SlzZFafVbTdIbcXTheE24kYHlWyNT+JB8jfh3ca3rF0v0gdSoORCIlWRMI9imm6YSclDk7y5I+9x483Y2K6FyyCWv0k7r9SJfzXFjNC2RrjmJy2ubKFY+E+WRElQbIx+ON6eA2Dd4Ms/sfI2rOx1JE2Vr8j6mhFo+k+nJJ8Br3jg+xST6m0mUGnfJ7m+s9vu642/BxgWl+IRgHOf4erIGzGc0fuW6Bo1meLU0rd9xIgn0NkKOx97MUVtdx9ekyc6ZItT4JJdwJbOfz6V1ksGHxQ2X/06CtQuwyc1JrklivSW/Yz1Vw57PfBbze3biwx/7CN72Iz+GVI0t0KiC0L6BZ6YgZpDnSW1lwdEBz6O0bhOuuPY1SH2/ATgobpAIhxUtculF/2N4F4KPAeAkCNuBCFkxJ1OGGWGqIjjpUxI58DmRNFNkRwXWDNGSUjuhCv9JTXFKE4CcFNxpLQDzcdK+PUUDGJ5JiaRs5xMK/5sxZjTZcjEG4GxIjrGnXrXiydgHYHK72vBQnd7swqmLYz8pD2a4IZVu9NKl/Ip8n0+RuwCw/rsabEl5aC1mH5hNIYvJQ3XpnWEAxp1g9j62OOe2QwAmDnAMZUGbTa/tD62StrlALBPUAWd3gdtJJ/juSOPcnwWEfV2A8roGaPubsFIkpwNfN3pxQcVdJLxs7t9idzDzngSY/vsS9FW6JJecQBz/7kmrdbluBvTkO1LqJPphKt9k25bt2xZ2iD2q47GbBAm+vwURq++1gKxUhH6b0wFwvBE60jr3+6+qgDN/cMfDBTg7L10AdhUh0lEmUZwRr9XTACS7bTDAsXPPvof1Gf6XAuBB4OvO9ySQ202RABxvEAMSbcm29O6c42s0vPq/DQC2qgadsCk1eyIomrbQyQjYDkTOY8TKLo5sSy/JV91xTPaSrYBEsJYKEDGiFk0xs9UmOZPSLLaCL/81nsRmt5YjnIAvM/FppHiszOSQzeWFj8oOlwWAs5k0MiGz3czsenKcIhDbz6NZXsMnyTrX99dSUAV/AnArYokteUACcBeplio8LACrXSc5WDWdkQZ2BoBlUsXFLDpCTFYkF69dtMo5yrPhpakpZdcSLc2NN7yA7dD72uJktMXP6AK8C8LyPP9UAF4FlrbP6FkA2EbG+tlXc97uZ3IXiDw2BvXVJwf7HOv7wN/7DRoVhAX4Uy6Ycmx0Z+MpQZ7DKM5Gv6IfZgRsQNkUd7hAkNw0LH1ix9ueHPg4aRRgfKBdoF0V4TvRbxIc5HGODaX7Gu51sq/nArD9zBaATxcBu4UeSRDka3B+yDw0c8r2WJPXo7zQKXqxoGg/mw1SBo2ffa/TbbzJeeC+pn0fff3VFEPyef3Tav8v7vdsphvnNgD7xXUCAKKhFRdsPWYzg04awwKwO2j2gnDwc2nzXNELMynDqFa7w/HvnVRTTd552Oym0SZAme5xYuqNuowss/BudMqJoitNpU/MBgsAs4FnkJHebeRpi6PD0h2DqgmWrZJLZeZeGmGyT5mni5ndiK1qPnYvIwCzVEpMTzhZaS5EraMBXIIts8lUE9DMusMoWMFXy085dKZRqQFeC9D9gKRfnDFoImvTSEor2gjS/KxarmuBvBuoR61dvMkIVhp9Okd4d3IKyDkRaDJ65u/duJ386SNg28VC39tWSBhuO25Pv7oAJf6usXvYqQAsn9sBOFJZ9vPHCT97WjKRKj8DAdaOg0a/qkpRmNEIWEDYhq9OPS+HO255JJYcfYrCjrF9nkbb5nsmXLlOB0AuOMvznUqNJFjZDcSOVdw12SlPdnsODoqAk6+ZBGGh9sxktCDsRpVurbP72ZNAeLoI92zvP2hT+scAMAOy5Gu4v5MDPqcpCL9IMx46jVg5kScAw4hPuFHn+JLcITkQWR6ZDQ0hbTfFXIW8C6c5AZMyLXKdyvN2Oiyd5LlYuk6KmY+8rnOM12hIIyACs3SZkEhDD5g0aGe3A/E0HRtBhh0ycjlkqJQI2aXBl3+Fy2PFnrFLtN0ptEpLF6i0lOnxdUmDeEJFUIkhQMtuzmz0yQhYqAje3+1vToyQYjcrNdGOuxmYSJl2iIOAN97EuNEI7cPiFkbAHD0uGvXl6KSzq47wSQCWNnSOvtZ9LwFcvw8gyUhaPpjDIQ+mINzo2+4Ept2QU+mUBHe7SKysaxD4WAByo2sFQWdTMU0tFXgNryutkEwkbHTFjIgFmAWwbQRMCtn4C8sHUlUGXyf+vEYDb6O95Oc0DpsxiLmb4aDrmgRgG8m7oOG+h+2CLK9l29Y7xRfcoOz7DOKA3c1iEFD1wdeY0Tv8stCB1obgNIUe9jXPBsBn+3u8ycTtlyyy9lUOg8bzbBwwZWjnNAAHJUbACsDKKFoA1kivba5QMgK2FybT0wILjZ4NRyflpsyUUyqlMiyZ/mJzyeM+PWV9dZUa5KZkPBP4HNa4yySTmnqNb/i6zMSzWCI7VAGLCNgJIVPISrUYCz3CgPyvh57pziuNNWkQI54M/SMuNxhpoil9PJQfbhuKgTKrqEnAVfAlCEuVnqEo1PfWHPEcakLHSo/pTIq6G5cdC3sfNypucxIJeoYvlk1PuyaTOz/d4hWwciRdyccJyHgaoQ+KfmXCxx0pBkfA+lyHA00Yq1uO+HQAbPv9Jb+3bNRGDtZ/ruWj+wBsI1Dhd7nRGBDW6LQj+lYyVJScaYtWLQ8WTpiZCVMw5/LD9jW0B7GeZnizhSZuFp45jWRk6G5k9vutukhOos5NUtnr4D6WcywGuQQA8/6zAbAbmCdBUAFNX51/s8k3GwnL/Y6fcTLAcl/vdACb/N6DQDS5MazGkkE68/4zzkZBnPMAnKmsE+5NB9hEcJL5Zw1B7xQATg542KUeVmlaArDs6GLdF0h3iCAwUYeZBAS3iEf9LquAJMUST5D4tR39KHWOEkUYY3MxrRafXXZf9uHl8pKUy5fKUpkTkgv2GQWzb1cKCP24EopSZgn4BOCtvaCt7qKbFxN1OlFFPyqaUNMxuq3Kkk5bO6vaiJilrDqhNAJW7lytBc3UjxUksqAcUbhEh0QLKWwhBdQRIFFxvXLl7dPU0scgYDTFblRlAU3H7cwAbJN4Ag7xxtRPzLFKL369mM7o9/FyI8dBIGzVODbatYvPPpZHTB2T1dSGTcSxwaRd/Lbsl5fVgqTdgCip4hTkYzirLJfe7mihgnw/SQOTnjBRNikYApMx17HNO63ihc8hAFtQsZ/Dfnbe7xZuJKNnPj5uhTcgScfnM0NyJgA+GwccU0J2tiWScSIKTYCwXAOrqEgAcBJAk5tP/FkT73O6+wdvCn27g2SlW/LxZ0vCnfMAnB2aFBWEFFgYORWPbQJAHQ/tVL8tvXtx7GQLOiwCSMmE76WMXM0AMJcEW8drck7bGXHBNekdIZEmI1S6mHXlKB/vwKRDzKRhuQfBVoFKk1ZidO6pN0M7DJEtFFEoV5AraFsegi+bRfps3phn00KNbk4HwDJ5TJKPE5OZYwFUbiZIG86X40HwZSSsSTrpAmIBWIzsNUJWcDBRhzR5NB1E4tY7/SSbJuIk/ag+GxLNsbJNI2D6z57pRntEAZdV4n/H2jHd96sdREHYqEijZVfPa8uLHf+KBEDb+eACrwtOClCrixPcseBj5Rhsqtx0C3f7ynnIGLcxOU0QXK3doxlXbYTqqUmPSdrxerMEnEPHxqQyPtJEQA2kmHe3vedsh2K+BvXF/CwEYP7PnymrPBMAuxuQvQ4uGFmKKvk3+ztbJ30vAMzHDOKAuUG6tySACWsvFJ/OOVeCJiBschfu2h4U+X6vEfApAGpOiO7mtBrUBxda2Mf/q+GAn/3O/aIDpmtRWB4SHXCTx65iRXTAzP4TFKwO2PoB2yMSBfpMTnEBfOADH8Q37rkXmzZtQXFI3dC4SwpFQA5UuE4CLyNbPQJbYT2RsS9T4nnc0ZHaaMnxliBvJSDsaZSnXYNzaLY81Fo9zX6ZG5MpdjHahdox/arkSB53k+j7CUTsKJwvolQqI18oiccBTWnoF+GH9J1V8BWfANtKnYyGmg3A81nZQ5+ItlT3UD3BMWBBiESzvuHO+FFlXKgZ1ghXlBDGsFsj5n43EaUmPOkQ0tcIKzWhA6qRVZYabJ5AGJURXPyMJD6bbQ/0Ei4ZAHUX9aoVZ2VrDpXg/t3KwGzknaQCop42qxR+nJuQdNHUhCofm2PTSUM72GvjAqaf6veFs8/RfIIBcPHztx7TRuEiu5PxF/HctvarE3Wcl76hAMSP2tJJZtPSajh1VxPXBCkRV5C2hRx08GP1muQSjLaYxR8BKxDZWr2tPe/4XoGhqHptrXKUbsGNaqzj1gIT5ZfjvILMC1XKJMGYn4q8tAtuq66dUEh2fblRYf9nC7ruxuYe4bm+zgTAq5ta2vF1Olmz0arjZ2yvm1Q6ms7SAtzWA9nRPcsGOqDWejXF0KfgXHC23yeyHJFdFoliDQZa7uslTyGtUDngud2P47f/6KO47fYfBapt6krRyqZEB2x1+Pb6SJkCcS6KMDd9EkVO/ZUFRAtzUrR0ZGYe5cnNeMWrX9fXAX+/ADhvmnISgG2lFHlXG8Up98ob40G7sJzEjtmiOKDMPsvNiWCZaCMAeylGFS05wrMtfS9FExBfSpR5caN4IZhEntGvspW93tTwm+/idiHu+oxcsgLC+UIR2UIeoQHflJ/CULloLqCJQhnlMTq2rXQyBfm8BGB+R2p/OQ4EZpZZNomwws1pm6ZVAMxJKgCsE5FSNuGIrZTOPKk/gfpFGnbRaAEB8SOS8WE1oZwcAjq+0RtDDctlWJ0oN44ivH6pswuyfaC146lJzWQkwqowjdx51tAElvxvjsZdNp005+hBAJxmoYaJYOVfR1UhOQEG8+aYa08FVrsqpIGM++lvNFWyR3kpuCC4ijuqnrb4s34v69Gh/6rhew8BfDHQ4SbH04IAs3Q21hZaHHNLI7gALO8pHhnO+MYz0XbwoNzS9sDT+ZXc6Pql1vrkU47kVAKdJgEm3zEBsHak7HMsQCfvt79/LwDs5jLsHLP3UXFkg6Hk6WUQAK8GX7NuE9/PvdpijuWaOSUAWJrcOvf9mwPgXGltHAFrBt9UpZlEUnwBLSdgwDgeRGk5o0yuLAQrKzIg3Opoh1nW6DNpwuhaLbVDsAhhsaZuWvK/OeLGkRQjCLo9Cf4ogPCd5Ngujj6kPbRBZJDJSnFGvlxCvphHkFHKgUdRW1Wl9fxsc2+rY3riBcHyYkbLss1YT18xuGFkqLlznQQKwm7PPBYC8m8sp5akpeGBZQLzsxk7QgUMuwjt8Z4dnbsSnbMKjsdjInqvTTMg8bRClCmekkBbFQGxPbrTicP+bAHbVSHE4+xMeFlU9OrodcR+kolLcudSoZXqokmvCyei7RvvGGqCCGs25tUAbL6rAW9bqKIo5BrWmyNyokIuGfFZuZrldhXMaDykY6kJOlOx5zjPZbwQUaclRT22oo7fl3QY+Xa7oPl8ArDMgagPytys7XhL+kAUGP3rZ0HVRoJWEhhvmv0D3sBdxgXkJBDLZ3EUEUnw5ntw3rm35GO+FwC2m1nydWTumA0i+Rh7fWwCM/lcO2Zuf7tBn7OfK+lvUP3nMtZSALbgb6NYO7/P+QiYAMwbozcbAfd5Ik5yl2NyEgZmV3OF4GJVaSLheAIy4iR/JwCuSb6ol5IOw+wr1ezlYjNuvQQ2utaZRT40rjIzoGvNvvkeonMUs5gQfjaHLH0MKgUUSjn4GR+FbKEPYDxiiqeQ1f72kE2rsYr68/ZEXUGfCAKpOEzl9IjogrBSDfo5JZFoCkkEmJm4FDA2ihBjkBODZsy56dGRHQfEA7jXzwZ2AAAgAElEQVTVULMfGsrQs1WGq4ca39nR+boLXialGS934bsRRX88+0Y6dvIKcLG1PduLS1UieWi9XrzsZKbFLewMFIRnqYRVHLJeSdkwvdVHa/2LoR+Mf4S7wOzzXPmWjYAtR80oNgZ9h3rQuadeJJJyoNdxGAqfy59lI+ZzDe+qCc8+gMc1Ex19vDwn7Lcc4rvKcdYplHEjRneDs/frZz31Zt/3bADMxHAyAozX1r8gANt5ZT9p/J5x8HGqXlrWRYKCcDcRfQ0TXJ02yl29mdnPYd9f6mVPka71i4vOeQAuGDMee3y2R2izhNADz9j9iZocIAkRnQ4GVgBPOkIWRBpot1pSMUaTD3K0VDFE3S4YHTc7ZUm8WL8FelII8JI3ZgcCR0TPkmZd2UZOJhEJ358kTiD64HQmFACuDJdQLNFsJVB6wBjikOOlsUraeJ4WQyIdgVw5L5rmSLdkMVrvoef16RaNSU3ExgCcdINdjDy0S4EGaQyH64xVEf3EnCv9Yc8qvgb/jxiRsWCFRTC0xGz3kAnVbtH+7wKwTEz5ZqtLZd3l7pbSuo+zYLFE0PdSCOnhYYCJmxk9N9J+Fn5Te/31QXs1DSUA7BZzxJK1fm6gv5htorcP0Bao3KjHBTLOFYXs/uYvTiFGTcJSdvt4q9kV8DXjQhpHAJjuaCYxJ69nOlxIu60YdfQ9bLQtwB+Qx9f5Sa2xjYBl07WtiUyE1h+jflRvzXjcTXHVz4kkWhKqLQC7EaD7Pv9cCsKObxJ47Xsw3+Guefdx9v5TPvMqGqGPHe6m06czTuWw3bmgyejVnZLdedwMtBDjnOWAmYSz/KUUH0hHZDspSSnQzMfNtDtlstI1WXcoGRQnGom5sG5LCgt8McVWG0D2kqpHTfEgXVpg8isnFox0+RK1gnOEJMcrH8d8ppgTk+iJr6zHJLo1EaAZyWbzWRQree2cEahvMN3QUgRVL4Vmu41avY56i/Z6GeluQWMfcskSU3bbmshjNwTDASb7ucnkS6mHhFAT0jJHc4oEWEnKSfceq4FWhYROJp2yEvnVavDZ7DHISlEILSjpx5plA0w/QC693C/LdSRs8SSlU1WiSstdGKJOSUqTnIRdk5l/glsUCf/MDrtioORnAT+DgmgK+0m1UygIs/oUBPuSMjdKs2Con8M9UfF3x2UvPlX1KQoFCN367POl+s0YoVs3NbWypGZFqROZj0wis4kmEz1dKmNIU3A+mTFjdG9Mq2Q8xY+UtFW/zJkUhAWLPs3Wv36cAy5A2O9tn5M2XgfueLgAGudNkihmfk9SEKvAyaEoksBofz8bBWG7mLiRvH2uUBwOALvzKjmn3I/vjsfZKIikmm31c9UIV9aJURLxZ3csz3kAZgTsArDKr+wRkTKVqiS+9Ev3Hb+E42R0ZwBYLog4nKmRCktDJZPMDhiMTKVlfVN8Zll8UR4Zxtj4Grz1lregUilJH65KpSLqBR1wlW9Rm6kXnvCuMG8pBF6cTpdJKjVHtzwxJUlUfJDvrdVbmrxjtpf96potTC/M4cTJaWk9tPv4Emq1pigYClRRSMv1piRtwlClTBLJG/1wzD+bqNPKZLSM2vDDjttay0TA+p36+lU7MdnBmOMiLXDaDZTDNDaOlLFlzTAmKiUUSuq36h7JV63VAX3oVq9lq1PuUwE2YtThpP9vU7xd6Qy3UKvjxFITxxfqmKuRgqkMBGBLAcSgZCJfqZlxOH13oSp4m+jVcMOU9J3pxmBAqQXlfDknSBVYFYI2hTRVcdJbbjUPLIU2na7YXvIExmif5v4iPzNYrZs+N04FYKv9FX7T9cowkZg15ZcknfE+tsCQjPL4Ji5gJIH4HwPAFgAtIMnvCZliEhjPBsB2fJMbh855Dy2npZIL8nHQdZrNv79RrNb5J5/HE6PdkOzfVp2GEgDsbg78+ZwHYJuEsxSEAJ054hPYOu1lXVCmzohfWoDEmNG06dVgJqFcNBMFMZEju2q7hoyfEX+DVl2bG7I55FtuvQWvv/FaZMHyWzvLbWhIKZSJwoWCkDBD/hH5Ev+13Bqz6BKGkNtztKs0ySGdEWbN39UYhe5gvOQt6TvXxdf3LWH37ufw4kuH5DsWyyU5nnZSkbiT6YI2oGGqzsSwKE7+WM2uuk4xYNR/9bM0LUVhxkt38v6xt90m5dBC3u9i83gFl28ax4WjOYx6TaRbVSyLavX0jmY9ASRBv9X/mpkqRQUqP4j/jR9LqidihEE/YvZ9y6LpZXB8pY29x2ZwZGYRexei01IQFhitAsEWVGgBiLmWhkJSUKbpkFqG2g2Fxvfu93MXOX9mwY6+j1YdugAsfLmTHBZloadBgL1mDXaI6AGZtIdcQJ0v0IjYK68lCofAU29hcUAzdAAjYIKAdsLoc/DkxtWgp1/+TYmbCwr2e1mQZMHOGQHY9cJI7EQSgVphUVxNqhuqjQipMnJv/1gAtpWmbgTM17CUlwVg+3d3E+DjrHNc8rq5AJyMau31lu/X7uugkwAvn8NRQbh8sx3T7zsAV2vNXnX6BAbJ0OgHnC4NnVEHrJ6mbL+jLYD4Je6441dEB0xT7mxxwmT31ZtWol+TOOmwLY0IVBktmAtvIjk+lvyTPQLG9KxZEDJAKRqE+8hlffhoo1mbx4/+6K344Xe8FRNrx2S8V3FwiQnIX5fYVpzHQlLDnI0i7FWSgpQlDdetl7zki8xriLkO9Z+hmt14HfavC6TjRew97xEggfmFJnY+uw93ffmb8EfWo1AZQbs2h4IXyeZB/bEoJ/wAvbSHruwyapfZ81Q2JlG2lDTbHV+rrOodAk4gJu6cbEzwyeJuqfym5vcw0q7jqnUjuOaCSRQzPdTZPLLDRpQZRJ6CDnlpmpLzX9Gnst/bCNsY+dI2nebiNNOemZmR12dHYJ42qBEnxcO/02ic93HR8HcasvPUQaNybfGjdA1vfB/+/VsvHcRzJ+pYSQ2hUh5FqjmPTmsZvVweUaaAXENbMsXa8LhUWbZqpNK5+ETDogQLkLrAgaIfCe9O+ojHXeqvee1oRE5tMnlw2TIJ5MbtLHY/48gH2r9NTktpzRuI3tyeGuIkoe2+rDSFLuAeOq2adiBJaS9BAixd9vj5pOu1yX/Ez3ETQkxcS7Z0dal3fAJgktj0EBwwtc1dCQ7UTGB7LrCVcNbWUgDWcViLOn2KyY0g7ft5CTdD+1ntRsEgxIKqjXrt77LhSZWs0Q+bU7DQdCagsN7Jp1AHsVtdX9vtPqa/Uaz+uwvw8rNTqZcEedmgqQP+9Gcx9+xOfORjH8WtP/Jj2pQzaqOVSSH4HnTAST/go7ML4gd85Y7XIvX9B+C1Kq3qEFAN52I9ek8B4E5cbEAA5oVhYmN1ksZyNLrzB2EJrWYVizPH8JPvuh233/5DWDc5jjD0UGe/r5DwevpbmzgedUBBveikhLazx0wpD5KFRM8KlnXywvpsy8PkHGdxFLGlq574WcLKSJwJNx5jwa6pGhEfnanj3seew4PPvIhGJ4Wc30UlmwaTTNLdl+8tKorVAJxK95NAchzk4yVgt37Ipp15i6Y+PfgBk4I9aZQpi6DTxMUTa/CK9aNYXwqQ6taldUynk0KKyTivFwPC/Pw8Nm3aJCBLgHz++efx5JNPgvcThHk/QZlgyte2nSM2bNiANWvW4JJLLsGll14qY8Su0Hws+/RNTk4atzf1oiDw2L5nJ6Ienth/EntONqRlVJhiqx92FfHR7AUiYl/lHxzX3trqP8dsxVhzMmK3RTf5dCSdeXncIA3UbFMTLh5vQi3FkZQcLfQ0oskwjUJt81RSVqQYhCKiPM1WHSpuxzSKOIpQJ2wtLLuRdLrgfVSjSDGTbWtEEyZqjZ0KRn4G+Uy2AtJm/swUdsFXAozVhWqnTvSOUiH2FgOtuc8+3x6a5L2dx7dlHfZpHPf4LmCbUDG4m4WC3eocQZJCoZlVbDBlaUiuI0Ot2Q37dBytpS1dYF39GVdvIKdsIk5TTnfw7OPOeQAOCxPodsllcbfRIgctjdUF1G8Zw71Qd0ORURoA1izvgCSN2dh77RSiZg2bN47jD//zR7F58xh6jGbSWqGUSfe7Cg+EYQIsJ5iUOiumtqKmLAAR0nepM87I8bFrOtmCnF7KQ5WtxlmppQYBaDJkJogasRK/IytlOK/4NseXgf/5f76EA8fmMFQpoZxjk0MV4gsAa3sNjUAYAXOBBU5HBFsubQBYYkCCLk8g7IHXUZkboyw2KuX9WwoerjhvMzbls+hW59BNRdIehu1fogbBSQGcVAKBglEpQffee+8VwODEJ+ASYFnFc+WVV2Lv3r0S4doW60ePHlU6qNcDwfjqq6/Gm9/8Znm+BR5+JhZlEHz5PBsxs5nqnhNL+M7+aRxcXJH+a1mOoVADlAiaQgXDvSaTbJIUi2M9azbvzJdeS4tiwlC9L8SXWfvNyQZvulPwehNkBTylmalNlLE8XPu0MRiQjihGNSHJV0a7jlTKmvpYn+is1y92YENL9i8UKtjQTb2Oo7O238UtmzenxVW8pVPwEg4oJXcB09DOekqw0a/rt2xZOec+TRSbyJWugk6BRxLAkiKLJEVhE+z2fpcLFrpH85T9RKNJyFvntiSwJtewnAqdQgx3nPT+fgQ86LU0t9O/JT9/iyqIczkCTueZhOvrgOMdUFrPd0CZlOh346iY2WKa1ijfmUprkshSDvr8/gKL6g0pu/iND70fb3vr9TrcqR6qNXa7zcWeD6eNgZs9IEwhErqgg8BErZb6W5G2Nm2ELdo5EngVoGv0AvZzyBuGQnBcRF49hLzwWviGts8jKTecFNrpEH9z727c+/DT4jnMZJ4ISqkRNuW6KS58RsHmA1NlIFGPXbCGi9FIxYPHNlGBD9b8s9aMQC7cojSTzODGDUPYPDSCXDdCbWkBqWwa6XwWHW5wrY70uiP48pi9b98+fPzjHxdAZtJy//79eO1rXyuR8Ctf+Uo899xzePnLXy4AzUj3qaeeErB94IEHsH37dvmXQE36gnTD7bffLlExo13ex89sgZr3kZooez0sBQXsnFrA0ydmUeuRTvKQ6aVQDLJYiWom6WY2ooTslfI2jVqNwXo8crrBkyZiV2fK/iSpKnJANefn8dN2KhbAcZpn2giYY2Nvsc0kC3pM92pqPGKzKRNBc+O2PHQurRE/6TTSHtwAGi0CfRphJiOJUQV0y0X3AUPkbgRgA4gMLNRYldOQr0d/ilMjVBcwLcBYAI7ByoKxSVK5EbBuTkan7J2+KSYf41T6nwLUsmn5mvR2AVg+i+HblbY01X6ySpRus7QEabYkwK5ey4OTcH0gPTUCdkHWBeAk+PJ9znkA7uUpQxMdVawi0LJjC8D98mLKd1SgT/DlzsYJGPYTLoYLVEDWy5BJByjmPPyvv/hTjA5lpbEkX58tf/xMcHYAprTLB9RVGMgR+Qx4Sm6u2kCqnEXP5yfuotWLEKQChF3tTNmtcwfvIp31KBXWm80icnH4LCeNRKfcS+fxwskW/vfnv44TC1VZ/Kyok2MWOUt2q5DEHDlLUwlmOzfwX+NMxkVpF1maR4sgLeBL2oOPYYNPfpdivoC3nldGvpeWTYHg1/JTqHcUoEMvQKVUFuD99re/jQcffBATExPSUPL1r3+90AgXXnghTpw4IQBLGmLLli1CRZx33nkCwOQ3jxw5It+Bqg/ym4yQ+Vy2pb/qqqtwyy23SGNLRtcEd9eeMVNdhjc8gueXG3jk0BRO1GjP6SHT7aAS+GiY78pI3R6/3SiYKgWbELOm6To4phWVkdHZpGZcthwDkF4/Cwh2sydA6vFXk2RCgxiqQfhlE3VJsYUxmuICFrP2dFqr/UjTICVJOQGjIJTAgpsdE9Ecq26L3bNtVK3/MgK3N/5oASwJZCbWGAh89vm0I5Up6fRm4+Zjb3GE7LyP9RCWz5zmaak/31xw58/cUNyb+1nlu6T7TTXdx9nx5jj1rQm4q5nPa5LgVJMk39MdB5eCGPQ4NwI+NTpWSjT5+d3fz3kKop2bVKLbnH+01QsHWs1zAu7AkmjQC6l2k3QMU1maHUCb1EhGwN2oi6uvvhT/+f/9TQQeDVG6aLMVfJjTCHpwoZAzxj1Ue+RLQwXfkxEWdu7F1LEpRH4Ka2YipLeuQeeSCXQ3D6GYyaNEAcTjx3DysefBFFmLWuRyDmsuXI/SyzYCQwHqHqvM2qjQLYCm3z0Wi/hY9kL82afvw5N7D6NQGTZex6YCSppmatRjvy+TiAIEEgFrJGwVAMJVt1WLStMgm1HvRE1kPR+j5SG85bwsWssN5NIZMZlf6jQFrIvZDLKehyee3oMvf/nLArqkDAi8vJFuIHiy2+/GjRu1w69xCrM8Lu/j43g/wZiR3kMPPSSPZ3T72GOPCbCdf/75eMMb3iCvx0QegZiAzG7JJWqAczkcWmng8aPzOFRLoZvOINttI9OpoRMof6r/my4UTiJOEm/WIF00arZKzRQ9OJVeFnjcZBDnDx9p1SP9Hmt6ChF3M1NUw2ILBWjteqGAS8jtu+vxs6hE0pQVs/VUW/02rB2lNbDi69rNyJ647HSV7ytLog9w9vTgAoR7XxL85PMZAJao07yWuPFZQLadVozXtp6s+u+QlixG32MiCcadhH/IanBUZ0H3+UkKglSN5XvlnGi8sy2wRgkVR/I7Jr16klGsq4m3n8P9DmcD4HYmOrcpiFZ2vYCvGNCY5oZSU0/2n00pxU+Qpq0Gfo3elVIEAW5TPWUvXCzUN5HRzOwifvY978L7f+HHpd6Lr7W8uIxSeVTnrjOZVm115pdutyUdlT1+xn0zWHjgeZx45FlMn5zHSqqLi4NR7Jk9BFw4gle9/WZMrFuHF7+zC8cefBbhQmRKYbvo+D1k1paxYcfFWHf9dvQ2lDCPLnIdDzl+kG4VSIeodkN87t5n8PWHn0K+Mopuu6WFHGLorgvXtm6SwgPhkPvdmAnCumHpTXh1HnNFu6QiDjafK/o+JkbGcP2mNOpzy8j5edFULzfrKJSL8KIIB55/Fh//3BdADnfHjh2ibNi1axfe/e53y3sy2pWoudUS+oHgyWiXYMWjOf++fv16oSsuuOAC+TuBmIB85513Cn3ByJoRM/9+2223Yd26dfJcUhQE4gz5Xq+HxWYbu6cbeGERaGdyyJP7bs5CzHoMAFvNdOztaw4bEmmZQgl5rKEhuNBUtWBMNsyYyRhaWktkfRzPhE2oeJYQYNsqI2PBRJs6YVWXSImOZPGZatW5K8Bu9MpWqkaA16QgDypMKvPz9URayVvbAG18RDcRe6x+M7y0lW3F191qhqnkGMCB2vvSJsJTC1Tjp21/FqGGPt/VG1sLTllznX6EmARX+d2Mr5skc9eZm4Trn2D6ZkfSK8ZuAjJ2TJY6/tfutbJVok7lGumkQTeXgnCBN7mBWNc8d5Nwx7ib65z7ACx8jtFbcgJKFx3xBegi3dUkhDCoEtmwtT0vkGb8xQ7sFA64X60yv1TDr33wF/FjP/IGRM0VhFmqE6gdo/5VuhKd8dZjZMqOyrM1PH3XPVi6+xmMV0OUh8bQCBmh0EymgV6vKf6/jB7pz8AozQvyaNaWsaZSQbtRx6Gpg+iO5XDxW67F5Bt3AOM5NHwgK4FTXY5XC5GPbz93HJ/+6reBMC/d64TDFCtDB4BNB5B0N4ijKVZNCXhI4YdOvE7XV9qB48msPe+MWhgKclg3Ooor1jRQX2qgki3LBrDSrqNUKmD/s8/grr/6K8w22xKdPv7447j++utx8cUXS7KMkS8XPfnfL37xizh48GDs6kUAJb1AyRnBiSoHUhe33norNm/eLPQDo9v7778fBw4cEPAlvcHX/dCHPoTR0VG89NJL8rzFeg0ZXv6UjxdmIzx6ZAkr6RDlIpBqziHl5c8IwNJ6SvbZfidse8Gt4Q8XnfXNtZpi8lsxoIg23fpxaNm4lnvTdF/9HsT7N2LxjnF/457aowuaKWQxVZrWsEc3gh7YkEWsSsX7lwUbnP885bXBBFzbU9ngqs/oYEp/g1bbQzeC1AjXKV9POH3p33UBJAE4BiV2juGG2tUiFBlLI7fje3VNpaULUKtAzCQxLaUQbySGRnEBMgnA8p3pu2xCbnk/c2RVS9auyDLj9W8urGwkpnLNff1k9KsPPz0HLI83KohBAMz7/q8B8J6H7sN4KY/hytAqP2C/PCxaToIDdaZW3xe3SuHx28ug2WjLWuihiTt++Zdwz90PYHLtVjTzm2QiMpJgXX2WVWxyTFQDdR7xdGe2fdNkKQn/y53QGm4Pugi8b3mhht/7/V/Hm27eATKh4h0RVxYT5M9sON5uNdHNZND82h4c/J9fQsoL0Ei1UfIzWGEGPe6UMRjHKWkayxZxqLMCr9PGpoaPF8IqXvdffhHB+DB6eTZ0Zlt4Pp8dKFL4xndfwl1ffgAojiGNuorSjYOaaIJtm3kWbJhS1vhIa7tCG3MaHhAaGe3OEVbpfJbDkt9GoVvFjnUTGE1HAqakBwgkVCDw/z//8z+XyJZSMf5O1QIjWVIDpBbs9eXjGBXzcUzq8bNx8pO/JG3BYzTB1ib9LrvsMrzjHe+QZNwjjzwiIP3d735XomO+D+kJJuf4WrLguZm0u0gFGTw7u4Rn5uqo06qTSTh0UbfdVAzXaPWy1rSG3Z5t0khiWZOUk6M5G5ZYlYkZU3tkt6BnvTYGL14gzfE33Dtf35aSy+JMAeVUoD4bLA8Xzw/dUBlkEINMy7zYQlWiZMfdjXap0pA1agn3S60xPYqF56aLnJnP1suE42+rN8WDQtaTsQKV9IdpPGrGixQBx4pjbT13LQ+vGn5DERgqITaFMkobld31OeAkBcAU8yBwthvF6Voq2dVEnbEFZuuJISvF9CEUpzlTFav3mw3FeIrTS0PwY1W9hWNnkOiIc0oE7NArg75HN5vCc5/7DBb2Ugf8O3jrO6gD7koCO8ql5frGJv6Ol7FY4Iof8CzKPNlW59Gcm8Hs7DSOzy+JH/D2a6/t64C/fwC8UWReLNQNUl3QldECsEzZnkp8FIANIW+YL+uD26cf+nyCHcjqUgO/+3sf+icDsGwZURcv/rcvov63jyM/PoaVdBd5Nsnk4k/0TEvCMBNfQbODJvvE0WtifgXHW8vY8u/ejK23v179ahMAfM+jL8YATM2rAC5dsIwNZsxRCgDbDg62eqhfNixg0u3GAJypMetcwFLQQr6zgh1r1+GK88YlIiUnS2Bl0uyzn/2sRKTj4+MiK+ON0S9Bdnp6WmRnfBwB+Qtf+ILQD4x4racGgZuPYdQ7NTUlIMv/qXTgpKMU7U1vehNuuukmPProo/jmN7+Jbdu24e6775bXf/vb346bb75ZknZUcNBS06PueL6GPQsE4DzSnQ7y3TYa4lDXz4RbtYD0aONm4GlJuUa4pqrM6dScdfr/2WvnHpc7jorABWE753jQiDdEntBEItZf7ZSBMVpmwRWrnjWI1NJkBnOkLSQZRyWGyMxJXehnlgenM+gwTO4qaIc+O29rmyOJYE0AYbto8NWtdI736alJ/1dDwD4A8zsQgC2I2gjXAjKvlaVjrOqm39dNaZkkKCUBjJavZwJgd0wHbXLUGQ+6LjbQIwBrHGv13tYp0LwvZX78zobG0OvW99dItiT7XgHYfqdzHoBb+Y3Cd7EjLydlEoCpDuDFV6+DlJrOcB4ZAXfySGMvlr2/ttyUCPiNb7j2nxQBc3FHi1U8+pv/H4o7jyKzdRLTqTrySy2U0gGqA2rRXRDuZEJ0FpdQZtKvEGC5UUNqqYbwiq244g/epxV1ZwDgNFhBSB6070NsIwJGXn0A7iehbGGCTLZuCo2sVmllqsy05wSAC90arp2YwNocqwVbEnkyAiXw3nPPPfI7KQHysG9729vkdybQSDfwvmuuuUYoBRZhkEYg+PLx/JcnIhZYMKJmFEzw5e+Mcvk/AZ8FHVQ/MPFGoP3whz8sIH/o0CG88MILuOOOOzRZ12iiF0VIBQFeWGzg+eUWGkEOqXaEbNRGM9RmmDbysgBsZWcdaXelBu/SJ9tYQqo+mF0o+gs8GcnxOrpWEfI65nrHERxpMgP2Qi9IxbqlO2h9qpV1tDQQY5mudk/2JVHHUmduCqatESNVq+s1lpSks6RdFjrCD2cCGsJrAk5KuFOqIkhGh/zsOjesV3EfCG1nDQFgs4FYQLGbO19TJXaGihkQAWvHFd1sTgekBGB7bdz3GHReHAR+NCodVGRhH0sAltOOpUqkm7p2MidIs9z7TBGwVVUk33vQZ0lii4xxBud2BNzOr5PdnQL1gP9Lby2lIDiRGQ0o75sEX02lUOJjF4N7Ue1FtwD8ppuvhUe1gfQ7s9TO2SkImaHVFh774B9hZM9JNDdVcAxVFBaaGA/yWFxlFH/qtGpnQ6TqDYx30phGE61KFmNzHWS2bcLIH/0cCiza4FFSOFulIL7+CMuSlYJwI2DlwJyyU7bLMaEJoykFZsv72aID71QAJgXRYwS8FluGtbSYQMoF97WvfQ27d++WL3LttddK8o3a3i996UsSoVIJQY6W//Nvl19+ucjPCOJ8HXK3jKRtJRvBmNeCibzDhw8LAFO2RmAmTfETP/ETEv3y989//vPyGC4cRt5UXHhpH51mk2GdAPAL1RaamTxSURvZdhOtUDlWiQZNLsCCsMaakVp3sJZGTJrSCLiZmeQWAdq9xZubAVp6ObgLzwVg/lxvt+SITxC2AMy5rF2SU6hSnGgiYEZhbHbKOU6/B/K9dHIQgKBUTSiFflsjjkOTtqDy3Qj0xmRKlb/y+HBASyEbHQowSxSrm7cdJ9lIzGaSzFHZ79+X3Rl6wQBw7NVtKAirgx4Uvcr4OxFw8jGW7nHH9xQgTP3/3L0J0GRndSV48y25/1vtVVKVdiSEhIQQSEiWEAIEZptuY7xh3J6xHR0zHbDlMJUAACAASURBVIyX6I6ZsKfdXsduz4zt6Y6OcITb3cZum2awwWAwMpJAuwQISWgDq7ShXVV/Vf1r7plv4px773tfvsqqkhE0qs4I6a8//8yX+d77vvPd79xzzzU7V9vp+XnknLJ5ZYBr0ee8UanuGAHAHgEX97mIgL8TAA7Hy6iandwAnDW1IwY8ULGyVyFiB4gYr4R/e7TLTmF0S1MuDQ9wxyEAl6MYALBSEN8hAGP/OJ7Iw7/yHyS64xHZXEql246ludaTOUlkE6HMcR69OJHmRGRxkMkL/VWpnLJNkidX5Lz3XCujX/kQOcIQgIeVitz41cfkLz9/KwE4rRSVcA7A+Diec6kPW6GFLSI11GIxAkb01EHCpy5ryVAj4F07ZUusdALAEFwuON2rr76adAMGLkAQ4PmZz3yGagVEuFBDQN0AkAQnDPAEcCPSxb8xKT0ahsQMiTeoG0BBPP7444xyAdoA43PPPZcgjPehug7eEYi0wRsjCt6xc5eMUHEXRbJ/tSP7N0cybLQkglJijGgY5dOBFMsKIPyueEcrOh1jqw+gtK4SiCCRXHo5AByCRwjCAGBG1tZqiEoeA2A8RwCG5zItQhH1xuqMxiKJChfcHOxMUkUwN51wH54dCp1cQKgjZvhrlaKBTrUciJBaMABG7iAEYI/mmUvx5FrwGo86nYLA+wnouS+D7kpPBMAhBzzrGpaj4/A78t8GwP4dwxwTnotTBV54WOs5aSIy7xLuHjLH4IC/EwAOr/MwnZzcABw1YcbDnqkcWCz+MgDG8+p2ZNFvAL7M0bFjxXQE4zfUbzY4YKUgLpuKgDWSfBkRsGWz9/+Hj8vhv7xehjKUuV1bpNobSI9+CseXUfSiWBqjiTSyiayjRXuzIQefPijX/Mt/IZUPv50VXWUAvuEr+xkBZ62tBGAOOkv0hFpVBWAMuKIcuQzCiLiOBuCxtCYbBOA9LY26MJGuv/56qhoQvSJyReINlWp/8id/Ig899BCjXgDulVdeSR4X0SpA9bLLLmOEfNNNN+VcMDhgPMAtg0sGZYHqONAcjzzyCIsxAOh4/1VXXUXeF8f7+Mc/TuoClAUi7Lde87aAgujI/s5AhvU5aqdbk7F0AiMDB92pVuxJEe0BgBmtWk83ejtYFt0nfhkAwiTcrAgOCT5vEcQsBb1qdBeCz4L8D34+44nmLwAMMf0dFJpQEqMcvyfLtPRdAXBMpQ4eCE58fuQ6YrO69O/lEaV3VGYLJN8VRC6jsyozr5jDztJohHJ0yQDHnNkcgMMk3MuhILDjPB4FMYu6CJ8bmwzOFwxfLH3RQisv8t9DXZDYwZzNOk27bZTOd5qEm7VohAv2SQ/AaVsjYKUSzDFKWV9GNigTxQMrLxt7k4pQBQQGALbo4aMMwN2NASPgWQCMKoWIkrTjPCYia/FQhnfeJ0/93n+W7jPPytJim6Wmh+ORNGiHduwHOgzH8ARugl4QSTYnMty9XS79tf9VJq87m25JIQCjcOPGr+4PImBNHLkhO+RCHgG7ID6kHnQyF5ljAEK3NqbHbJUccNMi4A15y+7dsm+hQg4WvO6nPvWpPMJFdAvgRGQKUMQkBSiDuwVgIkEDwH7wwQflox/9KJ//0z/9UwIrImo8oGRwVQXoCdAVoDXwXpQrI7LG5+J3RLvghhEd4zMBxnj+Z372n7NTBvrtPbHRl0c3+4yA02wsrWws/VHhd8vr4oWT+XUqrpfzoc6zYhLDQMevZwi+HgEKHOhmdETwOw6Q9QeN373wwyoUeRwAcd7rUJNsLOPAljlTAKaRDzyBmCBSyRcSqNBxc16YFJNdl+ktbJaaTlEYzeBqCFIZ6MYNes/GD84D3iVTpcQVBTA88HrywkGHZXwXPL7TJByWmTKtcPwJN/3XAVjDwNsi5IN531BwGkTA3oLIE4S5i+IxImCXuB1FfZSq+8IxEkbAg2R8ckfA1bndXOm1F5jxljTi0cw1ANhX3WkA1ngnjQo/VL+I+eQRkd7m0CiIy6QCPhkrMiIREoYvA4DHIsvJWLZ1NuSpX/lDOXjHPaQUsjSS5aVE2p3jUxBoqxNvdmRjXgd2/UBPzvrwP5Et/+qnZRglkmABCDhgAPANX3k0j4BByXAAWqSmCUmjGGz76gM0l6IFfreYOS5DCymI5lhlaDtqfQImCiQ++9nPMsIFnwuQBVjiOcjFoGiALhdRKWgIJOvuvfdeTm7QCz/3cz9HRQMSeC5j8l5o7nqG933wgx8kJYHPQ/IO/+HzPvCBD9BPAjwwknBeiPETH/4pgaNne3FRvt0dyKObAxnUCwCeZF7frSW6upiHlVk281jco0kuFl5aJ2Y1QwqkfTb/HXQhAwsB2LfCPtZQUVh0pRgT3FxtgVA76w8pssRCTEUFSQQANSwrtarTH2HyznO7GewouYbQgYrAjfc5AEPm5DtF963AdXc5WtZXFY1/RwCwF1XgOqTwv7AI2Hn7UI7W76sXxawImMVTJ5ChlZNwZfANwWxWLgf2oN7WHe/1ZKOPeTRX4Psyb91kHhWxeiyfiAMuGhrMLqc+FvXk5/F9B2D4ASMygl4QOmDVvGlvMl9N8RN+wOgSgQH80Y/+Iv2A9+49TSrtfTIZqdQMKzu2WTxpeKpywqjtJCeMmbKrBlifc3MwdvS1jgWMkhFZIvLY7Mhv/ta/mo6A/xE6YBj2LsfwHRBJ77hfvvar/1Ymyy/KttO3yRPPPSm7lnbL+maX2exas8UecKNBj2bs6MRxIN2QehbJ9s1IJkdGMrroPDn33/y8ZK+7UNbWe7Jrrm5uWTgpmPPEcuNXn5Q/+8yXJJrbLrXATzAvATXpFLeckNfkv2NLrfKm/Dn42o6H0qpVmdFnRD4eSTvqyDl7tsoZDZ1E4F/vu+8+gin4XagTAIJ//rE/kUPLR2RublEuev0bqFR46OEH5KabviibnXWpIhG5ukoABc3wiU98gok4fDdQCd2BytsQCQ8GI1IX73zHdeR6kdR74snHSVPASwJ8M6JfADDoCdAh77r2nXLpmy+R5c0NWYmqcnAYyyaUBFEmNVA62XRbdUSbIUc7HsNx2RJdiC7paFeAHlQQOdgGnLo/h0Jb/Fs156rzxYNRJQDWaCiXeUGX7VwknuuhoMJMafIAIXRo65sbmxVRhMEDzoN9VtxjgmIr5Zi92WbfaDpqfS0xR8WEJQEnWeGmRhg3vS+1xXCgq7e8Da2dp84rmhGxOlWj47wfIeMNS+gZCuE4eE85UuX1GgfFIe6vETirYSHieYb+FoH7mX52UViRu2vmjW2ndyh+r3MwDyJfLzbRBcUXLlVZOLD7AusAi/nsxyxTKXh+VKvIt/76L2X10a/Jr/7+b8s/+eCHRTahbOrJsDmSNGvw+FpmDo9wxUg8QNOtHj4irWgi8eaKDFcOs3T/uUNHZP6UfXLJFVeeWAf8SgE4bu/VpoVjaBZjBeC8pl4TTV6u6P4P1EfkK7+Wd4YATH9h+o5VZNTpviIA5tjHGEwmknVW5cBnrpdv/sF/lMnzz8o5l71Olp94SRrzbRnHsax1NnVQ1+oE3VFvIMuNTTm/uUte2P+CLJ+6Q978678k89deLf1hRWpRSh2w2hXOBuAqFhaPykwBoQhgdojOgZq2lf1BuXC59zvu+kCaVS0IyBAZjEfSqmzK2bu3yL6qcmcAQ9AHiHKRZAOvC8XDX3/y4+TXduzYLRdfdImcddZZcvsdt8oDD9ynvgoVVVEArH/0R3+UlMIf/dEf8V4iakYEguQcwBgADLB913XvliuuuIKR9UMPP0jQBT2B0mTohr/85S/zOPjv6rf8gFx51Vtkpd8jAC+PEulHaDGVSSpDM2VyqZReKE/EcOJMehp15mW2CsLum4yEWAjAzoP6pPMGmQQCb35p157X2YsmUP04lYVXfr7vJG5pG+9gjCITHMcnZTjJ+byVGjt3rQWQ1lwUvs4c+8o3435QSYEu00ZJDAdayMO5FVTK5Vvukfe1VnT0wMYBuArRkCXffAHygAhfxTXDYZLMgZ7PZYXZDhe/kpcE5r2DZe5zYTQSX+uF3LYoOHjqfQavfnSlXz5h8BqbH3r/i52RL6TwfHY+2Re/cAEPDdnDaNg/Y5BmJzcAJ61TCMA4ea0OQlSnqy4ng/l5qnE+ex3nveHU6Av82NEA7BHwKwVgeL3GlVR6kUivksniYFO+/e//szz6nz4mi4hu9ixK98ia1Idj2dacIxitdDdlA9xZPZUtnb4MVyeyfsoe2fovPiLnfvhDUpmkIqtdkYWmdjg6DgDX0BXaqqo4+GzgcZCAghjrtlp/12QOW/7w2sEBLZbJoCMN+ABXEupp02wiTdmQM3YsyLkLytMiiQbwQ/SLKjWAIeiBz/7NX0k1rcvevafLm990OaPZz/7t38jBgy9SUzvoq+8DIlqAM/wcoKZAcQWUDu2Fdm4/iYQlkm5vftNlVFrg77fedgslcKiQQ3IP6gkk8/BdwAmfte8Mefs73yabk7EclkQOjVMZpXUCcGWE8u2jIyCXXREeUUpukZ+raUBl+YM0QGAofhQAgyqwAhgHZUxej/Y8EuUEh2AG/KlNegUIRHhcHfmRai+tVpfqKha6uBUA4cdP0KA11AlbBdzEHOtGlYQRMWeHaZBx3jlHHC7avpAHnHaE5q26bPH/vlg5AGN+hQCsznDFrsAB2K9nSCOEAIxjjNzGMvhOSj8W5+0g7IlN/z78DrkmuWiRFSbpZgGkNafWax9W7NkQoBNjoCN3YPfrj84xs87Nz7MXj09uAK61tRuC0gm6fWQdvNWxZ7Ga7ugKVvSG81p8bJE4QLFVmkFBvFIAlv6mDOtN9laDxw20yklnWZ79s/8q+//9x2Q1W5Yd27dKK01kc+2wDHowE29LtdYSGGzPvzCUp3ctyu7/5X+Uc3/yJ9HTQaIVqCFiWakOZAGGhMeLgDPdQjsI8/oEIMy3BhEZnNIUfC05laYy7nfZk2wCw/BagwDcmKzL6TvmZV91xK0QKtog/QJFAM4WVAM43rvvvFVq1QYB+Jq3Xsv784n/7+PS7W6Qy8QC4GXHAG9UuME3AoCKyHcwHpBjRuSL74qtWK1aJ22FY212NvgcqA9EvKAebrnlFo4HbMfOO+s18u73XCddyeRQFjMCnkAHjM/ub0habU5xtGzpatEff1qpMreZueSqKJ9lfz33WijJ+jgGLYkFKgwPgEjOA2t3Ku5nPYqC4oEURFCCq5MZWxMDYYCeVaSNRLP2ZfDIAT5DCbImVvmTCrQR8yP8THNzY1gCjpjbeY1MERWnVYv+bZtdjvZQqUc9vSUTPSlVpiCw+wx3ERyPZoqTR/OzipIy3xlMjgJgBzG+30zmcVwvJ8ffnQ4JFz9+dr6YTHe1Puo6niACDt3QwvPw7wZ52/Ee/WRycgNwY07dr0IA9qQAo19EcOTesH/RgZxLYfB71s8jYC3cQGYZ//ruUBAw/4UYvw7j97HIJrZ5yUjaa8vS+bsvy+N/+O9kdbAunagjaTuRZqMm1Y5Idrgvk7WhVN74Jtn7z39M2u+6ThKZlyrwFKxAVaQjA5k7AQDXMkuClEC4oCD0Dx4RI8pEwiTfRtVqMh5sKgAjWqrVpCqZ1MdrcsbOBTlnLibVgAo3B2Ak4hChAki/fNPfS7PRln37zpC3Xv02TkIHYG55JzG9JACWKEdGkg7KCBj4gHboDXt8Hp/hxijo0gHQJsDFFUbgAGksBABjSN7wXXAcRMAOwIiAD0+qBOCoMpFxb12Sajs3PMfWmwUWpsMFpqhlrwOel6kWgOd+uuXIJwdlVxFYElQN25XzBAjUgpY7arpvVZvOc7K/q+5OdOxaRGmAg0q3kHbI76Xdb1SI5oCkjZJyHhgvgboCC7iCPhu3UOdMVzUAmBWalM3a+TmQtsHBTUeQRoJ2Pip3NK9qUyE5AOfdyZkUKzTnZaDSYEoXAKozShGwLzL5+QcNVP2cB54ly6+tRsIOyGE5dHgdyxzw8SgIP1b5PuiHTFdKOkj7z2FVTm4AbrZ3TQEwwMNBVLdwNPKzxBwSTuqC5s/FiBCokYRg3Rt3wmglJV3xSpNwqxWRhS4sHEVkTqQbCTspQzZHcvgLN8r9n/iEPH/7bXJaWpVmksi3Ia3auUP2vuFi2fLTH5Edl79JhtKQ5PBQKnMN2UjRnmgkW8exZOhocTwKwgBYJ4c+iqSbT5piG+tJKI1qYpgH0NS7nqIqKJJKWqeGtpltyhk752V3pcPr/4UvfIE+DIhiAcAAUhix33rzjdJuzcsZZ5wtb7r0MlIsn/6bv5bl5ZekVk8FTXmp7qjXyfkiGYckHGRmiGiRhGNni/l5NgQF33vua85jwg4UxMOPPES52sUXX8zoG3SEc8CgIS46/0K59h3XkIJYjWuyWmlIVkeyM5NssCmjCjoNm4ENAViTufocAN4uGnuo2TgKm6CZTtTBo0xBgDD2HQVeAxAhABuQNsAh+vhkpaI2Q2X1m72WQAOgtQSWgjSAWO0eZgGHP4cGrG70rgk49Ytg0i1C+ySjUMY4d9USszms21iy1q54eKcM/3k8ANaei2Zcb1G+t2rSOQrwVemaR/Hl3YR7+R6TgvDSbpcNuowQ9y8TAQD7jg9n4TSEX38UGvlnficUhEf+4THCROh/90m4Vmt73iJHLHoLARiZe04cALH5gSovbIbXkz4BGAMFk48XElMPFWaVSPrrG68oCbdREWlbB4xxMmZb+XSsRvBHKhNpRSOpPv2MDD7zRXn8k5+VZ594QtILz5EzP/JB2fvua2W8ZZ8kGFydgQg6ElcrsgHFBBp3glrB1zwOANfZNzmotffBnrel94y0gbHrUrFIIQpDH7lRXxopknAiEySwJkMC8Nl7luTUpJ+rIFClBioAJjvQAQNAP/fZT0kSV0lBXHjBRQToL998kzz88AOSVmN2REAEi3uGijYk46AbBteL5xrtBlUS4I4BHXj+mre+jXwvItxvPHA/PYTBHyPqhiQNagynI1579rnylisvYxJuo9qU9bgl42qDABxP+tIDB27luwRcA2DaX9HcyVUO0J5BoqbXS4s1YNOpCpwQgEMwoSGb+3BYVAsplz8aBgCwSSTAVrDQTdjLD+ChenXLbfg2P1BhkIMNKtHyra9F2QOTvkyXOlvpNVUtariEc8BakyDZxlp7nQtJ4HUxNY5sTDWtt6DbMhZVp8pPhwDMSNZ65TGi5LmpysGvWZjIwnNeoYbPnpWE88o6/D3v3xfcD/hn+DXxdTNPhuZxe7GIhfeS7zMK93gRcBjV5guf3RO2GQvnX+nfJ70Kollf0kaEFKwjSpiOgAEYOQVhGzCPJHSOdaYAWCNF7D2rnAy9tfVXBMAIIA4hkIwzmYMz20ZHJi3lL6OOyIstkQW0Kto8IivfelAGGxuyZe8Zkuw9QyZpXcYdaJUhWBbZiAfcsqZd5QPXEpE5NnU+tgqimXWnutbi3DnY3YQ8qMRjPSEWpmCCj6upVMbo/gwZGizpKxKNB9KSjpxzyhbZMVlnBIryX2hzAcBIwqFqDTziFz7/Gel2+rJt20654HWvp1b33vvukZtvvkmGo76kSYOFHKAcwPuCygCPm7cWYsPhmFHwcDjm8d92zbVUW0AF8ej+f2DC7bzzzpNrr72WibcQgKGCuOTSi+Xgxrps1lqykbRlEFdJQaBDcneingtIOmkVpWplXSkAQ3dOMPd2Ja9rIEwvBs03cAs/Q4aGMcbchFEQYfEL7lodyTRraIndByAJksQBmouOhlJJChmTe9kSGKxGGh1f/PM9B8JI22RiGxONaqlkwLCmQhPUj9IgKC33pDUADFaVrpRQWu/olvVhRFwDp61LhHK8Hul6ghDtskoytLxNPCmIwn2PfG1QxIHv7Eks0iGe+AooBOtKr1K0sEGmgfC0F7B+cwdgfF9QTmUAnYr4LX+k5xAAdZCEm+Kiw9dYsjSnM+zA4e//DSiIzWxz+aA8csftsqPdZrfe6vyCSKstPchf5rYwA17WAUPvpqsi+otFMhlXJEkrMhxtyi/+4i/Kl268Q7Zv2yf19pyeVk4r4ALbvjGLZJjbBZq+k+5KbqYB43EdIFj1yfnxJ6aBmpdsrm/Kb/3Wr8i73nEZEzfq/+jUDiKi4xdShDfze/FvtL2npyw7gFRkUInk5q89Ln/+uZtlUl2UauxtbqwpY9gDrlS7j8jLoy1v0ilxXcb9DptrTlD1hB560AVPNuWs3YuydXKISTcY8Nxwww00Rwf/CoMcgPBtt91CPS4iWJQlQx+MiQalAiJmNFXE/UfZMugDPA8uF/feuV/8ROSLSPmSSy6Ra665hgk6JNtAQ4A/RtIPIIyoGFVwmMgA9h+87l2MouNWU1ajmhyJWjJMauyMXK0MpT80rwxs8nPvW68c01JaPLTyzNzKrGkmgLtjxt7lyM3vNSJKj4CYiCMKFmMmQ6kWhy8Mo8BPomu35SIggwwaWJIegHMXXjMe879aJab6h2bsbFcCU3+4qKF6LpPeKDU/YO3Tx8Um0ePgeN0hqurUgJ8g7SDhsBl00OAiY7/ztaBPKt7wwKah8bWerKtMklxqhkCJoGeLCnM1icq4dJELrSMV7NCgwB9ligC/o9rRFz4fu+HrvWWR34PyT6ckZv2d9z2IYLnA+Hd1oIU7h3Xt8IpAlwR6VWH4vcpg3I9H8tjffErWHrtffvX//tfygQ/9mEgXCp1M+rUKfatDWkt3U8JgBLu9I8sHZQ6NFDZW6AeM4OXFlXVZOOV0ueiyK6AD/t4CcLU1n8vL2HLeer35LgR+unoBzGTD2hcVvJm2LNLOt3ilUhHelmbQ6Z6UAPxfPn+LjNOFHIB9EPh2uBythdli/s18YCeVag7ArL0CAE8GUh935MxdC7JdjpC/xY2HFhjqBPC1iFTR/eLZZ58mqOL4sIcEMEPDC+D82Mc+Ji+9dJCAitfedddd9AYGhYHB692PcWwk10BrQF+MiPub3/wmQR+gjWMDwAHk8ImADwSOj+/xzmvfLnE1lkk1lbW4IevVecrQSDWM++TDyY1S8ZAxAcXF2GexqvHUwMZKlamUMFwY0CTHdmBBFOxvD+kIatI9uWUccGR2YiEAc6vOiV4RsFUELTMJcnkVAWM8kSaM9kmdqCMeQWsSyQAVazRy1x1gZpElzX4McHEMGP7n0XEAwDxX/Gc6WwJHybSe8jpoqY9Tao2WQ3gdu4CMoCTR6lTNz4zzggbSKFMJK1MwePFFQCuEYOkJ9zKwFWA920/Y/+60Rhnk/e+hGiU8T389PDpmATDpE6OBCqxxLLIy8EpFetGQALy6/z4C8Ps/9KNS6Ypkw4kM69GrH4Cj1pZ89eQWzrhe3+aEE8FCDRswPsUcgEHa499a7Mk+ctjK9U5eAEYE7KXWIeD6VrWc/PDssG+ZOUkyTcKlqFQEPRFVJcqGUh1uyOk75uT01oBRCB4oIwYFAJ4XoIyebouL8+zbBjAFsOKYoBoQHSPZ9u1vP8MOyIhaAcB4AMRBORBMzGcA3ZNR3oxoGyANpQMiXETCOBaoDXTGgPbYVRUA/Dddcqlk2Uhg7bOeNqTb3CKjWkuyyUAm/U1p1Fu81+5IRmMik2QRhAyAGbx6I0tUWZpcDOXBvnX2RS7ckk5xm/kW2nSwqHBCabtCu5Y4u22qSbRGNN0xft7kVtxuW8VeG5UgZuJOkBtnpIpo3k41j1IooT6WAG/g4MUVpMRyPXBgUG86ZixM+VxyxzjSfeaXG0SGPJbttFiEZCXvUDywDx6d4706tWghT7vNfFem1EAYAZdBMgTi/MuVNLlhz7iQasiPZbuR8t/y3wMZ2qzPH4505+DRcXjuGBekTgJqBcfwwhb87FYGsv/Tf80I+F//X/8HAVg6MICeyKCOrteFFai/91UVAWeNbaqjNH9Rk5TnyTQkAfKHmTuHF9K5OW+0yMolG2sYj8Pe2skTAWPbWanIzV97QhABhxRECA7hIPFBzAFU8grmKo4Ib9iXahIJNOWTuE4Arg3XZN/WpuxKOwRgUAwAVEjPoGYACIKnBQhCDQGOGAoIPIdiCdAF3t8NYAsfCCTTANygIDBoEdFCUYGoGbaTkKXBbAeUBqJc78IB2gNgDxUG/gMIIzK+7rrr5LQ9e2U4HspmNiYH3GlulXGtqcAx2JB6XXvCUZ7lreFVtKhRZ2Tm6Oal64bpnFwAPniNvIwI2BNlzljlE9b9boMyZ18IFUCLJBIiXgAnVQwwykkSaVYUANG+HbpxAC8iYBpOAXbzLs4qC/P7TQAeC5Oe6p5mXTSsG4dTEbTeZGRs4Bgk/bxQJaQGfFHPNfmmg8X5u/be8w+8BlYmzCg9KEDJq1dLDF+ZhlCTIX2UI3EeP6AIZwFwKGiZ9fcT6XgHQx0f4fcKKQMH4JC6CHeh5Qj4fT/8IzkAg4IAxfSqpiBG9R129QvDEF5zG9jwTT1qpQzajocJJwfhPJsKPq23elIC8F/83a2kIGrJdCVOGAmHkRquUQjArhOmGcpoQH6xj8mU1Nj+KRmsyalLddnbHOYyQHC04IERlQKAEcnCowGge9ttt5E2gCUlNLuQjAE0wWN5TzkAL9QLOA5AGtEZomn8HQPcwRdRNl6L6BiRLwAY4I0koPePg7sapGqVEWipISsRN+vz0mksSj9tUgKYZEOJkYS0KNOpBu8WgZEDCje0b9QoWJ3GGJFYJ4VjccCF0U6hZghpiTFsEDleFWypUddGJGoQYw5/+CwmqMwjpZokpGWSrA8vJibuEP0CfBnDc9wjMlNgRcUWgZ3zoiifbdbqRYRm0Sxo6rz02KK4HOg84W2mRUrfTecXwmgUpdJefFJU76mXgo+/PEIMANi1wk4hloHXfw8j8xCA8wXvBD3bfLELMSL8LJTRe/AydV4G/ADgnK4I/Sjsmvj3CN8b/ht2lCEFcdIB8Li6rD2R2QAAIABJREFUk+eTV7YEKyabJkbuRmWtT5DmCC6UF6o4t8YIx/6OoTruHz6pABgG3Td/7ck8AgYAhwPk5QKwTxDEhugcDWF+H5cwbbD3Xto/IrsXqrJF1nm9AA6IVqHfBZ0AcGASrdsnSCJaw98AwljRQRuAekAhBThdADKAGVQFXhtaUSLaBegiqkU3DES5ODbeg+PgeUTZHj3DptITfpsrmwJrmGGaSLc5L+v1JemnaP45oVGRl5JqBKx8LxNuxvem8APOZWpq+gIAtlV9qiFluMvwCc3EZmD4DsBwAEaE3R9aO3daeRTNYxk5IdZ1Fzsa1JpTlzXCJPc4AQAr8LJSj3y1fgY+a5gNKOVi0o5fCgCviWg/R7T0cvBy8PVEnSe51OZSvSI0macPqkaCykEHFz8ermfOhVqRhsvwnP5gdAw/lxIA41hoyVR+hACJrt/hw3cW/vle6Rd+rxBsPfF8LAqi5Lc/9Vmk6LArLMkAnXog921OcSHm+HfjolqTk5uCmKQKwGg5z0EbAjAimEpoB6jaTp0oOrFQXMDfBX2hPONdcFHj7oGTEoARAYOCKPsdlwHY+SsuYnnCUjv+6gRDT7EhAbg3yiSu1imLS/orsrOdyM5qL+dpAboAR+V2v01aYt/e00gdoLMFPgvPY1KDy0U0/Nzzz5JOAD8MygEgitcjksXxwPMioYafGNiImHEOAF/wwhjgkKF5myIAOOiKSy+9VCPzPhI/IxlVU+m3t8hmc0k6SZUJq1rFKihte01PEJara5INE6UKnTWpCOViQ6qCIGflyeVJ6JMchuqc3K4eMLmUT0JGrEy6GRCzWwtd2TVSNa4UwIcHFoCcXwVFZh0zQBW5JpYdMwjAIp2Jqh8AJARg08BraTBKKlVFgAo4B21PQFNt4XaNNKaZPhe8PnUfkaNgUq8ffIppeA5PCxgOCXh9DYYqUGIYSDklwjFHvlnn5aCEgOVIGNe/DMBhJIxE5LHAF88Pg+PPAuHQTGfGKdKe1qVzThXgd15L6xYdfh8/hgMyWhKd1Ek4SbYzs5xfZFMy+HZaMpSs+gp/NACzKzEqvJiEsK2UiXHw3GDjuZMOgG+556k8AkZTTgcDv+khCHsH3BCAdUHTKwrIQS88B+Ck1pAqNLO9I7KjHcv2uMMyYUSvoA4AnlAtgPMFANdrDXK1oAmgjPASYtAUeM9Xv/YV0g4AX7zOOyMj4sXfUYSBgYzPwH94HcAcPDMGPPheRL+IvjHRAdzwIQa9AVpisb4o/UlPBkksw/lt0pnbKr2kLrBZRBVkApkRtb/eFkjLdZ07TWLtUuGJOgdgN9GZBcC8bt6CJ/bqOU3ucWLiXwZm2s8bHKwqH7RdVmZb9JgRIDof+6ROrbu1v38QIbEVkYbQ0l+ALzTOeuR1UyhozKoabxjQcNsPnGfnY5VSga4jWExGuY7YCzFcL1uWoSXeMcKScHh/OL5gqToY6SIQAjC+LqVwBsBcLK3sWt+vLHToBufjOARCFKLMAmB/rTdFPVaE6xFweOwpkC/ljcpgHsVVjd7z7juqwcYDc4vzKvDR8Ovj0T/8gL/HMrR+tnnwRUFb+u3thizOL0h1flEq7UXpQ9c4t3hcHfBkMpAMA2ZcoTHIYLiR64C3bd0r4+rWvB2RytgBHhhkGGzm62tXLQQgnyRIWhF8vYTR7AFd57h+pCe//L//jPzYh66RcW9DkkqbBfMTNKKAsfX3WQdMxfIQhkJoGBZLdxzLXY88L//lM7dIT1pSi3s5pVI+f14Wa1UUbpGmBjgAHDQO7RLBHY4kjcbSTBEdVuT0yTJ1nQNM7AmMdapSyYbyzGP75dFHHpRxEpEDBuDu2LFLGo2WnLLnVHK80O8+/8Jz5HYRuWJwgjfGa91Ee9AfEnzQXQMDGXQGBfrDITW/zVYj75wMWgJRMRJ/OBbAuzXXRCGfjCtt6S1ukc2lOelXq5KOMmkOJzKOTAdsOyL0WSsW40x6UIDAAAjt3GHaBJSYoAO39l0bmYGT9YvPOxwTDpnMLrb3ITh5FDsYRxohjnQHhx0HHuPJmDaeI1IgJqEEQOayN7N5TGoKmmPoeVXPzn6IlliLk2pe0kwlV2Dsg/cVyt/irodjoTPo5yoMuuaRoitkell3JNWaan3RBIFGruiMkbdzL/xynSd3FYBTVzltYOemc1OvQxihzhqj3j4pXPRCGsIXQq0T0Oo8dzVz/woHyVmRauY7mKCCLZxHo2Gx4ITgnFM6sRWCec4goKBwPYZJRZ7+wqfk0LfulN/8w9+S9/7TD8twbcydRTftSTWrz0jCoQXYmAGP64DjzVXpHTrIOfXCkbVQB/y9BeBRfRsHOjohOzdHAIZTPzsGeD53ujVJGYA98eb+rA7A3Y2+/LOfep/8zz/7Q0zaREmDEzqui/QmA2mgYu77+EDkozQhwgdouGP59A33yudvvV+S9k6JM+2t5ucb/gwB+Kjn7T2RoNS4SiMeADB9l6OR1BNU94mcEy9zW9uH/GmcEaygmNhcPSLLB1+S/U8+xoTZtm07GNFWq3VZWtxCAEWCrVpLGamChgDwYkLhb4iUEUE3Gy3yvQBsACsoDrwOPC8+69DhZQ5EvBacMqJsAADVAjSVmchwINKvtKQ3vySdxQXpw1ITbp+IQhOlG9ySkxxvUFU1nkABkkoV7dyR2zIABr+KiHFo6gF0ZCHoGp3BKM4TX8H4KEdiAGA8dMJ6gRAcy/R4A09yBV4Q4FBJK6BQAyXz7I6hRUR0M9MD6s5P/dwsD1D4Y7v6wEurjzWEvRSa4yOveSt42RSVdom2cB+PNRIkhQGzIxSKVNt50YhzweF4dA2tqyAKflR3pYPA73fWd3QADsE5BNL8ekP/b0qpwlj9aA+KkJ/lZXyZABwuAA7o+Ikec+F55+oQ25kMYpFnrv/0yQvA48ZOs9ErkicsJgXtBo2md5Rx047Sz1GkonDWv9sgYyTCoqVIJsOJvOWy8+X3fudfSmWM9izoQlxhQRzkTVVzvP9+YTAmqgYLSDVVAJfyxx+/Qb7+rWclnd9Jw5lwwIcDldGB0Te+bQzPg9uqCs65KhlbMVkXEUGPuLGgHdp50UFGVUOADXRGUSzVxOr7s4k8/tTjNGrXfmExuV/QEphwoBEAwBiUoC7wHyfdYJAnL4aDEcEVtAZAGMcCTQFeGD+XDxUJOQC0J+Lw3fHveNyVwTiRXtyS3tyidObmZJhWBa2EapgE6Mlj1IC3tHIzHk6gbEQek0kpA2C8jo5htAowe0mPcFyuZZyprY5TGf+pLalVUnF7bskoHMo5RFTqgQ+mMoLpQe0sTF9d8KkodOAZKI2CUmLlsa2SDHKznNvXPSKNfiZKa4QRcHlxUADxnmxKxbAdUu6FkUmKDilm1A4ALrL+el3q6JjhC0Yg1/PPcgpsFgDjc8II+HgA7PewWMwKxzN+1owIGE97hFyOfn238nIAOJxf4TXkDgP+NG7E766D9gY8X46A3/dDP3lyRcCT5i4CsHdFxrmxAWcAwLOoB79oQ8F2Sevl1TdNq+K8OgiDdM/OBfmLj/07qSUig15XavW6DPp9SWu173spsneRHEGiFCfy/MpA/uyvviBPH9iUQdQggISDs3wtQgAuD2L8nkRqCB7RuNztGAH1IzqFnSMv5f6xvqXEpIG8K63hOnVylQLUCvNzC3n0i8Ta/MIcJzC4XUSyiHbBBbsKAqAOQMbfEPniMxD14HdwxwBdUBygKBy8Q+BIJ10ZJQ0Z1BekP7cog0ZbRgnk7ZpcQ/KWgOKVbi77st9rk7Ea1JhXRIyx5u3faVep1ySMgB0EtCdhsQPzSe6AxMkaqc6TVpPkCrUwQekITWDR38SkaUgq0SXNvReg08Jgt+/NqD83VDJeOW/ho17QDsD4nLhkFhNGgAogRaNS58XZ8NYn0Fjnio8rBaBCcufb/DJ94EDltAQ/13wXfDfAuRyUIpeDA/zufOsscOayFJQ5lymIsLhuFv3A+3iMSjw/H5eplT/fzy+33ixV8uX4YxTE4X+4ixSEA3AtFtlMuq9+CmLc3KNtvGnxaMYk5IARBZsVn53tLCDuw4yFde3ObVlZcqJJmcGgL41aLL/8v/2SvOOtFxn/NabBDPjM7/sDkRAmJLLNInLTV74pN97+ddkYptLpT6RRK5pOzuKA82RlaXX288oBGBtb06rqYJ0IzNvPrCyT7EHzz1qicrT+YAR4liipcgFA5Arq4MknnyQdAUtJRL/4eereUwi44H5BRYBCwPOIlAG4oCugcgAg4704Fl4HwEXiDTQG3gs6AscBMHuRAoFu2JOs2ZbR/BYZtRYlq7ZpQq6RpHKWjP6NhiAYBwDSEKUyyK3aGEHBhpfzFo08CwrCARiZMY8gyxP8aEAyx7og6aPFCEVSDvcXlXGgnVAhpjsU5VhdNeAFEwUHGTOKVNCH05+eYd5SxwtBbEucf3fnPLGYmkeyLgpm1Wlc8MA6PvgOyoHHFxAYLumOUkE63GnhtQ6gswCYz4UJ9gDE/HM8AfZKALi86EwB/QkAOHRrC6+dHyOsyA0/x69DmYJ4/wc/wgj4pAJglQ1pFMxVD9pDa0Gf63uPQUEMMnQUyMyAmt3itFEnXLjYPQIJl6qcfdbp8ju//cuyNA9ZLIy/UUGE0fh9hmDdR8mgIrIyEPnT//oFefTbL4mkLcnoVakRMB5lmoERawA2s6IUuFFq4iWWCBQEt8LWGTjLZE+8Tm4crY/qMqRiAtl17CyyuCp1NJbsdQiooA02NtYIrFA54MAetXoLexRQAHABtABi0BWIgH1rC6AFlwzgRe85JjKG1pS1ZIoCSmO9O5JsYU7Gi9skq89JBU5oWSyjylgGFfSTQKbau2nrIkwQs6xs26si2drd/m7fm4ZNBlSMqK2iziMvAjA1t9MmLiEgjcZIMmv0Z3eJP7wSTFULWqRBtQSvrTYNwKPYwvu7p/1t8XdEzApU3pLKvYVFJkHHhpkUhO2g6CGBXQB9M7Bj0M+Hl4Tm/PReUu6Wy7BSAYdeHlezgIrPBRGw+xw7hVP+bv6762yPGcH6wnIMCuJYx/Xv7Paas2a57/j8fIqot6glCA3nw+/oYyAE4N/6f39bTjoAHjVPJWgi0gJccrCjHBOcGvxISz2tyiA0qjSU7+WkMiOeCJ1Hzb4vBuebyKA7kJ/9n35Y3vvet8hcM5Ja0sSHWE+Z7yMI0zld5MX1sdxx78Ny532PyHoXNHXKtkZQjTj4zvp5LAD2waQAHOUuWIyC0a4b11oimcs2pB6NpCVdqY2gEkFL80TGEewrI2mlqaoRWi16y6JHHo6NbsaIikBLeFWbUw8AXICnApPQ3hLAC84XkTBKmN2sp1Zr5DIg7RyrFAWjQ6hCKk0ZLy3KcHGeZdTJOCbkQv3Qj8aSTlKlI4x20iQaIksFmHpsmlWCtL0OVgZc6wsA9uRd3osMqASTczdbL/nA+r1AhJgnZqDlpWmOgTnUHrlhuFIPiGI9McYWW1DkwKSP0jVbLSyKxmtBkRSOaqqC8AiY7wm6/s4axSl6rnli0qPfnK6BTlg7mHO8AOS4IOp74HQnFV1gQpAKf5+iL2YAsK9L5WOE3zVc4MpRZv6+oIee20oyrWjcfQieYcCC6sJZC0ZIucwCf/+7AzAXJ+PA/d5TzRNQEADg933wJ2W0Njl5IuBh4xTlbbnp9QaAakkJAEamehb14Bd5ErcsAsbYPBqAATKjfoIyDWk2M/m5n3m/vPfdV0taqcsECq369xF8FQOk08/kgf1Py5//zd9Jls5LVJ2Tjc5IarW6jEwFcaxrEAJwCNA+IKustlLfA9XHRgRgmNAAhCu9dVmsiSxEfWmM11QpQuBIWDkXDScsJV4+dECWltRkBwse5GMOlABcRLsAXfDCSJ7hb4h0U/C1UBxAuZBqws6F7/iOmOwAd5yfS9kA1PgbgD3ecoaMluakOzfHEZL0M6kjkkwnMohHko6UomGEh4WYkZ7+jgfNjLh1B6hoiyLvkoFdF2Rr+n4zWXHTdHbYVAAub7sdMLRAQrXTACucFzo/4yci12pak82gxTqL4chp6phDAhYqiakI2jq+KCjg9aiAc6mU9vpDdI0knHLXVog0qx8bWiaRbuGn6XkElI0mfmPL8mOHoOoTldTFvF8Tb4kVUBxl8MzHnQG4Xh9LIlol3CwAxnO+A5jlPIbvmwPrcSLgchQcRuwnAmAH55xrLu00cS18kQm5f68e9AjYOeD3//BHvvsAvHHghVwHvLSwKOncQq4DTuaXXpYOGN25oQN2P+Av33Qn/YAn9a1TCBiuRrxB6MrKEkhtyIlebxXrdqH6yiALbp6onGTGWW10XpJdO0+TKGvIwQMrsjjflHdcd4W8531XyRn7tkqVHQ8wI9BzCPtzFHbgKw1FAH6VxWmawjoB5JOyMpTxMJM4reY9gybITmvKHXs8oELxIBik2HvyYx4+IHLPPV+Xb3zjYen2BlJrzcmkAl0uuldEkvULv9SQp/NB52YvIUcXXtCRNkXTEl0rcnHJk06cWJUCqMjqrMuOubpMNldkvpHI5uqKRFWVKPlk8IHnICSpJqEIBpa0coctRLsbQ3SVLjhEneAjgiL51dE6++0hGz8ZVqQnsXSrDRmA963WZLC0k7sZmpLjOJSRwdfWStMTNWRnBAzfB7yGAGxbauyslOXhLok2lpaEYj84MyvQXmq64+LSxAh4JELv26CrhkWnDqJxpEA4lXyL1GgH12VgpayMLjG88FoDYvx7A/ccffqqVYJqrzeQAYsrUlWVQDNJWq4w2mf3DVtgepkCP6gQfF/uJuMK/Z/xE3QNF5ic+9X5wvtFYkRBF7+7vhd/Z+kzFpQudkQRO2AjGuc4gHbEfCfEWkLhtTBf950LxhX+3bdougzaZdB0ICxHw2EHaj9G+BovqvYFS38GJu1T6BJ0lrHnyxxv6eWBKqR4bxhtj9JIXrjxb+XIo3fLr//+bzACHq9nUk8qshF3mITDtVUVkUbR8E7H+EGAsXJomX7AlfUjuQ7Y/YAvvvxK+AH3s+8lANMN7SgLumLbgJp/i09EEBVjuh0DgDnx8rp23Qa22omsrW2yG/HCwhJ7uQ1HHdm7b5u87oJz5crLr5Et21rSaMYCY5MEuSpEftZJnPDFCaNNDDCQmYkGTTISlrr2B2r6grnGiQ7+ORLp9sdMAA7YN40+OHz/ek/kiSefk2efeUEeeeYlWVtZkV4X2/Ym28ajCejAnLpg7JxHGEGFlg+UcICW6Rm8ZhRkwR2AdXuuoDyMajTr2TLfkt76qsxXI6mMelI1Q/tGVRMt3jjVowCfrH2L9iD1Go7U2pLysTjmANuaNCwyHLDgJIpjqddqvFCj4VA67Zhet0CnOEklSxoyTGsijXmpNFqyEWeS+j0NAJiyLWCknV8IwDQnN1BW8NHz5ZqIkhRzTdPCBO0gobLFiqAMGMlgNrOELMtkihpVwdzXOyrrJEdPDY2eTE1hhRL5omVWhwQ17zYR9IEDmMIFzXXPXMhRQTYc81qimSrnh8WxmhspnMPgZ1xEfAquXjmKf9fMu5fzwsuVc12xGoM7ADuv6QCMex5lWpSh88r1cN7FYyyTTBcaXAsoClwBwuQje+cVNpghgJYBuBwhO7WARGu4+ysHaN6gV8/bdxj6PXnMoGlBeRHQ1xydBAoBdta/TwTAkw1cd3TAOQkAWJrbTcRe9MaaBhxd0dSykv0AiITeTC+3o/QV3pygOJhikVqaMAmUpJHMtVqMFNZXVvmZ2CIPk5bs2LkgC4stiZK6pEmb9eFSGUqtHokMBtSxYlsMsEOWHhEKohNELizHH01kYX6RW2gO2iiSufm2HDp0UDJ0teAWNZLBSKVX6+ubMuzDvERkNO4zuqvhNTEmH0xzIF0SqaSIboLBFCgdcg6rvGSXXoOuCgpAGhGyYMWLAzA+2/q955sNWT1yWGrQhOJMR0NpNhoy3jxAMMW54j/naH2iDRDhi/Ac8QBo4N/ehiiqRVPbTJav1qqcqOyG3FqSXr9PIE3qNYlwzpj0aV1q1aZs9I9w4tNonQkxqGXM85mwatSKba3RXYJUg3vjsmeZwhcLHWjYj2+q9AKKTvzfbOdOQHcAnpCq0YVNtdGctIHHLHyJw6iLoGxVYORRsY03MGD06+3d3UwnSXkdaJoT6XWuxAmfQ+m2jgngvkaUlGcGelwHVaafzY9YP0fBsGEaX5VlepFKYZFJj1+LgMMdlkfAcXDeOcthu058H3hY4Nhc7A2AeXWx+cM5IQdTeoQg6uMoB8ySLWUIwP4afz8XCruOsyLg7wYAzwLtcCEBB4wIeGX/V/II2AF4PdqUmqhm/lUbAUtjx1SWWQdwsWWFv5SDL634jCPTNt/FzdfB4xFwQUFggM3NNySJR9Lrr1MTOj+3VSrjRNbX+rIJQ5I6/ovobBVFbYmTpoyyvtQbWj3lXGdaqxKMk6pWx3CApQo28KUFP0reDEbdaUzgj9J5Ai8HuRmHJ5ho1arU0UU5VWvEDFGQtdfBogLeD40dBcnCYFD6JJnFS/rACP8GL4K8SjCUEbn5UZzmhuzoyefJM//MurWswTn5dXCZmEfB3r8MVXJRkhA4sCjhWh0arUha1y02oyR4Bhj3h+M0epFMEmN+7LxRKxCNY2q04yo0yWqMogkxrRpTUEWBg/onqDmTAiyTbTnXiSaV+lC5I2OmXHHTqmn05pRFDsB5wmW2/Mq3uZWKS8TMbtIA2O8BAFi3zN7QUgsxHMxZp2ERPjyBUcIMTwmqVqBAsR1QCDpun4Dn5hI4qaEwI5P+GF00lK6gaU8USzxWCov0SxAFc+4wuixUFx74+BafUWjJq6EMpsMxEt56DABwEckWEXC+cHmft8D83RUXZaDz46jUcHr7/3IBmAvBDP3udFQ7HQGHfztq5ZixkIADdgB2HfB4I2MEfFICsA8CH8DeyFBt+DiNLALGIAYgq2GGu6NRasNVXwdcLalLJRqJVPrcLjIhFDckrjQR/0h9oSWrawel1qhysA8HNak252WIElb0dGpZzzpzRwLAxlVNJjEatAG8sbnGVQ4JJdxE1Rk3JEIRgkW0ACKYm0zw+3Ag8FptNhJGd3SqQtLHGkCioWMHBQ2tpXyHUAbYMifsgycEaXB1+fZ5hpSv21Hv326/R100ovtuf0AaAQsKKBFXJzhPiN/x0C0yFp86o2hspdvzi3y+09OijAYoH+u4EaUJIzNMurRa5Q4E163arMkkzaQ76mn5K7t2VGTSH0tU10Ibt2h041JVvSgtoAk3K8DxsWDyvIRGTUrjqxYYtIOa9oN6aNaMT8L7zBlM/YS1FJh0lx0zjHwcBFQZookrTy6SVzfTHXxHbU+kIOz6XaXSUDU4Ul9gmMJM1B8A3sAYS2mSyqbbXZJjtyo2A2y8v1mBUfpEAISgI0BdIbEG8OX3DtzCvC1TziRYufWshdvPb0oVUlKCEHSNO+YCbQCs808LU1DePuu6+fGdaiiDdP73oIFnGDk7KJ8oAg6tfmaBa95g9Bgtk8JrMwuQe5WJvHjT52T1sa/mhRgAYHhBbESbUq+gecCrOALO6mZHGWRZwwguJ9lz8C22g/Rnsi2OvsdWeSQfXDiOLsQxEoAZm4IiMoL4Gs1C4iiV1lxbXjrwrJx2xqn0iXj+pTWp1uak0arKwmJTXljZFACHg45zrgkMYVA80BtKo1knxXDKKbvpiYDBt7a2QR+EvYsNWd3syEa/x8lBEBuDpI+lhSRVd4ORMMumx4i2x6iUpo8sCg7CLgi+OIU/w3Y3IVcWRjOMBPz66R804YgtXG+NSVTwtXj0el2ZX1yg1STO7+kDRxjREjQBFEnRQYLc32BDGo0mI43eEMYuDZmDWVMlks1eVyrDgfQGmkiqNxsSp6kMx6O8RLUJcMUNkhG7LKM4pFZtUFWQYUFkpdnRPKfzkhVEyu5xkEfAqvnFAyI1pyPANqjfgoIxHo24MNsJFy6f4EX8rNxqfu09+WuWhWUA9qgWC6AeS7snk6f06jAuDgpU3M77djrI/g+w6zPDII/UNSmGppwVUmTYBdCFDcoWGgihrVGm7mSxltJ6kZN7JeM74Tp4r7ryuReoGejcggRkmaMl2FpRhyYg9XPBZZ8IgI8FvgRcqwIsA7Yf07sqz6IgOO4DCV0IoGGkXgbW6Qi5oGtmgbED8NrjXzs5AXhSs44YwVXwG8ILGHg15LVKQXNE2Mn5pFBKwrd0OmlRcoyotFFNmb2lkTdatVdQhz+QdmuXHFx+Tq562xVSq8/J3XfeT3XomeecLmefs0+uv+lWjbRi8zuo1bTlukVykIoNhl3ZtWuHvOlNb2QDy1NP3Sfdbl9eeP6AvP/qy+XRp56UR596RjqjiTSaLSahEqgAIINiHYG2cwHfi6QWLPiiak2SekOGXe0wnE/80mg50QRycOLmO2/7VGy7aNCdjaVZq8qg35W5dkOuuOzN0uluSANcbdpk80yY57jXA3hsRL2oeltqqUfwtu07ZGHLVnn2uRek0WrL4pZtNHY/QoBucEHpoSADeXdkLs0RbSlpSq+zKdF4IHP1plTrNW6lNyGzgi9FFbxzWPNvulZLDAGA3X5S9b9KRWhlHGTe2gJIt+DaN42m5ZakS8yAhiAVUF++8HnzFXUKC3TEFoUi8uQ4tcSag20BOgEAmZqi0LGKpHGVOwQURPD4sWqhGVGCBrFbRYe0oOSa/Q8J7BrpUtMAeZpV2nmpM8x+8i27R9BOz4B+C7phhEDp42086qnIj5IRL0qxPnDQL0e6a3MKgt8xKM0OAVKvk+8GCrrieADNQKT0nhAgXykAu8JlFjjr9Z22yyzPxRCAqQP+oZ+UkyoCHle3T+ksy6vRNADrQAhb70QQ8k61VVEDEueD6zVwnGMmvOoGvFnWlTgZS6OJhM9WObT6kvyKaAk/AAAgAElEQVTQB/8HSZJUPvmJz7EU9y1XvFkuu/wN8sf/8T+xm+/555/PiA5de4+srtC5C8+NhwP5ylfvklotkXf/4HVy/fXXy/ve+wEZjTL5/Oe+IG970xukC63vWORIty8vvrQshw4u00h7rtGQRqLbTkwkRI9ZnEpvmEkX21rUiQRC+nBh8knlpasecZVf49GfSvm0bToZUPbziqTRXJAXX3he9p2yRzZWl2XH9iV521VXyuf+9tOyvnpE3vq2d9I2Etwtuld47zh8Z/g4XHXZa+WTn/yknHn2OXLBhRfJl2+5VQ6trMuevafKY489IRfsOV227thOPnv/E4/z2m3fuUP2nHoqI+KnOx058tJLUh2NZd+uPXzu+cOH5YX1NRkA5GjgrhG80wIKVArKKdseemLRARiCRZ04ifkpI1ok8HKBNr0wIsC+J9G0bFavo0qGOPnGqk0HAPsCj4SuevBWZLPrpbrFe1zvC+BApF2U4+q30mhXj5ub6WSRaXvxka46QF4CZkpaVMTPZzsl1Rpnk7FUa4vcTRDEodqwLhwug1sbuoROo2A8nL7B8bD+T+04A36WADRRA30mIc1wiHz2yJLmceGX4c/ptdOCGqcIHcjKYBpGvyHF4K+LEt0hhInHECOOB8Ac4yegFk4kQytz1LMA+KUvfV4QAf83AWD4AYc64Nr8Fqvlh/GI1t2T97LIYJQNJI5rMuir+1YmffmFX/gFueHvb5Xdu86UbnU7JwvkP75tJEBAPoOGiThm4FDlhiIerQwj9dvEpMF/unJDh6uRUOoRtPnm4oZ68ggTo17JZH1jWd761rfINW+9Vm679W6Zm1uQxcW61BuR/NVnviQ/8RM/wU6+nX6P7de/dPOX2ZQSA2yx3ZCFLUty+x13yZVX/YDcefdX5ZI3XspJcfMtt8kH3/NOfqeHv/ktOfPsc2V1bUNuvf1u2b5jF7f9C1VzWwKfxsYLZmtocrcIJcFBnsDXY4+M4kkh8/E2RGFXkSlAdt8tHk8P2uttylxTDXVWDy3L7l075I2XXChxZSgHlw/Ik8/25MnHvyVXX/1m2bN7i3zrkYfkda+9QJ56/NvSqLblvNecKl+6+WZ6O7z2dRfIDTfeKGecfbbMLyyws8a7rr1c7v36/dJoNeWUU/fK7Xd/TS54/cVy+PAR8s5vv+A18vBjT8tmVpH5LUuyfOA5ac615euP7JfG4nbpd7t2TwP1Rs7/AkjB0aqvhVZEwsxcJEWiD4lMj4YReaMxZ1wRmJB7c060DNNuFda6KLbCCyvecF4egEZjHqMMeK9YNdblziBN1dcXidfcG5ht322xC4CtkEpGUukN1ZyH7misEaZWg+XH47HMN9WNLCxUCOkCjA9s/QG+GM9ICuMYCCKo/qlBn6732s1s1A5TFwLoVT0ydWALF3MYrvvnFxx3UZzCmsq8rX1wrjYIWXE5o0LOk5h5K7ISVeCAjW4oCr5eLq0RPz8zL2yZVlAReP16m92s/15QD7ajCLpFz4p4PQlYDgz9dyThDt/2ReqAf+3/+XX5wA//lLqhVSYyaIwkGStlN62C0DlPX5WDqgOONlakf3iZroEvrW7QD3imDvi7DcC92o4cgN0LwgGYigc3ug4vlPWxwpo8qKA/mEctZqNYUbAnHWHdMjy6wZbGEyQE4DiWzc6KXP6WS+TNl14qt95yNyVlu3ZvpT74zrsfkmvefi234ejScOq+vfLHf/zH8roLLlC5WbPBiO7mW2+Rd1z3brn+778oF7/xEun1h3LLLbfIB993nTzzzHPywDcekiuuukpq9abcevud0m7Py2A4lgWUorJ1jPGA3EpqpKowqYtK7uoUjASM8RCAfQX7xwBwmkYs06akDgm78YiJwa3bFuTM0/dKq7FdHn7oG3LmWadIq5HK099+Ui5+/Rvk3q8/IMsvHpLXXvgaNvLctecUuezyy+ULX/yinHHmmbxW9z/4kFz7A5fKl750MwHlmmuukQcefFguvvhiueeee+WxJ56Q6954IWmO5w6vy3mvO08OL78kqxurcnCjL8vrXWnWGwUF40kyk5gxwsUWnBxxJpVozEsADTPAF90uMoSOFvkRgLE4u1SPfrt0g8ijwEK+pvcDNBHUIbqwKzhygptHRIbOHIyGdauvipBicsMNrryNDScz/HjpEQGgMqE5PsMNeLyDRbiQ+nfBc6OBGgZVIvWMAJWB92Kc47k88sSCjs+iPK2IwhH4+PHCnzkYB7RBeB4uPQMAO3D5cUPAhQpnSrZnMjyPPL2/XAiM4b9RqxcCcJgTmdh1LoOrLygEaUui5oBcohX8PMr3KL9ux3Bz8+vTjzI5cvsNMwG4Xx+yVP5VDcCDxi4CMCaMe0FQ0xjFjICRxWW/t8AyzyMAPEc7ylynqQAMnhcAjC0ifc6NM3aFgfufAoAngwkTdG++/A2yY/su+eu/+iy1qOeed4ac99oz5FvffFLe9/73yxe/+EX6Huw7/TSa0rzjXdexFfvePXtk585dcuOXvyQ/+J73yKc/+7dy4YUXSpwkcscdd8lPfOifyn333ScPP/yIvP3adzLBdeuttzPrjeRew3xhPUmDyIqFHpY0y0oRLgd7MIPDUlQH6dAhLZzsLubXY+vMa7cbsrmm3SyQCNyy0JZWsybPPfuUvHTgOfnpD31Ynnv+adm7b7d0Outyzz33yL59Z8jaakcW5reQKwfvPb+wKFdefZX8/RdvJOUAeubur3xNrvqBy+Xmm2+W0Wgo777uOrn77jvlkovfwB0FruOPvfddcs+D/yBPLx+mOU+7mcqO3Tvkvkf+QQ6s9kyn69tkS4gY5YTv73aMTMCyNRHAFzoALE7IwsW570MhQ/OzhxpCCwlUoqW0AIp1HIwAUL79dQ0vBXDGndJkjtHbtDG7T+CRJaHCbb5HaPiMOlQxNGc3LwbT8nqpsU9eH7P+Xfx4Q+wsCcCagEPUjJ+cB7Z91zFjFFSu8NA6OBj0T3PfRZEHz8G8FnwclbfgkZlF5RGt+1pYwhHncSIAPhb4EkhLAOzATUDNe6sWEa9TRznV4QHMMUqpw/nh/w7BOE+YznohCmYCAEYlXBgBnxQAPGrtyQEYV5SrlmV0EQFjK+kThFyaRbRY4fE8OhI4AHuyII5V8QAARiadg8Ze7+9zUEbpcb0dyUUXny/t1oLceMOtkqR1Oe+1Z8n5rztL/vIvPik//uM/rlrHqMKeZf+w/1G58sor6Qg2P9+miuDur94jV1xxhdx6+200m9m1Z7fce++9csFrXkMbRySxAMygSe77+r1UFCA5iJ5enJB0ylJ3sxAoK2gjFNz8PBLOi5I0QuYks+dCC8ATAfDm+goppEa9JZ3NTdmzc4e8/qLzJY4yOXz4gGxvL8kdd94m9XoqZ73mLHbEmGsvyr33PSgrK2ty3duvkvu+8Q1ykG9805vlnnvv5fcAJ/zQQw/J+RdcQA651ajJRRdeIF//6l1y8esvlFqqHgT7du6Qr97/iIzTurRaDZoBLS7Oy133PSATOMJZKa5O/KKFuvP+8C/QK6QSM4Ivi0/Q2gfUhC7K04b9Wh3HY5q8ENQEQdcUB64txhbcAdMBWN9nuy1r3eO2hj4Wp7bBM5zs/L5UEy1KIeBCBWMRqlJRyq/6f0p5aIsnXyCgFkExDKV+MTw3agrGo4lAykg/YIvgOT5MzunUKBbGkNLwaDanAILP8teFgGmFekYJeEcQVXvgdYi4yz7BCo6mwinZaHL+h89VlP/FrkKft753VHno3A6vdfl39M/zcypjqL92FvD6e04EwKAgEAF7IYYDMCxeh43Rqz8CnsydquWhZkfJFR4LL+uKY6kiCWUUgwOwm2ArAHt0pJItTjYkBiwCdgoiBGAfSBoJVmV947Bs37Eg7bklee6FwzLXXpDmXE0azUSWDxyim9fi0hJ5nBcPHmB2HxEeQPbFFw6QA3z2hWfyRpLI+p9x1lmyf/9+2bqwyAKLTmdDlhYWyDceOXSQKgIatphpNbtVGAgz4eSTxcxWNBqYBlodWQUAz6IgTgTAUIBRYpbUZGN9nTX+MN1ZXJqTXTu2yeP7n6a95OLSvJyyby8nOjwrDhxYlnqtKefs3Uq3tAPLh+XMs8+S1fU12VjvyOLWLXJ45YjsPuVUeerxJ2R+ri0Lcw154dln5LS9e2TbliU5cuiQXHj+a+Wxp5+Xp54/IKedtleicVeOHDkk/SySjSF03IXXh4KOy4Ksss+oKe6g0HzUkkxuzo8ALvQG0QadCmyavVdVBfMCeQRcLHnq2IGhVRh6hOWvuOYs1TYNrNNhHqm6m5qDVv5ZVqHmjl7scOGJLUTTlrMAEHvU6T4aDsD4rFqjSa6XRUFI6VVT0iFePk7pnC8W3AkaIHlpc1DoEEZ++Rwxc3kHfAdHjzCxcPE543n1+aBwgtRH4SRWGBJ5ItjGdAC8UyDsC9x3AYDDe3A80A3nzMsFYOiAwwgYADyoD6Wa6QL7quWAHYA50C0CDgG4Rhcr8FmmmWSiQpMhGICggcIImHPFKAhMPHTN5d8t+ealywS0ish8e6usri9LvRlLnNSl08ukXmtLb4DCgo4sLW2TTq9HjpR2i406vXGRQIIDGORW+Dq4yJRbVYSqBrRpX14+gIY1UkvNmnE4YBKoWa+ywm44GLAwg5GCga+3rskj2nHh/erfmX/LR5AXChSt6EMKIpxUsyiIRi2Sw4dXSInU67CLRAPPsWxsrGi7oWQuTy6NrX8azWMSrQrsr7wosJQ8cPAg6ZV6qyVr6+vU8eKa4wHZ2o6tW9j3D+2OkOg76/TTZH1tjQmxex54RJ5bXpGlxbbMpbjPYwJw3JiXbAgZVBH5umOjt15ndAg5H2ksLSOOKli09QIBmDyCDCcWnksjTBPVASPyVRDW8cRxhCXP29EHNmp5OTHRXRPO3lmhHAHDPCgEFA0QikKN3kAXAN5bi+7CQo7esFBpeFTmYIifiJg9+cxIGoofRs4AYlRj4voh8LVOxXk9scoSmfSzpBXe78d2ym9ahFXQMblKwVrQF8BskaoBMgtXZwCwMxthEi7kcvMoGF2jWSpd9N3jtXqZFEQYAYdzwc/TzzkcG1NzJkiAh6/xf4OCWLnjRhZi/MYf/GZOQZxUAMwafIuAyxQEKqmUQmAdkxaSEpATHVQW9eogdGs+TEA1ZocK4lgATCvHEZjngcxvadO4bDRKJKk2JauMJEnRLbTOQgSPWBGREPglUwcrU2iw1HY8lHa7yUk/GKpNIUwOMLmxlYXOthpVZKHVlNEQrX5V4eG6UKcfQhCm90VAL4QJNk4OmLbbYxYFcSIATmNNyiAC7nS6HNj1BqR78LkV2exlpFgG/R4nKjp0QHqHogYFroy2mWhdjuQPpHT4CWEBKwNr6BOnUVy3Aw+MLhUIW7cuqYfAsCsvHF6Vc157gWysrUp3bVnajVQOHFmXHfvOlMHGEQMoT5QFwniUdiOSRYSBvYwVWIALBvGL8THsTQOwXw8HQdeDY5Kj2g4l5JRwgX3E/fEI1BCdRQ9B4USx5Q00o0GXCiQ1wy21T3yPMLtjjY5Qnu5lwWEfxAESha4BRruiwFWL5fDIkVgORCNxkrC8LqyuG2sRjO6oVMIZuoVNrPV6+Tv6mELg48AfLiR+DXJ6wyr9wmiY4wP3odSqKKQgPAkXgu8UEBsFUeisC1kdgvcwIs/ngUXTyq1bErsUYfuiVwblo35/mQAMGdpJDcBhBOxJOISW9Yma22SU9CgAMwONCinbWvm2zwEYVVUAYJehcaKb+kEz5rrqA/Da6PqadaTWSGWzO5BK3JY4bchg1GUJc1RtEkj7iFZrNQ5gHA8cLoAWpcq0eowg6erJ3HxLarVUXnr+BTnl1D3S646l3+1Iu15jCXI0GbIKbjJAqW5b+t2eVUYp/8s6fiQHLQZzAD4mCJcAGOc2BdJhG5gZMrRqkrFoBJMVL2W1Wy2VXn9D+6hFiHYTWTl8SBrVmizMt2Tt8CHahKKdeT9T+VWj3ZLNTo8RGSrZcBrcKo/6XLz6vR5LnhG7wxWN1w5lzpWeZEldBpgok6FEw46k0UTqc0uy2hlKI6Fy9phKCAamLCpX9QO5X9xjTPzKhKZHrokF/8mkUMCtptVKboaDtvW4x3WTBhKUbVa7Axl2XCEQoW2TAlTBTRbdMYSqkjBiDQED/x4hz5Gm3CXRCB8lxf0RrxG5z9SsPqF5RsdqMz0C7YD/6i2lILDrwpWAK12EyN5sP6FyCfuauZmPN9IAAIcccPn7OQDPAmE/b/1ZFFlMAS6y4MGCVCQrFdlQ+j4L2PPvcRwVRBmAQ/AsJ+FCUPdz8ftSBt3w7zPM0qYCYXDAiIBDAB6tw6lv9N2iIDazjYMH5OHbb5PtrZYsLsxJdR5+wHMyiBOpthfznl7uBIYb6jzVcDKUJKnLEHIZzLGsJz//8z8vN91wu5yy52yJ27vzFTY8s3yFgjEL/RGgK4NLmcqOtKQTT7n0TIE11DDieBoxFOY8ajOpCR0+Uns/aqPIu9HT0l5TiJPRWBELAgckB7lqNhG55AoNa4PjOmN+F/TkYnfeiaA7AfXOplFmOe3EkzBYra3gIK+YykRiNSdnNOGJo8CcZwy7zilTbu4Jit1Ahv5uwu4WcHnjd4s0WYXIcWyLke48NLHpPKEO0Olafh+0HkHCtF3dxPThpjY8NyxMQcuGfGsfKFriNEgi5tGeVlfxP7cYJQyjXw58Pdy7NpIakrL2WYy0LSEXdv/1Emr4EgCoUOiAcQGwHVtHC0ahTj8Epb94PRYQHMNBzbetnLiW4PIJzmuAa+wcs41fvJefbeY1yj9n0mzPGYcM9YJSLdwBWfEBrmtMTby2NoLBOFoaqTFVRaSn/iYoDuH18uQXt+0jqdYXGBhosU+Wl5PnQUg21PnHvIP6rZAysNZV+Lz8Xlg0rEkxlYeh4CgHS1NAFHRBMWbDsevnpu+bTqKFCwBfFxjWh69X0KyoYVUwH8o0hpdEh68JAbbsVTGFroGzYBmkw7H8zL03yer+r8rv/86vywd+7J/J2gAFMyNJxz3J4hP7AcPPAzrgwZFDcujQIXn+8KosnnqGvPHKq+EH/L0G4FOOAmA/Of7Eks0KpRCALe8NVykDVAff8GcByAE45683z+HEVBSASfscgK0OGB2QOinwWTCGsegbP6ErDQA4TxDRvUsXA7AYgEMkE6lDxaaIs8rMX8YqQ8JWzLvn5lpT9m7TCDMEYJ88jKAq3nLHtKqB05Ya1aC0GZF1zJ0DJyvNaUZUC9D03bdnRufkiRqC/nQtvH8PBxj4WxSlINZBIgdE1k5Njekw2uL9MZ6YZQJ59jsAYIto3cOYWmV7DrROjPONrA9cAMBesIPdSL8/ZJRI3Xetyc9EGx5E4Si9Ji/rpi/Yh4wdYBA9g0JRkPAGlB5R876ZnSNOkryytVViZRqi/Fjd8vBafAf89MWLu7A8h+FUVOAVAWBhfzYF27y3HKhp3kOUoRQl1NDF+zXUookxHf580QyDE7wO34W982AoZVttdmbE7iVXKUxDkr8v/5ywyGIGAJfHrYNfsWBphF8GTv99ZD3tiqg6bEOksrswgi7/22mdEIBDMA0B2M80/PuxqIoQgJ+970tTALzax/Qen1wA7BcoBN/i3x6VavINEWoec+Xi/AJkHXg9GilsKouIyiO7jGiog7kMwIRON4KxJIwDsEcq4A09Ai4c2YymAAADjC1JhOgXtfcqDQJHic4OJwBgpJcCAM6TI/YcKo2Kh9fsTxNXFN8TmD1a10iR1IlpRT0C5n3wTDmjjKIlSxg5+PfAhOX149dQk3R3FWObIDdTCKKJfMeQ+wYUBvx55GqeHkWpbJ5CzGkGRpoWNaoOGGCkpbb6KOwUCRz2XVHw4LraRrOmcjVfhLzM17hbWJA6+AIUqFwxGgCADDczH2cOcPjdI0RQOyGAe2mrR8CsVkvgF40AAztHOIwVoAqb0rwnHKNSBWNv6gm/3/D+51tv46khRQsXhhCg8oWc90ZB2PtkMD/CNkBHR6gO6PipLX+CRF6uAy4WrTLFwTtj38/NiI4HwPzOOdAHVI/pnsugHp7jtD5bA5lwHHspc7jMfCcAvPbY1/II+KQC4MqcRsDhI7xheSUbQ10FSTYztAHjoHesCFgnh8mMsC20La0D8MT1nwbAetyjI2DSEhYB0xjetooAGbbL4bZakw66bYSqosKeXIjeGP0ip2deBIjQmES0CBjbYibjrBRVAQMRUqFjDM8xH3QBxzbleIatHbs7KGep1yz4z0AHxjh5BGIRsFd58drlHghFMiacgArW2o6Ix88VC3pHXSfq7ylHwK5w4PngXAw4fRuf4ri5/KwAWUS/fg9pwkPKomg95MftdzZJNYDqgMxLKQg1kFeD+WJSwnWMEZsr/G1rS7rJHh69KvgOCJa0KIVBk9EMeCm55HqdpfR+r8LOIj7JPZpGUlmBifYTuaibUbIl23A/WQ7NXYtGgsgnKOCY1CvY1uN44Lg9kHHg0zmhY7g3MFMffqTuLHMDeW5A9fghaIV0guuf9TsYdWIgjPf0zbA//A7FToff5CgVhkfZ3GEEEbAn74roGZRMcX3LIO7Xxb97eB7+b4/0/f6G4Otjdtb5h+P5+W/cLOuP30MAfv+P/pSs9LAjG0t10n/1UxDR3L78BpejXwJOztaqD3Ae/XoCLi4kSj6oiojUojPjgLltDgAYx0cnBl7MEgDrBdZowykI54DzCBERLSvxzIfAaDmqL4yCgDEzIAq2iIjMckCCvhEAWaIgHIA5WSwK8QEwC4C9KacCmEmLcisaPTM31cbpKEh6VRSM490wXHtL8DjWfQGfy/5pgfF9GI2Hk8rdBvjaUMpV6kjjk9dBbSpaJeBpVj9GrzdSOGrCzqlq1xnJslyG5iY1kBx6SbKZtXORMxkXKB4ayrA0WT18MWHhUYHX5dfIFhyXow1GWmmG7xIWQHhUjO8VVqkBZPH9vQmpv8evWwjCeN1cC36xas7jXtckqtjwUwsZch8IN6bnDlCj9sRpB5iyc1ENe8eJVAOZ+Kz72O8Ni6pLc1XTYEAB1d3Z8hUo4Ft5TqDpprwerCrNMsEOwCGA/2MA2GWCLmXzhcYBHyX8fuxjAXAZeEOQDf2Ey+f4cgH4hQdukY0nvn5yAnBlfl943tNRGsDCM6iUn+kWiUBI0+mKpCj4D1b0EHyLaCvoFXeCCJgrcp7sAu+rCMKoQBGMSTiCDz5fkNgyly32G8OfM4IBvksDBSGIgNHdwfxo9TzUYUuy2hQHzGITM3knJFaOT0EwALWGj/yeLjXKJXnIfELu5tGjmb3QHBytxwtZVQjAPqjZIy3XjhYKgHAye0IzL3Iwq0cuXO6wdAwKInYOmzyr8dnWVooAbC5oOAdyvd500ygPmtmbD7Rec00EElRxPeBJbLsVAAq59sz8ouOI2u18QuZ2jYHqwsYC1QngkS2Bx0jUxoSb1NBEPeCA8frUxo9frzCRh/Or18APswEz1QuVuMaxjUq2EXjqsl2mLezOmSMH6yY7SJdozzj1qsBjPEQXa5WveaSOc/DiDQAbAxGrwNRdlxdJZJLWtCOLP3y3lFMISI7nulyvhCvGiQXAU3Kx6Yjy+BwwAJjHR9vAoPce/o3g4uUAsI/lEPj9O5yIgvDznhUZO0C/+OCtsvnkvfIHv/sb8r4f+Ygc6aLb9kRq2UAmkc7v47Uk+r4m4Srzp+c3t7w91QhYt9JcZSGxso4YLixPIo04wujwaBCeBmAFFI2cQwpCE25KQehDk0TcBjqHaADMqAeln+ZFEaP4g0k5jXIRAQMQGlU9hxQ0ReDujwiGTksGwLQnNMAq2E7NQIcDxyNHf67Krr3TwMvJZJV0FfS3IwCP1W8Dkw3G3fAfhsgiDspHAxWEDzjolsNByMRNeL2DSipjc4yLtYkd0NEO5CEHDDUGn8+5Yqtws6iT3w+djUlx4NoqyHrUiuvKKN19oHmOroYQiaGDjTVKQ/QJ/158frVeZxsp6Jd5p93vN6AfMEbAz+KckVBzlQ/oC4+Icw7cCiz8/gBoWWGIzzbteJiM8+eirE91D9384N0LJ7QR5FnaAopK8aCdkE76QhMdYSFF0oxAjHb1aGukQExwnQzyaBzfjdv6oMkqFmAfby6DDEEYBvo+1maB0Mi8SgiOVnDhlXCcN7g7QaFHGKUqcE/3uHOwzGkxyAmNA9bniteXAdg/Zxpogw7JpbJnfBYAuHxe5d/9O4ULURiUvPTQbdJ56r7/PgEYKgOu8CUA9igUtom+EoVZ3mlQNnMSkzU5APPCBkm4YwEwBy1F3eodUEmU8wMAVysgF7BlVkMhSrwiKB204qld10aYSNZZsA5lI1fuYwGwR8C5AiMYOH7jfZDV0TnCSpcZuVgG27PaUMgCXMBJOZ2AyTk0AHYOlMebIUPLu/KGFn+24yCQGpeMa+kSNE2GWa1/CYDLi+zxAVhlhABgBX7fWVAewIlTc+7ZEpvhIgBI2rm0ICsrK3JkbZU7hbmFeWm12gTQ/nAom91e3l+O1Ef+fRVawc06mOIcwe0ikgSIsVOIZOR6AcpsxdTp8LuiShBeH5OhKh+c0w7laFxc0YEadpa1BsvKB8MJW9P3e1pkEaU17lKg7wWh7x2P1ddYW1lxwcUCA7khFBxoiAk7zYkW/Xj05d+ZZcveYqtqFZSgZbwUXmCNqlI3LFjlAIBFHmbPCT/kaX8GyzlYL7mJ7eAcUH234Mc8EQC72ZFHwEUps3HOAT89i4I4URLuRDK06Wi9gGAf3/gJAO5++35SEIiAD3egeJpIHYLBVxoBd7oDtqV/+I6bZVurLrCjrKLlTHtR+pVIkvklWVpaYgURjM89AvBIaTjuSRo1ZDzIJIoBpT356C/9gtxw452y+5QzJa6fZcGmNlOkaTMOT2UAACAASURBVDYSWMA6RJOW5J1YRpYrLpJgsdpQxubGFE7sEIhHlFIVptOuA/YoYsrZymgDja4tghvZdirgRzEpuQUF/1WrsHU4stFIuEH/hyi4mur2vm618rYxJq/mEatGXua3as+D5uDEtAh2YG5VIfD6gqNbx+K7uvGMZ8inuTaVOXnykl8Cn21JjmOt7pHZLM76OyexcZB2VrYYBtK1iU72WdSQ7jECNy5t7zEVcaNjhRvvVGPoXXVsAHYwxuJsLLW0xko+bu9ReltBR+dEGs1UOuvLsrHR4bZ+69Zt7HvX2ezJ5iaq/jKpz9WZnHPuFqb8uLcOKrUE43pIYxucB5KWHv0CwBdaLX6uNiIdEaDRognvgXHT0o4F7XgyGMkYDUkBxojuaynbM416aujuXYTh7eu8MSgJlL7jgcVVaQP1RkH0DuDHLob+HJ2eUSTKP3OhSGoyilSCh/9Y2Wd0hPPWGUx8EJgk8J3WZRogDnUDqRH0BTS5oHb3xpKZqQE8rgsoGTT/tD6MHHNQbtCWcyzValMXK36+lm67bp2R9qgwXPdIM4xkcwrCIlUF2ekKuALMp7tt8DiW1w2j+KkI2WvWjdsOo128rjzvfHD686AWD3zzTtl8+j753f/z38j7P/QRWetrUVB13JNRUs/befkOJOauSNhH8cjyQfoBV9aPSO/QQeqA4QcMHTD9gL/XAFxpnMNMu08ycHxQD2CSEUhjXEGV3dA3F1lZFk3oRIAh5fEoiAkndJFIyhsvepQWer0aUE95KdgWywGRkXfQNUFqkdTI9SIaBiCMGAVrSSv+5rcMYFdIdnzbl0QuQ0OkkXc3M16POrH8/MIB6uc8RNKKrdeVb6WsxxI6XL0RCRHTFNjc2zYvWw4GWXlwMaq1CCYcmOH2S1veh1pfoyg84ZeXyk6DcP5ZBsDFfXEA1hUpsQWCd52RoEntQFmMJ9KsYYusFJV2egCGI+ocyiQboOkdI0zof5FUhWwMlWa4Tnh+tbNGIMN/uI4KLIW0DGCC18HkRoFECxoUaBvS63QIbvgdTUbxb0TcAEH4gXQHazLsD2QyGjGKdUUGKsBAf2QDvV56ff3cragClEEUcaL2ugOpNuoyP7/IhqadTo8eG0yC2aoOskuDDy24UYpNFxfvaB36UGgAgG24GgF5CTlAnQlAyaSBprYWjHCnxcYBReILjRM0IAhczNDmysu1x1Z16mMfOzRb8PC5FVGOtBy95lyzF2KYykPBOSj+KCXhjjrOcQCY121KchmYCPk1Dfrz5dfZ7hcDkInIwW/dlQPwB37kp2S1l51cAOwT2Pt2wbAG3B9XXiZprAyZdo2YYVqUEQKwR70hv8iBYZVwedRYMvV2+Q/+nnesDWW0JgMr9MDuH2vAmGZSjWNp0twFNMRE+d8UkbwWPeijAGBONouoTwTAnoUmwAY0QB6h0zBcVRyccLaiOwh7dt9B2KNgBWMt450FvPlzZuo9HU3nbyHtojMwNHIJ5G4OsKEELohyyW/yAP7+YrcCUE44wRSktD29Ai2ew2RLyZHre3Af0moscTSS8QQR11DmG9pIFPpaRIlIbimvXtGuzk3t8QdA1kSblsZW0xrB0hNv+CwAEseXlbXjM0eDAYEX74VfNB7YEeK9iIp7w3WWGdewcAPsEAXjmiWxSuN6ZkcaWDSGfcrA6fr95WcnWpHnHS+8fRKVGhZMhKXHQ+tYwREYdFPOF9RKzOiekjprfhAusDX6onj3D3icDJXTtka1edFQ0LctHE/gszludZAoRWYAjARjFCnHXgZhpyq8dVOofggBOIxsHXxDEP7HRsAh/+sRcJmGCOkHj4A7z9zPCNgBGFWviIDHaePVHwH7Cpo3ToSkyLY0GveaSJwRIv6tYlpWx1V0C1uYqxReDzguBe4zvATyCW/6SwckDpYAgJV7dg5Z5UjhQEatPRYMUhBIygFQID3jf5gUrqH0fh8W7bhKwbY+OW1g8jpdDLT6KdwG+UDNJ0nQMbhwOwtq09xO0HxgdRIEpcr2/cJJ54uVrhtBC5gZptYohChebwBlSSO+PU8YFRFwAd9aNKED3NwveK2L48APGsildIdeW28rj/chuoSjHHwpqANm4UhGP4cq/kt0uwxeFT8BUkisOR+6ZdsSK+W88zM6ZTPitR0W7iFc8BD54jvUGg3lgCeqioChOn5iTDTZHTuh1liBeyyNdkNq8NdAcm0w4LGQT0gbNR5rbP6+cFPTzL41uLTOGhj94JPTap3HXF/fFDikIaIHx+xNK6mawHusA4deU+wPi/kRBicubRtXlONGpE/5JPw5GLTofekOvEGo9p3jdzSZHc41l75Z/zUFLVRd2kJqiTlwyaAgNO9hckcCe9HyaIp6MJngKwVgl8j5gnMUFXECCsLHagjM4fwAACMC7j77Dfm3v/NrpCAQAZ80ABy1XsuB6ltZWki6nIhJBmTJzf8BuXyOK1UqOAB7gsOBcWqCk0QuyjFZehl4HISFtO6nG0qntNLHABhLgVsJmpytYQBcA1+HpBy+O/8GSmC6Ss2OxOP55zrWq++rSuu0AkknABacEIA9Msi/E+z+gu3rtOWkJmkYXxqnrOfoql2VyIWPo4DYOOAp3iww+EHEn0cEtrvQgghdOFzn67+Xj0+KA/sa0lCMp8j9uy+DVsIVRR6sBTOQVlCGP4cBeAY6Smj2Xq9X1URpY0WLK9y+1IAA9xFR6npng9ttPDS5pJVrrEgbjQQceP4INOE+1gCqRZINSgvlWpst0AXzkiSxdDc7Muh0SQdRQZHE0h+P2HAzjYtCGP+OvP/mtzDMvRL0PmPMawJYKTgvAKED38CpBu+fpvKycH44yOVJMewmEahg10apGtrdF9KwI5t6PuSlLbHsCWi8D+5rOUWBeZlrzG2MmdkOABiRa9ghQz1dQq/ggsP17+dJMveX+MdywNPdOArqwgHVVSwhQM8C3ZcDwL/3u79+8gFw3D7fzleLID3TTfoBE9l0iiwBpgzN9LjGcamBTmHCU6YgNAINTEEMJHxby36MrlH1CRZEld4uXCe+AjCSQQ7ETXTeiERqUcKqJAxkgC+LAMxsXT/BRWgWoTsFYUk6j4C9Cs07JCTVRj7/w8njQEa/VbffMw7RE4s+qDwT7P4BISccNjgqgyO/tfkVH4uCqIaVsAbGIQDDrvJY4EvQQ9NUtBgyO1LuguDnS2tJbSOv7y+MdnAvQPOQdkib0utuygAuamkk8+06I0bcKyadJqZWYEJI5WMeyeHfiCq1qaZyyf43lBDjufVOl4oVfBbLkOua/AVfymq4zlBabU00ra2B+41l1+4d0mppIq6H92MfPkRmXPW4WGT7kxEd9rys2WkU9y7gvYb2FUoE8NITtZiE3Sd+suMFvI6d48odxwpAwzGRxA0DEwc2H1Q+d7zYBJ/rgEuqY+xJYrO4pOG7Js4QzQ56sC2FIZLSOJCJMjFogDthVw7QNhgokMmN2USUn4ESfZP5HYuCAADr2CvkkiEFEaoqZlEQ7AByLLN3KzwpA26ZcjgRBYEIuPfcA1IG4HTUlUm1+eqmIOL5C3WLyUitAGHsDDgBJ4VoXg1JlDj3YonQDc3BN8y4Q64UqiBYKhyUsYYRbi77CgDYTbKtBITeDuAZob/FZGpGY5bBIvKtm6+rNiFTzhBmNQpsCsCsrrMImJPaATjoCcaW3mhRgyx/okJ4vLYMwJw8cdH+xTsqh5xwBm7OFgC83iNhz/eEHHA4KfN/e8FBEPWGr1MvnSIJl0erttB5SygH4TDaxvmwNx5BFsCLGjAoX7nM5gsyAcQXUt5P97utyGScyGDQQV5eWo1E5hfaUq/WCIigFuYaxsX24GdcgDAoByS3/n/u3rRHknW7zts5z0ONPfcZ7iUlkrYF2Z88/gXR1AAZtn8CIU/fRQkWCYuy/Ws8ABZkUDI8fzBIGaAAkZe8wzk91JCVU2RG5GA8a787MrpO9zm0YNI8t4BGd1dlZUZGRqx3vWuvvfZ0MjnZtAoPzOGtAowq0q023olWKbxxoNjN+NNWXnQmHfjFi2dyXsxm9yqQsTgCUN1W29o0aBzS1GSS8XAUdNA/T40uKnwpRrKSTVHzuEvVENiyEwgXHW8caKTF6RxF9u0JrLb5qUgdAKVnS1Iavgdp4rWGrjken8NKYphtxUEUO0MWpBIwRU1dEpSHmY68w1FOCl2/fKZIGo8AOLRw1+P9fVeBLv5P1EYA8EmicE2aLxanKsBWgVz3WdITPwbC/DxtfvyefNRyHd/7kwDw9qvf+34CcGv6lzQTlotTbaiJBYc00zqknAUZH70Rw32vaYub4gzjBq9qtAIuPd+nbWjBcAVwFRdEAIXbsBgsmPKFGzWBL/oiWlmvtpPHt814mAbbQ0/n8snGDsBxA7nF6kMGHL4HFcTYjksigEWkWViHkwuiqpEFKLebqYspMh+SZhwgzHEnBC9v4urN9V0A7F0PH5rVq2DaCXOzDij04IoP+NFMsSoA8+9moytwlf1QmrE3jei8JAdFWAcJR+esaohry3ch+ZYb3KzdqVmvQ/6Gj5nPcxonDlbfFTYajfTYxfLBddsUL4lc4J5Y1/aVy1BrJs14K13Ymh1prfL0oolmma03HlzPcw56I5syCaTbtWyz0OgpFg80aTHF3d6zffNCx6XXabes1mpqYgiLRFyzAHBMVXbZhLPgudO8F03BriebXExljkaFSmDNKRe77LDWaQ8A5nkjorNerAS+1FU2+c4y7GJHCoS+AHGOwrKG3hsddLErGHSwwvk4rf2h5g0kAcB2tH7bJR2uDCXQ7XelNYzdq4C44oKIay2OtQrAJ4Z7khKqAPxtDPjx85b/D3fQI/D9FAuukg9dv8ea3fyz/1UM+Lf/i7/7gQTx/xkDXrz96qM+4Bz/32isqq9/WCk8Pa1oXFhkktIMkDN9uAXIbezXf/3X7R/9w//FXr/6BWtNf1DqobpI0jss526lsdKxDdXFWomgJA+33OKGP7di3WJstl/gqZildtf4naMVkRAWVq7UB++stWZ9W/v0jUanTKBCghh0mtbrtK17WHllnqGfIQdo1T2xXrEaZQx4nnAkQPkEiW5pPwotV1ML0srNsX/712kUkTIOXCk8OTrSDeqAHdnJlYCf9DpVUK3+Oy+n4krYKKMf47jwPcc29mMst/hAY/bzXv38mimtS7ZDnA1kKaiZxW18pvhJ72Ij0B7dtt/xaw2frdnWrq+vxUDX65W+xymT3avRsGK9SGCTpiOn3AcmflAsazUP1h2Mrd7u2XKzswUTogm5aTWt3WrYxdVFKkZt9dzrbKPrCTvYcDTSOKbNZq3AeZbCXstzhfc7994usrU+D+2W+n35kHk/2MoA+Eav79auZBXjmAFHwITfz9aR94sHty3tl30iNjZ06kPuPt3YIQVwxPcAw+pXVQ7SeU21BnZdkgWSE0L5yAz8TNnI/jPPiIjMbJdifCHkvkWDpljJc+j3O22F7Luk4U4Iso3DVRFz9Py+d98x90nMxtP3dm7PLGU2Ov9S153OW5r44SDuP4umjSApVTB9zITDc/0pBvy4keMxAHePdXv7h/+7Lb7+Xfsv/95v2K/+u/++Ldbs0CAVuR1r7lrhM3U89IWb43Af8K0NwbPkA765ubF385V8wH/5X/+33Af8pwnAzcmXZdPBhwDM/wC1TiJwrgM+BuCYSSnATAATXldt8TWaKLHo1C3FE8K4+Pl2d9qO8f1gnok2Wr9JIYYQH5Kz/ELnBhu0Gmq2GDZ89FE5haE0fzsAx3TbAMaQA+JCqKdow5NNLaVDpaKZLwTf9hX+3momRBi7lIheXrxhVfObNS7qk8viMQjzqmQJ+/fdsnYKP3f/b0iQcZzxd3nRJxeFfz6nhS8AvHn0sJsAYOXfUnpE72wCXMnnGvMCC+xSbt3iM7y4nOjkqM24cLZGBjA/V5h6w7fA5G4Um60Vu63vWNrOULGs1Rptyw81m68ILi9EJs5GQxv2+vawflDThsC627Gz6bl1+z01RCBBsDi77k+wErPhGDUF6fD3MJxO5KjgC8DFv6sGhVZXi8Qy337QHsx5CV1Y4EBYUwrGkbClPBLXWgUaRV5el7p/Epssr5hKsFIAUtULvE7ujtCew0VRBXAfY+TxlC5dnSZ1FweAl8VmJ3lQs+hg93ze7MbIo957U8apzd8lNkk7yacbeRbqxqsCbDkxI7Tt0wh6SAp2w8fgzHNWgTbA9du04Opj4tz5LuSbaXDVu7FnDXvzB/+bLd/8ngPwr/0Htljx2X9PALgx/qIMgz59wLExN2u2Bh8F4NB5MZrHhRXTCQDgEhBCIysnYXizVYDyTvYbB2j1VyX7S2hM7Y6zF2QHCj/Uean8t+l2q9dtoNQun3IR3lSRRvmH63bk+0lPq44cj5WVIpcvPM5cqwCtLWc5FOfjIBz+Sl1ACbTdAuQs92ChkYU3t2IrSxa7eObHDNYZUrgZfPIEuny5T2HCQgqbCcCtHqWeLxn1Y9ehYmZMxNAY+VNwkQ/B9DpApMnZcadtP5/HoOttwIe965qKk0w+V/+8UsW/ebK8wRABHBUb9x5Aji+XYpkW4M1SeqWkqCYRkm4zw962Wa0sP+R6SyzCsF1ek+16Gbje6aYAoJpRcAKAuUZYBHo0eAwH6sQTWOuYe3r/2Xqr73WwkqVFNq65WJz4f+2ASusFOVmy0lgud7Mw3aTayBEasm/r+Wq2nMA8Zsbxmtt9mquXhmuquLbzBDYBVrqWtGjjWlALu4+J57GbImVLJLcSHXXO8PxxXNE8DsCNoCuwXLvCVOfwAwznT0hq3kodx+ELS+Qs+3PytU8jn1x+iGGdp9D2WKzjHFR18MfX7Mc04E8x4MAcGDAAvHr7T78BwPUaOR/tP98MuDH+7IOR31HBL0NOWqciVMmAKzan4yMJQhdWRYIgbrKaGexbqJNrAmuQA7Cfav+gU0GAAlqbLRYFtoYKbe0aY4WO6npjh9w+wtJTQExqDvCOJsWRK2tCNxT69d6r0h7klJinRMsKi00gfOqK+jjwnr7rbMRvqDRCqZKOxly000UXo5ZOleEo3JSLWHriuEEB4Nh1AL4C1fQ+eWgVgEO3rG5zw9rnT/thlxzf0Rw3dNF0/sOSRt4vp63N3M7kleV1dUMefM6bWnH3vkV3TdOr87u9s0KNEdo68CERUQzDHoa8kWUuVxwPeHgZxNqS15ZtN69HEU3TnK+vBbpsp+mgW65XYny0LBPoEwVkvYdG0lbTpgX57WGJBEKegxfIArhYyrWFT+lq1S1qNSznUPj5UQdmmi/iYTsOUPidA1yq7oUAk2bbW5njKxhyXBONbiryJbfAKWshschKQZq9iYAT0E0MdlscdH5wh3A8WOvYHfiqJRvTidEmMGch8WMN73MaiYRnOEkRen+prblqVSvlidQNt0sJep8CYD7LOD+PGXB1Yar++0Ng/nAoafVccl2FBPG9BeDm5HPvD08apReqGPvj39ubb/3LzzPZ00oWpflqCRgS8H4TgKMJwlfZGKzJczRSUIq8uwCMNC98qX6qkTgAB3IeOvWDWotbjFdXBGXd6pr5ha7pHVv+4Sn/TI6HvRi4sy0YgS7e0IOTbCJoEnsNPTfFXpY/+OAe+uA/sSXk+Us2XO23r7ubIkwMyj1OvmG+D/DE18fkjmDAHjofDmIWqp0qPAEs1eeIHUVoXnq9SD2rWAIlYYi1co5pK/fGDc1hSLm8h2It7VQNEeul2DD5DGi+tALz+mztudHIifCuN2+sAMgm435i3ObB+cqPP6pY5i6IkZp+uO7yrbNSikr94cCGw7H1ux0vyuXehFBa+ZSQd7D1aiHJIAp11AcilIdjHU1HpebvMon7ZpEg+L1Vti59urpGCF9PDQ9a0IgxlQTWkvwg8AW44jorG31OW3NfcBzgyQepAnMwx7hn6u0Uh6omjthNnuYcum/3JM3JH02BOELX0epTRgQabLbdyGYWnuF4vaoFMgCVhpTQYMVelQ3h5/VD32/SdoMBl9GUKYionIJ80oADbKs2tY8BcBzfvygAdw41e/ej/0MM+L/6zb9TShB10hHr+Z9/Btw6+0zbqnL7Gzpu0g7zNPXXf35iq/F4qs0O3pUg6sqUsiYXWEIHQSQflnJXky6cGFRkyOrGp9Uymi8aB2XSwnwB4J6iJv1m1oVOvoju31M3lxe76IJr2paiT7nF9Isrhh76gbtUIQCtgHBICJ+G3vSTUpfTEpXYcGh1sJiTpYkFQSBb8UY22r5F/dRXtDYLVGNVSsIdF3Rsl8sb+lGnIEW0E6NIN3jpxfbFTOcxcn6jJBvi4G5VFi/IDAF4z6YT38ZnmRUq0iT3wCGF3VTyhAd9D5DhPOTZxvJiIw0YiUCFsW7XlvMHOSToSmMEUa8/sP5obF2CexZLATNhMjBlfq7PNbXv1m0nJs5iIEabYiudMNStP+p7utk2ddIlCYIgdL5HOlswXq235age33m00/0Ap0QmwSJWZgcnH3N14RSpSGllvD8A35s0XDvnS5Ja8j6jAUfTiSSPVJTGbcHzrnLsewnYwmkT1xHpcO2eWC/P74183FfeucrvhVsimoxCwvhAUohuUAXTexHOrXYpy6TSrBE7iLg8GFBaHt+jIlx8P8D1Yxrwv2gRLjAnAHj97v92AP6r/6Etlsia9A1sFRr257sIN32d/LGpQp9YbNixCg0c968w+HvRy8EkANhZVhSfTs4B72xybVUZqcI89yWiv+53vkXVI7Ta7wRjAQidY6E5bt3GQeHqHWURRABKTVkEZSdWuhiqAJynIpgX404LRdxoEWZSgnDY1FKx42Os9AOwrLR1un1N71AP8ayHD0PUw4esXQYMqzKV+GMgfKRR4sStXUbQS6RlLenbIet8ID8gUUQBx4/IXyKBLv8kUD8AGDmZ3UZEXPL3ZNSxzWopsAI0phO6y5q2fJgpe+HYaIl9soXfbLOUSObfY2tc5M4wAeA9ntj60XodwnccmAHXxezetpuVDftdm06nBivMSBjb5AJtlxcohnlgTjir2U10OvGZnuSFKKRxTG9v3tpoNHEb2+EgPZj3AsBpbFHf8ya4SWPnUGWpdWVX0HJfsxx2vDuoKYNFwG1czqhjIYzPML4X2Q3VbXW8Do+Zr7MPOgX9vjpl+G6TnOCRsKGWpZFcqTNO1jSaK9B8NTw3JC5/vDt/vPALe2YXWNoskxE3Wo59OsiJYZ9AM4pwlULjsS6XRgBtSBohU3wXAHOuqv7jKlCf7oUPbZhVLZ3HVAH4v/6tv/v9A+D6+GWph8bImJh2wYdWmKcx+YpT0WvTh5qIsj+m4oIoGRnpaZqzloZNygrWVJiIOoqOmQCFm50iymMA7pLX2nDXQ18AnOQEIvsOZh2i5PQEMD3f7ocEwcW4b3tbq76vGyXlWqRtlIyrpdMhSS9uCvZF5zuKcGVKW6WQ50CRsK7ujDtW7JIFJwAmFKb69Y1iWhTRIh0qSQOAKJow5+Ax+Mbz8VzYsvw5U+ZDBXw5bzgd1PVGXnIC4FgMVeRZ3Aio8PL2ezQ9bAS+/EwAu/f8At1sx73Y6Gg00P/ReMlp9i39XhrwaDwQAG+3mTTeXVFYr92y8aBr/V5LY86X2cbWPDG5EbF9Yvq15vz5lGNdb/WazR9udSwAV6dLF97Qi3vbrRj62eWZWGiArJw9laYJzmPYNzl25SuoicTdEfuNB6rTAXeEYQPAhdsa2cngOCjluOQGqaaf4UKLeEoWMM6LZ2O4bJMVbtPUa0gDZxyS6+7y2IYkmBZS2mMcFP1v3hfuEC+OmmxoOEmcDHvMpRbAtHhRA6l2wjkDPcUxyUoW+d+V8CkH09NUjABmfPZi2tHqLLviCVg/xnrjGo/fq16vAcIfA+DH94YI4N7s/R/9nwYD/lMB4BhL/0//yT+2y35fmll7PLH6aGxb9J/R9Dt9wLvCB2hjsicP+G/9Z/+J/Tf//e/YF1/8ktngF50RSSOkIp7KV4CkNSxLK7Jv6ZM2VRbWjmIBpXwRCWlahZM3cneabHzge2Rxpr8FStyc6YIidwKHQ8dy69ZO/6YI1ybzAVuUrhWfsADK7es7Hzek8Un+M7yVaKe72tFa5cDzZCFKQzcj8KeWhtKVEZgVr67vAnwLHx9+sJe4UAD58uJM76PU1MXrI1oR/6UX6mJ7yHugcPSxlT8WvWhOcQZz8pTGTa/Mi0eB8VUW3IlxQDwuFac4T5pmrB1mYeeTsQLW57M7qx12Nh0NtRDe39/as6uxZAdai2cPD7bJMm8pZvFka71reyC6wnjc7x3ac55vrDP0OMdWvWHn0zO95sPtna3QbptNG551U551R4C8Xmdily4n7K3Xcw8y+34+j0azY8d623JrGE0CvVoudgsoox8DbIBRMPDZ/b17YuWVZa6cb8ujIafXP82aC0CIBDblPByZkuEj5mMRbdTxOKemEUhKAstYCCRnJTvadHouMCdiswqCcgccmEmXNGCFKnntoWTA3DrJWeAOHgd99/H6zqrV61YmbJyS26KGgz1NC0kpK7gMGJ50NXEkl4R8wMnPG0U+XXMVySycEJxHna+YYFIWEdGVT516J405dORKl2Hluav3wDdISGUXWSUrnOfWcWt3f/z7tnn3h/b3f/Nv26/+tb9uy8zDmY6pDVy1lrQQ8e+qD3h2e/ftPuA/awDW4EppTD73bSsLUco4TQCM68CdDfhcT9GHUXzzbZDf7QC/ACexYAWAVMCAIlwACJ1WNG6QZN9hhE9t751u0hTrPvUi5AelPJk1WgAJwfAOwMggLDPuBNWMiXJwvIZdKkw8hmdygTMkMum/usNOzRKuC38TgAPgJCGk7aK2xqkwE6CpiwqbTnmOvIU7Ch78XJMWHnW6xUWm1/+gaJZYdcVForl26fdPO5WTt7gOzH+uegAAIABJREFUePFZoLkTwVhmPPj5Gqp1dyZ9+WwyVDb0fHaj456Ox3Z+NnSmlmVl6pjbypwNtdouP3BW3S3hY9jV/lo/2sNyJlkBW9vD/cy2m7WNB0O7ujyXz7ewrZ4LsN1sPMWMGz4WmE7X082KnMkZNYWc11pcHQDw0c5GvQ/ydqPDLFgmSWjuzEhOcJqFaNYIZnh0m2DsIvTY1B2mTr+dh+ZT9CylCcgMjBwZouMao/tsPa/CJRcHqHxTlHPlQooTxWl6w0eerX0Bj3Fc6cMPtsk9Fv9WsA+LUxMi5F5fFenKHZwXmnGLZLmfSxwgem90eTpn8WkwaVeYbZNNsuIv5jFhUdPiV+ZcpJB4sd0kRcSYrzQY1BeeE9iG7u0k5Zu5wwHuHwPg+FyqjLkKwLp/jlu7//E/+/4CcG34F1xPVEcVEyWibRggqluRsloBmkYw3DC+VwBYJzAYckpP43vN1Mghwpp00ZgkzAXBDlzzxsTKYLN7a9d2KrqRS9BH81RnFvKHm+M84s4HcTU6tdMxJ3YQrZluD0sAlySQAGABiBhGJToy6b8nEAaATxdNdatfgiReyXLWnI9MEpMJ+1BUKyKs3XmUAxh+1RTH+bHtFY8pM3DLQaX++USVneaHjwFvHB8acCx65SRjtMJ0zmuNo7UUtF4zmjB2m5WWrvGwLwDOdrmYJTfzKTTnNDeOBRGmC0jyHjrdloer17ww1+kNrN9ti5nO7m/U3fbi6RMbjwZq3ODYWADm80UpJaDPRmFNAeyHnaIkmbYB0GHt6o/H1h+O7O52prcahS2BUiUAHeYe/+eyVMYEXXqSrmruGEjb9WBG0V4LkO4OPpKJhaUs0CWHjQC47T7T6g4pwIbvS2+mqaXV9fzh/UEhQDyG+oiloahy4KR0MgDSj5lCkrfV+7XHhFnPnIjdDJ12Yrjy9aYEv0pwTkwQD5+v2pGji0/MN1kotXNh/wmwemoax6B28AoAR8deMPCyWJcS5KoAzHus2tA+BsDVrIiPgXBcx9Vdnu6gtOhUGfBv/9Zv2K/+1b9my41bI78XDLg++ovafvqFUApu8tCqqi+N0FdcJAh18eh7afhiTEhIAOzs0OMrdaIapyKe+xR8Gx0SAAQQ1sUfMjxbx8K9vnCc2sH6YoCeUeBdYGn0d7oCP+wUTl1sOhb/NwtAvJai+pIEcdqOn7JRec9hkYumktJHWWFJ8eELIFPWQkxG1ntPIKxzgU9OkOvsu9rFpO8mWSAuviqY+qL2iRzfpIMedqdOrFIKqmzZCMZxhPFJxQIK2BrdYmQGHAq7PJ8KfG9v3skV8frlc5uMRrbZru3rmzsHkFS1D5uW2Cjab7FNW3QHCWQiXxxSeNHepQE7FjY9m9jF+Vij2rOM5gjallulZQ2QAnijUwxQXeeFWDOv0+82bTwaqaj0sFzZw3xu7e7I3QqauuEhQOsMGYMCccfybSGvMBJEo52YeRqEyntp1GlFT+03laGZfE8tvnt2UDDcU+hMvUaqmzttsuQyCbamazsBKM/f73gNhQ41WC9SAJM4XK7gvCb9PBXZvBMNx4V3r/nUaWyW3HtuWaSFnoVDjo/0emLh5MynFuZGYuKrDS6Lk3dYSWbJcsp5K/OuywwUFs69nBVKm0s7krg+S+abGHBIEDEQNAC43AHw+6XL4psM+HFYTxWEPwW+8X3+RowKCSIAeFGRIPQZ/nmWIBoAsGDRNSr/SiAKo1SN6tMAHGloDhaVrIPwEfMc8ayxVapM+qWDjW6q5mFvOB4cfHeSH3DzdtOUXZRdgb6q9DQjpOIVVdjoQEse41ixhTsNN8IH8DoTT1VhCGv5pl1bk9aabD7+729ak6oAvMuZ6RUNEhGETS9Wwr3wiaZjjM4m3agwtw9muqWzX2G7ZVtper7YBscWnVU+gLdaia+CihYueVmRhBjbdLCaxvjurdZq2JZOt31ho35PAEmAC1t+PLarPfPPvDikGzm1psa2e9BpWLfXVkGOn6HtAgwd7GS9ni3nbqMaDrt2Pp3Ybr+xu7t3lhdbZXnsiob1ej5eKGae8VZhjrAvbF9o0sNe27L13O7ev5MFbTyd2NnFle2PbVvSMQdDT/3+OA/Qp1kIxYxVRGuVE7bLNlxqDg2fmBAAGixNzgtsZLkHEAUD9rvDPeaQkk2aVRe1gfgMgi2zu8Dypq14neNpC4gjbnOVLU81BCXQOQmIIlvZCl5tq98fdQ5ULMzTwFFklZRRjHWRn/G+WMDEyPEN6/rGi+1gzrEy1NPvXX9NNGD06gBgXeuPJAhn3CcNOJ7/xHBPzh8B+HcAcFViqDLd6q7wMQPW55A04JAgfjtpwN8rAG6O/0I6QQBZYqcKxiHZpmG1pveQf0qCqBbhPgbA290pmSuAosrUYN7MHWtZbj3D9LYTE2YzBItR1oEsV7syCJziYDAQGLFYA7dJYr3qcgrASnGCVSN6JLrpONCNSxaapAN+O7X4CoQfFeGqAOwSQPL3AsRAXGK6/nveCeTMlxvMmXDsFGJ5qjKo6nmqAnBsbePiEzMKV0S6IKvHxuPEvNSM4sQcjR32eyS4iTFB+8JDbwC06VgKOrawbLVQ4ak1PC8r9+F8ACwdbFc2GaERu2OAG5qtvR9n0s4LwLdn3V7PDvvc1puVfjYc9Gw4Gth27fP7+B0Al5+Fy4GOuidXT+3u5q3Nbt5qAT6/OLPRZKI3hDfYGp4F7Fpl+GXdraMmldTpBuhobDyP3Z80X6/e+86vqt1yDGL4e4p0rm2fHuvdk9L/26cdSoBvXC86D1uY5F4EQLuIJr54XAPpWKWk+c4kXEjsNKOIxi5FUkCBVc7liNB/dU3X3VkhUExyBDa5WCAPaNXh+tCuxF9P6W6A7QdA6nGzkZomBo7eXynCqYhZ0YBDgjhNTT4N7eScfhcAV0cWBVB/DISrIB3XP39XGfA/+K3fsL/ySIL4c8+AHYBTIQe9Sa2u3LEtv8jqbHI+XYSrVuk/VoTbJlUjYher4KKL/phLbugcAeCtim+0x3rwZc3quqFPZTVt59Se65IIZNr5u/wKpaUGZ4R8uakIGAxdjDZFaur1g6GWzSgun+g4Q7L4CAAHMIcGK39v+r0ySS7BrnuDE6tJ8+PK1zhtO76h5frW9cOJHHEhuiZYac5IMF8FZ/5NEQb5wQPV8d7tjAxJQmRsV9i+2bRnz54JgLfruc3u7mxXZB7Ewza7PThJBO22uuKqbJiPV91r+52cB2FBA5zX2dL2+Ua/Q/iObphOUxnANEiou+4hl9Shpg7kDAEmjRod6cnZ3cyajaNamEeDgft2D0ebLZe2XGeSENSqnBg67LsqmayylRdHVSRlO8oOKBEMnaw0Yy01UPCtKKhJSmFBPbgGHOz/CDHR9dKweu+bcaXBBLUAstMIJk5TUs08iS2FAHUHQ52X0Hk9MIc6RxrAmYCfyRfVRD8He6I1U/B8TqGSQJ5kw0zZEZAS7ZbSwh8aNFY13k+r4zsAL7qlvAtAOhoxdOEmaS/lQTi7TgtIypoI65kz/9PF+F0a8OOZcVUQ/ti/K5e5/tmpFaUEEQBcZcBu6/tz7IJoTVyCcG2WLjWoUstqNKnC7IwOougs+6YN7YMqfarMhgsCkMgTvQy2WV29dEMeCyPuBPDtwYL1f02e0wmutbF5EchduFatBDAqzX7hc4RVACbAXcxZMoXZvpZ68StZxoL2JC+U3WWpgBf6dcnSH6VZPbah7Qsi7xywyw6kSmGO4pZu6vBuJgDWDcTqESNB0pX1eJfget3J1RBMOSSIGMpZ3a7Fz/g99EL9H/mBMB+KrWjAu63Vdgd79Yu/YPt8K7lhOZ/Zfre1Qadtw37PWu2mZbl7TdFQ+2UzA2OE3PN7P/cw9LPziYCQSMqHh4dUfKrZy+cXZbg6n8tmu1X7b4Atg5MVC9ms2XQ69jFG20yFL/7dKXIbjvrW7/cEhPPlwpabre2IYm11rJUYYFTbAXuOi+fkOBotd8t4VwzaLYWvpu13sOG99QZ+nXGjBlsqsy/YMqjg+0iCqGHp9HsCia56TVSvb85/r+XTM9QGLeDyHRsdbMow3lGQS7ss6bnuQBCYwkDdd+kDP1Vv8d1CaMTrTcr3wCXEPaGdm1vrAJ5V6r47he042EfKKRqwjm3vRT8kCE/x9vOiwmTF4RBdewHAAdSnjIgPGfB3uSA+NrQzgLcKwFUGXN3l/akD8GadHxfvvrLf+5/+R7vodWw6nlh3cma10Zk7FL4jD3h3KOy4Y84UF97ODsdMPuD/9r/7Hfvyh79irdEvuT0kWai0DVOWQdpKpuCd8HeKkZWTjT8cWslYFAELHsnovsF7nOxhst8wBsXw53pSU8NIr8L9sBULbtaQGmIGWcNah6jyu281pviWHwLNFtG7TjOBjg8Bwy+yDePSk+tAQIYeGqE2gDD5qKlLLvyRqjQn1rCre5GkqqnGe+MCITA7XBNOFvwGia7AloUEcarcVi+gQ8OLQPHnGzJNGVbkHX/+uBS2ok63CPg5dSjF9ltWsAbHmFheKpziq+4PemKsu4e1LR8erNhlmmjRadVsV6w1S67Xa9l6N9RrtsnnbeN4WNty8aBjYAjmsP/MegNCcWo2m9/abD6zWqtmZ2cTm5xN7ao7smyb22q9UZYv3XB15ArlfRxssb23wWhsnf5I545FFmcMaXfAwOXltYCX98BCwJ8dmQlHFuC61TsONpw3miXUXVfsBPTowAyd9LEVKYMDeEmOGmuaDbvTslW4KkWUTKvSJ8N4LkLdmTKCrY0L+9gmf/ikqWrXICsnzJesio01CSpqtJT65r5cB2104EX2Vg0YFCAhP566xs7GC971TlN6LJo4KWll0l45ocWZssLct4S5H6wlnbklqWE4GPh5YyBqIi3oxxTx9H4pUiefsA/49Hfusgidc368pykcvkCEFMG1VNWEq1JEjC4Kl0b1PgqN3POGP5wVVyUT8Tl8SoKo7da2evsjW7/5A/v7//nftl/7G/+eLda+k2o1uRf9fVbDlrw13vOA797f2Aidc35nm9v3dnt7a28flqc84D8LAJaGVIaLuGe09FfHePq0vRb4VIddJhuVQCWBQYAw39tLA/WcCAGfCk+AMDqvA3AdrdG21jwgRzDh4hTwgy0tWEUExCgsphIhGJVcb3F2D3JsiXY1nwig53gEvnzvEDawyvTlk5aNDe07APjojRYBwpHdoOc+Uq45AfBj9q8LvX6KKwx2W2W8eLJLhpVcDNWmAKaAVBlDXLDxnncwXWIYuy0xVaSA4x4wc902u59rEYFoEZyDF5gt/3aTKbGs2RyXGq8mjZiHJdFKDCPu9y5suVjY7exWdjQkiMvrS5tMRwLD25/8WDojolIUnpTmlm9tt91Yq8c2GpnEAYP32mk3tBDwOMDJJ2d4u7CfQ08m85Li7jSi/VDTtAz8xGjEuCKU3Qur1LQL53WwbU1UoQC5+XBxDY9z6KrEYfJvLnl9PrLynPbYPfRoSWkuefn0Fs5RLhaP9hzhN2izzvhc5oOtdpqnuFR+5FkNMfKnruGh/gJOiiTGkUlB+zEuBXKSmSLNOaQtHfJDKl1KTiNLWcctp4g7TOiGwyvM599IM9NchohF3JtV+DlgLetZ6eF1r3E0ZMC3qppwuCGiM073QbLJfQyAtaCVYT6nf5cLYMUj/zFgru+z7zcAt8e/rBPgoR2uNwYD1kmQ5cwDwUtgiByCtEURAKT8W0C4ZL91Ln5vpwy5QDOqAF+2xtiDjlv1rjWPhf7IC1zOI3ObVsgXpU85JiujVYmBeu6t/JEqvPjWW4X+FGpSgvgjP63VUJx1hZeyxKmQxjV9MtXrUWV28ekSiS46bQ/Tc0WINu/18Vf1QgKAH19YVQCGUVUB2MH2NAmXiM7HoBvg4SzjIIfBdDy0waDnHW/zB3lvGaZJezATVfDlQgS8FRyGV4itFpul75B471Tv22lsfMtH8+RF3TXiPJdOe34+le+Xrrmbm/c2aXET7zS5odXppg416guFId/QlgyeqZB6rGnUkcbIK0TDGxx80jFgZipiIfW4hHBQjUA3exoXBFBRxdf3aITQ4tK0Zqvnof6l/u+2POIc49qI81wFhI6Goib7XpLANGlazQ1Hq3VdwxX4CcAIOae7E+De23qz1kLU6fet3xtau8tnUBcI0nxyWJ8CzbnvtANNzhvO+3rrEylk/0MmiDbodL2enY2tlTRwAFSt0niNizR4c+9h+WLsSZrgtQFKsfDOoEyAY5yRF+/cK6zPPbkjvHvwlMUREkQwzPL/apCKTrhU1P8WAObDr57vYMb+WlE7OS2Sj++lxmHz/QbgzuRXvlWCKF0OlQzgMPTrwk1ugccgHCBCXmi4BBh376x3Z21F87j0ICmCDiqmM8BoBMIuNwi4y1wFZyBeUErEII3MUXebet6bKTYwmdIVZhMPPtnXyipzzace+8KTFiD/jleX00SIYKePNWDNzktz4Pw+TF1iSfvGV1u9mB7/uyiHPn54aQWDbaVYQz+fwbzSaCEWg5jb9mihiPfExGCNOq8DlhvLVksrthtlLBOMfnl9oW0qW7RsuZBuWih5zF0E+/kbFWo6va4AFAA5NuoKyqH4NpuvbNDzScjdTkvB+USKAspMJG7b3CMc2VITwjPwx9Vh83x2WzpwCM5PnXpomUhJgJ68t6lRQmOnHDQghdvtXvauzrBbVto5ToW5Y79ae+hOvY7LomNMt2425CqvFJ32iJwffD6PJaBBO/mEa0n6iVpE+iy2yQ3Rqqcx9bogkB9grkc7G7pjJC/2tmU+HUw8yAFZJu1x6RrxSc+0d3sOhFvXOmKvTmoIsKKpo2OdvofTM5FCo7CI5tygr29sm2QOedprLjHEDlfOB5EfdgAtmy1wpbitDP032LqnBvroGnl/Sxku5iUG802tzqkoV/UDA+Scz29jwAHAJ9D+Jgt+LD9U7xTw43stQXwXAJfV+koCWgBBFRTY8uhkp5U55AjffHpoutgvPl91vFFscwAmAwKRgpsuuuHEgrkCykGTAHFowycJgpE3GsCp9kkP2EbgQApQMwksPPy9wXJjnIw0x+R6SDPpQkIIqCPQvcowq/pvXBilphuTTCutzkxxfryaVy8gRJfq8z9e4cnp1SKkv1NhMoUi6XX3PgYoCkixTY/GCWIfmS6xWi9ss1iovA4bvrq6sul4JI14Pp8rOIebQIVLha77cZ91ct3ogFuNlmOAfHewxWppiyVJdsfEoEeGJxp9mPlstFgrkD17a51u37rDsXUGQ98eHwiEyTS9orapSTNGJ60zJSNN/eDT81B4OiHdRhfMXsWiwjV+UvXUfqxc5bqtNxvLso2One9hgVNjQw4rRJpyNh8NRbsEEqdzfLKVaVFmYosmuKRmFmmKO9vhJoEwtJjI0VS6mjzHaoDAQukdnNvbOzF2dSMqLc8lBv7w/G/vPVtDY5Aap8UhFp5WZ6gFRNNHtMi6BBAS4XxxL+mAz4w5dXw2vA5DPTmeTR7sxW1zSBerTVZ2AGrEamiwlU7WsGYC6iFB+OM+nMhRZcD6fFLIlQPqdzPgkCACgOMzfrwr/JQG/L0H4O+SIErml9hHgG4JOpWhk2Who2zISIliCUSYD6cmC4ptMN/DztpHN4Krqxn4Ph6sTSGBTjhF3XkHnDNfns/9wWGd64qh1ixnNpYS0uq2wziuQqBPvo2gdS/ysMXzEd58xeQP/ScKNUlOkYadGJJ+XDKRkzfYfbwnH7Dr3Xq0LmxY28e+4oIqVEyq5GmkB8fPo2DotqOYaOFdWvrewdsuBRbJD8r/ASX+rJcLTajgQmeqyBir2LAvmzPTgmcL8hnw33q6GaHqXiBqqJNs0vPJD96aulexR51c7j+088uJdQGPWs3Wq5WtFksxN+/Iatrzi77VGQnf7Or8enfVxva7jRpBGgVum4MdW0erpVFGtDd3Gx2Nt2eIrL8vXAQUovx80+FIUwONEFE8Q4aSnAapTsDMyHokMDrakC20H2FBU8dezfZp4oVC4ZMdDIdHPCcLqDI0EgNn5+S5EIDwwfptmC/XGjkbfJYU4HgmTJF7azH0kP/tD0buwoqUtq3nQ3Cc3cmF3BCD/sgaKZyfUxuLaoOROmlUF5JFxs6CmE4shLRlq1lk55NepBFjt0s2zSY6M66SrX6PhUvZxJqZ54v2cDIpGTDMuNRwk84LAEcR7jEA8/q6BCvZEh/riPuTaMBlUa6SDRP3TVU7/gZB+b4zYFwQusA/UYQrwaEiQZxallOeeTorAsjYxpdz4Vw/VspasF8V3DZWOxTWPXjFUl5jLosjaWh4gfcqztUttdqGLSaF0+g+Snqoh+vUBcLFvqbtLtpvgFSa8eDAm0aABwAfk76hDznaN5L3VgAsMcS/HgOwqqvpxo0Iz0g74/HS2T5Mm/zg+uH5t4foHjxZzfS7iZV4MFIAdIJ2HEmJ9dYp9iTNjcdFGEw8x3I1t363py63IallND0UO5vP7m1+P7PiWEiXHQ6ZXOH2I42A6nZVuNtvfbJF3EQwTG5kJIfxeGyDYVspZndk+m63ApKrJ9c2TZO6W8dceiQ3cnSEqbhWJ8uZRpi6FSwQDaaDeHsz3lu29C1ab+u8Xq5FJNh9NY2M581wCMgW17feoC8HASDDcT88LFT8o9AXIefke/jO6mD1fcrlSDplvEbY0tC1Oa/urkkhTgTQyx1wsK5SBN0vLFeGriOIA7bJg+2LnVj5Yrn06MlW2wbjiY0mU2nz/YFP7OALAkFxbJtGQJWZ+HS8aaHxPBXvTHUbY57x/BRMt2LCEUalnjoW4j6B9MgSHmivnVG3Y72u5zWvNp6vATAjkUgvLtL4eopwhcsSfxIN+GMMOK7N6DYMYlFqvY804MdgG5/H4+8HAfzea8DfZUMrGwGSHusIEqN/IJoOXCdGnEaxBAtOAym8DZaEs9xa+401jhtnwPu1dDkH4IbnQZhf2IBxs+YpWA64Sfs89Q/7pAOYbr2JeixAUxmJ18cVERMo1IDR8G65CgNukRdc2mBSdCYV9mRFKw4nBC1ZZ6W1ki1nAGTIL5GoESDopCu9hzK5yr+32Vclhm/KFR8DYKr4AcC1vadeBeuMLAW+p6nEnZaAckRsIUxoMbd8m7FSqUov9jVw+1axy63eqqs1mMaD5Wphm8wHcOJ6gOnGdIfRYGgXFxc2W9y43pvn0omxjU3OzgTk6LA7gnx2e2mgauJtNJXpTEgQEhPb62K/MWserTfwaEs0oz02qd3BGi3vQuNYY4FhscOKhpWKZgz5hdXK3JVla72iqaNQMXk0PEu65slKRVGhTrIeFqqNA3WcQ0CLxWUy8RD3Aqae0vIiJ1fRkCkzt3dgLL0no5WfVWK/lBbXODsowvX61h9PtEDQneYLx8b2y8wBkGwHuSQ81N+38jh3TnKQYlxrDRXIaKTw9uuBPSzmsrtBQtwR0dZ8PS1mHU+DY/FggZIsUeRqBuH3N2n8kopvMUggzYYD9NYbd0E4QRMNKeMweV52M59iwI9jKasgGgCsTtRHNrQqS4lgpMeSRDzmzwyAf/ef/CO77HdtwqiWyZnZcCofcH08sfPzc51sLiTfqp66eQ41qtkUNQApLpvC/tZ/6j7gz7/8FeuOflBumSEDfIieGOaQB/w81seqgILdJpivAEdA56s0KzQjXZgcywy3pm2sweMPmcCXG1BHy827L2yguEkA3W8e5IP2YasbkpZM3xZSbKvZwefa29R2asGkO4rR5oUmJmBFc72yYRnGNskSO7J7o9Mo+WmHFJow5tfbdqi17UgTiho83Ke8PzjrOS0wKee4Aqi6wAkPl/7nPmA+BxgXFenqVxlGlL6pRLgE4sE0q4U+aeI4OyhUJdM8v4pmqs98/r4S/+iLAcdzshQ96FjGw4niH1eLtS1mC5tMp/b5q9fWHdQUXrOarzT+HV1W22sB+8aG44ZNhiO9p8XDXOf/YnqWQtW3drt2IINhj4Y9ddAxBSPfZJIYYqSVSymMCvetf7mb6LlWqVxkQIDGBKr0Gkt1sHaP/Ijc9geKtTB/agF4f72ddng+tV2+t2ydW7b2rT2DXHvjnnX6HTtmNckmuAPqBPZ0YchH25IdnK0su31ng9HQeuOhsnV7o751Bn3b1w+KdKzNUwVeBWIP9fEAe/9+9uDMnzlZ48nERudTa/X6AkKYZqfNcR6N4Z45wULbwrZ0wmVY63Y2r4yMYjcgMGJxSUU4/MF8pppkQREvRVLyGcOK72fM1Tu3AW3kjZbuA0gG2oA4fuYSjTy+aaJyWMgoVrIsuvPBZ82Vd32qXaCdc0wxUdyjLGHKadJyGqCrQp1C/2sqgkars3SWyo4uZLKPMeCq/lsCbiVu9fHz8P/GMVcRLnv7h6UPeL5y2aopEuUSSewM+beaSx75gOvLmWU37+zm5kY+4PPXP7B/9d/4t60WPuA/XQBOASBKKQsATvptFL4qqVwlGKUTG9sh9dKV2aYevs5Wk008DRZ4Yht7bkz3/ALAyvEtttY+7qzfOKoNWV5TDVdmIkKhGXGnSLO0AitXuK78CHRBjTbX/qwphuFyAiC4k86bJ/fxoax6uwEcXVQAjKcUT650PO+wAzCiWOKLS5IJyiGmXnR0APbEK79IHF29j/4UHRgLFH9XYVkAm24EnqsKwL1Oo5yeoBE6A5/4wLaf4tmLi/EpOyExuWj/hJF9+Qsv7Ww61XP85I9+ImfCs+sndnV5qddcLN/Zer1RwBEMsthkts03dnY2stevXth2u7Gf/exnNps9yEcM65X9bOvMcXMg4rFpvW5bjd901G1Wc4Fct9M2aw20ePoNxeddl9UMJsz7XO1hca5HBgCz8DFtGGZbGEE6FLkOOhYS1DBG9Hp9MdSluur2dtxhX+uIhRPEv9gsbLleWHffsMFwrCIgfmQLXEwzAAAgAElEQVSKjcRa8pr9TseGVxfu3IA4YJfbbtxju/WdxT7CbqIl/OjTNbx1urCz86F2GMguZxfnAnkBWww1zX3yBbqt8o513tx1oG153YmT2nvTdaNJ2bK51ez9fK7wd2n8yWrHhGgWfH5nOD7T9Qd7pqKK04Sd32K11jXSIXsiAbBYdcqhcFsb99lpwkakBiJBwM55n/ItpXs6RjN5vcHlKlw1Dpz+3N7Jd8qa+BQAl6y34gOO75XgrBvmQxdRlS3/XABwZ/QLuhEjJcz/TlthmF8Cl2qhqArA4XaICyRWLt8u1azTgPUQmpEsZwxl3GdWpwjHFpQLDS2YdmSxZCwzO4ONa8spN0QampJSmbRIwIKV5+sftlZxHqe221NzgmxLrMo1BBCXJXSdp1lWVMpVmUY3BrzNgSGGftKVpK9wMyQQjgwMHhvMXB7OSJ5KcYbHlEcc5yf+FtNIg0DD/B86WbWoxlIS5z4YQLVizIw2HQP2pc1aDJIt9JPLS+2MFuuVZrfd377XeXx6fWlnk7FyGm7f39jZpK+3x6y0zXord8SXn79UEvHbd1/b7JZJyFsbDIf2+vVrDcu8f5jZbL7w42rXBGjotHKyiCXWjOnEAG0mm3Ytheqj7Sb5JLk6GJ4juxUFJeIZZZnzJYrC4a7d0fOT9oGjY9DvamfBsTI9I68VAhnAt63saTRldFSS1HKb9AaywW2kb/pCORrgix6pGPk1RSb5nTMzoivz3Br7o/XqLfmZd526pBTyitFy+awYezQcj6ThXjybeCA9bff5ztZo5glJdX62PizTr092VKg/EAbvMGvASneebuag7clJzEvUfdaHsScA1rlraffD47gOKOrxxWuyEIXLQlIRMsWORqDTAAKkOp3dlPuADc/lqqJkwBSqI5CdO7Bk0HTH+t1QAi67Fb8eP2TAZatyfhpo8LFCW7UR47EUISz5eQfg5uiHfkZj1EkFfH040SmwugoE6XNQHlEZPl5p0PDHHq3TQsclmyG31mFj9WJtzX0mKYIGjBYtg8wmqzFy3sehExgTCwI6MNrwqZ0YjZfQIPcf5KVB3FlWpIsFizziipDjGIbrtjRd2GydAPsWnFu9dckRQaffKWsCSHFJJbkZYtRSAmRZrdSW6l7NMLtzLNwsqY+pZDDlOaxowQHA0Tcfuntc2Bpg2XAmTPskxTLG+9BAwQ3Etmn+MFNF/umTCzkdGCG/eLi3Tv/MZowasqMCd2iAuL97b/tDYZPhwMajvmVLpjLUbDI+E5MliyFbL/QYbKbn5xc2IkryaBoiCVhYs6WYR2ayabvXrGtm3BC/MEP81A12kEYLw5dVrAypT4xvvxer1vqm8H7RUDVoaKtIh+jxIP15IKmCVl08sns7aLtDkYn2YLNis7NsmWlkEmSw0W1rRhySkk+NaAo0aeXvtJqWrxdi67saLoKNkuHaFCoAo9VaKWac87tipmPv9oeaoDw5u7Dx9Mz6/YGAMN/NxXCXy5Wtlpk+cw8scr28saHhopDmuy620sKV9aDuwKM1Di5dwWrb/YGOuQmLTQ0ZxQE/0GksfIzv0vRiMpwfZtZsugdZxTPODcCeitArskq+wWB9C46ssMq8uCmHRKr6naZu0BHr0ZYef+mTRaLzTW3PksZSuluFAX8KgKvkQUC+c3x5zH7j/z/3ANwY/EIljjFVhCtj5dGNP8l+xVPSyJOwy0Z1mVXcatZrA8BEThbW2GXWImdgvxIgq/GCC79J7z9sFl3YYwXDOhbsV2lqiY3u05BBLsz1novAg1S46blYpALrpmd1Z2MMACNZRMEsxY3QMNBKjRhp/1X1D8vZ0EAXPgFwMHuvRnvV3iu1zuzENiLesNaUJhdMt/QQVyQMgU9izjyPSxle+OP/rXZPlXTAkHPRajWtR8MDxZZa3f74zVufycbwTRVXFmKT/V5HU4ZXa7eXtdjh7zZ2POTW7TEEk86sjt29fy9tstcb2OX5hV7z7ZufaavfJRuiUVemA8E3C8B3fxBQ1CjmMCpotbWLizMxZ4CN9mXYtXQ3GWh9wWNh9IXPwVd6N1vo4ci63Y71ez077txHvNmsrd/13JN9ry0fMMeNJo2n2QG/be1G27JiqdH1q8VKUkevOxJLb3Q6kqGyOs0jXesCmA3yhwkeerDNcmH5ZmXXzbZkCdLJWNjUxo7HF/mMczywFDZ0adPzC50nbF4wXRXClgwtpQGkLaaqKRdWt+Vi5aOeNoVcGtrSq5uvZe2Bx3PyuTQ6uE8ayQfd1MIGMOPnhSXnq53PcwMkBbqeQxEA1+x7Iwp6spMAJAMP2BGzBr6RBVI3n5T1xFgBXMY6Kcy+29d7VkESmSQtoACw5IrIf0g2sZLxJgYsSSValBMgixClTBkH7Q8D2QOAq8w3WHK5k06LQvn/SsGO3//ea8D1oUsQMSanGmauimfjFPj9gfSQfmtXozUUjZeiGGDN3KrTCPte03MfYLyt3cpagPBu5Slox522mR22ncLPrU9r0NEkRNeYpJTbm4b4MUdTnsc6DPho7QTAWtVpTU4ZsJq5pRHczoCV16CRLmjKTAE52Kox8OwJtn+p7BguCb5zDIBG90qgKxkhpiZXJAgx1xKAPRjI46hTp11FQ45zGT7fuDgfA/D+4GwFdghQDXodAfFmjTSQ2a7Z1t9IEGytL86nurFzCmsEla832ip3OzQJUCjq22TUt222ttu794ZPdjAYCsx04xUAEZTEfbfTEQDovmrYNvY+STrKKzjas+mFXg/wcr/pKoXjeCGyo0AU352Ei4XiSDhKWCg1zmhX6D2qyEZaWAsG27JDu63FYJutjPB+WpcVuCPZgOB1d8mg46IL9/pDa3YH0lb3jH3fs+g2VKhFSljMH6zIlt7wA8gSv4kW2zQV4gZnIxXShlMcC127OD9L+bksGvsyRyGKZF1skwBpvakwnIc5r7HUZGdsd+MBAzwdYOlew3amgPsOyWx1OzTQjH0KM44EFrUsd4cDboduzfOOufSjK1U5J2lBw9YW/t5NXqhDkYWBz0jNOSGLxT1O7SSlmwHKzfYgJcG1BLIcRwCwy2le1OVn1Y64AODY6XgnXWqbrkxQrgJwgHDJbhMD/pj0UH7v5x2Aj8Mfim2W/V7ljLQ0qicBcIBIAEesSLsGTCylO4HBdAGhA2qMOGld3l7cPhTWLlbWLJbW3m/UgNFCv93TjtnUzQVD40PSONCY5caoJG7eGImNRQYipcGepy61D44v5rKlRotIF45WY3VPHwvp24vmWACM+yJkDoVekh3L6l0B4NCBS8lFrdjBgD38XKt60gC5AWDevsdOnYKVTA05IFLLUQCw3BOJAXPjrTZHbWnRPpFyAMhim2mbLpbcaKgYhW2Kx/G5wOhoKV4vV/bq6bVNRgOlkzGd4eHu1t69fWPb9Uoa7eh8LObWaRF6c7DZ7Y0Y7PX1hf3gy8/tbNrXc6H5rjO20oUWvW5vYOPx1CbtmoAetsfNi06rKcrNhrbeLH2n9LmjfNNNBlKmIhzUnAB4AAdGziJCYRapgffy/uFBNjmmB6MDbzMvanGu28024zGd4beZ3Wby2m5puCARrNWx2QPB8oBDcvMgKBHuw0KRZ3YxGdvl5aU9eXZt4/Mza/faRoAaXWXY8rYbF5Hi2uBCZEfiAFzYkaYKXlNpZHuBKLIH8+qGg5GNLnxis9i0qu8OcpwzLVjEMseOIBUrwxfMcWNPU4gQbFJNRTQaeWoZ92IRu0J0bhaA1do2xU7dh3wO2N8EpCIBKQI1uS3cTtdyOxpFwgg8SnKkrq9dGrGURoFFKE8wXiQIacTUYSoMWJ5lOTqc9brM4XpxYIeeH+ZesXV+A4x/7gF4EAy4OqCyMqiy7mleH9N/9cG2fCsM2AIQVKvl+U2uCdqOkRYEuLu1tfOldXYb6yiGkhR/Lk63yJERSxEJNt1UhgMXTBL52eZrm8PobbeigV0wLL9IdypccKGj4fKBo1sRzbcTe2V1iDxjmjw8qGZZH6noAwBrgKWi+Kjkon43rN7qlwYMLT6hAUeRMAU+wyr8BvN2Ut20jSZtJCUA60J7JD/EjV0F4IjLkybccO8mi8YeVsQU3cNOuwbG/jRpPKDQuN/bfLES+PK5DMdTVed/4fmFV+3RhGeA8kLaN5Y04iTPn1xo23x//2Bff/21DfsD++EPv7TJqKfQHn4P7XmdeW5tuzu0bm8oOx/HnN//zN93Oi/IPgAinw0gRaykPMtpCCY0SttjAViuqj2gPQIsmg3psovFXGwYACE7gkUnLzKflpEWXaxaChefZ1owyCGG8XaRNCbn1h5MBcDdGh5fH7HDzU4+84BiXrdl/U7Thq9eaPGCleKPBhhJMwui0WwOpVNyrGRTyCanZgXsXTtbLTfSd6Edg8mZjc/OrTeYWIekuP7Q1kfvDHRnBVLB1goKbnnhATk7hkdGrsLB5+NGXi9RpAOXGFjUceEAfHov2ikSjuQ+4OV6o45D2r3bvb666vhc/dqg6JeCjWLgJ3oxmRDNnrNe8iNqSFxkgTf0GrwuEkRoyDHvMI5POnTS68OW5q3K7ob4fwvA/rwfjq3nswiAjr+rDPpPX4LI1sf5mzf2u//4d+yCVKvJyDrjidUnEysoFo3PVYxhuB9bpMc+4OKwtla9b/vtQbtIUpp+/T/+j+x/+If/sz178UNrjH6xBFhHikrBKUXJVQH4sR5MEczbTv3DlrkebRfbmUDK5Yf2MbPOgT/bsgDHY7u4EAp8p7m3pkoeOGpLzUXf7Y88cL2cFxojUvwDbtaIW3RWgOYFOLPdgyFxQe3Tdktb4EcTJnhfq5RxQdFCkouczz5BQNos3koaHSgUMtkWsNnRH+fb3nvmn2GZYqutmMdcx0pwDWZ4ws7dsUExENriBb76saldR6tb100PICEVwGb5YruMtDCcXAhw1/N7264XNh737cnzJ1Zr1W22mNv2+NTeffVjO+4WNh60tQD2B2TxXluj2bVi+cb2+5ply0I+X8YCTUYtu3oyErudr7r27s1bOShePH9ir54/E9g/zO6kreIeQBbwRSA1k6SMVT4/JAkq7TA7gJRtO9KBe5drdnt/p462NmHoAAZnmEaIGoDmoCCml+IQmXgxPBtbr4+P+2gPtDdCw9YrTorVk0thv9lZvtla7frMhuOB9cZ9RT9iM+SeXa23tlxubLOi2MuOirl4RxX0xhdjZ7wXZ2ppFhPFzrajK5Mdl+uVNIC0t+QTMyOvZvnmoOf2bF6mRDetdX2uBYekM5pB2E1o8RczLmy5wSevYUh23OcKOsIT7LvOlk+hVnkD/27y2zJhmMYkolSZ2ozvmQX4WJM8wZw3NPh2t2Oz7T41ovSlTzcgHIejj6XferKgjgeWvsnTlO1miufcWV244RMuNE0jNZ1ESDzvR+ciTdpQWzee+zSTzuM+vfgXz6MaSGLmDH0NzfkEsJXsas2IPV0H3wDbdH08ZsaBVdSSlm/+0H3Af+837Nf++t8s84CRmFR/+VYf8Dsbok4u7uUDJg/43XxlZ6++TD7gP2UArg1+eKrwf6RjK7YLVeCtgvQxtcT69pugbf4U8oSi/babcE8aLTbWOmSSHxr4gVVwM9uRQ5D+DTsByFS8kei/1+SDOAZdlMlpEB9Ug2nJahlGwsCHBttykOPEZwqi9mSvcBdoS5q2Q/V+GgmTinz4Ij3b1zVjtnqaEsDzqu+/brU9LdMO0xndVHtCxrFRpVbgZksaqeIwi53GkVNcUToAAVf1ZrJOtW3+8E6BMoAvN7KDQaYgGRgsxRgKRlAKJhUPRn21wT6sl95AcV9okObLZ+fW7zfl/ST8nFmh2+Jo++1SwMuiRqHs1YtnNhz1bFesbLNd2c/eZN4tN+hbp92SHWu1dB8vkgYDLzmPQC8FQOmdjUbZvsqNzrlFPkDmGI0HArG7uzu7u7u1y2dXCJZS15tGtxjnYGu7fK1Fp9luCFTYrmNzo1Ps4WFm89VcrDmfbaxDX81hZ5v1SmyYXQ7NE8gg159/Zk18ws2aGKXY+jq3xZypy2RO+MQNmBTnE+CdXMKOm5Yf0ZBhcTRHrO2I71Wz8nZ22BZaUPk8miykNRaEthg2RTQWmsF4ZPcLd2wAQJqkoSjME4urbQqX5Ro0ADhBcVuaB7s3aKY5ej6zUtAkC/j1V6u3JP8gc+Fv5v3Comi0aKTdHhGbke8bYTweSek2N6QevgBlMiPc6VBPtrXCssKT76JxKgDY8y2ofqbCXGqF5l4AgH2CBld0hPlU/MQJgLnPtjvPnZZmXLLbKuMPh8dJmgiwFZCngvZjZvxzA8DW/0G8lw9khscFt+r/q/9m28+2PJg3NwrKJ/oubKzVoOliLwtaa79WBgTgi71M07k0MsU74gAwNCV4KKAGAG9gATE2PCrpqQtJuhhBMCl3QSw3FeSw63BD0AELYEQifqzCwbzaw7Gv8NwUNF+I9Z4mKOy23CQe6hP99QpdUdvo3vadrrZhx/3WizrtttUbTWVS0ILLe1IxT77Yrj8Po8kZq7PdWb91VHGGY9RNw3tqOYsCON6//VqdTq9ffmaXl1e2XK/sRz/5qd3NZirK/Mqr53Z5MdFNPp/deAwjO1u17zWUikiY0WQ6tOdPr5TZSwbEz372td3e3NvVy8/02eHbJbEOgGB7zHZcOmdByPpI23TO4RYGtqb5waWpVr9jT5480Wj7Xb61+9mtgNIlqJrVO41UJDzaqD/QQgOjzzdLn548bNj5+aVNJ5cCpfvbmc2ZqqHiVsv6c4pKmWX5yg5W2OB8bE8+e2lXL15YbzS09XanXQZWsjxb23K+svlsYdu1D7F8WGc2nU7t6dPndnF9Zb1+37bHg815TlqBCazfH6zOfDQ+LyY0ZLlaqPfb3G53mV3QXn11bYPpmTVHQ1vuc5utl2oYsmLkwEKVn51AOGCSf3Wwx9lGgM7adhAPyTHeMQkQrlLuA4sqjB+3CSy2zo6M7soRI7VSHCX1hqOpuAfYimCkri/VK9Tl6YFDUSTLt75DVRASi0QUypI3WddlIiyw3OrsOa4LtUizQGlMvY8sclKS7GjlyLEU5QqDBnBTKhpe7G8DYG68uCerEkNZlK64Hqr6cZCy7z0DPva+LGWHqs77McdDidSVf/i04TS1ga1q/WAdtKQ6EgQRk0uxl8Z+bS2iEwFgSlNJEpgkH6F3xfHEnhMrWYIg7vZEjMoZpwO1T2WgvXJnzc7YPbbShh1sWb1DdyPAu1o4FJtL+rSKZMRVpqqyinQAZJqqIUtyvlfgNcxDKVI1z2MFYGiBPeIAAGL14HRRAuSaztES+GGS10SQJpMffKwN5n/Cu19eTrVdVKYF7gAkGflnVzZfLe3p+ZmdnwMcY5sv1vbm3Z1ttoV8uWfn5/Z6ylTcvX395iuxzi6z3DpdsSlklPs39/bi+YU9e35ujeZBAHl/i87ZtnarZ6OrqQA4zzb2MJ+pU05hPC209KN99uypJBQWBEYK+XE2BcpotLT8spNBwljOH7RwYpOjCItJPz9uy9wKFh2OkYXl+vLcnj9/bvWh+3jXq9y2+GitIUkn327U6dfNNirCTc7HdnE9tcnVmbUnQytIX8sZXe/M+JBldoRFrrYCJeQOJKPxs2sdK+eP83b7sLAHXCMwSIaFFivFaO42mR02G6slFszKrYWi35FLpN7uWI20uG5HchQ7HNqN84zmEgqLdF0mmx0LGM8Hm2a/R1NEkjf4fJEOSJrTjqzlRTI5iXCqdHq6fgvGHhH7uWMHEuzRHQywbVwg4RuPgQLasdVoRHEGLEmu0XZdF+bMJA1N2PA0QG3Nuz6RRZGdKfA9QJrvR4BSMOpoVg4fchlqFcBL/SRZ4ERs0r1aZcAw6ADYAOBqYY5/hyyhevlHtOGAoMZh+/2WIIIBB0g9LrZVT0xVn4kToFUpMWDduM2axqx0WM1rB2vt5lY7ALy51XeeBSE9LgXqdGXExjOKZOjsV9YWAlgOB9s0/AZHy+KPrDviQh4H2GgOSvYNEMlFUPOiFHos/sbH+lEAsICHPGBxcR9Ff0RSSCPk+T1lczG1geActpdHvM096ZraIsHAtdyfjtntbk1lsqKBSYo4NsRKYUrk3I5xJoxHlm/dQeCFs5H8pTd3t9rqA1AX5xPLt3t7mG9sNlur0s7P2E7DZr/6yT939wMRjc2mNGRsW3f3N3rO68HIxpOBtdoHe1i8V7NArzu2y4sXNhhe2E/e/pHeB1twpA+KUVdXF/LgAhDTYU+ddBwjXzQhAGgy/u92luVr/Y0zAwaogZ6DnnYImy1Ti3dizPhsOe8cI1oprJfaxa6Z2bu3d7ZeZtZHY7eGrbCKbTcCtbOnZ/b82VN7/uzKum260nxhgonL9tSivrGxRk6b+16SVobkYi6X2HiYbFrUGWq2o4UXgCPU5mjWnt34za5YT9PU5dHI24u7vbZdPn8pAGV22Pv379XogbYKMJAodvHkmYp0ecGOxots6MPh4mhOr3UcvaE3WbC7qaho1qz1vbEBS6aGzzrAkm2BM4GgIo1TouingbPkZiD3ueRy7DjZiLwLGHK4g7gmOoOxzjnfozNOTTSpIM31gQShnSILjlqdT7kjklYgGYr49C49GHaVAbtM540YpZasTA+3HkZq3KcAONrUPwXAELXH92/1sfX95vsNwGjA1a/HzPfxiXnMgkt2meIFwaNOHf2Xi3Rng0OmIgrj5zlZar6oBIoz9VbFMYphFSYpM/zhaKsjUX81DZ+EaSjDtW5WwEJg0kUaxJkKhgr40WRnt7+oh66cWuxMvSpD7NuD8ud831d/GKt/yeMq/bamghRFPYoy7Sbez7pGILH1RpuEwctuRHedQkkOCoRZrIgDPFinO1A0JGHdtiNcZm9z5qLRygrbSLGKACrgBMN8++4rW66w51F0Genm2ayYSpxbp02r715DLdtptAyuhW22tG6nZudnY/vLv/zL9jC/t/fv3yo3QdN4+yPZq2b3c1vnC72+2mrPzuz6+lqvzbmjOPjuzdcCCM4bjR0cG4sNWjOz4HjTHQWKu1NDomtaCJFf1g/vPamt07Trp0/s1evXNhpN1IEFw10XSBF7y7OtQJi0Npjk86eX9gK9+vOnyhM5wLDvb205u5dEQs1BPutax2pcXwAg+u/8wR7mNFYUygR5OGwVedlu9W04mlp/fEaF1LKCNt6Nne+2koBGk6FNzsY2mI7kvGh1cObU7ebNrQrF+ow3meSKYo2jAUdFy/KmSyzEfkovbrI7GOocqqB6ce0TOZptXVOex5vZTkz0YJuZJ9khU1CIZi0n14HAeUCt32mLnapVeZcktlbH6jiB2CnBNiXN+TBaula0Y4mx9qmY7NJFXs544/oUCyXSUo0ce89u4blb1E+cyYZnuArAVQ04inBlu3WMq0+TuD6mAVcZMGmwj6WFuD9DA65qwoFH8ffPFQB/F9v9mATBVlMJTfLqw4DRchPgHnY2JPMBy4zcD2yLiaRMQFiv2SA65xTP4Nu+chQNFyLda2z3KOFwcTVJNatZZnvL7WC93DUuBeeou6rwoYsRRUk6VGkLcy0YQBZr42boOpvDDqaiX+699Wo/JViFpg8lvHrxA8LOjcEN1W33fEtHaLzaMr0zDi2OC55iyGA6tIfF2vKiZoP+WEC3365sNb+17WZpx/GZusAo1nEjk3b3/NkzHQ9ZDStWeG744mjNFsDfsnbjYIO2Wb/btEb/0tD5qPrDVAHf6/OBffHqys7GXctqdbu9mdliCWADLD29zgyLWbay64uxXV09scvrawEaoMgf+bEbDdnP8A+zuMBK3QZXKCyHwPTJ9NwDbva5YixxGfBvD6vJbXTc2cvPXtqzl081nBir3GpNRrDr7gAXEoCGR+4Ke/rkyn7ww9di/iyxixX67try1dz22yxlg/gcOoqN3cG5vnfMM9ss55r2IKsfC2erZdMXTwRc+QbtOrfNdqdw+P6EgJ6RPR/7GHvGKrUV3cjnsFK4PLptr4bNzyzbLGxF63JOsA7ZFyaJw/o+NVrssdWx/nBgo8nEJpMzyUErpIAcPZ8RThvtNBSQj+arCeBM7EDPPU0HjqGj/H0zu3eHkZoqGlrceR0OCudIve6NMho+UG8IvJFaWGyRD/AOywnA9Y1XNw0QUKEOP7UA3otkCp6nk06SU2K0qQvPx8+jMzsDlsQh5h4Rqi4DRshQaMBVF8THinABwFGT+WBnjfSgGlG1gPfhfLjaLvv+M+DHq0qsOLzxTxXf4kTBTvkMuEjJADgB8MZqREzC9PBV7nNnwWrSIDDHK72NYn2aeEFAjnIVXJZQIYdprweGdyoYUyC4sb2tjgfbHvc2IRQbvRJGTHpVkavBgO9h+G8cvUOLVV6dWZj2AcnkhLi3FNyu8TOFwspZVGAvZBvMspUVXKAUMmDC+5rYIxd8r9NX2A1NEtzAMHteiwBytny0ncqLR19+Ez/r0R7u0VkfbDrq2pOria16E7t5/16A+/rlKzsbjW15/2Cz+3sd46ax12uyJeWzePXsiX326tpqxcpu3v3U5itPvgKE+bqcDO0Xv3hm477Zu6//yH6yLmybm7WbDG+c2P1sYTc372w07dkPfvCZffHyuZgu23oyZZ0NEZGjvj+rNfsuDwFyRFXmK+U6UyzFi7w/uvd6PGbgZMuWy7nd3N/oXI8nI/tLr57p+zChu9mdLbLMTPkMDe/aWnknG+3MX3zxmYB3my9ssaRDLbfDHXm8ezvkjNFBWqB7i/PZFlAsHnbWbgDAueXbtXV6bbt+9dyuPnttw+mZPShQ/mCb1UbFORYqtPnBZGrDMdkYdOHtbU9bNbptllmNRVx5CmbHTc0ahAox/jxfycmyUTbCUZkNZ1efe6MM+cGjoa4RmjLw5VLkY2ovuRUAEwlTiuNUcxGgm1tOw4gGinN2BRkAACAASURBVLttRsQg95ZjEt7aF1PN4aNwh3iguMkDDSfu0NitvMmh2HmesHvYT8lkBO1La4aQsJdseo1EM+q2W7ube1wpLJ1iM2H2sm+mtDbkFj1/clW4fuJJaNoxpoAjyRMJgCVpJG8+U04+VYQT7uxjEKgvQPFVsl51Aab5jh+ZlvFnAsCLt29LH/BkPJQPuDYeywfcmHgoCzeBmhEe5QEXuA++xQd87LkLgqaE09dp5hoXTLkCVTy10brM6zHehWBzGnU08fhYKGQHQGrtlg6oh41PPlbeGDYu7747NtztgOdSHXBqFY4pBTvpfmhsCmvH/kQX0oZ2WQCwa4cePsZcHVL7wp0IbNuIMGRx+OlP/sgG3Z6dT89tOBzbapvb/WxuOZGHg771SLva1m27xaNat2mPRoKGbRo1W+z3ls0W2uLDluiqup8/2PTsQpoemmCnM7Xzs6nt91ubz27F4Il1bKZA+l1nKMDK5je2friRrPD8sy9tML2UW+Hmbq+iDFtBdFIxz+SygG3ND3WrFyu76Dfs1fVYi8fb2dLerQrLrW2r2xuNeboadeyz59d2Ph4qHP0eG1a+s9tmTbuHzTKzxe2tdWs1Pe7V80sb9Dv2B28yHzeUgrHRMBkZTzGVHUCvzhTle/nHa2qK2UkfRcOFES3NHMjM7Pb9O0kIZ8O+vX52ZeeTsR3wVxZ7W+VH27CjScxKAzkVyN6yF8+e2eVkKmcEEsJBmQ+wxZVudbc7mXV7HWX1ErQjyxn65XJtOYR3PLUnLz+z86tLLRhIFmRj3B6YGrGxfJHJ1aBsaT6R9H77Wx/ZRP7xnqYhyAFbeTohU4qa6g60WlOUw6uO33k0FPBeXD13h02tmfITPMpEuys8y5WhtXL7AMApUJ+FZ6GRP84u2fojAVBEVTekco+PKrjB9ufLtboRIQQcIzIMNQlYKV+wZMbTKy0tpamxUDioe6AOrwPiR7Fa00HKCCsf0RWPV/5DThktAWMEdqlg5wVnLdKAdiI0suMpz9k7P/XblVlxkWHh79kRpwqwUZwLtoxG/PgxVYLYPuZ29+Pft827H9k/+M2/Y3/l1/6GLTLwgSAhH9mkYqOcHi7beMPUUcTj7v07G9EklHzA1Tzgf+3f/HestsnWx/8/ARgwLEXwjwCw+2u5qNzozjrdPDJ2HgZ7tM5h7RkAVMMPnsorRwNbHnTP/arEfaIKPZz7NIYnW8zESBWuwzaMwsCWUHe3vm1qmkMhDZKcBEJpKIYsHmYq/mDof/bkqXVbXbu9vbfFKrP+eKhwlvy4t15tZw8bs2znM8y6sKldYRsKgNawab8rDfh2di9b0NX1U494fJgpG3fQu7T54k6JY+1W3c6nY904xCWKZXeGdvf+rR2Ktb16dm2ff/mFtXsje7/Y2M1sbo0jY2EybRnxarJt7Xc9Q5fuJPJ2L8+GNqUVt3BQyvKDrXd4nCk6Zfblyxf28sm5WZEpAY2CzL7eUlPJu8U73UQ4Hi4vnmqxRtJZrmbaYnOzr2GiKcxFOfeADOkZtZq23phCptOhXV2f2Wjc12IPM1oslrbfNUrvMrfvxXRoT87H1iPYZbOy2cOdvXt/q5bZs4trw8+arda6DhgOOh2OtethEUW/fri7s7k+85qPuR8OrT3sW3M8MOt74XO/3thxuaZf2J5fX2hAwejiwurIK9uNLR9mkiuwOs4A/S1M221/OFd4ryxSchIkVh1jirTjU8ekaIINp+feIDMaWrvf02KJcyCmElNc5Xf4rJBuVms69lIsKjayBvJcGmmkpoAkfRU+6uns+llyieCaSaC/yW2+WOj6BbCwrLmjBo23pRxsRVSyC+m5jVIJa8nlALt1rXlnNSSKNN0FdgutF1tNwCdtObFdHzsU7cp+3yOdAMBip2oQOYWuPwZgMeWU9hYAjATxbQD8KfANAGZjUOLPIyYMcPzcAzDL1GMAdsT0VRdzvtqQpRMChrlsZ03+wDJrNOP695WIRoGGhDAuLI0u9C2o67Axh8PdDvo+sYCV1UtaUVhbdnuxSFgl0Yo4K1ZkFqwW1ut1PbLx6kyDIh/u52IkPuG3IwvTKltLo5zRaNUkoWpg/XYaiX5o2qHZU24xmp8KFO22WAQXuqxE3b7dvrvzbAPiGPs+Uochl2znYShvZltlz75+/sQuLs8Edj99e2NzQLE3tDd/8PuuG15e2mh6phwBbmIAnJuIyjgeXIWTs02m0KMbdSdm98UXXxh9Hke8pssHZ4uNpqJtiY58MsZ3SpD7xFq9kc7X/QNhMWvdTE2jIcPnjVHVZ0R9FyvfkUaEvV2+uJQboN1mSCeLlHfuSW/eFtbYehYGLoK2agB4iTe2zxaWZ0trTaZyonSZqsxiTsGMFliKpceDZbRHEwKPi4JaQquu7OHrZ9dqHLkYjKxzNrTGuG+z7Uq+6O27exvkB5vIV11TQ0RzMLDVZuuZFJu1dciiptlCx5vZ4h7N2yf8NtOUZ7bc63pb1wrddGzXaQShhZjZdm30+kNq4oHlKls6tVKn0PWf/eQrfeY0RgA+SA9q603srtuM+Eb3vcsFAoPukaDWsmOjk4p4q1M7cNNlMjRZznVICNpfwj41gMDvy/xAAh1FwJUKj7Bh0tlYyFUQ7uAjTnWMnU/R0FQOrqXdzvqjYZmsBouNhoxIh4mcYAEiBIyuPcKtUrIZ3bcqnyerWDkpI6XL4AP+NgA+6cIna1qwYH6vyoCrjw1M+rkAYNdeTuJ2dez8dwEwnWvcBA3YLy2mBK/DdNkm0WpcywWMjRrMuJAuTCU5APhY92KPsgJUMOPGT27DulmfWVvqvPKLhi91Y9H5tNvZeHQh5rFZr1NhiO0gFxJdQA1bYrtBJ253bNjpCUyREZBNxtOJ/fj3/i8bPntlwxefWa1D0PfC8sXCDgUdRB2rtQALs8GwZ6vVUj7WaQLLt+9ubPGwtM8/f23jyVDFG0DRL9bUytyeCkDHw74u/rv7B7slMSvHRlezHz7peQB3t6/i4myR2WKRSYsbDEZ2PukKJg/kW+CsYEx4vrZes2ajTstag4FYb7ace9QjBns6oHoD642m6jy8OL/UUMo3N7f29nam7TsdWPTsd3p0EiIhoWMPbdDpynVQV1PBzq6eXUkPByDJaKBdl6IbixkL32K29ekNNA5qkGpmJOBdTYd2Ph3Ytu4aZMGitFhah11Ro24Pt7f205/8sYp2xF0Coq1e2y6eXNmLz17bhCIcha39UWCPvMFCWqMBhPD5VWb5OrOb5VqLIZ1taMKAzoSuPkJidntbsGugBkBHWq1hfeSTq2s7u7pUbOXk6SsBK0pbgKumPisDitSMxLpTmIwIQBpeyb/JsOBcLJZru3+AtW7Ubs7izHU66h69oNtlRlsavln4os7vtTv43NO9h0ccUE3ZEfyceoa8v2on3ttm60x3x++QV3JAbvCwHwJ40MeNLtCUIYxk4lv40zj7MpoyyRGSIJKVNPzBACvXifzBKZpS56QCwNKAFaZzAmBJDIkl83O0f70/jjU93wlgP2S3VfmhKkF8GwNuHbbfbwni0PVGjE9pwD55OLHgmFlSYcCArgMokYmez6nhm2LApiIE29qPATBb3ILxRKlNGMnCrSfeXiwdJ3MjP1ViPkAuYgCBsBYAeLtxvy+/S5AMbbUUUxgoifF/9OSJQJFuqa4iC7u62Wh0oGD0nDleT19a3u3Zj9/81N5/9VNrHsxGw3Nrd8+t3mtat9W0u5u3et5nz5+IYb67nanQ9vLFa22V8d7e39/puLvdnkYR8VbOr17qOGF5SBdU4QkBV6xjrWb/0uszu3m4t9l8bSwvtSZ5DrgJYGIDuxh2ZH+j4wvr1mrxYIdia2eDtl2eTex2Npc3lkWLRYJMAt5gjTjHds/WG27Y3O7vb5U6xvl5+vTapmPfuh7HPpBTPf+wuu3G6GPm82MLz2MA2vBVS/ZJXXI0SKwONXWavf7spb16/dymw7btt3Nbzd6r2Pj+bi9GeiDYBTBcsliuFB6Plnz52Qs7v7iw8dlU1q9Gtynmdz+fSWPPCA9aZGbv53acrQSqtWHX6mdDq4/7dv7iS9dLWfzrnqyHxDW7u5d39+3szn3Tg7F2GKPx1Dqjkar/dDwuZ4skRFIY9l0Xeyw1AYnZN1IYjxeDVKdIdRHXvd8LhABFVqF2d2CD4dT6jEHC97v3jj9NJibFTpnPzoTFbK3j17H0WbQ5v+7Fl49HRYbq/pRJk+GfyBEQEM/bqDU9bQ0QRqIA/JCgYMV0rwHGklX0vC5bqBiXIlV13ImtagiCwB6ZxItvvG4VgANcvSOO+9UliWDAMaoowni+iwFXwfVPAsBVFsx5ae43P98AHAxYF8EjABZIkhlGB1zLk9CiCKeJxvwSEZTqkKPHnrZPZ8AU4XBDoL25T5fcXy40Cnbl4BNrpXEssGm1KlPwo62SSMFtbndpVtlo0FexD5sPVjS2eEQbzgvPbOjALopCExwAS7ya10+v7HJ6Ye8eVvajn31lt7fv7HzQsZfPn8netMzrhlr5/t1X0q8/f/1chZev3763Vb63y6dPrdMZWLZl/taDbhO2rfJE7mpiJNxJurAI2S72dsuWOy/s6vqJvf78M/vqR/9c45dUPOn2faYX2qEmGrQsX9yLccICKTqxTWbUEDsPxQgqTL2nmx2/qhanZtPuH+YCsF2jJ0mGc3I2GdjlxbmNB0Pl7fK4m2Tz4VwC7vlqYc391npqC8eAj/ca6x6Vcp/2wPtEP+Z9TZ9di32RrEYeBE04h2Jp+epBUyfma6Qpiq47OxQUSnPlRSCdfPb6CysGPc2gU7xmDX1/ZQ80fjzcCbCWszsbHRo23NassaZdt2mDl0/t6b/yF+3qFz+3Xb0nmWZfZPrs6UCDaT/c3dviYWHnT68Vtck5ojiKbYpC7HyTqeg5bpOLkVwHCZgoHMH0KUjiH9ZNnwLFS8BILbSRgAcgtjpkNbQEgBTL+Lzqx006P9jdPJISuSbcJptlXvqw8YzzmRTJxifpi3uDiRfSfDXwSTZHzytBEvHkMgG8RhJRoEuAzMCAns8QRM+OeXDKnKAFenew3nCUZio64KqoJ8LlsgVOHg+C9+nM1blv0uPp6tSuK/IvTo+RNq0Gk5jy7Oe5yoDDfuZg7gt+VYLQdu5b4ip/LgD42yQIWFGcgA/D2r3KqaKaJAgIAGs0HUleiMPKwwWooO0a1h7CT9GIuYwYzOjyRZx8ij/+YidPJAHWdAFh8CeusA0rLshpXYvVNvodOSMIM+Gjn46Gdn52Zs0a+aiZPWQ1VdYxbo57bes0eL299QdtFaR+9PV7u7mdaYv6+vrC/uKXL6zf79mPbx/sD756b+vmmS1mt/aDVySFPbWv3/zM7udLG59dCTC/vrn3Roomejg7AUb6+Bj2XneowlhY04JhwfAASpjlpmioqMPPAAZuJHyr6Lz4nrFObVb3xvj5y8uxPXv+3Nqjsc0yLERLI6vi+YunmlTMwnLz7r0GJaob67Cz+cOdBkZ+/sUXdsluoDjam/czu5+t3exf3+v8kqMAiPUbZpNeQ8VJOhgflMtc16QJmL13s3nr7Y5x8oul2qKJt/QRRpkvtDDIYmPH/rmmdBTZyga9lr3+4nM1Y8DQHxZLO/TH+nwUOMTvMuZ8S8NDrp0TLoporJheP7Uvf+lX7OmXXxohSuwM8oLj3tiuyHRt4eDgegD0W7ThdgcOoEyH2BaWZRtbMhIeBwVaPtGasm0BUhS4YIqAGN5eRmV5mE18xVbdZQufF6cxQ3vyPtBtGYPUNILSsXa12mGh8mtbk6HVLu8RrmfjsxQgtPYR7zWv2DfSoFIsj3IZaNadX1eELCl/V12ofhyy5tFEocyS6hQLf08BwiEhlDYyb+J0eSB5hN1VkZxIgHySM6oAHFkUAcDqypOU6YW60g9cS0w5ZUN8FwC7THEKM6q2KlcLdv5apik732sXBBLEtwEwzQ3xZoMBuzfYPyAYjwpomkKPBgjAAra+hVUgO33uiQEHALfrRDiSr+BbPV4D0HQXRBr9ThUWK9BiIUAZYovCYpN0QD7qm9WD5xIw5qXlqVwUX0iRoovr0BrbiydPpAneU8BZL2wyJmPX21pXzb7iAS8GY/viYmr9em7v7t7bV8vMVvW2/fG8af/yL/8FG7XMbt/9zHv2uwObrbY2W66tP0FL7MvKRDoZrgK2/tl2p5yCfP5eQMtNwLYQtkgxrtfuiEWujcIb/k5uYt+atpgSsc5sPmM8D4E9B/vFV/8Pd28aa9maloc9a629pj2PZx6qbtW9t293Y7qNARPAaQc7CYlBgDG0Eos/iYREIiJACOVHjB1GB2xiZ/oTRY6s5EeiDD8IIQTSDAISoOluaHq8t2/XvbeqzrjHNY/R837f2mdX9b2Nk6jd3TlS6VSdOntaw/u93/M+wwwvPzwVH4JPv/EYl3EBpzvE6f6pdN+k4XH3UNAhbbNEQYWdZeDlsz72j4/h9Ye4WkZ482qNVWIhq1zkuYWOuVHpv3mGjmPgYNLD3sCV7D6mGy+JXbY8jMd70gE9efJUjpvjktJT4DDPpdBwG82BERfkUddH16URUIGLQs0F9mZjnJ0fCUXqYrHAJs3R8jysNzU6ZBWwQw7XsPMEHp3PNkvBiUcc3M6G6D64h+ErL6J/fALb8BDdhohu13CtSMQnRaY8R8o0Esod2Q6CPROL585KMF1lpcjukXxdLnoby9OhlzR0V80A/9t22PFbynSJnVxjmaivUUbOq8QVFe1O60+aLVGwk5NSRpjAcbFaX8v74HkXXro2ZW+KjFDjTHXeyeRpuc2wTwsdSh1PRYRd4AF+GGWuI3CJqWxYxR6SkJFK81KMBWGcdRR8pL0hJIeOwZ6EnVqWiITYHcuioDnC7DlZWPk4OtU9z4IQapw2kWceXROTtFuAm1h62mz+eUM41pHnu9/m+LxdAd6FLb70BTjK6vXlYzCWfuK7opQi55E+wDmx18Hwi/KASyrQTB9FUsJmt4lc/ID/t1//XRwcvACa8Ww/kA7gfDY0/dnUiaYYNx0B89z4G6rIElpoEtg45SYNLZWhmEy9iX1xfRa2hOYa0+CazAh2VqShiduOwi2pDiPpnfyInt/GwPdRxBtsFtew6gT9rofzgwmK2kRWkiwPbIiTxkp0wW350O1iubjCZv4YLavA0eG+UMny2sJyFeLqdg3fbmHA6b/nCXf2chNgkeRIDRP7RixbfuKxVHDdrDdIOeTzfbTabXhUJHE7R7Vei/xNW0QR5Gyy4J6ZGbJRH5dmjcrycW9ygp7p4PL6ClerW7iDobx/0oUkT4yE92CFKl7ByhO8dNzB9PgFuINj3MQGrhYbMWa3LGLsFcK6RIwaKWlfJpBuNnDiCA+GI7x8cox8NsJiRSx2jSgm1miJEQ9qZpjZSOPPyc6EyRaHo57wiGkaRNqYkAq7ynA/jxNs5qrQk4/LDp4FY+K38ZnPfAKb9RXOzvZwdDiWQeb1zaVgvePpCGf3X5DB12IT4snjKzHeoYxXItMpJU8idPMAfp4IXY/y2pzpx90+Rq+8BycnJzjcn9CRHuvFDcLVApm2phxFG6RWhYi+sAVDOQsYhYF27cE3XVw/fh2lVSNmACW7K4e+DAwf7QvWnkW5CC3a/R68XkewWIpSYJvo9noob2LlFEdpe5mqwSDjhBxfPHmzFYteLQujKCV1YKygdYS9qGKzFWeXPRv51iz0NOsnb7fdUlBQU9C5KAjVkgVOO+LRjF24uVTLkcdM6E8HcXL31JjzEPogHEAbS8rlBRvnQqnlzRLoyfcoMmPF1yU0o3adqmA3nWszgGPKhkIelYS/+bkq7lTXNXFbvHTV+yQlToA/DS0qnr+W+XMYpy051bD62eLb7IbVY6gwvbMOeJ4FwXflI8XV5z6O6OI1/IOf/yl819/8PvEDFhaVdk/k4xomVaPw5Ou8HQ+YsB39gCfnD7Uf8Je5AAtx+4t8ubYirCimA9d/ZT4t1LO6hi/6HaWdERtKKcYUVihsh45pzf9LLhtVTxqjImXJ7/XE05SszCwIhWrF9OSD2RD7e2OAIPxijfkqFveJFiOE2KbqbUxwcSWhnywMDx6cygX3xuMneO1zb+F2FQgOfLQ3w6jTQRKEWK4DUTmFJb0CCown3MIqPiTJ8Iyv92iEMxii5flINlq6W1XCWuAnpU8CL0TSuu7t7WFlAaHdkg4JYY7N9Vwgi/HhPjLSzsicED6phWS9Rra+xV7Pw/2TQxzvd3CzinG9KrBMDbm4CDVw0Nnt2CjoU+u6kPAfo8ao18XxcIw+p/pRhCtuWZk5RpUVPwdvvEwzHywHnlui67vYH3SEa8xzGcYpgpiDJSCqAhSxMprh7mPcV4WXEuLlcoH14gLDYR8PH9zHC/dOZRh48eRCKF9dv4vZ4VBu3ChOsVpv5DjWhD7EgzcDj5jww5mYYhZw2h4GR/s4full7J2do/J8MaohRLG8ucLm9lo8H3itcYTFDrcINqjCpYq6MgrxySCPloV0/MI3oeW1UDOySKJPaPPIJGR6b+QIswQHBwewDRsXFxeyG5hN9gTr5g3qWaYMXzfBShJCWKAZ+Gl5HZEFF9KhkkVAFz3dWTOgk0Mxy4bvutL9kvqoZPBq2CeDa9MWoSSLAvFivrayfVTFlwVTZMg6yUWGqzrXkF0rC1ykU49ZVKU50hxmdqaUKDOiSGGxkp8lhZvPIzBDbQrnehs+IFBFQwZtCq6SLzcG7SqSSGXS8fV2CzDrrhjyaPP23QLMjphduPyODviUrlfT6bYd73PdsNq5PIsPb3fkUl/+f1iA2ZE2EuTmwL9dDZaJv0OTaRW42BRggSKk0JIHrNJ8VUHmVUIusPp96bRLFUEkYYz8Rcln4dBDacCVu5khuJ6RF2g7FsYD0qXENVj7GlBimsGkPwNxyrqS7ovBlT2UeO+73yUTelLIPvGpT2G+2qAzmIow4N7ZSG5kqsTe+NzrWM5XcD1fTFuIqaW9tlCLWDjE3nA0kcJLju18vYaRZkJx89vK1o9etnQGI758dHSI1N/DDQ1iKBeOYiDJRanXmw5hdhxcXAcy0SZ3lIWbli0ns6H8GbQ9PL1+LMWQQpHccMRDgd63rmPIMMtj7PyCHgipcFfJSHBa9HFVarLecIZruvyvbmS7yiFet0tTIEcGmr4/EDECB2ZZFMkNwW68ZDovmREpi5AlFMJoNcdmfgWjznFwMMPB8QHOXzwVlgHVhlyobq8IHZAS2MVkvI8guJLPtVwv5D3RXY44Pp3LqPP30jUqq4bTcTA5nuLoxQeYnZ7CbPeQMXIoXos7Gk14csYFMVGCJv6soHWJdZKgXQFthquFjP9J0Rp00DndR/tggvbhNyj1rFWi0iwbYvLBaiPewbS3JI0xWGxglgY6fp/idKxul7i+uoXl39EkTXJ4ybTpDgQ+oTeD3SWNTEnkOQHhzwxaoHJwyRlHQloaudGkbClJPI2bBOpgmKil8Frhl2sJuHS4Giduabc/Fk6BL9jXabtGFl0KipohmZj6iLMZfbCVX7Dt9aRzFkhAVHMUWgheKAW4keULA0KzGZp7nr0XB3VNIrIq8Hx9LnyqQ9W3qewMdrHkRoghA9Kd2Hv5nZ0OmP7DTYHd4uy7BVe7qu0O5oQppb+8OsHla3/61dsBV959tQMRB7AGSL/7gE0H3MAUTWFWq5sBn1ifqGTY1aptMQuwUM/Y4YLpGDoRlzAESfhifa5eg5LRFnPEZNJbS+FlFyysCHa9vICZjWVAsEKGKHq2JRP7ObshmdJzZVfKJWLFxJkFfzZrfOO7X5D3eXF1g8++9iqSrMT5vYc4OjsXc5pk/kjI+7wJheeo8804RGEBtid7ssXjMJbcWU6gOeEm+2ITBph6HekAOcGnxwLNfGazkdDVuE3/6LKF1XIpBadve0K/6g56iJHgjasLWBZ7QEjHSOnx3mQgUmGnyrC4ucJaomKoXGO8TS583fGE3GJaTLZws1HSbNd00O/2RPO/iAK5Ke22h/TqsQRV8nP5g55y6KpKxMFKcGYa2NAMiLi5WvHIJXRQtVzZx/jEUYONCCv8OkPPNzHbG+LBg3s4Pz/HsiiVEIACmA2TmjOUmQmz4nlxBTdXHNWWOMBF6yXi9UKGtG3bxfF+Fwf3TjG9fwqz5yOhdwcXGQ620gJWtsBmvUa6CdAif5nHIyXXuhA6mJtdindCXTEPbYLe8T3077+I9tk5WoMxEK6QZiFisjJSJU/mwiS+wbTftAwsFkvpRkejmXhuvPXoiQwop9M9mG2ICq7bG0jxlQAA0xFPhrQoMN9Q0EJhQo2qJmOAdwGlubIvRJmstce1OKDLdc/5A2XexJg5dBX7AG2MTs8HNYSj6o3Fzt1ChLwOpDtmodVhl5e3Cz2D0YM4NjKC5SrokNpTKajSACuPal7H/LycSyixj7aT1FCBYkOoeCJR+Ynxjt6p6i6cP5P3Qk9PLfSQIZ1m/DTUNhks6q6Z1ySLvhTrxq0t/8K4+t1hW6UL8G4X3Pw/X5cxZ4QgwqevbiGINf2gNQTRyI+/YiEIFuAvhgFvV8Mdo4yGo7vbAb9TAaaSjI0t3bQITRADbszX72AJSplNkcA2XqocfrAI++K7qzpqGuzwdbgdlkJLmWlVytBL+Kl0qUpieLYpcthJvw+nCiT9gST50XiGs7N70imS2sWiW1w+xjIIRbDh9Afo7s3QJeY7HIqaKF6FMlxbBaFM4zdBLJ1Zp9vHcDhCu+BkPcb1/FqYGIc0y7l/JgX56uoSn6tHWF9dY9ru4WRvX4y5b6MNcqMUW80kqlXn6zg4Pz3FeDiQxN40XMtxWmS1TO65XaaP7v7hEQbDIcIsko7+zQWTj48wHfSRBIlwjWlWTrvOiFLX9DF69MEYk7/MuJ8A69uVpPlyMDn0hlEG4wAAIABJREFUI8G4h+OR4HGrMBEcPeNNa1pI4hxOVWK/7+KVe8c4PuDvZbiZ3wi2fBOyQLDLiYWVQriAC6cyWalhy+CLyjCmbIRi6NP3Wzg/PMLx4T7GxxPYvY7MM27WAea3K1TcbZAJwjQTIxDzelIX+W+qDDfhWoZAvKkO+y7M/gDO0TG6p+fw9o5h2F0FMcQZrPgR4nAjhT9PNiLioKUdaXccvmZXNypFggZB2ifY8roYTmcYTaay4NFEnbgqWSo8NvQilqJEUxwxEyItTDlWUzBT1c52i2847NTZWCinP7muxStb7e5o0SkFTDpQmukoGpZEB9U11hvli80Cv6VsNeGyEkLa1+wFxeVv2A2NB8NgfChQhiwGkmShDXs0TMDdgBQ3oZ5p5sOdJ46iy2nIoOnM+XlVV60KsDyekIS2KtgVYpAu2hRg8ZTYkTOr4dyd+fouxtt0vDwwTfHd/d7AEE4ZbTvgX/y5/1Aw4K/6ArwLQTTg+27b31BwxEXJYkF9ZwiCkIMkWXB4wQmsYHeqo+V0WiwqdbfLTpkXKTs0duP8f4eeCLJlK0XpxoEQTzy9IGTQQKmzNmBnYaYBR8ehkbiHrufi8snr8DuM1Bmj5w/E7SxYzdUgJwmERrV/eoLh8RnqTg+5y8QDC8tNgBua15S5bOFZpMnRpXqKvgrE5lg0w4vHIrJgx3J0coKjk1Ph9b715LGkDN9WDrqmhWmnK4OWRZpgJZxXbsZNhFGAtt+RaHQq5tiRsCDzYu9023hyvZDOmL4JzEyjKdD1Yom3rq+ETsXtsE9+Kd3hCLtwx2DpZAW7hfefORJ9vkxqzNcpwiCDZzo4Hs9wOJvieN8QxgiLKXFaYsQJp+pMJKmAwWgK1yjRsyq0DbW7IE+V5jR0qsvyMUrxsY1Q1VTwka8tDvTKrCXPEItwI4XX8XB6vI+H9+7h7PgAw14fj5dXuFmucHGzRBqRf+yiww5ps0GyWMJ0lEMe4QH5YqfIROfJEN1hH/7ee+FNh/AOhig9II5WKBbXcNcB6DUdFoGKV6KNJhN8sxwpncpi8nxLTMy2yNIXUYzUsNA/OMDk+FSGrDy+4UKlDTNUNckqiX5X94LCJc1CbeUlqZt7PsmOo7BFRXVlZiydLge89IKmrFuYPjrdmQVdMGDtQicqvG0IJmXHjf8C2UbsjJWqjg5phA8Ih22/tM2r8ntQ3esmUQbs7GglX1C44+xe1fCwI2b+svVRO+Et/Uz9jPREYVfoTTFxZRbgBvYQN1Zt2N6wpBquMD8H721ZQES9p+TMuxAE2+Fm4PY8BU0e/9wQbhcr5uvaRfiOBZgdhRJxfQUP4Ur33jtCEOokqg+wC0HsFmAW1C82hCMcoQQbiiEhMmEZlymIwdJ4mOQRiyO/2tDwBpaBXKBSY0Vp16Ifg6INZfRYjTNMXHWBsSPijUqbRG7zHcIZVSbbbsYSFWklsexlEKJjlui0lGfxi6+cS4R5DBtPlyHmG/rP1pKqEHFoxPBKxpl3u5geHcLvj2RotlqtxW/Vjueieto7PMR47xBpDTy5vMXT6xtELIbxGq/cf4jpYITbNMbcoMWkjWCRIrzZ4N4L+1J8yR++vp1jzc8rcUAtiTvfn0xRFjk8+k3YNm7XG7x1e4u85UlO2dT1sFgvkKRreI4l9Da/5WDaH2M6muDm5nXpLK/XiQzsxMGr08HQ99BzWoiyEJcXV1gEa/HC8NtdZGLCkqjcsTLCuN3Gft/H0KUjnbI7jHLVYdcUSNADwjWVPzG3takqcFwQO26F3miI8f4Ek9lUYpQor6UtJ52nCFFYpgObdLDSQBnHKIIVzCKCzUA7UwlOeKzZkQ/2Zjh+5SGOX3oRw/0pKu9cBknL5S3KjBh6BK8MYIZz5NFa8POMto30Cc4UtMGuPpOW08BinYm7GeOJYHuIGQLALDwORW0LvU4fpkXYQXW3nBeweWCoKEUfnkMhgyowohkw1aBLZQPaGE5VyrVAdzSWF7tIHeBZ1AgSRfOU4FeBCRrvCcWS6A+n22KqYApCCKRqqhRywktNhyyKO3bnDN+kixkXZebdiWMhFwQl4OACLc5pli1il4axIBxhvj9dcKXA0Rv4uSGcYN56CMfYevX6iqHRwBGNQbuah6vdkCjqnsOA+Xq7BXh3wCY157kh3Ha33vCAs80WgtjtgBXvWXGuv2oLsKyBNGjeyWRq4IeGTM6BzBejobFwEoIQ2hm7WsqM9UCOB8gT2lklzAf+osxgRdnELV4OvyglIocyW/JdN5tQOg4DtN+sMHMi8TRosquYzkAqVY+dhmVgXVaY3yyQhRk6tguXmWVViNNZBy+eHaIYlLi4XeHxTYB1QCWdiSLMYaSAzSSCgYXpwSH2z89Ruw4+++hNvPra63LRzmZ7eLjXgdshz9fG5WKDpzdLLKIUSc4LrsY335/gYDBGnOZ49eYaj7IY68LC0B3j4d49ZPVczGJoVJ5zqtsbwusNhAbGAuxSgEKbQsYn5QkiOl0xuqfPrXsPzs0tbNdCWkdI0g3arRb2KYWtbZRBipuCXWAhxuzMNPN9G127RtcqxPltmfpys5IdwK02X3PFLDbG8UyneOn+BKOOj3ZVYHX1FFdPL7CiD4PJnUILbTNS3R13DnkqoZrBKoTd8jHoDfDeV/YxO9xHZzxEXJZY0XeYYoggQBBE6EQr5AltD8mIYXVnuOYSNTZoWRXS1EC/P8SUTJX9A4xPj+DsTRBYwCKK0MlSOJUFl1hkTEe1DaJ8g9RMUbRKtG5uEJM9w1SRlBtzChd8uJ2BGBT59+4LLs5IdxZZod5VlZwP7gxWm6V0jmJ5YFno8LM6NqpCddXrUGGh9ABmESK9jFARDX3oUcFFgdxdoSoKe0CxEZQNgwXbGygM17ZlgbVdleHWJHCTS7yFKColv284uCxcHO6yK2UxlXuVwhHaWPI2qgzYbS4eenBGJgyVaOJVTTGNsrCVYqUlynwt3qFNoeOuajug0/Q4oappihelWDJke64AN3Q2iVnSBViKtlbTKU62CgFtCvDuLrvp6sv8LrRzdxAn3Tql4f+8CvDHfvs3MPYcyepqeMAFwfrBWPOA6YuromPkIIrmnAeSxiIWCDg6toG8CPDDP/Yj+PUP/Z+YTk9Q+C/rARxZCmr9uiOeKZ/S5sM2mWt8iW0XbLADbTi+SowhXF+9FkokkJj0qC5Ydb4NCwIwM9pRVkotR9J2nsBIYzhgV2XDGuwz8RFlEqCK17KFJCuiJTE4LkLfx/LiCZwsx8PjQ+xNphI1c7FcI8hSDOdzdJhUkediYj4Yuth7YQ/+Xhd5q0b9yQiP5nM84pbXtODaLjqui9FkiNF0gPFeF7U9xpPbCh/9+CM8fXIlQoWXzkY4GPuo5ilu0xTXZY15VeGKhuubNU7GQ7zr3hlOnS6ertZ4FGywYu/vqEBP4t2tosbq9i1hXAwPz9CeHEhnebVcSjacCAmCVBYTKgwTuosxc200oecc5qsAdqsrxdmmEU+8QZFsYLfIdvDQ7vi4yjsgGZ6dK6EQX6JsIDDIuiowqhIMJlP4vT4SbVxO/+BBt4dBu4uh28ZivRafC2Ld3PEwkYNRMKR72YO+0LU2m4UIQGBkePHBPfzF970bJyfHuFjWUrDZubMbc60W7CpDvrhFtJgjt7pybjpcGMsccbRGWuXo7k2xd3KC1r2JxN1PSPszOFNbYi3JHxsVddWf6hgkFYGFSkXesxBT6NJ/8xJpbSJmB9sdoXt0H6Pzh+jQBtJrgxgik4yJCbNrj6MCaU5M2JFOcZ6SR69oY5K8QV+OgMnLhGxCGNGVFL1KDOJpjKPCNuX+gIGopSADjwkdUhwVlEA4QkylesqMR32Ro6vkvaSjCYSTCrNYrhcxbRfBDo2pVGo1vZHp/0EXN3bHksbCxiEvlHmV25MdBP+I2k+nJovZDrnFxGQ1I4Pvi10zvYPFBUIcijQNTIs71MIhJGf5zteR32OR10O4Jj2Dn2jrcaGhhKbwql21EiA1DV4DQTyLBb+9X3CzQFhljJtPfgzJm5/Gf/Tzfw/f+cHvxzJhEjtgZwUt/uQ4Pu8HzNd4ngccXV/iloyhdYjx2QMoP2DNA/6SFeD2S4oSI/4LMpoU3EYuBxrWSzlWq5DaSqkTwwhzdZEpY23FA362ACt/B5LYFeXm+QLM5+S0vyDupdMybFRwjAptTu0dB6Xlg57AvLmZ+8WizO1dYxKyuF5jdjjF8emBTNqXN5eYP7mGlRToe13E88eCj/Z9F0d7YxydztAedbDKNphvFkheL7DijU8/4f5YEil6risdoO27+NRnPoYgAZ7MM2wSYDqZ4f7RFEYeYPH0ERLTBsMogoKG3bQCdDHr93Ew7GHku/jc4zexIneXN1bLR5ZXIl/lNJ+qvdMXjuG2e6DNwc0mEvyV2CpvHvo/TN1Sy0x9VDTgpvE3vTBqZSretQ2kAWXZMXq+J4kStMVM0gjrYAXLmeJ6cSlFyzNq7PdV1lxsAsssxcj14LW7su0MglC6onF/iFZZY7NaY3/SFU7tYr2RLsd3HZEUO+KmnyM3uxIA6lgGzk4PcXQwg+8aqApSrhIEuaN9apVNm9hRljnMglmBOVaXCxFuEG443J/i7P4ZZsyCm43hdLuIWHhocE5YY7MW2TITk1kMia2y0yb0RHUkmSYGPRzCSAo1s/OC8R6G4zFmR4cY7x/IgJVBqkyU2MQR8vmVmDaxI6dAJKPq3WAxdWXwRtOkhnkgyRllrqTbpJMVheTukd/tdPpwaZ3pdZWVpGQcGggYO6SboqLg0IlbdZZCVaRXYShFTxUfUrSagZm65zjHaL54P0kB1RAGX787GsgMhF06vZBFmSdNk8JaYdErQ4VqKqMc3sMa76Wqz1VSbb5bYQzwnud7kYRxEvJUNyyYL+OJdihkfK/s+KVB26GhNekZ8rq7XsLaeP6uk70rwLvFdxfnlWSQHR/g5v+a760qwfUnPvoFBZjD3xY9Wb/SC3Dpvag7XDV1lW6WdD/VDt8Z8Ihzvlr9aDAtNA8xr1Z4ruIBcxupijEHcyK60P20+rv60xR66XzZfTBJtmLIISEJQwow/Vxpi0gLQt583N7yhhMfVccTJgIHRUd2F6VnIbIybPINqjhENynRDUu4UQFnakl6xXRvIn/4JokZ0gmNJ73dOhBT94zm1uxMOEjJmN8VIEoUo+DR4ydYpbniALdaYv049DwxWH/DMjG/nmN5u0bb7uDs4ACH0zFH8OLD8Pl8I4OEKgeSkF4PheS6EQ/lFr/09bY/ZCx8hCCK5Dj3u13Z7Tw4NAWX3nAY440QFaZYWkoRN4Fi9VQ6rMlojMP9Gbr9vtwky81aoISrRxdi7Xh4NMPhZIIRfXk5/EOFiBhZ7QibglaTZG4Y7IIl4l1FM63Dt+Cwg+v24Pk92SoLlKihpDhpYzIa4vRoH3vjAcosFHpgFNCcqEKQGMLZdWqmZRNioKBlhYCdbpFiapoShrl/foSje8fo8xzZFgLaVyYxzIhqq0zw1iwh7poIi4HXHndNXl6qBbmuRURDSiF9EY4OT3B4eIj83X9ROM9ei/aUEdKIvhNLBFx8OQCtS6HxxYSNshJZZSGrbSQ5vRcAx1QdVCMw2G7X9ZCrNztTIgzTQcXhVBPLzmQRLja9JhRWSYrF3rGJE8ordDvKB0SEGYywYrHe4dkK31mUb8pnpIEmREzBVOMmE5Gx8+KmRryXKjilvGsM1gW3pSS5UJAAO1YuAhw0bilmksFkSLGVuDCJDdO4Lr0cZPCoFgnVkCkYQXbcLMza76ERWkhnq7fTW4rajvLt+Q54F2JoGr5/1gIcv/GpZzpgFmB2wDVhoK/kDrjymkgiBmey8nLyqNZcdezVCtj8W1FRVCFWf3TRFpkx65tiOcjlptMqFMtBBZ9IAdYhlvwVDmqElmOx4KrHm1T3pHROKxDPLwWjIw7o+J5wUyX/Sr/HLteNloGkJI66QBUFGMLEketj5LQxeziD02uj1fER5Tkur6+xJG5aGxj6HeTwURrUymdoZRk6BSertaRUrJMIy4wZHyXSKgHsWlIwDmZ7sA1XcMU/k7TeNTzYONs/xGw8QpbFWDF0M4+xYBpCDqGzJZtIPsfh+T30p1Ohij0mZkp/3TjRCx75yxYOyFA4PkYSv4XrVYLbxEBUe7KdD+dzSQIY93zsHQxEfDEac5BnC3vj+maJNbG72sDZeB9TmpvvTwXKWTy5xPz2FjF3Kxw8lZaIVsy6gGOy612KxSIXTopJvL6B8f4+JrMDGLYnBjoS2km7UUmqnmBvNpFYJO4+SPcizt+kUlOg0DEt9FlgmNixXiDKYnSmfUyODvDi/h46owFaA1pb5pivlsIpLph6QflWQE4nZd5c8DkmaNzyTGkURp4pneyawyhm8x0eYHxyLHRCp92BJUhFhixYIlxQRbcCHRuYI0dh3OL6ShdEupdxy2wgqx2kVQtZBfS9kTLoEWWb+sMte2NQM8/o16xZEGQ/0BhH/ijqZcrsbsbGk4FBqL3VQrur+NhcOMkTlkK1pX4p8xvpCEtg73CiMWM13GNxFcWd9oIgfU5BD4QdlJ8I+2sRS4iU9y5PjRS0ZiFpBmaW294a8ewGcvIzSoe+II9Z+0toObKyylQ1QgIAnqOhbbttznY0vW63AN+xHRjI8Gze2273q55f6wW29pd3bmn8f0IQ7IBZgP/+z/1dfMf3fx9WaSb391dFAYarecAEG+SgNkQUWa8Vx1F/NVsgSX3XK6NaSUnAUdQy2lEKHKHlx+LtwL+TEiIFnTCHei1exiTEU9rKP7z0QAetjJ60mRRgEq37jJwZjmRQxLQISoK5ShOzSqsYRprCjBK04gROXWI0aIvxy9HRgYx1V3GIy/USc5qWl5XQsDy6V6U51vFGjIRss0S3qjBg9pxhS4e9KXK8tjAQJCtM9rp47/veIwPBq8s5njy+lm729cUG/V4Px3tHGA372IQbPLm5QFjHcDs+imUhPgrIKwwHA+yfnMIdD3EZbPDG7SXaraH4zabawWw2GkqEEosw6Wifnz8R9kIGTyKIKMfuWDke7g/w8GgP1v6RpFvQEJxZWDw2HPjxvDmuh747QmnSpyBX6jHJRQNKikpcB+VqIw5xyWaOxdUFKC0/PT/HwdEhWrYLfzySNGaKC9ZBgtvFXBmj19qb2ZuIOnF9e4mrJ29IlFHHZ/qyg5bjiUl8ulrBigOMPBuz6VAK7/T8VFgcdFSjiu+a54dc3TgVDrCT5qjp6WEXKieQ1npNgjaNnOy2KBPX5a1IgjujIaaHJxjsH6J2PazDCIsgwOjJq6pAiHNaqiAQcOhLJkKKFfnkgrny/yvk9HG2fFhuH6bjoTYZSUV1G7nANDG6izTiVjssXBXvw66EcJsoN2uR2PM+4Dljh05ZuhwTSotFaKHoaMwKbDpsPr+oCjs9ySsUAx/PVl2p5LCR1aDSMIjzstCSvcFCHWcpgpAewMqyk9AAi7JNTrjAGxoG5GfhWdLJHsStyeKQXtmmd7ClfCgKBYE08IkydG8kwQ2kwUVMsQzE/0HEJ3edsgzfdB++xYd37Cglnl6b0O8O+hvIQTrrt4EgdjHipgBHjz75BQXYociD1/hXcgcM50ytcKJSufPh5WlSXe/dd3aqTdfb/JygvwzZtP+v8gQWwaSy3ms6ZNn46uHbDs83jxJJU+ZNRr/YukhhM6uNgyXTwHjUkRPLjpdRLEKPIq2ILk1U7HQqZHTFilKcDia4f3qC8ayPyjeQGRnW1wFWwQbzxUJwO6YljLt9WFmJeEUBRAXqO3pkBtDCkJ4PQYrrOMe6KLCxR3jl5Yc4OJxitZrj8uZaCt1iyU5zgXe98j65abjq366X0jXT/KV0ODYr0A/UUIbqtdn+viQ6P6IRTxCgIqfTZCYagUdFNeu11XCGdCkOvUK7LZFB5G9yeDfp+ziZ0O+hLYKGP7tNhcPLzpQDHC5KNguS50shTOMWwipCSIkuCLk40qHFTIsockwJY0SBdIiuVeH89ATnD16A1x8gyHNcrUvZngeRHvoY3JZziJhzLy1uWVS4ZeECPdfCYNhTKcsRs/cGSDch7DrHuGPj/skBHtw7R288RlgAqzjF7WYhA8cs5oJbwSGOzsU3pGw7BQbsGrn2clKvC4VJlaKHluXhEjeYDCfYG47h1DbSZYiQhkVRrnjm/oWMftkZsnhxB0UcnbsoFitD4p5aYoBPpZhKNXRQmmoIt0mbwZW6BslAYIEiw4VdIg3vCYn5nS4834dPCqQOpxVn3NJR1qOMTSJ0RrOfIJJjxEEbdx0yS6GBPmcPblvlzlHZaVh4cvVUCqlyIKuFbZESRhBIAIiKTGiWNGQnu4KFnZ+F3/m8vK85cJOhPKGOrQJOUeF4HKUr1i5pZFQIZ1f/jLh3M3BrOl+BIvRwjjAQn1twX258ZMinlHVvV4Alb2Hr+Vujtp4129ktrv9PC/DP/+xPPtMBf5UU4FPVospWRYkfVKehhghi/LwtvApyUMVXuZmx3Aq+q7temsSof6u1sMF+2fLKc2v4gR2UDP/STAZ6ZGsw1ZhDOEbt0HqS032zbSPihDrKRA3GC4KhmQanuiWDEC/ETOX85ByzyVTwPnrDLubXmM+vkFRtsVpkN810LI7vJDCUOBcqMZhpWSX6roEeW/Q4wzxgmq6JxHFxdO9MQiRZIDisWYahEmV4nkTpjHsTBEksqRZBlgibQFRl3D0HAYySgY5tdPpdSd29ur2RFAuq9wajGTYlY4bouGWIu5tQi4JQbn6mDZOIv6ZoJI4w6HdweLCHXq8jx4o48Lry5abmVo88aX5OdtxmWQvmSrMYOoUlNSGOGh3LgkcnL6Zo2ybCN98U/+bTvSHe8+JDKaBPFwu8cTNHwOm5NZUblesoh3wMKXWtAmW4lq6dGGIeB2K8f+/0AC+8cIaL+Ryfff0NEbR0bRcvPTzHwxeOYVuV8H+XK6b7GihK0q8S8WKuadLDbLoolvfT92yM+m1kViGhoJbDoZsQwsWWkWGgLEijcVtyAIPlSmALTr+J5fNXeRKetFLBhMlOoIOZyyHreCax9LbjwhmopGleN+TWEvVg+kiUUrRQoELnzoScRZxbbh5s8n1ZrCxXM4JI1yR9MpMsvCzeSDDosDeWhZ8DMmE20AmNPF6HEUU2+tzZCbaimAXsJBPuZOJIBrFOR6k82bXeMQgUJsD7j+dQzH6kWxdsUC0kGoJg8ZVCqEUQfOvCRdaGP4bt6oEiPZAVnW1bOEn31Liymv0o+twdlUw1XooaxwgrnWKjF4znC7Dqcu8KsJi+Czf6WSP2P28I93wHfPVnHwE74KYAkwXh0HPkq6EDNpxTjfGS6vI8BqxC+hq8dws96BQLKbGi6NIsCGIyOwWYJ4cdsSrmzfBNwQ+qAJdwZPtDEjvpchnaLRPDtos2eal1hafRCiX19VTuUNVJ2kvBoQ69hoEH7ASPDlD1O7gKNrId79QVHKa5rpa4dgZi4uJVNSY0rWYoYbgW9obPFAeX0TyRGJD3JNyykhSNuDeGNd1DunqCghEvmxzhWm3xTNqCziboTQeYX94KlkuMmcm8FIqk6wjxMkAe50iHYzGdX23mIk0mT/lkdoi26WM9DxAO+oJ751ksJvMS/tnu8ChKd8lukDadox6TMIaixlsxnqggfEsfXgjdiseQCSAcNhVRhILGNeKUVSE1CpSOAd9roUdprWkizHIpsIfdPvaHPRyM+2RWC8TwhD7EnIB3eriNGJFkwmXh5u6GlozRAtlmKUIHrz/Fu1++j+O9ITqeJYbiT24YOprj4OgM92anyOsQ8+VTPH7yeaxXAUzDh1F6SAJmBtJaMkWdlLJAkhBcg6kZHsbTAQ73T5AxYaMk35vxJqRZUZVmiAeEf7UAy2RS50hNbjlN2D0P/rALr9uGO3gFvUEf3eFIVGOGjmxnx8krkouL7DSCtfLGoBtZaahumX8SxULg3ylwkD9yzVKQ0ULVVjs0aUaY/sACnUeym6OpPKXXYlVqM8q+g95gtO2GWVjXSaYi4zXtjN26wBhi5qM8IhrnNEWZVxaOwq3nDenTfYXObsqtj6IhEVtIB0TnNRVDJBQ4scNUbIhmr0vmhlIFkodPm0xtSk9TeXLPs6wBILdsCiaIcKHge+EuVehs9HDRvsJ8vWbotwtBKGjhruCyAO9iwF+MhrbLfni7Ahx+/hNfogIcR/X64gIf+63fxMT30e914A2GMClbJdYzIE9yJKsgP0CD2fBN8qIoecMw4bei8xHxoAA/8iM/gv/j138f08kxavvkruNteMCaBaE63bt8tiavikOJ5otSRCVJ5gWpgjilIHNwwW5ZSdvk51xN2ZmJvEWypGo4FmNbaN5eCF5FTIknhteRJL/6KcyCpiwxTKqZ4hQu4+LJnR2OEfX7guER02PBYQKFkQUo80C2xrexib7nocvLMYpgJiHatoEhE3A9R7LFqObZBBnmq0i2nl6vJ1vVTRCgXMzVUISfj93faAh3MJDpKoMRV4WLqeuiS/XUfI5guURSFYg5GKTnaNFHvLqGkd5i1nexf7QvRurzosY8ylF3+oiWaySrlWztKUdmAdmUBZZxCHdTy5CNRYRGKjSBodGLuG/VBjb5Eo5tiRl5FqxRBAFMJi6jBfJ5z48BbziB3Z8grGws1okowdoOAyPbGA1myKpcGAlhFkjwKNkGlHxLCnRWiwe1mRaoGPcULdG2eP4ifM17XsbB6QDu6ATrwsHHP/EZRPNLnB0McbA3lsTdJCjFCImLFGOShMYVRRj4bUSrJcaREmcEaQi372Gw18PR+QFOXziB5Ri4yV9FFRawEhN+6aJOS9lZMAaK6uQYPtq9IQazU/T2D+GNJ7A7LqjwMW0qqTxh6tRSHGM13ONgL61hFQaW7q14AkfrBNmaxkbRPchTAAAgAElEQVS0WGSRUIDZRmw8qV4jPsxLjcde5Xxz+KYgWhrhuLD9NnzfFcm8XPV1LvcFu16RHzuuYLfrMFRzDBZrWwVp2i0VH88CyaQO8f6ta9nt7CrVxHBKuk5FXYtoMCQdufIIFomyuLFpehg72iaUk1CBflyTftFiwdVDRZEsa0pag8PSCVAxNBTtUbpVGs7rJI5KAnMVS6QZ1m8ZUiz4bKzEdrLh8zZubppeJjVKPb5hVKgNufp/wo5vR0NrXqsqczz92O8gfP2j+KWf+1l8x/f/m1jEPDMZ7CqGSZbUF8GAb68u0WMg8GaB+OZK1JnP+gF/qQuwc6Q6VNZFcTTjdkgVb/V3AXa2tLOmoDZFuCoVK6LF39lSzRRpnDdxw4BQ6LyKpOcS3nCPTUYVMfqFvE5GwcgWSQ8aSkbCpEjjEFUSo2UxeLMtZjrMsvL8Ni4T8koLtKiIKgpJVABjzml4kyaSdry6vhKMc+qZOJ4NMO0Tb+OU2sBn5hnypEBZsPOgITpka8/tH3VTw4GJ8f4eeuN92W4GObBISlG9zVdr4a5WMelSEWwZ8BhSgDdURxEOCCL4TgtnJwc4PjsV+e5n3rzAbVSKleHl5z4l0/C96b4Ys7DDXUYRbokRFgWOhmM59rz4OYSRzC4dT8PBEXcEPuNrKgZeLiQxeTzsC5ZLaKZqtSS/bhFnWASJeBxTHNNlCjKHQmkoxj5xkiApU0n24AXLc+cSh+z0hHvLnYOdZ3hwdoSTg5mY69Bkx+x3sQorXN4E4lg2di2JiWHn1B1NpaNah0xTLkTNyEXG4jCJ+XNRiGhxjcFohL1TFt0z7J3sYzyjEjDB48dvIqex+yZGuIoQh5kkXZiMou+1hV54/o3fCMftwPGHgN1ROG2WICtj2VG1EiYGkB0QoyjJDCHlMZciziFnl923GL7QSY+z0hYyMm1YbAwTUUo+rKKXhUkmkAt/3u31xZApiBMZEnd6fYFHOKOgn0nbd2RHQlpcysWZQy3lUSTnlR21CKXstqaEKTGDJBy7PlwdK8/CpG5Q1XEr0YMajMs9xPfGa43cZC2HFnBNBmNAKk2ZDgAVtZvqjrmzFd6vHnI18uPG77eBDzzb052vop2pbupuMB/rwtl0r9vObPv+dNF+rgBvoQjd1fPxTVFtnkP4x28jRd4t1GS4fFUXYMM+uDuZ2iKSp2kbTa8ZDwJDNNxfnTElO8ZaUW6ajlfFEilMWFz29H5J8F8pvoruJoY/+mQSyCd/mF4R9G/YShNZlDdkq+qJe68Np9tGZVH0oKS+9G2wsghuFKBTpOgya07oMtwSWrgqAjFx73oGXnnhCPcORqjKAMvbJwiCJd6KD3QHTZvDTIqCXVeYjfvYn80wPnVRWy6WQYlHVytcr0rkJgc2bVERmcs35IbjIIc+C+xOVptYcGvSK14c1OIR0ZvuI6pbeOs2wJP5CmsanpcVHrZiMOusN9tDDAsXLOyMpTcduH4bkzGji+hyFgvvmTQkdlK8CLltbGcWwuUcZbjEtO/hwcMT7J/sITMKLMINnm58NUGnqZFmA7AKcFfBc2FvnioTcB5r30O725HATnoK8wZd5BXWtxc435tg0nFwMJ1gsV6JMTy7wOvchud2UDMpg7FRyLC+XSAuTAwP79GPFB3fxfL2Ep5tyALRtgzMLy7g2Dbuf+059o+P8MJLL8PtdnC7uMX19VMsFpdYzW9RPlYmSC3Xg+naaPc7ODjcE9e5waCHtRQayrQhMVAlo4jqShYPDsPWUSqGT0W8QhmvYBg5Wg4TLCpEeYzutfJwoGKLMu+QLAd2dS45t5QS2wp+4A6LEl5JuGDum1aCVRS95GJixK6TDnpUuUkCPY+v78liTo+GRorMBVS6REYDeR24vodOuyuPZQGWECedSC3dqf67GrypAZdiNlTSNbNhYYfOwkv/iSbEk4WW92cDIfL1FVygMFfZgWoznyZYU/Bh3SBJZ13RxEfJrVmAGzijeU+2+EA/Sw1rGA38ORdL+fc7FGDxcNHsiueL99sV4F18WD2v6oCDz33kCzpgp04kNforugM2WwcqiVhgAmlTlVS2WewaVZz2LBVYQkMQsoJrRQ8fIz7AYrajGBBSmOnxIE+u+MXEhWWl00M422Fqq4oqYuRLwYDFMpEiLmT7KBHxRXegpswpPQnoJ5DEcqEM0xxdo0TfyNHlZL7IEcbcvucySEG/JSkRZ8cznO7vSUjozdM3cH35BEkcorDO5Wag8GKzXqLrtfDg3iHunR2g3/YQrG6w3CR4Ot/gapVjnZkoTU+Zb8PAIJnD73XhDLpI6xrXqxXCIEG33cNkMsN7DkyY/gDz1MCn3rzG9TKQgQnj06kW+0t7XZi9IeaVgdcXK8zjCp7Xh+e0uXNGnD1VvE52LJLlZcvhpBqM3GEnyySD7aBP+03ezDYilLiKAlyFKwTJSE3UzVq8iik+YEAmhRQ8Vy/fP5T05t5ojAHxasOQKPSnj9/CanGLRZjha195iG943yvYH/dkUX39jaf4+Kc/D9g8H4yhT2BlIdp5iHh5Aafdxfv/6t/Au/7yt2F/b4pP/MlH8KFf+Z8Q3V7ANwmPVBh2+/jWb/1WuMddbOjLOxzD7ypZ8+Vbb+C1T30c10/fwvHJS9g/3sf+2Qk6gw4MimbiAMH8VtR95XwjvFhGtZOnLOkpDL7Qg9Zbj14RNXrkd1N0QF+IOJSOnPS8ZaCdslqGLOyU95ttH61uT7D4uqQhP4eGqQRgMnGFW3B2vqREOnZXFkq/OxAFo1g+MvlbC1XIURaIgrFDDhcSRsorcx8ea3p/EE/NhOmSCp1MfCV00WVxZufb+ESIGZUwJDTlSxv8SJS8QBeq2DViCe6YGvaDQJIaRlDmP4YMtqWbFsaTFotoIwH+nO97K5DQ3H8uEM3PuEg9z91t/k+k1Izi2oEg7twVVQffFOBd6tluAefAdfffz7Mk2Pw8+ehvSwH+hz/7M89AEF8dBdiaKW7uriHdMxhwo36TVlhRW3Yw4JrbG4L3LUUza8zWeRMI/MDOQOEPeoFTw77G/L3lEJ1VyipRxBWJPAdVcaSmieUeCf+8MbgNT5QJCn+f5Pzx7QVcSa8l7YjEL+ajtVCwK3N9zPZGyr7PsCSRYrNg8kMsii/R6i8CSUooKX/uuTg/28fZ6Yx5Pri9eQrjSSZS4g05oraLuK6lG03yRHaCX3N6jtK0sEhTPF3MsYoz9PsDnB6dYjqeINpcYRGmmIcF1kkp3VCrLrA/6og02swi3KQ5noQZFnSWsrvivpWHKaJViEGvgM337zOrzUOZ0S+BRZQ4d4bDE/oMH+BwOEGVlri4meOKW3ZadNLXwvAkiSIj1SwNxVOCuOJ0MkK/30NneiRnjfghb9YkjLBc3CJY3spg8JWH78G//Nc/gPnNU3z2M5+Qc3V8/gC/+/sfxnwZYuRZePzGI3SdCg+Oh4ijOSYPXsK//m/9ezh47zcABReMHB/+5f8O/+Q/+UXc35/gA9/8L2A8nWK5XGNTZeLJMDm9JwsmDXBcJmrHkQz9pvf2Jdo8ZATS/AppsIRF21F6P4fMkjNAl4OUWKtjw3RpMqN8G4jUMqFqNV8hW8awCm7Xa0RpKUW2MxggHXRFEt7rtOHRZIdOZ4zNqTnxN3G7SlVMDz0WWFxpssRtOztgWDiioIZDMErMMy76ZOvEkmfIodzJvfuq26VRDu8dYTqo4R+76icX9JLgrE2ZsNOylBBEix04PSWojpObUw3VWFhzZiVmqXSlfE2BJiTwU3lBiFhEezVIkIDGcPmepavU8xf+vXl++YxaHSf3uBAzmMq93AZ2iqO3eHYrIYrsgDWEIfew7tqagimwArP0ZHDYCLoa2pmOUCIMojvoXax3K9YQ9sc7RxI1BXjz2h/jH/zMT+M7P/i3MY/YROb4qijALWuiIQitgNP4b5MM1WxfmjjupgPeShTJguDUtlGx7dLPWIRzDvF2Nhc6ppoQBL8sTpJZjqmTr5WvBOEImqozFKBstcQohVgnjcEtbsNZSPIMrarAUUEhhQXTaaGmTLbtwxr24Y1H4iWwvLyVVT5YBVLQeBf5hgODN1KUoVUsJYdssjfBwfEM7Y6NLGQBuhS2xCiaYE36WZYhqEvhXVZWgemMg6YJbLOD29UaTy6vpfiyizw8PpauPU3ZOYfidztfh3KTMJF50vPR80x4LQNhWUvQ5pxWibaLKKkQhSH6vo/j/T30h6740DIslEkcPBY03mFcUb/tonvaE040aXJ5Ss9VByVchHwMzdTTlXCruR0fdn1MpyOMZyN43Q4Mu4VPXyrryChMNReXQooWjqYDTEcDmHGFv/D+r8Vv/cHv4xOvfkY+11/7l/4a/uSPPiqsASu+Fijg9HQfk6GL68UF7r3/6/CNH/y3sUEHFodkZoH1q3+K3//l/x69Vi1CjjhXooI6LmD3hti7/6IcC4pVXj49xuLR5/D4s5/BavUmWgb5wQVscpm5o6IsmYsgX7/TRuW2gI6N2nckhJILN2EI8Yu4DHHF9JKshjs7QPfoGNZkDG88RHtMXwxfdmVWmYmfcrwOEAY5kiSXQTBtSnl9MfmZYaVkPMQJFwQVurpZXmJDAURRw+0NsHdwKAb3VHaq4ZIaWik1HJ+zUu5opYKQDo5OlAWlJFW0ZAHg77ATFp6uQ5qb6oAlycK6u19ka+35shioblLBBeL3qwtjv8/hrfLwVb+j3cc0LY2sjuZLeUhwqHh3w+a8z9i9SxpMw/ltlLH8XKqxEjy66ZB3Ciab6gaC0CuJLqh60Kaf8+2oaAKxkLf8NgW4wYubArx+9cPPFGCmsLMAw1JKv3cy4/myD+Fa1lgdPM3/FR8IzfUVSw/NUVQ8QNX9CvTQpKKC3qJMRDa28ANpVY3JehO0rJ6nOVk7J439i9j/qhVeYt8NwBVPiWoruCC/VbaVeQKbmC+1YVaNo74P2++i1Z2Ks1ROr900FNpXGK0hplkyBMmFtkaPCZO81iRHlWUY7/XQ4/Z9PJSEiHhxg/jmEl6RoO86mK8SmK6PmMMkFg1G6fQ9zCZ99Lo+Hl3MEQeMRi/Q8XqSosBt4zJY43Zxg8zoI4wiCbFkZ8IQ0NlshrTIxGyHFCqmOJNtIHHjpJP5Lu6fH0rI5Rs315gvNwJdpGkpCrm+72Bv0MW408br61iyn4hpJjRL5w3FeGTGbdDKL2fkEP2Bu5iOR/C7jP2pcRNusKCLWUrCviWeBw65rYxzKmP0bKDrt6RA7t2/jzm7NlfhmUyi/swf/AGS+Rzv/7p34eGLLyvZ6u0VHr3xGvYevgvf/gM/CGN0jJxqrCrD+pN/jD/81f8R64s3RbEVpKUMoG5ffR3n73oPvvnb/wbMbk/YLPRrfu2P/y88fe2zsJDCiCOYUYBWGhHElOEosVLD83Cb5RgdTjE9P4TX98WEiPl+yUIlaxQbF+3pDOPzcwzvn6NzuAfDc5CWqdD3atLPkgDxZiW8ZgpgTNBvhKGbHQym0y2Gy/PD2QIhpsvrWzl/5CePOCugu5rfRhDnAqNwmCmy5ErJhMmYYZNBgQS9Nfid912cZII/E4Igrko1WtMBSzSR05jpcG6iPBeEBsbjUJYIOYjVnasidLLrURHzktCdUcqtYo5ESq1DQZuBXmMtKd2ntookpix8XyHq6p2r3PdNlO4drizc/K03xF2j1RRUFuDnO2DZDzeRRLr7bVgQzXNtu+Gti9pdF/wMXKEhCBbgX/zpn8J3fv/fFhjvq6YA2+Z4iwE3dpSMiG+EFg0upLZR6sA/Q0MzmS+lPESUAEPT0LZ2dtp5SZv7qNWSWxN1gh2TU2nSVdQqTbiBHQk5lCy6dqrcpITknkUyTGlbOU6nfRzuDSUdYZUAy9RCWNKRwBI7wjS8QRquYNZj6aytFrclmQyr6niD/X4HxwczxLQFpCiBVoTXt7CDEBPTxJDkjzjChZ8IjSuzPCySGobjS9Q6B4c0dHn96gncuoWhO8KIOCADHcMVlslaPCY2G0Oiirq9tgybeJNeBSHCnNzhHspggTxKES4jERHcPz3Ciy8cixH6xeWbuEhrUd5lpQm/3Ue/04VLuXcaiiftujqB6VsonAJxlSDPIphpBistxMqwNx1h0O5g0GOCgoW0zLGkBJsewTxHlGSzWHMqn5WokgBGvIFnxvAtgFNw7/AYg4fvQt0fy/b6fQ/OYd5e4Pb1V1H3O7BcH0+f3MIzTbCjeHq7xF//3h/At3/vDwDjNhaf/zR+73/+b3H5yQ+jXM3FfY3m92XLw/tPjrAugfO/8H6g3ZZdQxUs8ObHPwJEa1S+gzoMYcfkcldizE86oH+0h97+FHuzc7gdD7UD3M4v8fjR5xFcXKOdV5LBZ7/v23B47x66exNs0hjheg4rjWHTCS1YI4pXyPJIgkkJddiOD68zgttlHJEvCkR2eQxlpUCCf7cdBpv2ZegaSdgnJcpMKC5FVs1gTGlqzBo9V6VCs/tlsWX3q6AC1ekKz5ZQGwNlqYJsK7Mp/oyP47BTOkDtYraL54r4pt1VsfNMvk5V2gXvJw4EVefOJGbtaEZ8mKIMXfykqaIMVJtuNa+jvquCnCahEm0Q05YhJIu5s23CZAe7AyE03XDDaqD4qCnATQe8W4BZON6OhtY8T0ND2+2Qt92vniU9/shv4UtWgCPS0C4v8LHf/BAmrodBvwu/P4RFHjAnnoOxbHnI2eSBajh4Ij0U6zp2RSSCM7qE/VaMn/iJn8Cv/PKHhAdsW/0vwICFBdGo35StjsKgdNSJhAXqTlimokTDxANVUbuaRAu1UjXbmSbTRFHc1Fct8lN5ek2Dk4Or4Qn+fJAvxWELSSBUNXKeR7N9SbHIawvr9VxNdrVFoCTC6r/LEKDlo1XQaCeBXWbwW7VIQzt9Wge28XhjolfmGCUBOhFpXGtUHmCOe7AGPbx8doibdYTbdYakUEGTtMliQjAtD6sY8Hp92MMucstEkKbSAZWJyv9qpa/ildN3Y298jkdpiT+LQqyNEp3KQi+tEAWPhfLVa3dlaNcfDcFm+Gq+wPXiFql1hCplLtpKqGYGhS28Yf0OLN/HpjURPjPZnsl6ieDmEnUWY9Qhx7eHstdGRjzY5E3NKCUKXEr5HaSJsCFofASq2ZJQhDP9fhejvakkWQSWh5jJz54ncfWP3nhTWBh0G2O3VpuFpBszcaIiz7oo0HM90NNi3BugcCqhvi3WjHZPZEfDwj50WhLoSn4xPVgJPe0fTNHputgslxIDL255xRpmZwB3/xCD8xdw8OJLmB4fw+t05ca2Np9EQNbEW29gcXmJFXmC7RmmD78WRw/eDadTC24cry5RbBZMP0WVFMgjeurmGGSBFMeIW/aWA7vbh0lxBTFx00SggzAJl0hn6XiC57Lgyv2W0eCmFCZElqsAVQ7qXNeXLjeKrqQrpTxc3ORajjATuG2kLNidDbWSjUXNEiEIY49YUKWIw90yLvhv3i5yfUvmXon1JlZbfxbsJpKIKTb6Fmt3R/L37YCNNMbGJrJiWvMd/at5jOIIqy9em02BbLi+zW5YaQ5UAZdao411msRkpUVQ5kDN8Ew6dCFEadN33WE3MMPud6kLWpknC4eEhir2R9MFl9YAF7/zT5G/9XH8+z/zS/jXvvv7YCUBbGLlNgNvFQ/5nUI5/1wI4v9rAabEt8hZIBmemKOoQvz4j/84/tf/5TdxeHAPLXOgi1/jaqYoaAqK2OH/NkWXBVdAei2FJLeX8IMmZjfYsTArBOxvvCTufCaaE8bvFF80q52cQvEmVviwfK0vxZB80HbQ8xov4BY2SSEUI5qP714gz/+d/qyVcIQzdG0L/Y6Hlm0L0Z3hiu08hsk4nmSNaavG3rSHMTvr0YDtHz5/k2ET5ViG9D1g107zhBwls7KSGB3Xg+U6IsxI6lKm42nCVGZ+NhPvemUffukhiwy8HsZ4iwMjp4VWnMJaRfDcXBaV8VBh8cvVRuKBUu4CLAtBYCKLVvCsEieHU5ycHsJyXVwTlqD5e/dYQieTDWN8MvE93hv0MOl3Zaj0NAmQV3T4oretq25W6vZpcM9BIreycSy5b7TRvHd2LOkTZARwwPPHn3pd+d7OpiCeSOyz0MT5m5v51vfDMQxJivDFcrJAstkIlt2b9kQtSSqfiBg4nEojmFksuxw2YLw5SOPjIJeYo+THMXmi18b5/RfEmH3/3n14XJxooxmvEdFBjr4bwVPcPHkL8XIpGXOHx/fRmRygcPrIqRS8/DQygaJuUARL1FGCKqvFHpSQwNOEhAQLhusJ64EpIxI7z1kC5w8MFNVBlhQdEJOksTzx9ThN4dYGopAKtFygg8Fwim5nILJgdsKtNuXgLELEppWPNVEifmfTEnLx03aOLL7SJcv1r1IrckJ83HlqSIG70IZJwFuLi7ZiPCjHMuK4Ugi1+CJM7gpsMw4XewF9/7Jxa+4/+a4Ld+NiZnHwRwGHwHiKjtbgvXL/umSmaFhS37K7FLp4E6jBH5shsidEIq66e/4h/NW8/vPwg/x8h3HxfBcsEA5cXP72f4Py4s/wk3//P8V3/M3vhUkuNql/Zge2rbr+L1sBZgdMJZxJc2nyIasQP/ZjP4Zf+9XfwQv3X0EZU2mjUjDUgVXdaNMBW1pz3gzfFBG8saIkcVzTxYgtaRNqeT7paO9WUrVMNt1vw4iATItJW2t+V+wGZYlU381SJUJw6MThXClDBjWU4nfb1CGGmsi9XRn1v+nHxILDy6xDOajHjgJCfaIa6dxI4LYqzLouTg/GOJiOYLY4/V7J8OzzS9pfcgtJ7wLlL8DV1dMhowfHTOCgf8Qay3AjXN1+u4O98VRMYjInQ3Ad4PZyjassx6btwKDZOx3L1hEOT2eS9izpF3mJdRioZGORhRsoNxEOD6Z44ewIw0FXFGDzdYCEDB/XxU3qin0jvQfo1XA0nWAy6MoQilS1q2gj3RpThwjPcEFsJLJUDhpVivGgLwO/g6naSZHm9+SKYZlLmG4feZEqy8vRCIbuWMhNvrq8hFsZyu2LUToMTM05zIuQZ6n4dpRmhZqDI5qcs+vRXh5WmSomy6AWwchgPNIuXAX6wwH2jw4xlGHqqUi5CzD2J0KWboRLzFkA01NIxQuDWJ57OJpKASwM0stCBGGI1uoWBf2ko7XQ1zjMNUpaTfGecGC8+B4MRyNM9/bQGfRFYRhmidDOhBs8v1YdF+8QUZhxr2HI4i1eESlfW3d0KvlQ0QbpVwEDizRWnZtgCCrck6dWSY25GwFsHj+/I8wHU4wvyBFW8mGbx1xnM3KLSRhAiqR2Hnt69VR7PZDOziEs34u67/hafrunOl4NO3BhUHCi+m4z726n8CpDePWlYEIt6tDFd7cDld9hF62pqQ08ucVvedS42AlEocyLmk5cBEWMEtOpzM8sAvo9KCjk7VORm98vLB9v/tp/ifTRR/F3f+E/x3f9re9FK6FZV8x0QLjOF8+E+5J3wAVpXYaapEo8OGL86I/+KH79134XX/Pev4SHJ1+vi5+ih0nh1d2vcIK1YkdVQ32wdygnUbrRvGF2y5pL3BjvbE+lXA56oHdHR+NPaU4utVmd8q0fhbqCanhtV3VZVSF8U67E0j3QDcth2Ob6GR7i81QYYr/khooCS2hEKp1VaqlpwE2Y48U8RkpvuS1UZHUaxBRpLkYwpPZQ/ssVvFUb4iVL43gO7ZbJRroN3vSyyrMg0fOVDlmOi6hVogwL5CkJ/i3kroXSBtq1gTa3pp4r03QWNL53/pvHmVNwYo59yv09B12fHRmtMWNxGku4uzDZUdGrQGnyaSjT4dScxTeJxFvCHXQFX6eyi5xtuZk57KlpJlHANAphHhAj5gBsuV5JzhiTINhps2slbMAOlbJaFnWH5vX8PzpxUfQsvFQVxskhGG+ctsuiwhQP4vtcxFS0el0qDw86v7FZXqdzKb5eu4M0y6RoUWFGO0YJJhVmB2ElqvRScQ9zJQcgFbMbQlhGy4fdHsJw2yJQYBxRVSg4pTT2lPiHCj92b6xQpiMpFjTfcQ/72wEVPY5FEUjvXj3DaDWhl9KU0G2MbAhbefTSDW1DA3hXsFZeI+LJywqr/RzY30oBkpBIUsSozFPpxtIBB7FyQSP3mPAG5ciNYQ1qxDvd4raIsnvUPGDTVjQuFl+VtqgWbinUtHrk3aMHbCrHTQ/QdLpxRfy/kf4+1/2qW/Buh/oFHFw+704z1ugDmhKuXle9fuNBIUVa9THq53e92DPVYovz6ve02x3v/iKl45/4H34J8z/5Hfydn/2P8V0f/CBMcq/LDJnTAzkjX9YOOM8p4eUklRdMDsPK8MM//MP4jf/99/ANX/+tePf5t+jl7i6njaexKWRirq2/FE6rDm/zXWP4Cq7Qog3e4NvH6PA+9W+dqrEzkBMTEN0xSyHePlZ10SW3fZKorHwm1IlQLm0y3TXUkGLbQe9QYfizlsMiY6l460KHI7IU2eRO0i/BpxUQkorTaBU5bjMZw2nDd6lCu9XPrz4BeQoSLMoixmNjt/X2UAlUWGAkIkfuIqrPcol1IY3JcFrIqfWnRNaoxCmMQ5vtBasv5sb0iMe07/oim00oxeb7bfvSUXIbzKLm830w6JY3lhoty+5BpOCURdMpjUeQh0yLZuT3NU9WDLvJKyiVtFhcvhwXrkcWAKOR9Psnj41c7TSR75L6Swc8x1eBk/zMLX5OVVjE86ExaWFgJM3EddGiFJ07HaEc6iER3yN9LtRVqKTXGYewhCParlg0ys9lZ8NdmtrGUqqe1Yxp8lC3WMB4lrgwZJJdtzRIFbSUF7VklvEbfRM8wXmBjcYW1WcQhaYkUGvmQKk8Vrgj4XmSLbOEX0pHAtehCo+P5bVGLwZlBUk6WJblaFGIoDtW8WSQhV+p3eR650KmI+7F/IfXeKM4I9RXqYj8TsIAACAASURBVELfxMY3w7im2BEiUR2uHpxpRoRgwpzbCLOGL6SOl4rH1fcwubmG5hnLXdh0znclTmWe7/h/P1Mmn6Ws7cIXTY2gX40qtPo1NR4t3a1EGt29/nNPrSvG3QKx+//b+hQU+PA//Tk8+YNfw0/+zC/huz74/bDiEDV3+ww8FQjpywhB0IzHMun5yXuT/p8FfuiHfkggiG/55m/D197/gDoxrHY6F66xVZZLrCmqzQFU+627QswgRG2+Lr+vaWyqmDbWlnfbmkbi3FDSeANui7UuvndeTewslXRZukNJRWDemEoMkAIrOYfq/TRYVHPy5WeWyu6qc9UVNN1aWZIrSa+AGDSKkukuifyUgnK7nrHrKmD1e1uTELJDSJGT+0nTgCxXSR0bGo0UZtPcSnlZFJv3Rm6ouqp406gi2eLuhK0gJaVSCNlFU6Wm8Pdgk8h7ZhQNPx9VUhzQsDiya7LI6miknBrikcVQ7yn42J0DvF0o1bESpFEc08TTmWIa5s6xGKY0KC/F6KeBhfgYegnzq9mK0mRHomsEo1QdNgt545YlMTqSwHun3uLrNQtmiwIHGq7wuIo6TAkeuEBS9eUXGylQlPpmPOcWu9cOTMsX7NN1M7GnzEtLdfmyoNBfhAtvKUWFBk9k14iQgRxcHi9t3RiTMcDPpbmutPQU2pjecps2h9Q6AUar11hMeFPze7vtKVk43cG4raZ6VydHkDLm8rjq4yJpwxoHlVQNvhfizw3V06LgQ1ldynEkha/kYnTHy204utyV8cuytexew3jyu1THaSEGB4SqI25Ubord0MiNLS5E+mvrXLbTdZa6gD5fHO8aMZUzt73nmgQM/RyUdAv8IFJpPQzUAZ58DoV3v/NXA0E8/xtNAfYTB3/4X/8Urj/8G/jpn/9H+J4Pfi+qMEKZJ8i9gQynvyIKcMZ8FRRwvBo/+IM/iF/9ld/CB/7FfwWvnHzTTkFVjmVNR6owHQ266xoqBXbngNM3gOt6c0Ikfl5vc+WkNDLnXTHGTodNY5TdAiyP3Z3CthSZnc/fOL2xyxRffw5tnjPx2A4EdFEmd54Fmx+LU2dbOupS0iFYgAdtFavNjnW3iLNv5L8jPRrmoxqGyRaTA60gVYGU6Hh2hcweqxUrgwYpbYPm3mK4KceZR4sdGReWrKZkwpZiRQUfVy/S22SBy5lgUaA7GKliJ92CuomUlyutJmthFMiXxvSEviQFSQ1MCL1svT20CEb1YQpSssGpPrsnHmfmgynzFpdDKdtTx4p+AJKqy4LnKRMX6dNIv+IWmhQ3Wx7L48Hvsq32PMQ0VW9sFBt8kcIDLiqNQkt3Qwor1G9NJxHz9mYIpYp8N4S5QkEExRCbMBEKnku1JItW49YlVFjFhbWR60RuhZvKdp2sOxYKQiHdmUAOTcgmjwmhCS4o/JxMtODCq9y/2MUrBpDg2cLjTSQqi+eexYK0NR4bppHw8282DDolW4TeJNyyU92mzyMdz7SQSUUeqW6RYgnCMbyGmI4hAzGdOKyczXTYZcVFkw2MSjbmlyryqsuXBkVjvI37mfotHVPD37/7q3ZNU4th85VzcKjvpeYeb/5PFi5LmfU0tNLdx3KxaBZi6dt0AW5+Rx7XuLY9Ny9qXkuTpLb1ha+922hVIfBH/+SnMP/Ih/Bzv/Cf4bu+77uBkGZaEYo2LVYVhv1lG8IRAyYEwfgc06zQ7lpSgMmC+Ksf+Ffx7uNv0quXyo+SD7gDIWR1KqdLFVVuXfUAbqcIN4FW7GyaAV7TgTHtuDlo2xu/gSI0XNB0wyqFQw0Em9/lnFMGR+JVyu6U1pOF/JtFj0VstwNuimTzs7xkmKcLi3gpqTvEkKtcsETHNnGVFvAsBx67G1oP0t2Jl7DbgkXzF3bITTChpsIIA4TbaiqUTLV1JUbJ20K40tJJ6mUksWG1ObxhV51KEoekCFiWTPStvFJwCLE8aa3VLURDIWKlhAAUnafB4mhYVAgOy6IXF5nyeqXxCstlk3BrqwInohMeO1HVcFHhH07wlPAFOTtU7gC4oCkRDv+b0ehqcpTJdF+6Fc4D6L7FFlXj1xbdxcRgQC2QTSQ721jBDMlHleKlrqHtzdrEmhupYtXohdohXk9rVcptkwSp25WUiZZFUQ6He7GoJ2WBcBxsalsM+mnizt0JFw1+kJAxPVRNuh2BHnhty46Mn5uvZyn8kjl5UlwJkWipsNiPahyWMuWtGY4+Dzze227ftFT3q4MuOUQTOTMlu3SVc4cKkmFfzmuLVLGdAuwZqoOWjlR2AWo30TAV6C8id4PACXoA1wym5H/UuVc3maKfCYyzk8WmdkgKYlA4tGIyqUiv5JnitqWi6dctWmRP3cGOTfFrvmfpbrukFjXVuKn31NLdr9qZNAO7BlahIfvd3+VzPgdxNsO6uyVBf9TtPenhD/+rv4ebP/oN/Owv/GN8z9/6brFkzfMEVW+EljYe+n9dgOMkrlcXT/Env/WbGDvuMzzgjCGAw9EX+AHzAKhOhq2Xslosaw4Q+OYT/PC/8+/iN3/t9/CXv/6v4JUH36JUNRUvYGUf2UQTSUAri98WflBEFhWOqGlq3EE0MEXDAZZj1HTCu1sMnaahFXH8rUxM/J+lqPH51ImoxBdgd8XdPUHSFdOb9ot85TYz0GrYEimmX4edED+bacBPd1qAnc58+5n0Q5oCuPte5JpvnvNtGB7qGKhu5x0fXyoiviwu+qZRRil60dMtwPOPb44DC/UX+zKt+Jn/fv557NpXVoda7KIGLZq6RHhBQ0TN457/3nQz7/T/2+LQFBH1wbafj53azglWf90xe0LV0cWC6Qwa0tKQlNzodrh9eLPt3pXSpoSum/pE5Ftjt9tCoXmscvPrwZakT2g8vqgDNThjJykT2RbdLRV/neeeSRT6HQi2KxCEgiLUh9Q0K/GTkA+n2g+9ADYJjKpwNoOzu9h42Q3tPI6frfldPk1h3BVIVVR1h6w5syzw6rPtvLaEiKq3x+PT7Gm3FDH9u/yfAErRx2Itz6NdzdROlQunaoakyOuFge+RWDkfRxiLX9t05AbeaA6P/o+7CnAHV4oZm769d7vv3Q64MC185h/9HTz50w/hP/iH/wX+je/8HsRpgLhVoJt3Uf4z0NC6rEGMxrq+FD/g602EyflDfN03/xUY/zwKMLc63Da/XQE2tiYaSsH2BQX4Ls5VF5lnWQ6NeLHpaBXedTekcyqVurr7dVckGKbY/oLi1XS36jq+07J/wRNpLiQvk5Za+9VFRFWdiL9qGLbaIquvu8L3fAGWy/QZUwv1iO08UX+mu8VEPd+zoabP4DDyePpdKDzx/2bvPaDkOs8rwftyqNQBqZHRAAgCEHImIWYxk0oUScnWWHTQ7Jwdz3hmz9mzs2fHs3tm1l5rnGR7bNkzjrJERZKiSELMFEWQFBgAkASRiBw7V1d8+e35vv+9qteNRjdAig4aPh2qG91VXVUv3Pf997vfvW2BeVrtC1Bsn5Dpu8z+TGsRQhN9eqqoxt6gxn8G3ifZY0JqEV6+iyovaLQBfCKQzS45JwThMcZNKRJmOM2EU+Z3nwHm9O9qqqiQWXVAZjDs6CW4VEabiAaM0kGAFLhEr4A2Cl9trWDSm1X2NZkv5SMpzo2kMm8BsBq3zpVYERp5angqRFVIMlyaJEzPHtZhcgv7AgDmAYQEdJlGSEEudTVLAJjxqAXaQgk0GQDTZ0vPnbTJymPaScRRNXOtpTeYtAFIb5uomFaDj1dg7Sqbz0/2cqEGe2qKIwBe0FoKmiQtSrdE00sFBK2geFCGnN8uEYDT1VH65/7ZAPBkk3DUQJmqAmYlAplr052OJleSCoyWdOkgBfOjKUAlDS/aUdn935KatWj59H6fOUjjKkUzvTW20KU9Z04/ciUBkFngyAIwWc9Mtsk+SclFakcaEEojpyQbo6WlJKeRK9lKvF3Vp1RK9jWy7yWtgIlHFVsGxMcBcPo3ss/3I3LbEs2ttFlFrymWjZTWO1blMb4SYL/lSTZark/0uuk+lRVXqDco9ZaX3szUtaYe88nzJ6uAx+yPlFZqXZTZajdZno45nslNsbWMbj+egccfYVqHFAuRrLJOl5J8o8SXpJC5f7YAJgEfBphEp94GlqSRm3r0KWLpL85vUaWmEi4GnmiGaI7S/2QCQ6r4aOSe0QoycaDpDSDR6DKJlqEFxFmRApsYYmpV4un7SIA3W93ye0kGLFpX0rgKmKiZlDtn6TinIQtwpOfXktVlQi7yUckCMO/tRFM8vkqmXwVKQn8lqhNqqKXnDqdzZN3QFDE0wlV6Sj2kk29p5XuRCjjlsLP8cMp981vMFCL/pCpgpbOrRUGko8h8wBO+aioAXtF7ddLBD4SUiYAkHQ9OKAiBK9m8OCFxEkezHdKZAlC2yk2F+2Mr3zanGRAAtrSOrau2XbVo1TEAMp6CoNbHpAAkbvEJzUGSIOqMC7kRAU4hID/itCJr/62kMEkL4YuC2PgKuH0TEpddtgJOT9zs+40zFarwYSaVh5g8oiYcBXFmmyDp528B4hSfX3T/L06BUEoEVUwcl840SKJySLXg5HSeef54IM5SDBf8jp6Y0Y63PETG2uO1+e1xIMxPj23R/GTDkUQmxb9ImzEpArcNotJxV3pYM6NySikKniRLDnlEvqnJP0QtIGxX0yxEyyFOGayUYe44mTajb0hpyGn0yQElfpfBPB2W4B3X9tgV4E6DGu0KOOVFU+BNv/Ky/hIAmLTRTGOkChKWm4lhDKLmjQRc+VJt0VVJvyFZwWX3V0tlkTy2Sdxd8lxx7ok1rQBBah4kXH9CQYiPTPSDoCBItcNXwkUAOK2fWjROagKUPIdN4f+pAzBVwNSQyQJw6gXB4qZJOGACYB5uIFF+UiWmFzmd820fz4QA4uBNsfEFN4ajTQnTDIeZtrUvWKInjzHqLYBJRyyzAKVG5qQUBEXYT7pRpBKf8KKOESeOmPTj69nN0gIZn4qWpjnzWce9EP+t98kBp/uPJgmpQ8Lys2SfsjogFcxTWvC4xkT2bbRFQBPvBVVpq0yyQJo+mmgY4vdaCpOWplrsF7L5zD7vYgB8sQp5Kg5YSsAv5WSFb4FY1tPXMC4lHiOkSKVGsU8awJaOecgstBo/afRrOvJKzzdJm5ZsLY44w5vHqp35fdbpTyzjY2VQnH/MgxISa4hBVS+FwVEDLKvjvnQOOAXjqTjgCSvgDF9NKgVR3NDxEn7D6Y2EXsMIEvBrVbkJoCWfmrMFW5dAe8ouvUEZ5LaWHiMulhN6J7mxjEqN1rnDfsls3ENSTCFLTAc5LgWAJ6Ig/skDsNolQjnfLwCvXCQAmLSbtAwWXfCEFaO7e2vPiaaYKEISza24t7VOb75QM0MWySR3BhlSYG5fFGojmYRLzH/akjYhAyOHsOwSl189M3hBU3KTbYFMceztxo6w0SZOS8izGmq7iTOGv02TQCbgWH+WFARFMKXqAeYPOUI8o2t2hIphPHi2KuHJe3A0NHvBc7N/SwzpkEJAyOR4mFZRoJM5uKKiSk3CKSrgi4JvZr9zZT8OXPnvJhd3q+LLPI5+78BL3PbkRIOdxl2R75yYauNzIqUOxMFunRJZCimNEcpWfLIsAFic5oI6EIWF4GxHbZVVJ1SgCA9Fmq2ic5YkejROTCnOCQf9IVAQTEcllbmonMUtN12p+GqyQkpkh+mNXDTOZNSTFVZa/Y6tdmV2Lm19/kTHnB36UMO2+Trz8DxdR019cX2agZB4sZ4/UTQIaaj4u6Ttbu/fttdE66pNnQfSIqO1sG4PsKTXfHpQ/0lRECkAkySHgDStZNJqeMoKeOFVLQpiIgBOb49MvLf4xpQDo12SaYK1qlzBj4kLLK3sJuJIKTRQdG5J00s6T3L74psAdeJpfSJT5HobhMdTEFQpTrqRzCYRtvNFRR1sqop8IbNKmwTJadh+rXEVcPY9ZF/vAzfhiHtnHRj5NQQ8ucbcNEmFaDhEs4SMjJd1mbHR1MyknY848W4gk/sJmofpz9ioiS4pnuwTNqA04cfmd8STU6z5uBvAmBtQknqd7p8xv0s8AtI3NhEFQYMg2QsrWwnTz3Uz4OMXkl461uFSaGasIGCJvYKOsNZ6fgqwWY6Tl9CZEEniZwXYi9elmpEv8OTfYglOvRAhpQqU6VCVELpC0r8ASnLAOXiL3gcN+STvgCiIn3UTbioAJh9pMqCnkX7B0vDcI8sO6XxpJE0aBvEW1dLe5+m+alEyreMhgN9VUgAW/6aKmT0naNIvjGDHhdZQDvHPrHlOOGB6zFQAzKPhLbRI/ScSqilpCv6zAWD+wMnFcrkA3GrCJWOR9KGZgkiXHxkAFplvKTfTrtBSdcMYZVGLIrjQiIfOV20LRZ5I0HSaRiItKvlR0D1eyKF8WUQWpRf4BTK0bEd7AgjSAmEAwhdYKHNsT1j34ddc8f2hpAIfI6HjyU3xmuMK7PFg9kE5YINWH4jh0bCBFMPIkW9wDxYsWoRZs3ugdk1rVcip9jRt0HGXOZ2uu8hdiEAiu//GP0wlSR55ydYrqA4NYODsafSdOYmhvj7UaxUU8qXWvk+PwZiv4wA4+zuBcG0VwkQATGZPKe84vgqmp1uQ4UYyaoGBIUfBYFPDoKOi4ivwQgV15nCTg5VRGaRVnM4OSm3+k5bQ6UaHVpHEColqi/b7a7uFdcVVFGwJ0zs1TO+Ukbdp+pJSLmgiMYShd3xgDphfP6ksx3PAUwFwTjNQylPEVBebMJFu2aBChm9PMZSkB5LdB3yjSDaVVBxZCkIc7RYtkWcTeLHOTf8jPTiFjFKY6wt1D5VKhdOfaYCER8t5FF0kfrC38SQc8HgAzlphprI4fu//WE04sqNMdcDkB1ws5Fp+wKQDpiZcygGnvC9zZ4kfMI+9RkT807grnWUufuPX/w1+/PRObFr/cRAFQZUgKx/YTJ2OBqVRJJM0fHTao6NtzW9y58pysC3JSxu1aqqDaXEHcuTa5ZUxXBiCvMhB10IdxU4dkk53PYeElZBjFSosscyLmvCDBqRkFPQi+PKBf1w+HcA8GyA4UEPU0KF3dqNJMebNUXQqNNSajmqO5bdbaof0x+OqzBSoWd6nquz6RKsUOkHp+7SqzUcaBusVeKaOWcuWYPXWrVixfh0vICiCXTVrQETLbKvN9tBkH5qQdBJl0tKP75Si0qPDxbO8BKy0gmhCpnl/Ej4TFpEZuKyAxGXVwMVMEv1zV0X4G9B6xq9XcObtd/H2zp1oHjuBWI1g5m14kZgezNkF+E3SjZM9ozgELe1tNrCVR53HqhoYZDOgbMp5jPhDkHIydNlCUI5hQUc+T9K8EYwqi3CqEuOdIQXH6yZqETXlVJiRBzX2ECvtUdoPfDJM8AfII4QGedhESPbRO8vAyl4LswrkpzyAKKQkbB2GUeDU5qZXhc/HXGcjGlER850o0QiLqcV2xZnohBmEhZnrGDWCHSEoO7D1EjzKCjQUOG4deqOJzUuWYN2SHj6naPKw1RdPdNIXsGfJqLbgjJPjNv6x43rabKbEE3ZEvfuwZeK+STQVQDJI3BlguO7gQN8o3jgzioNlD4FmImcqUPwGwtSLIjkv+PMlqzcC2NTTI7vrs2CbjmGPL3xaq7JIxut//puovPkC/svvfg233ftpBI06D+b4co4HeEShIlaQhItcpccx+3YP9Q9gUh3whw3AqxZeLWQssRg5TsdW05uimm0AZQYm2hVwQuJMAL4M3IYKuZ5kuRVCqIskGAtlaEWKNW8iovay5EOS6TAriCnEkaLutZi9YpMm/IdxbYnLomlAHwGcYw5qpylMkd4PuaJRtLlEhmHJNjkAc90wwVKfFnA8upuMQ9LjeEIq8QegnDq9WMQVG1Zj8/XXw541Ez5FmAfCCY7Pflr6EYby5RlC5ckuAZxpgUvBCoS7opIDyOaV3g7NmdAlzk188rhwPA48lSlHTaJRWh+WQTc9wCGaUwV0Un2FMRqnzmDvMz/CkcP74blN5Oj90A4huZGksv6UYoy4wkk+f0ohCFAWANzaL2mcVQak6eZQDxqQdQUGSagaPjTZ4AGHstPErsFOjAYqBj0TDeQRKQaPV5tE3VCsEPOxH+KWrJ5IbhX5DZhSHfOmy1i+MIe5s3KQ/Qq8gKgzcSMkiWNEUkuSyoVCvZEdwW3xt8k+4MIoWYJzZZqRqPFjjRBh1UdnYRqqjosRr4GZ0ztxxYwZWDF7LkqmMDSSMyuROAOq2e8n2ktBtgedeQCdR3TOGvyexDlF0rKW+omGJOj48mi3jJEAOFJ2sef0EN7rG+H0ctOkicYE0S8CwDRnMH77nw+Ak9gQasK0NY5ix5H9YmvZ39K4trWAPNaaEXuPHzfWJROOU0akN1BYpKN0ZQHaDOpuN+A1qtCMbgRhgxbhwjKTnK18KhKEb4VPqPAhbgXFRBRoCEYk1N6ro3lkFLqnQzMtblCQl3BSK4gvrc+a1jUXnkBjeNBEppOa4nDQYuKBQDQRxQNdfcO1WL/9algzZwipE6UeeDQCbLC/K527EbueUUON9Lom6i5QrgIHw4grarK0JH9j9jRgrl5Mt80xu9mxq7toY3Y30G0AJuO4MP2JyeSHtVM0Pku6WXEEqeYmwK6dOICfPPUMTu5/F926wSPQdYr0ydtw/IBHuC8GwDxhd5EKOL1hhXKA0KeRbo3jqYAGYq2AQb8Lp0Y0PDfclci6aKRZ4/FsaoMpkc/HhlJhPtSNdhMU5uJpcxsjkMMyFszKYfHCHiyZOcIWpzSOzM1M9vIlflpEDlH1nK2AhQY4I4NLNUXcfBSMdFauFmkRgnqAzkKJ/Y0d38WGtSuwaVkv8ulM0/hTMF2AsodEOn16kb3EL0jvNRkEIn8QTW2tbFoqybRZxzHL1Kyn8yUSTXKy0JSoYQocHPbw8v4jODxYhWzlRaO09ZmEHwb/O/GzoAo4u2XBl37+818BL9omKmDmygT1kCZipBVxezQ4vdQyQwuTgC89Wm9o8K0ylDlN2EtVGLNUhBoFR/o8Jx5LRbhehQFYMwwoks3prn7Y4MrYUsSJ/2FteuyiLpH9YAnSecB9cwDSOTLMLqACifPnJgPgqThiVZPZ04C9cRNTG1oupt93rViOuz71KeR7ZnIkPDQFpik68+TI1jTILodcsUSZWXOAU06Ig6NVnKrUMeQLCZumGlyRsmexqjIfR0BfqgOuRzSEhxkdNuZ15zE3b2NOXkOB6B8qhAkhaOJNVxHpZF9DFgk+CgaBm4cTe/bgzaeehXPmDDrzNhu2I2fAQQibKJBMBZyVnU0GwK1ehUKevkUYoQ6d9rhRRUUt4nBlHg70d+KkNh1yTFW/CyUkM3W29Wt5JbQ0kR/SCaJEHle4imbDtHIiCr5R5oZcsWDgptUBdIMM2Ml4PWDfFUkxhT8vpS0nYMycdEJHpADMypBxFTDDU3ZijsydyBKUb8Qx5vXMwJY1KzA9Z0ImI6uMnWRrF7AsY5IdkrrG8Yp3XBM7fR5ZY9I4s0KOfTT5R/4ZEpxErqqz/WnmNUiOqQLNWMJrJ/vx4pE+nKnFsIwkRzKlPDJ8LrXZswA8Hny513ERO8yfHwpiwdZkkoaSKcSlJJYZ4k4lJn5SErwtOWtVeXwUsp2q5DHJ0VHKCuTZVWjLHBiLIoQmueD77M1Apt0Bl5l0IpEOmbhfnZdu/G+VcmMydoofwkWmwUU/5cUVOtDlFxDsHYW7v4moacGTcjC0dBT38jhgequ0jwiAG40GA3AqEaIlI/2MAPKaL/0SVq5exTPJdAGTKQz7ICcAirAf0LpQC1UcHQAOnKvjdKWCOln5qMD0yEYYRMgVREYaCfIJ4Clqnuw1G2EDLlWKIWWWNRA5TRQUFUt75mDxnBwW5MAcGAcH0gVNoEvm8hQaqhjw5QhaFOLtJ3bgpz98HLM7OuCELlzSVesK9MROayIK4lIq4EDzYEQlKL4ENR5FbHnoQxG7h+fjwOBMKCaJvUKosc+AQzQLKSJClXyYDUg+Zcd9eJutUxJHyCPHBHaSQrFONHwQsMLnqsVNzJphwTAdDgxQlQLrhAOq0KnnQoboqUaXfSIujwOmCCwKU61VRjGjo4jrNq3DghkdkAJP3Dkp6y+7Zarf8T/nCj3D/9LvnTQGLDlfKdUki910SyepOquGNBmeWCzBoP9zIsBIAJxtLymDERgJVDx5uA8/OTwAw8w2SBM/5MvggP8nAODNwrUqMWERbmfi0NEXbpokjTZxh2onWwgQvjj40t/Q6wrkBVWoy6tQZkdsERjRWoXsFXV2XIdOoQ5SCKdOSRQKNNnkk46AORo76/wzv9JMQ0V/fYSrv261hOi4j/LeUcQDFnJxF0I9lTlNzQGnby5LQRAAEz1A1oTcFSa+Tpa5c9zT04Nb/u2/QWd31wWfiwGYGmReFSMNCS8NBNhbldDnSNDDGNPlCF20iwyNc9os22bjdqIsCIArozX2C46UAJqhQ7VEuGOj4cCtOTxAYqgarllk4GPziijxfZQ1ekJAEMSI3AhVTUFJ01A/chTf+MM/QpelQaNkDooFIpc3uiI/QAUcyZQwQkBKxu8uIl3HEaeAN0dm4KTXg+54mNU4WjIAEECGDx0e2XxKGvSMDO1nfnJw5VEX4aMRZbxRsgUlGNMJK4YOlhRHsfSKDnQWxc1NlYuIQxNu7EKxiHQXdETahLtcCiJ0YuQ7CxgZHcLSubNw25aNIEwLmjWoOVOQ9uO3Carfi1ERZfLbTuR4dB8mbxH6izxgFEVwTo9A9SMMDQyic+EcqLO74CDmRBe4lKfks0czwQBnOcYuYtXCS2cbePSNowj1pIBLNOCXS0H83APw6gUCgPmOznxRMmaYVL3pcEIKvgKZ2xNj7b7T2MpXnBMRaA7AXNqEvrwGuSuEEtLFRtlYIQK1icChKjHmeBt4fTBvfAAAIABJREFUKgpWD7oLM7npMzR8HhF1mz/EjSLGPUodjh32tfUrCsrvNCAfkTDd6ULdvLQKmHfLRHpbWZjHEwCnlbBYxjawZfMWbP4XvwSNG2KCcqClq5Hk1lHT40xTwt4TI9hzbgijqg2z0MmdaNPzYQYBBgyfu7kUmFmrNxncc4USqtUqCoUCwtGysGOkhGZZ4c9IWUAkI6o2G9CjGlbM6MaWBR2YX0gN+KmTx1ZbqEtAjhDQaeLB3/sK/PIQLE2B5zlsEp8ayl6KCiKlJ7IqiCgyoOuUmVaDKmnw1Ok4WM5jbzWPUXMGOgIxKMNSwsTnlmhItm+MJHIN/VA3yvuzDRNs1E7XScudi1KRI3TJVaxe3YXuzgqCZhW20okoMtEM61BtotoEB5x6M1xuE052JagFE3WvjvVXLMZ1K5dCJo5IihBpEuSEv2/thImohwmqYgJkOg81hTqv4oYL1wdGamie68fgmXMYHRrB8MHzzPMPjI5g2SeuxpLP3oS6RkFYMlRmvOqohyYXC9xbaIwCdg4Hqwq+++oBDKfF2/ugIASCTD5KL/1zV0GkAEwRMiLNIks7iNFdLgSS6ndiAM6QQeOaVJ7TRGkVkP9YANgegpoEydUR6wF8swklLgCRh9Dz0ZWfhTVXbsXCjqUYqg/i3Xf24Ghz94d6gTmBjhKphYjD0wAntjByyIW8x8fsSgm1/ORNuKk4YFKXENXAVWmlglwux5wwVcN33XkXltx9pyg8aTdnhipIY9pwmvjP7+mIyqMohT7m5HPcBBtsNDBC8UCGibwfceVL05CVWpLHlstz1Hs+n4cTRSKMNJYhB6TIoBQlnU1qmqGPociENjKADTPy+PiKaeiyiZ4POd2YDc5lwKs0YVoanvjrv8DZQ+/C4uA8X/QLkkm0qSgIUQQmQxBZqZqbg2zWEEqjkJUCPCzE/iEL+5o6vO7psDyFzeVJe8pKElJoSJQrR/xl0JY5fUhnSawUOV5JIllnoq2la4IirtgvwhnBunWd6O4YRlAvo2BMRxxbqPujUCwXcpRru62N44D5ukrMjsTNJRkLyXDAZqijSY1KOcTVaz6GLYvm8EqfcKke+chN0oTkqjf118jwwlEY8TlI/+XeOowqAe2Z86id6Yc/VIHS8KA4xLdHMOxuGLKKY4PnseJzN6Pnl+5A06C4KA8lOvbSKMq+zUnjRIbI1TLkXB79korvvnwS71VHk8EXcYBSGRp9fykccJr88Y8mQ0vtKPe+8Dz7Aac6YLWjgzvAUqmDdcB0gWe9INKhDOKpaPkU0glDQw7wWAf8wlMvYeO67Vi9YGPLeSsdMU7ZdR4F5iw5QT2MoSCSsWM5a5c4Dnz5mnNlSFcNQF46AtPTYIR5uLoHHx6s0EItN4powMbHl9yOxbPWo6M0LZFbRRgeGsDD7/wuWyrWm1UUO6aDDKDro3V0ddlw/QrCKbowU8zJQQltlK1+FNwOqL6Opl1BfFgFXjRhaibCZBLv4tf3WOHk+BNFoSh2OYKscasZBkXuSBKGAh+fe+CXsGjLFj4mtKwerEfoMSkss4IT0TT83luAPXgcxY4OaIaJWqMpxO66zbwixaLLbI5+8U0yAtQcGQOWgtUNGXYU40An0B3rmKUbcJWX0f/gSSi9m3Dlll48sFgB8g2cg4aemoYwTzWITJQ83nr2R3jx4W9hZt5CFJOhPI0rt1+71RjJrARa02nJyioF4vRZSmzB0arQQw0FSUW/oeCVyhKcqs9FwSxDDrsRoIaaN8xDKhRH1KhT1hqlYEjcSyAgof4Bp1IQF0nnLSU0Bx48iq+ebCPJjaRwqgVVt/VmA4ZBNIuKanWUKSPPc1HM54X7JTdSye9A4msucmOs7K2jd3oTuk/m7Tp8WtlRA07qYHlleoTY+zhRQbTUVwk/LGwoEzIg8RQWIKWDQg0sJcZd130c80uWqFYViW+OYyb/J/qcLnDGjNEDH8HO11HvO4fy0ZMonHdw/tQ5KE6NJ6zZ3pjih2iFZNuILROSqiGokTrJQkUGOrZeiXUP3IGmGkKJDZAMnd6AT8eBfcHBGnrLE3K6v9h/AHtOJpFa5AuRiefi6pYblWOPz8WAVqyCJlAcTVkBi9cROmAhAeXVTEsHPDS5DvgfAoDTHXNxAE6miSbggKcEYE+CtG1wDAA7GjVxPOQCC6NqBbP0Jbh51T3oNuZz3ExEJs989oXYeeZhvHvwDXggftPnMEVDt1GrjMDOqRccwPHn4FQArEY5jJh9DMBaoKFp1xAdUiD9xIJJyQzJpNSlAvD4E2UiAKaaejgMGIDnr9sMskytuk1Yhs0Nj3rDw2OHh/HSsIaZuvCXFTZ/Mhw/QiMx6FF1kfIx2eYGfbjCWc7pxK/MOIzpjoeF3iKcKwDTB9+D/HcPwbjxFpxccSUqchPXd8u4ZWE3cjS3Q3w1LwLHAvCMHJnRqAzAFDo5RnY3zo4yHfHNmqxntcIpAGuB2gLgn9auaAGwFOXQ8OvomtbB6R/lkSryuSJXo06jClnJJUMtmkjt8MU0FvHbHAc/hV0pVdSpgQwBOH0WoodoKxVyrOmlv9OsUzCqg1KpBF0z+DHcNA4kBuCF3XUG4AhGC4BllDgwIAvAQuUgkit4ywAwF6mJjWSaC/OBAbgJNI0Ayv738PYf/BXqQ/2cDj1dy6PsuVBtFbqiwTRs6JoNqCbcSEKdYpGCECYNlEDDSBhj9rWrseqLN8NjhzQZal2CbF0aAKfe1q1G4EcALCrgtfM3tu5MHM7Iy8pMynBy9lyMgmgVQBNUv6yo8FUGYCwegumr0H0bDd1FIAWwfQtlNLFh/sdxwxV3Q47E2CtVD5yNFkcYkfrx0ms7cGr4LVT9AVhFGrcsYXh4GDnL5uXhZNuUAEyUgzGAgluEFhho5iqID2mQXjJhqMYlA/DF7twpAEskmMxUwEQhEADPW70RsimjXhlBoZDj5tKOd128fOQUC3Y7S7M5op6UDnThkraUAJjDJhPFxGSfPwqLcEpVTKsNoRbEcIyFrLntOvwU7nj02zjefRMav34XDtsqzvYNItJd/LuVV2C9DjRzHoXOjwHgHz/0IFfAWQBOX3+qCrh1c8qYtBMAu3oNBMCkGqUK+LXGlTjdmMcVcK3WQL7YhWqtyTrlzq4S3GYFjeogOkoWBiok+De5wiF1DYGpCAIlPTnZ5kx+g6L3ZJs6N0qpes7n6ZwKmdahabZQIR8ODflcoZXxRpwRJ5iQljVQGIAXdNWgeWSOKgCYl9cojamAaQxa6HwzDmRp1cujyIzOLUvLn1UFDCMCXn4be//LfxP66ZwJI29jUA5haBSJRJJwSaiPKOJJMUT6B0VuGdRg09BXrWHedWuw6l/cCF8jOkYBiZRIH3cpFXA6jMTS1mQcfHwFPGGFm6l6fy4r4DXzNlxAQaQA3NIBMwc8duItVUC0Ey94UZFci+2TXg11YFsfA7DhaQzATc2FD58piGoY4qqlN+Dq3tshN+1kAiDxHyYOUpVwcnAfntv9IKo4C8WmZGCJQdhtuDwK+UEAWIlMlK0BFJwSA7CTryI6qDIAMwVxGRXwRCcIUTgUwEkUREyNMzYVl5jDZQpiw2YEVG0GHl+sxx0bX32hwt3j+cZZlMNuAS6+aNzRZa3RMpG8bptNaByKevGtps6EL78BasiX/A04gxhX7v467nr2MRw06jj7v/0NThYcTBsO0WHPwHPOILaUCvjfl3RCKo4gNEoXAPD4CvhSATg7EZc+hwDYM+oMwHYkYcBU8aa7Emea85E3Rjj0Uyd1SmTzfhgaOo3Fi6bh+ms24fixQzB1lY1oiGvnpSZPpClwA4p4B9pmkxPvI7qRmdRMpCRnT/iaEPASLcFpzFIRb+5+C8PlBrqnzURf3wAsQ+fquL+/D6pewPKFVczrqDAAx5I5BoCFxDJRiiQ2m6wDHuN9LAA5BeDU0CcLwLYK3H39NZhXNC+LgqDJR9fSIL3+Dt767b9Ap2WCkqzdwEdVk1D0DCgahZAakJhy00Fmn14sVl6jQR0FswuDlSquvGkTVtx3FRqqC13VeSKT3vVkALz7BJ2jQvmTrrRTAOaw2SmabNmj9nMJwGvnbmjtGOq6iA8pAFQsF7IR9KmzWbp6okmn8aCbbcjFUEMN8ZZ+BmDdpQrYbFfAQQ6V0MOWRdfimmV3QarloVhEbLHlK3edafnrGQ5eevfbONj/KuohjX4ChXwXXOICuRX7/jctNDFiDqLoFaH5FwJwxC3nSWvMC36ZPVGyFXAKwJTmQAB87y9/CQvXb2LDSIMqCcfF4wd9fOcQsGBBAbO9wzjVKPCylCbcKIGXTt50UMOhkM+M09dE7zLfcNAwVXj2AnQNByjs+QNc+/wfotNaif/nX/8noHc1rBMnsCG0MLNnMV52XZw+dxj/y+b5uGGBiVC/sAImAE45YKIgLhWA6XG8b8ZVwL7ZgOorfJMYtDTs8VfhnLuQAVgyQoyORLDNabBNE5paweweAxvXLMf6VR0osWUq4DVEg9GyhFqCBig5MHhyilzwlk3AMqi5J74nHRYpqyjO7MEfHkSlHuCd/cdBGdZED1EjVSWXMIo+D3Qsmz+KuaVRqK7GABxoNKJCFp/FD8wBR5LBHDAB8CdvuBZzCzSeLjhgKlinVGnS8I4SY/Snu7H3K3+JmfkiJD+ETZLvriLiaszBmI4soSlJqEkSHErtpnBR8qbIKyjpHTh9ph+b77gOyz69Fp4einXRJQJwmoA9EQecNtnGn0MTncs/9wDMsXrJJFx7KiUB4xaXJs7oFKhFzE+6pVK0zEUZqIi3EgAPwHBVaL4N4oCJgqAKuBxUsWrWVtyy+h5Y8Uy+OH0K0UwvUvLfNkKc9t7Ajle/iYHqeeSLHahXGsjbBYRRNtPt8oFYDQyugIteRwuAUwpCVMDtyKKL1VDt/dF+RHqyEABTBUwURBaAy3GE+37lASxYv5EvJNpjZyvAf9+xH+X8InR1qNCqh9GQZ7KkjJbW1PShv0ujx3R8aOnN6cWTbNN84FCphJ4zJ7Hxlb/Cxle+ibJVxCOf/XeobvlXcIZPY5mqI1IDDFKjpXM29p8+jGWLLHxh7VzMVdsc8N5ndoAoiPcLwBergAOryQBsBjED8NvRWpz3FiGnD8OXXPiOhSgwUK/24fP3XYNS3seTP/whHviFL2PdFUKtwVKSoCks/Nj5jgYHyKBmKgSmnUeyO8Frsh8JFJwbdvDjl36KfQfP4NY77sEzL+3GwSP9UExBkw2P9GPBvNmojHi4Yl4ZswsjUBxatlsIiWKj0XGUWFedvoP3S0GQJdQYAE5UEJcEwA0gzgHVl9/B3q/+PbqsPMKmC8sJoZZyGIXCI/dNVYJLmr5CDkZ3J0rTu2EXS8jP7ESzr4Hnn/oJNl6/Fas/vQGBTnsqhOxFgKpOWQGnicTjK2D+d6aAmAhgs6f2zyUAr5uz/kIKIql62bWItWkZN7TU57dlWD5mHlHsr8xJL4Uy4i0DiHsHWAXRAmDFRy7MYyTqxwx1Me5Y/wXMLa1ALGls86dS15K1qERBeTjeeB1P7vouys0h1rdWRyoo5XJoRpMD5Lgm6wVQpfmCgmAADjQ4uXrCARswaY5/XKjlhVjX/vyTURCg9OaEA44VBaOIuQKet2EjjxY0JQ1P7W9ix8uHsXjhInh+HcPNCo9Ek843Bdxsk8g2Ld5Xk20VI0bvobew9pWvo+Pk4yjKS/D25n+LJ7ffhEWuzOPL3cU8jkYjGPJrWD99AWr1UQyHZVy7ZjXuWcKjOayCmAiAlcw8qrh5tzvV9H3bZzfTxR5XAYe2A8WTYfgRhnMG3onXoc/vZQAmyyZV7kQp14XjR17HLbcsw/13rcNLL+zH6zv34YZb1mP9ql7kiYkhLTlhaBwh8AOoBhEQk9+gAhofpmRUP0BAwy9mDoPVCM/u3I133zuJX7nnFnT32Pj9P30Buw+cQ8fMBTDtHE6fOY6uziKihoIlc4YZgOUm+TpbiAzhxzFRBXy5TTiqgAmAc5rEFARXwAkAk30p+ZFNulVD+HkF4SuH8fZ//Tp0ywBlIFAUU8WSYM7sRq6zhI7ZM1GaPQP56V38bxSSCTuSux2t4ME//wZWbV6PzXdtQWjTbSqERAYQVDBNooJ483jjohREFoAv1kMZb0M5/rNOrQP+J66CmBKAk9h3sSNa/dzWhXYBBTGuIpZCtQXAogK20DQ8RHLAAFxWzkMpF3HrmvuxYv5V0NSCWL6R4XUQQXYUyPkannvnEbxzehd8xYHnuMibtBTz4NO6cZJtKgDWA6Ig2gDs5muID2tCBXGZADxRJZxywATAaQU8BoA3bgT8UTS0En7v8eMYGImwaqaFmlvHUeIUGy57O9AJGkViaom4UNrYcnSKWHr98DO4/ZVnMefYs4hVA69v/wJeuPFLiI058JvDbNfnOx4s28TC7g4UPQdho4nj5wew7GPr8WtX0yU+MQC7scIqiHS7WBOOfz/OpjJ9rByZIACmCpgAeMjW8a60oQXATZp21bpQHhpBR8HFDdfOx63Xf4zMOfHiU+fw5J4XcP9n78aqxTlWkPBcRmKrSd9O5VdPDSjq9wZeBFUnZTHw9e+/jEOnhnHXPXdi2zzg3BDwR3/5MKpBAaOuCoWnGmnqLYbkaAzAs3JDrQo4C8BpBczH731wwFkAJgpiDt1pLgOAaVCRNB366yfw1v/7t+jomYHShqXoWLsUlZ48ZtIUJlvl8dyNGHYhcE0c9Bw3QOVYGd//y+9hy9VbsfHWDfBNekrI9DatON4PALPPQzI6fzHwpeP3jw7AqR1lqgMuFfMtP2DSAad+wCShoQsym4jBFUkccncz9QNOdcDPP/kTVkGsm9eehBMcsDgEaSNOoSVZy8EorbbaNMSYJtgElpRaICPY0g9v0XnorIKw4FCFAAe5wIYTR/C9c1jZuxXblv0rTNNmJ9EzNSA04CsBXj/zJF7Y9x00nCEsKC2G15Qw4AxDn65Co1GtD7DJkYFKbhi5ZhGqo8It1KAeyUF52WYVBEnfRFV/YYOR/ZOjdgT6eCASuBPCi0ORcBFK0KnejYFR+Pj8rz2Ahas2oGmqODwK/P3Dh6Hm6ujsmIWRYcAoORgaFBTLeKOS9KQtRwqW21X0VTyMytNhKxLUSEeHX4a69/tYv+8xdNb7sbAS4Y3lm/F3n/wF5LtvwPJzEk7EZ6AUyaIS0CUVhk5OWCFP5oWRilrFx7//7CLMtBVovo/9zz6D5x75PmxFhpZGkGcSM9Ib0EQXVArTF3DAkoxmrEKXHOQVHwPqLLyrrsCgMhMmLXNDCZ5KPsQKonqEWz++CJ+7fSF08t4KLTz1KvDwS0/gC5+9Bh+fn4OsNNGgfQ0Tps+DmKDkaFUYGpDmDKz7o0h1N0BoGshT5UwmP5KNv33xKHbu3Y9/fe8tWN1DlIKD4YaJr/zNT3Bi0INh65ADj01kgkhjRcms0mnMyVVhR3n4kYJArXMGIUnoQjVoLbO5GEgacO3UDjHKlxr0tDLdEnUE01ORBFtV8akbr8bcogopdABZo7Amdq2bbPMZVENEPzmBJ3/r+1h537VY8sW17A3uwQS5AUy2RZKPc4ca+M5fvYkN19jYfusKirKFLFMFLEI5A1mCmtimOkoIk3TAioQ/JR3w0Qt1wFkVxOXQDhM9NpAVHPrqb+Ls28/jP/7+n+ELd38GTbeGphog7+cRasLlLaVBUivYVAc82NePAhVxlWE0B/sxODiI/kod3QuWYOP2ayH9wwCw6CALDjgB4dRMpwXAKQ2ROWJs4D723+Jgtn9GAOxv7oPf2wfNU6CFggOOJJdlaJEloVrpR6c+G9uW34+1C24CzSzEngdZ00B2hY+88j/wztDzMAoBpKaG2DEgWzI8zYVB/r0fYFNiE6P2EPJuAsD5+mUDcAo82bfRqgYRgDIvxgNwOfbwhS//Mhau3wJaub78XoxHnn4bhWkRLLMDQ4MRvLgPitpxAfhmgX66q+NAI0Rplg5XAepBEav638Lql76G2X1H4Og1LD7m49CCJXjqtrtQ7bkOcrUTTbkCM08ifBO+Qx4ANK0nQVdDaKbGAFypePhf75iD3hkFULLIu08/jmcffggFXeNBB5ZhcaerTS9MVAUnD2g9LqsDJusX8vQlAM7JHga1HuzXVrYBmDhKxePoqrge4bbti3DPrQsYgKXQRB8NiOypYcdTP8aXHrgOH5tLHr1Ao+5C7iAVrS2i3UNy+hOjnh4ZD5HESlMRNYehGF0goPrRy6fx/Cuv4Nce+ByWdANawwfMEGWHAHhnC4A5tgkKopD2msIAPNuuwIryCCIFvlITExI0BUeG4K0sPLFkT31/xXEkc03eg/y7FIBTRUSkkNPa+wdgKplCKUT4UgrA12HpF9fQ6OclA/Dp9xr47l/vxobtOQZgKc5BlgNIAd2gPgJgnoR7/xWw0AFHNDFHlVqqhBgDwMLrVFRibTMePm1aOXHZKnEsAAdbzsNb1A/Vl6AHebiGg5A6u6EN33IQNDS4oz6WzF6OT2y5HzONKxFTP4WubSXEQzv/EnsGn4HWQY5dCuAIoX0Qi0pksm2qO6wa2Ri1B5CnSTiqgAmAj1pQXy5AV3SEqcxtkgo4C4jj3wtVwCkAE49Kk3BUAWcBuKaEeOLVYby05zxmL6AQHguOY6PqnIRTm/zzzbAUvON0Y2axCO3025Df241tgy9h6bFnoLgSFCOGFC7DQ9fejj3b78CSyhy4w4M40TmAWZYHt56HFGrImTbytgZdJ8MkCfVGiIHBKn75xulYs3QOzDDG3icfxfM/eAgdJr1HokRozd/2450IfNOfiSGDZLWS5YCpApY0kLmlLbkMwAfMVRhRe2Bwnp2CUPXhUwVcC3Hr1Qvx2ZvnQUsAuCGHsKUYP3zmAJ7ZU8Uv3LUNm3vJ32AQo8Ys5LwAiq7CcUNu7toW9e8FNcxe40EVDRTwyCuD2LnrDfzq/TdizRwVckTNB0JOHyOuid/721dwfMiHZeucm0ejyDEllcQyeoqnMNMqww4FAFMFTMAUhzZiNQmX5Isl0fgmyRd8PSV2kmzSk4wjM3fOJxJNUY6tgOeVtMuqgOkQeZTwsvMUdvzW97Dyvuuw4hfXAnIAPzantLOnCvjk0Sa+9Td7sXF7DtffvIJvfOTXLYyAPgLgnwkAh3TCpRUw83pCfqYkHCM35FKwzZrxTAHAchAj3NIPf2EKwDZcg0ZvXeRpEk4eRl5biOZoDbrcwLYVt2Db0i/BIJN0N4Bqqjg08Cqe2vctnKwfRGlaB2Rfgl9pomDacJLMr4uB8FQArBAFYQ+3AbhQg3Y0B2VnDgYJ8dMmziUA8ESV8HgAzlIQXAGv2wJqnn/nhVN4fd8wunsU1MrE+85AuXkCatTOxJvoM3rRMFS5gEDpwTr/DFa/8B8hv/Uc7DmbEKgdyJ08jidvuBV71n0SWrQMlhPBz43CU6vQnCYUoxMuEa0+VYgBDD1CrpiDJJuojnq4fb2Oa9ZfARsxdj/xCF549GF02TnhE0F+ziTY/6AVsKwzoFqSg2F9Ng5bazCiz4bOWkQZoeYjDFUE1QC3XbUAn/nE3BYAsxIg6gPkafjuc3W8vu893HfHPKxfXIBTpwkvjzVl1G0X5JroEce+CK/0dRWPPnMQ+4/24ZabtmNNrwwrdgHXBfQc0xYEwL//9Z/i5HAAM6dD8l0GYLJOpa8ziycx0xiB6dsIiB3VGty8lgI7qYATDwzG1GQKLun+pzrYFIDTWKJstDxVwOTnQRTE5QIwJ53IIZydp/HYbwsAXveLa9juNYxM5r8n2wiAjx/38ODXCYDzuPH6K3lkHxol6KiQ4o8A+AMB8Np561tuaK2cswSA6cAQAKfAy1VwBogEx5w5fBNwwBIZhicVsObRzLiogIlbzYUWGkoZStTDy8PAO43p1nxsX/lrWN6zWfiQ0pSOMopXTzyFH+9/CpWozEWX6vkoqAYaUww6TQXAWmhg1BpE3i1BczW4hQa0oxaUnYXLAuCLNRKII5+Igkg54EUbtsJRgG/86D3sOVTFjDkaRgbrMI0eDNeOQiWzogTgWtVk4qfKFZQfQwn6MWPxfNy3dRHmv/bn+OmffQ3Nfh3zlTz2zVyDp267Bm7Hesw6LmPYLAPTFXQ5KsrlEFIxROwrrCc21Bi6EcPOUZNJRv9gFbevz+Pmq5bDloDXH/8+Xnr8ByhZFihMkYwL04GC8dXvBfs9qX6FMmIsZeEpJrS4CSNuYMSYgyOF9RjV5zAAs0eBRqY7GsJRHzdvm4fP3DQXetyAxBWm4CJjNwByHr7zxlk8vcvFr9+5EmtmDAFaDn7TgWblRAVKnLIfwjBF5f6Xr3k49Opz+NLtV2N5bwGNZgVmLocoJPc4FYgaGPJsfPXvd+HUSAjD1oDAZQoiDml0WcGM3HF0a0MwA7pNaS0AjgKLK+E2BZGasouvtFHKsDjA6XScIPXEc0R2XEpBfPqm7ZcPwOSVoYSovXIaP/jth7Hyvmuw6RfW0qgFEJppdulFMTiSAhw55ePr39iHLVfncOvHl/J0KzSaxtQhk6vaRxzw+6cgsgDMFATP9qfHg1p3ogmXgm86nNFadk8JwCH8rX0IFvaz6bYRiAo4gMteEJIlYXjYYU2rpjfh1jwsnbYd162/FzNzC6FxZIMHByPYefh5PLN7BzxlFDM6LQS1KiL1g4UyEgBX7JELAFh9JS9GkVOzoUuogCcC+6koCAJgoiC+/uhBvHWohkXLOuA2SF40DeeH98N3hT9BVuKVHg/6OqrlUbID/Mvt3VjT2w3AxLEf7sCp//F/wu4/jQc/9TW4hRmQ5RK51sBTqpykrHsd8P08XGsAMgzYGnlsSLBMwLAN1Oo+zp4dxl3bpuHm7cuQi4HXHvseXnnyceSJm3cj6Dq1ySZXQUxFQdDvfdWCiib0sI4YBEHKAAAgAElEQVSyMQfHOzahbMyFgQABuaDpIaIEgD+xeQ4+deNsGHGTK0w6PKRL1ShTxRnAS6cifO3xY1hesPAb27pQWjEfMlXStJHxDk1YSAoaAfDGW0fw/QM+io0+fOnmteidZRNHBIetOzUecpCCGoaCPP7owdcTAKYK2BEccETrGQXd9jF0KwMMwGQWHxlNbsIhsAUAp0qVhOPlBOQEeMkPmW+kSRIxccDpTa0l4Us4YALg+R1EgVx6E44OT1OOMfrKSTzyO49gxb3XYvMXVsGkhuQlAvChsxG+/uC72LLNxu1XLYXqSoDuIZBoGu4jAP4ZVMBJE24MAIumGwGwOEFSHjhpGSQTc7QEa20TVMAx6Su3pE04GRopH5gD9pmCUDQDI/UBNmq37ALcRh1aKGNd7yewccVnMF3tgezR5A8wGvThmXcfw4H+XYikYcRuFVBFhXixbbx6YPzj9IBUEEPI0yiyq8ErNgUF8TJREGme1+QqiOzfHA/CE1EQZDWUcsCiAo7x4I+O4sXXz2D2fBMRWTA6OfSNHIRpTWfwpc5xtgJORe1l1cVtW9fjgVU5Bosg38Erhze+/dd4681deOGKL6Oz7HMjxrNj6L4wWQkkA11hHk7RgdeI4Dc9REETliWha1onJy0MDzdwx9YZuOmqhbAiYNfj38Wup5+AJanwmwFyuRLbEqYV+kRf2+eGAJrxFTCBTagIANaCGkasuTjVsRkVaz702Ge+PCYAjjREoz5u2jQbn7y+p1UB098c9spQ7A4cOwY89PATuPmTm3D23AD6T4bYdt0iLJud55HkoFGFbhVQ9YHn3jyB1985iluvXokzfTUcP30WX7hnO6ywibzqwtALcFwFplrDSJjHH39rN06XI+iWhjhwRGFCFXAso9M8wgCsB+QSJwA45YDp/bWtOoVLGDfhWhVwkoJM2YvZJhzvLnFtpRTE+wLgCGgqMUZePY3v/w5VwNdhy/2rkCN9yCUC8IHzMf7mW/tx1bY87tzSC5UCFUyHE8O1jwBYxNK/3ybc2nlrhS1cYmrTroAzAJwMYmQNeVKj9ksFYJKhaZ4MPcy1ANgOLWHInqvDo26B3AlV8eFUT6FTvwIbl/wCti27ERoJFGlE1AaGldN47O1v4O2Dz6JUVBBPwZGy1nCSjQB41B4UdpSOmgCwBfWV4s8MgEmGRjcYasKNl6H1rt2Mhg48vnMQz+48io4ZgBqZiIMSnPAcRqpRC3zHUxD02T7RY+Lz92+CR+Y5UYgSBtE3msOj79p44fnd6JBjNDSKr/GQD1SEioYRU4Ieheip+ehTA6iShZyV4yhxk8T5po7yaBPHT/Thi3euxHWbe1jStWvHd/H6sz+CFklwmz5KxW54JKFItmyVngVjcQNPjP5bqb/i37TUDjQbekzTcFWU7Xk42bUFNTMBYFIH6HTz1xGMerhpQw8+ed0s6HRChBagnEKAeXjhIPDo87vxi9dcic2LLVRV4A9ePQfn6H586sarsGymiSI1jCDhRzvfxVtnm1h19QbcPWsIFa0bX3u+gtOnDuP/uH8DZmuj8MtNaKVZnIgxHOXwp9/aOyEA0wcgAO5U+qF75BKntwCYKAj+jOkOIuleGr6Z0DA0hSZAOll2SoIjTqPpJwNgn7IMpxr0SwB48NVTeOgrj2D5vddi2/2rUbgMAN7fF+Ovv3MA27bkcffmRdDokBsOfMlgO9CfawoitaPc8/xz7AdMOmCzUELqByx3dE4IwCzSp6VrRN1qksKQmxbNpwO/8ev/Hs8/9Tw2rt+EdbM3Cp1gAlQpsKZNuDGDRJlY+tY5xe7QY706W5QF3cPJk3XTOTQXnudpJzPKwTE9hHBh+SYCeXKAvHv9/41FPTPRgTwknzg1FU3ZwUsHH8aTrz0IFEkK00ShQ6H+BqpDTci+CpPSFcgysMuEbefF+C7F7IQSfI/GeG2YhoWo1kStYwR61YARWnByNSj7TRTfnEVutwg51+viG+ms00uotR8y02Gk1PTYRlPiQMlUBTGKEF/48q9i4YZN8OBi565z+O6OM+hY2AtHPcW5bQPv0XEZhpsrILY64FTq6IpizOzKY++Jd7Fo/Qr81h3LOdDULFCYpoJ9J0fwg6f34eDJEJo9D1p8btL3H2gyNC9CQdFRqw/B6jI5nskyuzB8vo7/cP889MyaBstQsOfJHXj++w+hmwxdQg+BEo/xopiQbyfT8pYZzYVeEKFqwgwqiGULUhwgkFUcmXsL+qZtgN04gZwk43xThlycBr1xDjctsfHZ61YwpDuQMCwDb71Txon3dmPFoh5sXXMlDxM3Gw4nWXz3zbM4eOQs9MIs5HLdOHPyCLpzAW66ahmW9NjsAWxS8hOA7+zYjXPVCLfdtAErukiBRkijYjBU8bvf3IWq1oV6I4CtxMRUwHebcIw8er39mBENwFVNEJ9NMUnU02gqOSiMpKLiTVUOzOum3G/yc+J7U0OebIVMET407JjTdHzu5msxv6iAdYOkUacBGfKazgzj0CVKU4CB73MkFb98EOHga/348z9+FHfedRNuvKcXkeYggMnVLPkXETY4jQZP+XkJU0O3Kwcqnnutgld3H8OGj83F7du6YUkjtCxBhByPJAeSItIxKBlZJh0w6YOB//buYew+Wm1NwqWr0cvRAafpohfrsXiSgsNf/U2c2fcc/tMf/Am+cPfn0HSrqMsRcl4RkkENXOFelxoCkSY4dbwb6h9gHbBUHUFjoI+DDEgHPG3hUmy4+hpI/xAATE5S6c65KABP5PmQDBpMBcDu5nNwFggA1kMbrkn8kYfcJQCwjRKuW/N5rJt7KzVeuZSKtFGc9U7gyNmjeOGd7yGMazy6W685sNUuLO9dh1mdPaiODGPX4Rdh5XTEZAep0xSZuCDoxtSsNZGXS6h3lqElAOzmapAPmCi98f4AmPdFZjpMjgkYKWxzYgBetGkzSKj23qkQ/9+fPAdr1jzAHkbc9CBVi5A7ChgdPQcJPi95u7rm4ejhd7Fwro5f+dKtWN7lQNMsuCHw3MsnsPONAxisxAhUi3MUlQlMrLOI7EgBzFAhtSzsnA69pDMYDfWPQo8s/OcvfwzdXXkoUog3dwgAnp6zOXSSdfiZUdj3B8A2TL+CSDVY+uUrOo7NvRV909YxAMtxBM/shqsYiMqncOfqabh14yIEgQ/NMvDi61WcPHYAvXO68fEtvaAIssgj9zly6QGoX7Rn3xkMV13kit2wbRXzpuUwLR/Dqw7AyHUhqtcgWwU4qoIHd7yFgZEyvnTPNegkrKtV0LCK+Or33sCAb8PzgKKlQ4lDuE0Hrm6h1z2I6dF5BmBXNmBEdeFXrOZbACyGMJLo+YzhOunDU8mZoCCSZIxMhM9kAEzWF+QHQgkrlCpD4GKSs1Cy+ZEHTVZxePcA/uR3v4cbP3EVbr9vFSSbKAQLZkxBuAEXaLJMqh9gZAQ4N1DB4NB5nB9t4PSQhP5qiO3rFuOOLSXoqLIc1Att1o1/BMATUBCXUwGnAJw22JinS+VlqW6ndUjHToSxuD2zBG3rhUXjTqI03k1n4S7sA+VbGVGOAZhkaHZAZjeTV5g17zQWFrdjc+/nsaF3KwhHSZvpxjXIsoaXTnwLBw6+jfPnz6JUnIEVvVuwculWTLNmwI9cvHPiWfx0z06cHDmCfI8JxYrRqI2CTHIKVg5h1RoDwF6+zgBceGMWNwAvtQJu37gEX5yCUQrApDqSo3BMBfz5X/sV9G7ZDNejG5KB/+u3d8DPTUP3nDxqoxXk4k789Ngg5pcCdBgehkY9jMZ56HKIB+5YiZvXFOEbGvrLwM5dZ/DiaydxbrAGw1JhmnQpVRHE1JibZLMUFGSdAd/OW9ALJme9nTxyAlf2LsFv3LcYpikCF1977DH8+OFHMCOfYwAO6aZCsQyZ43/BK8kTVMCZm0KgGrCDKkIKuoxCRKqOo/Nuxfnudcg3TzN1Uw5VyHYRceU8Pr6khM9e08s13663j+CdfX1YvWIpVi6bjhI5mlHjLNWbsS+EqMwIAGmm0XFcBlBOgKZVH03BkRdEJKMRm2jqwGM/OY7jJ0/j/nu2Y5kODMfAV77+KlMRhpnjyd2InOhkDVVIWOQcwDT/LDzFhkvm5qTQQISmXOCpzpbHbwKuWbvJLACnFTBL0S4BgMnWlKhk3w94qIThmypmn1IsRBisVSjxzw/sPos/+8OHccNN2/DJX1yPWKohRB4q3djZckVD3ZXw5DPvon8owHClhnqzDtmMoOZ64MUaNiyfhTs3dyKnNDitPFKIUPsIgD8QBbG2Z8MFFEQKwAygY66oC8dx2TV0XJWVBWH2a9hMFEQfd0+pAnYsMisRADwVBaEWDVT7RzDTnIPrVt+DdfPvhBpKbH5FYnJXHcSZwaMYHOxHd0cPeqZfAUvp5IuQ3UqlURzpP4i3z7yBN4/tRF/1ODq7bRQMHZHnI3KLaHSWoVcMmJGNZr4G7YCF/OszoVFH+zIoiNZ+GEdBUAWcAjCdsqIJFzAFQQDsuwEkXcNf/P0reO1wP2bMX8QAHJCVpNKNsDYAFQ7yxQLO9PXh9hu24BdvXoScHOBAn4/nXn4Hr+w+jUZYgl3sghQ1IXnD0GUXTaljUvytOVV0WNQEi7nZYxY7uCKqDp3DrdddjS/cNkukY0chdv3wB3jxkR8mAByyi9aUFfClArBikaYOoarj+PzbcH76BuSbp1g3W3YBxbC5sty6bCZu29SNs6freOqZp7Fq3QpsWXMFg2IYOrBoqUmkTOxzAWC5eU5uJ3DzWbNBChMa52UpLGC0Y32Gaw60gonBCHjkqcMUnocvbpoGzzbwd08cxomyD003eV9R8oakqHChYkHzHXR7Z+HKJnzZhBGLCrgp5y4A4BRcU853PABnq2Q6cASOVAHndaNNQQS0QyitRQAwklgqlhZTL4XoDSHl5y+1SoRdrx7A9775Am6+fTs+ff9qxJKDWl2CRYM3molmLOHV3Wex4+m34YQWDKsAk3wn5ABqvpPTQNYt6sDtm2agaNAQRoxIocSUjwD4AwPwZBREG4DHgW8CMmkBnAXhLAcch4IDFhQE6YBteEkFTBxwNAUHHGh5hMEQ4FbRrc/GliWfxlXL74UR6iAnSl+LoWt0OpNvJa0ZiROmDkeCO3QSqjFqGMar7z2PN9/biZpzDq5fhmHKkD2bAZgpiMhGWgEX35gFnaRPU7ihXeiHPJaCmIoDXrRlo3BBUWS8tu8c/vQbT8Eo9CKXK6BePYf5PQuw/9QATg+OomgGWL/Axm88cCuKNrDvwDAefGIf+qsVDDsOItWCZpowQgUqLcODiJtzk24kSVNCzOzuhiRrMOwSTh57DzPyEb547yewbF6yOwMPrz3xOH7yg8cwPZeH63siLSLlMi+S2UV3nsk44EgxYFC2HxmCg5J+DRydfyv6ZmxAwT3NPr/5rhkYHBpBzgBu2LQMcX0E544exMrlS7FtZTd814VNVopsSekQz5SgKq3PSQpGVWKDTWdUDhFVRbox0VkSh0TzQAE9P6JegZlDUwK+/fgumEqExWu34s3jNRw4cR6u48MyhZTN9ULEuokF9X3ooKlF8gJWDFhpBSzZyaDDhRwwnbG8Xy7CAada6ckAmCRsrANXJYRByDdy06aVBHD2RBXnzw/i9DkHA0OncfpUGYf2D+Kz996ET39uKcvkyMeENvpyYijEtx99Ef1lDWZhOluoBpEDTbFAIqQwrOOGdQtx98ZpkGk/hxECGkmPPwLgnxkAT0RBZHq4bWu/rAVh1gqCqYt0ZDnRDkdEQYwF4KbhtptwU1SYDd9B0S6xOXuzOoROs4ANS27EpsX3oUOfA6cG5GlYLGk2sCs3vQXiYWUXCExUqj7sDg2B1EBfcBwvvvkYfrrvWcyYV4RfjpiCMBIA5lHkgxYIgLkCTpqMFwOxtAn3fimIeRvXQqcSjRK9I+ArX3scx89amD1/ATR9GCNnzqIclVD2JRTlKv7Dr9yE5fNNPP3SKTz0/D4MD8qQ9BiSFYipqyiC5GvQIqrEbHhqZVL8Jf210xhCZ0ceht2JMNRw9NBefGJbLx64dzsIayg3TQo8vPGjHVwBd1sUiOqxpeHPDoAtMZ2lGTi+4Db0z9yMnHsKgaew/ejIyAg0RcaSBbOhBXXMLGi4ZmMnplEVm4BpqxfFJbv42Axk7FpODxKevx4NbUgGVE0SvKlB/ow00EEjxGnyi4WyAzyxdxANJYcDZ0fhhBJURUboOgzAimHBjRTMq+5FqXESDt2wVQsWaZTjCE3JZuP2D0pBRDwJp+PeW64TTbikAiYAbrUbkuvQqQDPPPUaXv3JHjTqIWq+Bi+sQDXzCHwbd3/6Gtz9mXliyClpnNE+OnjWx9f+7ofwlS7kO2ehGVTgh1WU7Hko10dgGR7uvnolrl/exfuKRNIeBaF+BMAfTAWxZtb6SSmINsebmq2P5Wwn8rseQ0FEPpxNZ8dUwA5nwrmwPaoYJueANdmHHxmQVBsSLalrQzAjC6sXXINNK2/BwvwmVir7bp1jUpDM1tNEk2bJUOQ8+Y6IhowXQrKaONLYi289998x5J1GMSwyAOt1kykIL1eHctDiJhwBcMsL4iIwlq2A3xcFsXUjyLKTOBPyHn7q5dP4+4eOgJaq02c7GBrx4TQ8zJs+DTdesxpr13Ti8R/9FC/uOoEzgzp6errRaNQQRx4sy2SwdJrEdsowDIuTgSfbpnV0QtM8hERbqDkMDFTRmZfx5c9vwZpeE0GkC9vFMMDuJ3+EFx76AToNGz65iunEO07uhzx1BWzB8EdBagg2QtR0HF90BwZmbUKeAFgvwfcabP5DW+B7WDR3JtYuznMmWXOojPlzOlCvASPDo+jsLEHSgdEqVbwKzDylZTggPTp5e1CTinQDfhxxrt60vIVDJ89hes9syF4Dulvm5PGBmg+taxrOjAJ7Dp7Gsb4KOrumIW/IqI+OcGKwbuXhBhJmj+5FqX6MlMwIZRM26TMSAFb45BMeEO+nCUfPSSmIiQE4RKPWgJ0rwKsDjz70Ip5+Yhd810JXxxyQICFUqzBzeXihimuvX4k77u5F2BhCXqP+gMvG9X114Js/2IUDx6vonDkXkhogV5DRrCpoeiOYM8vCXduW44oujU4wIKfDkWSY5L38kQriQh3wpTbhPhgA0xruwrjoLABHsQ9v48QAbHoGoikyVXIwUQ/K8GjkVCshcm1ETQ9Fo4muUogb538Fy5b2si1f6MVQlULiOEVvjeRuDnTQkAKZ+ADIe9hz9kX83fN/jKijgXyjIJpwNcEB+/kGN+GKu8kM5vIAmACCQfhyOOCtGxGTzIq0roqLOvL4na8excFjRzF/aYjzXhcWGCFWTTew7eq1+OaTT+OxV/dj+oyPQXYs+PJ5qJIOhebzE+dMWafpMR9h7EIh6d4kG/HgK1cuRKM5jKYn49jxc7j9hs341Xt6ofrnIWuzmFOVYh+7dzzJANyhWwjI+tTUeWUyaRMuY9KejuRmI4kiZSwAB7qOk4vuRF/PJhScUxjViUeNoNMgiqKg1nCghD46NR9xbRDV7vmojlYYXOmG03AdyJoK1TLg+A5PXyqxgpxiQ6IxZIcoCgr/VeHThFy9CqWjh3lmS1NgBFU0qUmb78ZoYGAe+nhQRM51stIgaIzAVGVYORtD5TpUs8AAXKwdhRPpIEolBeAGrAsq4MvlgCcEYBp+kTWICjhERL7ZiobjhwbxtT/5Nsr9Mub2fAznzlSgdUTwZIp20uD4Em6+dRU+86kroaEGREVAKiMmKyTJxgtvDOMHO3YjV5qFplOBQdx5qEDPhdi0dj7u2DQHOaqaG3Ugb6AqhSjE6s8/AJfPnUWqA6a7s1XsaOmAUz9giquh2JrxfsDkFjapDnjOen4eNV6E0bcwSiZtMP8tIvVbfrTtKrjV5R/TpkvWQRkA0usd6Nv6FppXnvj/2XsPMDuu60zwr1wvv47ogBwIAkwgCII5J5GiAmVJtsJYsme9tmfWO7ZnPTM7u7PjGXvHnrXGXo/sGVvzWWFlWxpbohgUhhSzCDFnAgRAgkTuHF6uXPudU1XdD43X74J4bAOkur4PXzf6vbpVdeve/577n/+cg0zDhF7PwEo14Ck2zKoBz2ivJBdFsqn1EFs2XIpLt9yCNfltMMM8Z6CeoybpkSgpbApwVOC48zYeeeE72HPkJ3DUWUjQkDbSXA2BwkozYQbBO4D0hoaeSi8nj293NKtAWn5PI++Pzw6/Qi6PSq0KJWWg5DTwuV/6AjZecV2cENtHrTaDTKaIg8dt/OGf/wDjjSwGekOcs34t1q9ehVdffg0vvvYGYHbDkrMI1TQ0Z4JLFUXBNAE7S6hcOtUto0oarhKgkKPwZpspUi5g6Tko5LLo6+nC0dFX0LdiIyxHxcjoAWxdl8avfeZ2rO/SAWIvCL9NwLFqePmRR/D03fciT+XYSThA8j4qS9MmGY8fNlXJSMJum7KhZWQJ02GKAzGy4SymM8M4uu7DsAa2QPNKLD9rfwiSgQjOblIMtvwmu+1iWq05IjGJRKwZGlYf3o3hyltwdAczcgpKUECaeGeSa0lxvt84xDjK+9uUFY7M9Zgc4WrJ9B+qnhx/xaI6y7oO1Ov4x3d9GP2mTxsP1hE3QgVpDgsO4dh1jB4P8Qe//y1ISjeg0EI0i7JnoJhbi+qMCzmYwhf/8bW49NJhGER808VUuoLGhTirDWDfgWm89sZhTJcsmKk8zl+nYHhoBVYPFUHiEe6vpMuZxmggMCKemIk02wV0DSUZ+N4ze/DkSFTHsPlfs49IavIhCF5Vy4We5KQvfOXfovziY/j9L/0Fbv/0XfDqNV6kPSXLBQfa6YCnJyaRJYxoygc8UamzDpjzAZMO+P0MwEojg6kde1DbdAQpR4NSN2GbtO3xYVo6fCajFj9EAEx8VOgaKBrD2Lz6Emw/5yqszK5iMHUdBym1yHygK/mYckfw1O6H8Oy+B1ENjiHfp8Aua1A0BXYQSXeybg7BWzK0fRr66gOoGfORXq3uUgTAZOHL5KWmkufpDMrVCluO9dDDL3z+c9h0/Q1cTp3moaZEyY1cqPjpqxX82dfuRa67D8ODg6hXKzwRpyZnMT4xg0L3Chw7Ps7aXQoyocqzGlXwoOTTJA+Kq9AGvs1yJDqy6TQMQ4PtVKGpElYM9KCrawWOHB7H/v37ce6mXvzqL30IW9eYUCwLGtECtAaTjMu18Pz/eAC77r4HBVWDrCuoweNowVMF4DnHUhMAa0qIsmciq/hIByVMmgMYPed22CsvhONWOdR3KQFYNOmbow/ZEGmSBdHYbOgSVh7ai8HSW7ANFyXZgO7nYHC+3SokOeqfJMdDMwAzEDeno4wBmP8e95FNwTtUC9B28Qu334CNvRSwQpGNCgfesDaeUkOGHkaPB/iTP7oXE2NUSgzo6jOgFfKYmbJhVy1s2pTDL/1P12FoQEZIFJJLaSXj8hqawrjqS8As1UIAkMkAbg3IUAmiqFZuTOcl2j56MvIF6LD8AGky2JyI0qgQAD+3Bz85bs+F0i8Mp4/Gjej9nvyGmh3+P/MAfCIHfLIFDEdG5fyDqG8Y4egg2dbhahQZBqQCyunb3oIRAbBDafE8Cb5NihkdBaMbqwc24py1WzE4uAp90gZWWkxVj2Hf4Zew5+CzGCsfgKtWoZkkUxpAQ2nwP8oxnK5lEb4hI3Mghz5nEBW92naOCgEYPjuqJBqgZooBONQULg1+58c/hgs/cgfzvewPIUe8bUEzTFgS8MDj7+Cb338ZYSghlaHqyCqDeVrX4Ft1NKoVpLoHMTIywsmMiA2g1Z7KqpP1SxM3o0Yi/UJXEbZtQdJC9PQV0LAq8KjTvB4cP3wIwyty+Nwnr8MVO4pQaVK5daiaydFSHFWlSnj07/47XnrwEfQaKUCTMGvXkdLnKY5WochkAScAnQDwHBVBHyhAw5FQNDQYXg2jch4zW25GY+OlGLMddAtCyYXpvAQIK4rkZXUtqQ2ohA5pbBOLWI5TTMo2Vhzch+7SQbimjaqkIxWmmRJrhGVAidOJNuWASBQQES8cZWVjN0VsHXNqyhjo6X1qpBAJfNx+xSW4eEMfR5cyn6xoUdV7CjWnrHtWGt/9uxfw9E8PYmR0FpmsiZI/AyXUsGHDSlx//Tm45ZaNkFCOSlmF2Qhx+QUl/0ifF5m5kZItstBZ7eZTnTuf9c+RxpM+IC+JDNcPkaIgJ6J4DBPTsoS/3/USnp8kgz7KY9IKgOflSq1fVKvgnmUAPiEfcHPHnQzARG9QMnZn/TjcnM2hwEEo8Yqq0CAW7CCFAEztsA/LhetQBV0qmZ1ByuhGxixgRXotbK+GUm0UlcYEAtWCliahe8CWY8Hrxaw0C8usI2WkkZrIALtVZA7n0Ov2o2rU2k7hE1UiJ3+V6mslAEwgSdYocXeUH2LnFZfjll//Ahq+AkVRo2RdrgXDpFJINMGoSkMZ3/7uvZgoeyj2DmN4mKpBAG/v2wNTAvIr+nH06FHkcwXU63UG4EKhC6VSCdlsFopbR912MLxyNWbKJTiei1VrhlCuleG4DRx4bT92XHgOPvOxG3DJ+amoagRlwycLmpMWatDJfnNt/P2f/xcc3f06enI5pq0owXlCebWygiNgabJwFlAQNJE8XYFv+SjqxGO7OOZIsLZcicbWq3EwMDAU5yhZ9CWQ9LCDI8GfxZqgdIusi6ekQUHABgMvJPG22vCn0XXobeTLI3BMG3VZQTbQORy6HhLfnI7On6Mg5sOQFwIw5wpmIG5K2cm6Xkr9I2HHuetx846NUKlPfJKPaTx/JDKDJQshTEyMAs88dQD79x7jnZWa9TE8PIiLLtqEdRuySBl10oFEiVU4oXyCrqSgsdl/QVGbLJQmzkrKx+lqI70/0ZRzYdSsDyfnMVUyp0RyPjiOWTdxyAG++bo75FEAACAASURBVNATOOzn5zL5NY+V+f4+MdJg4XtYBmABByyygB0qFd5Xh7d2Go2hMjzK3mFp/HJlzYFMCoA2hwiAg5DCtBzIiguFSqjLMjxXgtUIQWohTaH6diSbSVJt0kqcgiKbkCUDKQuYlqbgZx1kpBzMo1moe3WkxjNIB2lYSocccEyYhZ4P0zDmJjHJuIZXr8IX/8O/xuSshXxXF0OVSi5vul8/ZOeGDBXPvz6Fv/3ewzg40YBN8rJUDhvXbkC1NAtFrjHY9vT0YHp6hq3d7u5ezM7Ossd/9doh7NmzF/19g0hnCsx1k6Pq7bff5rSj127rxac/fhs2rVaBegMq58lV4HiArFO5IIqXAhrHjuGr/+mP4VTKKOayqFXqkdU9VyV73tJtBmMRB+wbBmTbRlbR4VJRTtcF1m1F47zr8E5mNXrs9jsQ1n53cFBC93aH5EXAQ//Y+k3wIrbq0pUDyB07jnStBDvtwZFDpGlBlWSUQxuqTEndI+piru4bL0RRZjT6W5KwpxUHTLkk3CCyHjcO9+OTN5Kfg50yoBoKMlmd3DY5Pgi+TbiOiulpm3Oe5LpMdqaR0o6tZK8KQ43A16rT+uBBiev7UZtcYaYZE6nqOJcOie+ZdgR0vdjWkinPjBJx1yrtVihBu6LglWkH33xkFywzisRMgPRkQF0G4I6ccImTLhrEJ1vAfkglYVy4q2ZRPmccbtaBWktBdn24ZhkypcTr4JA9k/WcVCLF8xtwKFhfUmAaOaRSGVjhROxEoYFOvDBgEyUaqFAVE6nQR4mSi6Ql5K0u6PszMA6lYNR1rkLc7LFvdZsiCoJLPFHKPs/jjHVkQdDvDcdmAPvUb/8aVm29CFSUgsY4Cf+jYAIDjbqLFE0OUgaMObj/oefw0JMvsbazp38V/EBC1vTY6qWMeLVag9vO5wuoVqvcF4qh8ecDfSswNTGNA2/tZ4nUhvWrcc01V+H2q/rRnSc/oAPfbkDV8owWRFtTKmaKHNMCHwceeQI//O/fZtG/ntJRr9SRSaXhN1FIp0NBeDK9A4tlZo2AEhfZULu7YW28EqMrr4pSjp4lx9w2miN+I2d1auI5ZMdLMFwPVtqHI/nI+DIHtczIAUwu2xNVhaaqyIkULbKKowoZdCxGQVABJYvaU1T0ZDV89JodWNebjpxhdB8JflHpK7/OfoSIlqHrUtsKSInkehZX+bYaDkzS5sXnU9FbQtyounYcYUo4SuMxADQzrrZJbS3ka+gmKHDFoLzQVJmEEoApqITAA29O4cE33oFM0tAWQTrz3Hr7l9vKal6mIJooCBEAkzdAdUM0+icxdcEheL0O86yK48PKTEEOOsvnm6g86DWSI4pAjiL7aKtP/9RUFPIfBlRCXWdHFb1Utqx9D4qkoooqW4vp8QKMPVlkx/PQdAV1zEKjlIdtDhEAR4VwqBhvpDKh69DvHLPv+1h9yfn4+f/1n7ElVLLLKKQNuI0GdL3I216qqFGeKiHf3cPOsH0Hanj8mdfxw4ee4qq4WdJ6Og63S1whPVs6nYYsK/x32jLXymVMjB2B3yjhvM2rcOO1l+DS7VuwehVJ74CGVYOepk2yCt8zWWev0e6UY3UlTO97C7u+cw8mjxzm0PGAKUAFit9kES5i5SykINjaS2hHSsZOXnrNhitJqFJyGMWBEtZRWrEd1S2fQJ1zWrQ7OlNBiLCdQoXpPdE4J6uWqkFzzI/t8G4jO/IYMjMONElDI6vwApJ2ZUiqgWlNQcbj5CWR1diUkJ3mRZQoLeqMiHaILMlmJxxdk9QORAdpoY3LtqzGFVvWoycbFRulihVUmSShEohWogxpbDuECjTZhJSUluEQ5eh6vhdC1mj/EoWgMz97gocx7hnSp3sBwkCOElkRTtNNsnyUSll5CKkiO5vhIWRJwitHy7jn9YM4FKaQCuad2FGg17zFy4uQgIRfBmABBSECYNrqq6UQle5RjF18AO6AhWKtCMXzYOUmIfuFtnNAREFIqs/gStFCNJAiYyOErETVnX1PhWlkIVN6SsdD4FlMV0gKBR+Q5VVELaxCDXWYhwrQX82gq9oNLUe5h8eRdvJt70/EARMAJ1Yv3R5NYJrQuqbBsWw0DBW3fPITuOz2mznqzvXq0RYx1Lkcjw2P8xtw8VPaHvoS7ACYrgPPvnQYj75cwvj4OP9jC991OdKLFiL6PaUZWL96CKuHCti5bT0uuSiLQoqi24jvsxBUC5DpcrKFhh9AU+g/tEsoI5um2ZHB03d/H098+zsY7OlGxa/BkkMUsgU0ShVoRlSxo9nKaZ5kQg7YNtFrOqyoKKlZFFQb4cwxTGbOhbftC6gPt6+Jd7JZJoLUEz8XyNA53Jplmp4PXVZgyCprnykTmtOwUBz9MbIVGZqaRj2vw/YbMJ0Qkp7BtK4j60QqABEAR/KzEzlgNioUSlVP+xMJTmUa56zI49adF2DD8BACj8KQawhDA56jkfqLxwwpzBJrlfCPhBieS6XZZcJLEinAQw0BKtDDgSivA+m6KYMcgSqPtagIAqUQJDCnf2rCFrJHLg5BJOWDosKiz9nKB37wzJv4zivvIFy7BUWvdEJ07MJxctYDcL1hhaWR43jl8cfQpakcpWNSBdxiEZ6mQy70dBSKfPHgRU1VkeOS9HNjdIF10armW9MKRj7i+SMuY0/BDL4PX/IQZm14/XW4K0uwVkzDzZaRO9wFWdeYS2y4Hm/LyWJo1OrIpTNz2mYCYrYcY0uXOTkaNHH4c7K6LpQNBVTQkbTN9I80qXGSHjVUeBtn9zagjpnQD2SQOZpHupyBGsrwqOSKakH2BDrUBV7EhRxXq0jBZgioVssYXrcOl994Ay64/hrA0OHSBHc9pFM0sUJoGuV0jqRAdDQs6ieV5wj9aWa6ismZWdRsD44bwCVhvqrDTKcxWJBYE0xRcoSTfE5M6XGbScguYTuJijxSPJDvHwg8Dy/9f3+NvXv3stKCnHrUFjn7yLrm3UaTNdsKhJtlRnMqiKYOIM1yZAEmFlf0S9Lusas/CzmVB9J5TnRDSXBkWlhCHynS2hoRR1upVnkHRFYmjRPaBdAClKbqHa7L91oul9HV1cXO10SXSlcn7TS1QWOPqBuic4hDZ+tLSsGGgoaiQdU1pOBArxyDNLof3uRRmAtVDrGFz/XcEmuWf8b13WIrOAFlWqDmADqpmhw7Lmnc8m5NimrH8Xj3HAx1F3D5Redj67o+ZAlhmS+ipBYquIwy33cEwhTaQ+XFiWKg2UzBJ7TomLLBC4kv084n6Xy+m+j/ZF17Hlvy/H7iS9AYakYFtTIGZAqwZBMH6sCuvUex58hx1HwPWioNiTzJbY5mh16rr0VW8olmcvOCL5KhUaFZOp92iAltxOM2CNh3MjM5xfmASQdM+YAnJydxgg74/QLA3ElNYET15XhRD3wm9unV+rrHSgi7uwq3pwYvawOFyDMvaWqUMpBkNxQQQqsyDZBwviIE/T+ZOPQ7TSyyEKIBcuL2Zu5vNJLIiRInZCZdKaWipPZlX4J+NA1pVoM+YcKcycBwDXZsuJSwWnGguUsLwLISoFSrI9vTgx3XXoPLrr8W6d6+yDWdSIM4BNeDSmkTSSdMz03mTtORDFH6aZGaIrZWQsuKdKTJVjf26jPIxRIvak/VaItJ7VMVTGBk7z7sfuVVHHr26Tl1BbXDTs6mhTCRES5mBXcKwOX8Jujd/dCGViPsG4DNiXJkeKT/pjE2IzHY0kEAxcl1KNw4DFmKp+QjIE6lUvx/+m4UrBIFKNGixmoML1r8ibai79BP2rl0qzbF0bDiI6Q0j40KjNIE1NkRyLUZuGROxgZnUtE4qumWONniBSVOys4LS1wROUpLGa+qcZ04tpSbADhSHZDiIarN6NpUPRoY7unCyhV9uHjjEBdpMNQoLTtzw/x+YiuW6Am+Jn2QrLwRwEZWMpmuMUgSXcIrNGUnSmRmTSog1icnRUSjwedJJkou8MZICa8fm8bbUyWU3AChpkLRVfb1dALAi4Ey/Z19DoJAjPcNAEdl6XlaNtUei6pqzB0tLOATKIj482jFitZJJahBgQE5JAWABFvxWK7jZxwgHcI+5xgadh1GOgXFVGFZDd4qGZrGwQeyPs/ZNlu5NHl40lCUUJvDr7ss9pYllbfotG0LKYuV7XOFjBW7V1GUBiSbgFmNLA41gKe6cKnSxLu0gJOBkdySyAJOGRIDcMNzoKUz6B0awrqNm7Bl63lYs2YNpKxJ5DZCx4FEz0oTgCaYphESwydrl/g7w4Bdq8JIp6OE5AaFJtP3FniZeaGMTWECYI1MX+I6HDRKJUwcG8HYOwfx9u69eOuNfcwFEyCR1RBFTM4vghzunkzeZEIs4PgWAjCDVdN3FlrArIpq4oll20OYKcDvHoTXMwg33ws/nQcnKZZV1KlEdrwrshybQUojTpKsRVmG6cyDK90/tZ0AMlnxtMCTVU+WLy0wdF5iKTFn35iMsqRZNgLScFdK0OpVmK5DmSxRNmILNsn1G0vWOP9D/KyRyiGyZBmcYwCOlBEx+C0AYL4HWkzIyifrU1GhqJHl5loNaEHA0Wwrh/qwduUwBvp7kDMU5A0FGY3Z/Cg/sBMZNqQOIwaLhgVXzaBoZoJfEhElu6AEc+cZjOakgnM+ODf2X1BfvTjhYWRyBm+PTGO0asGS1WjOqrRg+DBEOv93EYjRbGQlDt8PBACz5RBGA4+99vEbSazYdgC8sCz9/HYhDlFFHXKoQ+E6ZxJXufUVD0QNkHPA0maZe6KIMd0kKsJH6PswdBW+a/PWK7kfvs/YapsTdbPndR5kmsNGeWLy+bQdJKuXAoYkhJbPIBy4AXqsHnihR4kQEcghe/65ki3JayhIs9kx0XI5PjEUdw54E15U4GRQSElPlkQYwPLoPUgMBOlsLqoUnY3AT9FUBhamXgiAY2VFtkABFjYvWpVKBcVCDrbdQIqCOew6AinaejXfV+KEpGckq5Da1CQFDUprOT6B0LaRUnWmd9iKkaPtLwEXgRLdH0eBNRrQzPkdwkIrOFqMIosp2WZHS3yzLGkegBic4xtNKgOrah12qMAKqNxPGrJegJHKwzTS0DQdkuqiRFGCZOVT39B7CwI4vhfRDX5UkibZORHo0ueUYY1+pwrIBMBETxCFQc9Hz5lM8KqvM5hplIHMqiEg65l2Tmrk0K3GRdkYbMlK5Z+RBRypHOKUjy0s4ASAud/YGo654tgCZgCWZNhUsUJWImCTonI6lFyI5l6lVo4sYE3hXBZd+Qznqgh9l637umbyOJoLiKEcxjZJ1CKLn+SQyYLHlvacGRaFYCth5CRPxhAtWHR9Tkfq+5iqk5eCXMUKfFnlJEUsIyZTnBbrtuZRU2mmRb63kFJMxlLyd9pdtwtFPust4G0DF74nHPBiFASHGpNx7VHqwih/LKUkpzpmQehAKRdR6CpgqjwNHz7MlMbZvWhAmbqBSrU+px5IeN9kQtFW07FrcxE2dA/JP/ouc3gss4kmB5kCZOUSBaGE5PWldLENBn2yd7mUOJcrUvh7bIIIdMALI0neLQcsUcIcTiIeTVreGpOIv15HpVxDNhPV9SKKhkCat82kQQijvA5Vy+U8Hqk0WW8uUrqOWr0ClRw6gQdJS83RM0ldrGRCUV/lzCwcJ+JA6dqO57BVq1F+XXLBsPMy8vjT+bQY8BY/BroEKJeKgmBPPTlY6X2B+kmJHfDRBKdSOmTZ0uIUZTqLfAX8N9OAH98z0Q5EQ3BCHc/j3wmIKPsaPzftMGIeOMkdQD8tuQcKJQMKXZASmIDSpaAZ1USgRv6NeIWJqh2/Sw54MQuY2iQOmFUzgc9WsCSrbJDwekr9wXJLikLzuCoGtSVr5EOI+kAmB55ix/1H4cn0jlXOZEcjnRYcU6LvR8YXF46lxZYSzvuRvNGUijwNqG84V0xMZRFVSGPAkG32N0QcK9FAHtOOGu9iFTQo13Wbo1MO+AMDwEtFQdAESCxXWhmJxqTsVpLvIPA9qEEvsoUsjo+PQdEohaKGaq3M4EKruKZEFEMi4WJrMd4K86QnpwKpBGKyPkmSklg8XliPQ0jJaIwqfFBcEekrCcga7EWeT7gik4g+VKEGGlTKJyG3zwXRKpSvGYRFFIRHVRzIsgFVGrYiflfTkM5mWGEQVBpMTxBPV3MsvldT0Ti3RFqLCjMaphZzmh6HG9NaQ89P/UJyo2TrlvRTAhoMugEiK1hRkM6mye3OuxGqduGQ88qNirom4EttEXDRuUxLCHTAnVIQGTfmusmiIoqa0itKHtfZo52Lo/SyJUcLFoFD5LSS5jhf2Q7YqUbOlWKxyEDB+uh4XCpmlp0xhUJhzhlH36HPo9zK8a6QdkcUcKCqsGSJeWib8ogF8dhbxAKme0koiEgLPM8BRzK0eZ3wXKAGWc8xBTFHZfD1SZ9NkaR0TXpOJaqjR6CnU3EDDRXL4Z8qWb0B0J8xOJcyjxszHUfxqZANDY7nsUSU52fs8OPdTlMCIsoVQfMmsTzJrI6eJxpXuhEt8PzPj5J4kWKHVcVEVZAOtAMAbj61FQXxgQLgpaAgqIPIsiXrkv7xSkqeVj9yNdRDO1IoSMCqdWvntramruKN3XtwweYtPEFoe81bIs7YFjtcggBaPOmSCZNweAkAGeQ0ojsIA560CT9N22ua0yRhixxzZB0n/mCqIB1zkaJcBEllkAVlmeYsQgEFwYEM7BAMectIoEYTlcCPgjVIguZLIQr9vVANnT+n+x4/cgxuI0rCQxztTCny2lMfr92wnrOukSdfZ79KRCsljqdmQO0ZHMLs1CRc24GqkHbYjhxcsbSULGA6l0ApccAlAEzXTtQKcxN0gei+UwqCcj+zpUuFYyWKugo5EXxgyFG+35rBfULVbIeHh6FoGsbGxpAr5HnMyH096Ovrw+uvv86gnKgjqE+Itij2DePw4cM455xz+DzqM/pe8jwqRYJxjTZK/0iViyXOJUy1DLmqhHSiEy6xgBdzwiVaYL4A875xxZCYgmCQjmkv6lvPJ8uTdmKRbyzynalsbYe0I4idoqlshhfvmdlZdPf2MMVy7NgxpPVogent6kYuV8A4vWuaN9k06o0GB2XMV0SnQIxIvUSLWoZylzilONMeVciI/UNNyZQo/3FiZNB9koXNMOz7bChRH7c7ktJMi31HREGQMfW+piAuWnHBSRREYk2eKDjhwO+4n5o4xWaAoUE5xzdG3zUcjycz6yn5xRDRREkgNWgUy25YzOGtXLsaV197HRq2Bc9xOcvW/ffeh1uvuR4HDx7EO++8w1ZOlPVLm3OUBH5kzSS8Jr103k7FFqDeCDnfiE/idMJuSi7OPDeJxgmAdagUFUd2MSWzkVz4kgNHteErZAG2X8GbLeCT6AeyfgQALGnEj0dqEdJismSP8u/qMue1pa2zmUnjnAvOw+CqYbbUGpUaXn7mORw/chRuo85/G5+YQFdvD7p6+3DVtddg3/79eP6lF5Gl6RADMFsulGo0Bh8Co551a3H88BHUpqaRVjToigotDrO1PXc+EU18XrITSdpqTqzTjgNOAId+JqMo4lmjBTWRqCXdlbRb1VWuLGxSmAgxAKz3jrhDAkRXr/Lz1K0G7rjjDp7wDz70EL9/Gi/X33ALW74PPvggW770OfUp9QP125bzL2GZ3aWXXooDBw7g0KFDDMD0HmjRKZFlSOArmazNjqR/pAkOeDdXjcv6nC4HTBZwOw44pJB5njkkp4wBkJ49VOBxtGIajtVANm0gcBoIvAa2nb8FPV15vPTi8xgLKWAjxNZzt3COkNdefx1T5VmkiwXUbHKaRfQX3wNVV3Yc/n9XvsA7h0OjlQhMY+ck0VPJDoGCVGQrkvQlnjy6J/bbkDNO1bh6SScW8FkAwPWwNDrC+YC7NJ11wM35gNXu9jpgTtoRc2U01gkQfvM3fhuPPPAIdmy/FBcNnB9PysiZFf2LpkHz1jwyCRKAXRyA5zs7nmYcbN+sHIx/j8GcBN6W66B3oBcf/thH8bWv/xV7pH/h0z+P8fExtn6GhoZ48tBK/vjjj/OE6u3txXnnnYfp6UlOpViv1rB27VoMDAwgn83h5Zdf5r/nClnceuutsC0Lb+7Zi6OHD/NWf3hwiK8zX9NlkWEi8OIuzCd7Egi3KFp64nfaR3LZ9Qb6hwdx5yc+jr/+9rdYj3vTNddhdnwSUyNjWL3jYqzo64ftNHDv3d/DbbfejNtvvwPf+OpXceTwQVyw/VIMDg5idHQUb7zxBor5ArZs2cL9uXv3bqzfvAHP73oKvdkCJKIcVBVu4ILAN13IcbBI87Hw+RKP/mIccPO5zWCd+DYpEjE2N6OfJ+UMjnn5OHSXlSys0IuA2wtdGJk0RqamcNtHPozzzjsfP7j7XowfPY6UauLnvvgZBpC/+G9fwdo16/nZXT/Anj17eGt+wXlb8fbBQ9i5cyf/bXo2KuFE1h4tUI4zr0tmxSxzvHEYMe3EeEcmx1FuhEPR/SUJqQmMkufijXmTDjiqghxHwsV/T2iKOR1xbNAk/PJ8tFzk4CTOtdjdh0qtjlqlimJax9Z1w7hh57l44uHH8fhxkuU5+Pk7b8SGRoA/ePQ72Np/Lo66Mt6u1XFVMY/DjVnGgG2rNvLzHWzMYHRkHBsL/XijOouComND/wD7FUYrJYxVq6g6DtKpHHwvoqMWGyMLOd6Txk+Ladf8nWYLuaWB0yRD+7//01/O5QOmElq+koUiR/x2BzrgpQdg5ptiGVqkLmgNwPOBFu8dAFOZINpad/V14cZbbsY3vvl17qw7PnQ7jh4+xElm1q9fj29961v41Kc+xZbwM888g8985jN49tlnMbRqCPVKlf9+11134blnnuUO37BuPX70ox/hwku3cZrJ40eP4eILLsTjjz6GernCgzWgct5pQdXK9wCAee1adJC2B2CKtjJzGXz4ro/BzGbw2p7dOLBvP+qzZfQVu7F624UcBXfpju346ZO70J3P4Yqdl+G//eVXMDDYj00XXIQ333yT++b+e+5l6+6jd34EX/nKV7B29WqsXr8GD/2PB5Cm3QjrqhUGYFoUFVNvacGf8CyJjGoRGdqpAnAiP0sAeB6sIwBOQHoO4NgJRaHMNrKFPI5NTuKam25Af/8KlGdm8f2778F1V16LgQ2rWK3x0ksvYXB4VcRnazo2btzIi/kVl12OF19+CZdddhmef/55zJQq3C4BcDRp44TpTfrckKie+MESAI5AN1Y/MJjGCXxiAE4UD1EGtNjqj79HTSXc8JxULdERtwFgWoZk4qNtKh+U552j5FjYuLIXF2xYg+rMBL779Ju46NIL0JPRsN6W8O1DL+ND267Frj37MREAt5+zHq8cfwerVq2BUXNx/Ngo7KKJt956C5+95U7c8+xT2H7OuVzklRcf08BboyMYmSzBthxkqAhou1wPC2Rm7yUA83rdpIL4QADwQgs4mUAnqhyaqgQsoCAWWsBRJMziFjDlLyBeKp1N4Z//q3+BQ4fe4W1iaXoGf/PX38QdH/0Ip1t87rnncOONNyKfzzNPRxbw1772Naxdtxqf//zncf/99+MTH/s4vv71r8N3PXzxi1/Ed7/7XXzml/8R3tq/n0NJL9p6Pu77zt147aWX0dfTi+5CEaV6+6KV87ZOawuZEu20sxBFNdNOKObZ4hLFXB4HDh+Enk1jcNVKbDp3M87ddA5eevFFPLvrKVx8w/UsS9t5yXa89vIrOPjWm7jyssvxxKOP8UK6ccfFmJ2exsUXbcPbbx0AZWXrKRTx4wceZJnW7R+9E/d+524KgWPJMDs/abMrgeVPZPW0XUAWAPDC755gzTRFzS20gBMAnouWm/tuHEAQNTxnbbKolf5EjtyUgelqFVfdcB1s30dPsQvPP/sc7/AmpsaxZt1a/OAHP8Dq1WvR29/PpYuGVg7z32675VY8+vhjuPrqq/Hkkz9FuUp5QbQ44xdFT0YA3AycCy3gZFGInkGJreHoARIZZSTxiizgBIATCziyquMADALlZhlbPCYizrc5XJmfnvnvkbEJDA6vZAC2qiVcuHkdMqqEYtbEy/uO4LxLt2P//r24sn89/vbg8/j0zpvwwGNP4GhtFh/ZvgNH3ArTNRev3MDVp0f9OkdWXr5hK148fhCXn78Nz//kpxgdGUPP2rWYoLzSagqGTrmi553ULcE1ybTWNLZFILyYBdxqHH5gATjhcuc53XkOOGz2fAsAmEMj2wAwbUFtx0GmmMVdP/cJ3HffPSjNzCJD0UjVKq659SYG3B/+8Ic8SdatW8epFC+66CJ885vfRHdPEb/4i7/IYHvrTTezpUwA/Cu/8iu45557cMvH78BTu36KyfFxrB9ejamxcVjVGtK6ifGRUaEF/F4CcKsBdBLPvgCEqWpv7+AKrN24AQ//5HFMzkzjC1/4QhTlBQnFoWF8//778Yuf+yxeefElBuBPfuwu/NmXv4zbbr4JYW8Bb+7bj+uvvgb79+4D5bcd7h/gc87fshVbLroA933vHgS2y4neI6uPAjm0KJnRXAKAk634CAHny843P18ri7/ZYZdYuqxFadrSt6Ig5njiGOCaKQiDcoB7FDIDXHPzjZiYnmaO95JLLsGxI8fx2muvYPv27Xj62Wdw/fU34pVXXkFP3wps3ryZx8wnPvEJPPzoI7jmmuvw5JNPolyNZI0qKUzIn8CRZAv1uVFWMwbYmIJoZQGzZRsDUCsLuJmqaGUBJ1MrAugksCNSeUQLWKQZJ6udDJNGw4bvNnD1zktRK0/CbdSwec16HK9X8fLet/C5q27Bl578AT66ZQdGRo7grZFD+OStH8IDLz7Fba5J93C7xY1reZd508WX4cl9r2PneRfh4Bv7MT49g/zQICYaNkdbqooG8sG0M0ASCqIdTbHQ7mj+LkVZtzv3AwnAnA2/RZaMpaAgaOknrhYDhAAAIABJREFU7WGxp4hrr78ODz30ICYnJjjbFIHf9R+6hZ1u3/ve93DNNdcwx3vvvffic5/7XAwQMnuxCZTvvOPDeOCBB9ijf9ttt7HjZf0Fm7FpwwbMTs9AlxT88L77kdJ01EoVFLI5Vka0O5ocvi2/JrKAOal1BxQE0SS57iJuuOVm6JkUJqemOHBg165dTCdcf+uH8OzTz2Drls0cuTYzNYFrr7oa3/rrv8EVl+3Exsu2My1z+c7L8NMnfgK3bmHd2rX47rf/Dtu2bcOmrefipz95kr3fpNukwU6BHBSZuBCAkw5oRUEs5IBbPfO74YAXUhAJSC+kIChZPKvKgxDbdu7AdKmEg4cO4ZOf/hR++tOnUZ6dYX6XfAJXXn0Njhw5Al0z0dPfxxTWBRdchOdffAE7duzASy++zA5h3yd5lcGqAjmuSZdYqP/QHHDS54txwNzvcpRhL3GwXnDeuRwVeezoYXz2ztuxa/duHDg+jk9edgP+68tP4PqBdVi1chAjUyNYs2IQT7+1lzXTg2oGtuNBX9mLl196FdeedzF+/OIz2DC0EgPFHpCktxoGODI1g2PHJ+G7PkzOH704SIo44FbW8EIAbjnu4mt+4AA4etiIMmjW3S0VBeHQUsoRVwrLhQ4dfoeBkdPBkFwmHxeXpETdAPr7+xlwCXzICVe3atjz+m5WQqxevRrHjx7l7w30r2Dt50yjjC2bz+UYd6tWZyCmtinZDznzKAy63SGygEVOuASAWw3S6G/tZRI0GElSRjz5ho0b2TE0Wy6xU40mXLHQy9bcG3teZ8eabdVZPkSUy+TUOFZvPYeDX4hLptJCSYQbATu903yxmyke5v5lSvxDlm+UMyFRlLRdQM4wBUFa8XQui2qtwTsFy3YwWymjr78f5XIVVqOGTZs24dXXXkM6ncXFl2xnnpMWl0q9hoGBIYyOj2HN6rUsQ2s4caAGPz/FQkZUx6lQEAs5YDqvmYJIEvIsRkHQ35s54DlePA5zbkVBkM6brOCa1UAml40CUDSN9fTkZFyZz2HcrmO8WsWF2SE8FU5jg2egv78XVc+GX7NQTcnskN7St5qf9c3KFPdPH1VLTuuQHRer+geYJhkpT6Pm+Vy9Ja1n4IdxKe4WIMyNCSiIdwPArcZhswztfckBbxuMZWhBNCGjDoks4GYAjpa5BJjnOd2FocjzYBaH6Ao44Fwmz5msyPHDsfqhj+5iF5x6A416jeVrBAZ0L7S1pK0WfY+0qDRoCMBITkQATOGkJKPiEEvLYi1k3WlwaDP9jYBm4/oNmJ6ejqRspFQXlcUVOOGi7LDzx0kDKraAF1vFRRQEBWNEoNhgXWsSckt/46QyoRZl+zJUzlZG7REwU//09fdganp6LuiAa7tR+K4kRcEIHLkVee05BJccWtksRyLSAsfOqDjxzmILSCsKYrFJdaoURMKJJsbAQgqCOdKYAw7lKEiELDfqG4oIk1WVa+8R4MqazOOCNMIUVUnPU67UeCHn8lAssI10zgl/y7ki0hGYNQNwkiSnnRNung9u7YRLVBAM6i2ccHPBGrETLunLxSgIUhHxewoD6KYBkobNlqtzYBzaLvTuPJzQRV/JxZGhNLLHa1zyytIUrCwUsW96lOdKMFFGPl9EI69jemqWVRDHrCqoVFRKkjlVQNmltKU+8pk8KEibsqu1G/8iCuLdAvDCcfgzB8ARNfHeqSBo9pMgvFDMwWJQoKxTHkLXRz6bQZ2iwOKwSbo2c5+KwttwAiBa6WkikdQoG/+N8iAQANHnlCOBXjJNTvobDXCe4EHADgwK3213hDTC2xwUq7+UAEwTiuR3q1euYs6aJgrdP1k3tGMILMoYF8JM6Ry8QTsC1uoaOsqVWWSNVKTTjHc0SRjxXIawerSokfaYIhBz+fxcJKJockSL8olOulZURNI/Sdgy30sc3koccNROvJC9SxmaktYwOzXNUV60yFpWJIvKFQpsAZPKhXNkFIuYLREop5HN5jE2Ps4Lt+0GyOZzmJiY4EAF0rlS1Qha+Hj8JNnOEpkYW6P/cBwwPUs7DpgKZPJiqmushaZnqTsuFM2ATT+psgpsTqq0ouTgyFAKuXGqZJxGSBTc9BTkFcXIuHEUHl+vjR7GisEBaLMNNEwDPekMJkeOIZdPQUqpmKlU0Z3rglWuQqHsPm0MkBPqx7VQAonGmNeUva+VEfMPBsCvPPYoiqqGXDbNOmCtqws+VXcodrXNB0wkNr2gXC6LqYkpHoi//c9+Ew8//DC2bt2Kqwd2zvG9kRxt3vqlB1ak9jXRKKdo+6M9x9qKa25uT8GJOtSF1xIFOjQ7E1v93mKHdOKAEgAwRdS1OyS0B/gksm+xNkT9k2QHFLyERT9OwDnCwJOfRdQ/zee3ugjn4GgzQSUKq25zUAXpdoetRiWtmoG/+XePoiXatU8J6NscFNZLB6sYOC/v/O/R/Ihqvs056iiSLXEccMhyOlY1JJFvJy40ktwkc2tuP74nijRrdziULq3N4entn49Ts7Y5mrPdtfqaLxggovHR6ee6UcKjX/kLTD3+GL76J1/CTR/7CJyUgvJsGRnJh2Sk2ThrDtZKomZpBz01PiHKBxzpgE8XgEnITBITsnLIOUWWzz/9tV/HI488gquuugqbezadAMDNwRf0u8JlaRY/eBvb5vCD9gA0l8xkkTZkAYCJADhpdjEgFgLYAgph4W0upCAWfq5RAox2E1ywgIkAuhVoNl/u3Q7whe1xVqs2B1Eh7Q5Ko9h8nNR+kmV+kUYo/0Lb9uUoCxodrUB44QKwsC0/Tji+6DViXpY+J1ODRD3N0XoKFYVNdLwsMYvzPcQg7IdRhrTIWTYfdMEnMZUS14RLUvTGQD/X6/ECs9j9uXFo/mKfB3FNtsU+n0i371/aCbTtf8H873R8is7P1Sp4/Btfx9RzT+PPv/Qfcf2dHwGyKfiOgy7TQMOLkgqdMQAmEpy2YDRRsukMZ8f7vd/9PdbQUpBD1jix5MtCi0tUcocyK7U7FMEKLepgLsXT5mgPb/OTcqGsLvm/CICJk24/AAUAK+ifZplXq+s0c7Btb+Q0PzwJEBdYwc2Sw1aXEC2gzcl4Wr3r5tzArdoXGGhQvDiMdgEAJ21xrbL2A7T95015GRLtclS3LTqNkjfREfG58c+YXqHvKHG6R/oOPf9JOueYGI9UFvPtzvHlMde9KMAKLNBAMMDzVvv+oUxp7Q7RAi8alqL5L9oBNlb0YGzPyxg2VfznP/1jbL/+BtQcj+mRLl2N6tWdSQBWufxGyCBM1iJxYA8/+GN8+ctf5hwLSQTcYh2VOEAW+5z0ou0Ox2mvMhBZeHNRUItcRGQBJy+4+UU2/y4aAFEhl8UP2pK2OwxNsIWkKs5tDqGFKVogREW3mq7dCoyTRC2Ljw9BBzRZ+K36WpQxNil7v+j446KX0dHcfvK78P4FVe0JYOcyoMSPmoAjA2ycjjKxchlIYwCme1JjH8Zi95e8vmarmgE96dYFgT4iQDv58/bjV2ed/uJHM2/f6luqIF+2CEBF8090/jE7wEAxhWuvvAS/87//Kwys24xywwFVgikS+FIGuTMJwDOlMnPEZEkRBVEoZBmI9+19kx1alfL0SYP3xMHS/gWRCL49gAhqQgkBov31RSIGtjqE11j8CSjfbNsBKsAfgY/vhECHVtchyqjt9QUA/G4slJYWqmCCiSZQ8wLf0toWFD0+QTnRqiNaDIATriMAMNEOiJL/MCAuuHZyX/JCim2BcDyM+28xQ4F0rMnR/KzJ9YRVt0XJngQ7yJIpAGCBj0M9qWdO7CjhAihoX7Tg9CKPQt5A14oC+gaHUfMV1KoOJ4WnaEBaQM4oAJMXMSmFTglryPOfNkwGX5IcKScU0iRa6kREYQF4m4OSOLc7SI/aySEYX6INpvjSgi1elKS9HUC3vwTXt2tzkI6z3aEIOGTB+I9qey3hIZjfJ0HXSYAt8uEK7p/yFrc7RPNbVLFB8PpPqIPY6j7mkvHEHyZAnKwbgvVN+P6E9yeaQKLPhRa4oIEOjB/uMsEL9Km0mOrAl32u3Ver+UiZBZgpGT6lEg2i1JhnjAMmGQjJtDh5thMVJ6S0cyTJot9JftLqmONMRSYmaWnbAXSScHqR74gsNJEFKrq9VtZvMwgkFspijxAKLrAwEm5hOyKRiIiCEXGsIh2xyPpvzgXbfO/z1E17BBRx2Mn7W4xrpppenRzNycNbjmMBQlF17PbHqS/AnF96AeC4clQsk7EkxqpkSHFFlqYFtpWVzPmi2xwiH4mIwpvnOlpfRGRgiQKVOnm3Ef62Hx9yQOWq6tANGaEnQ/YoZ7YGKpRUtmfQlcqfWQB2vCjHLNWNohI3XAmAKvQRP0UlXJo0ogs7ixURAhNBFezhRFsQ0QvqFIAXA5j564o4MEGkmsBCEKlERAApGoAiABad3/x+Wn9X0D8CC8eTTtwBLbxG8xZcNBZafb4QQBf2p3j8tH++OaphwTBIwNJLZMzx53PO3eT/TQs4/0rBTk1teVSSpOk46W5imdpifUNlBtoCtNTeR0O5qNsdzRVPWn9PtIU5nbc6f45o/ELLoNqYRTqlQXVkSI4K0ka7hgdbs5H2oxp6HVjAVlgaOY5XHn8MRVWJdMCFArRiEb5uQMp3t9UBk4WX6HtbAawoFFbcfaJNnOgFic4X3YGofdH5os9F99fp9UXti+5vqa8var99IEqzBS9SXJyJCS7qXaEFKXDSittf6m+Ixpfo/S71/YnaP3UDoBVYUyCWCICztIiWp9GYHOfKKhOVOnrXbsKOq6+DVG8sA3D7V7TUA2ipB7CofdEA7fT5RdcXbIFJJ9tkBS/8fSHFIrL4T37aTp9P1H+izzvrH1HrS//5B/v+RYqmZQAWWgiiASIaoks9QUX31+n1Re0v9fOLri96vtbnJxPjRL492ns3TxqRD0BEsYh6p/PPO+2fzu+gsxY+2Pe/DMBzLobFhsnpTeBTH3Si9k+9pdbfXOoBLGpfdP+dPr/o+gIZXiKzaopGS0CXfooCSYQcn3ABF/VPp5931j+dXr3z8z/Y978MwMsA3OEcEU0QUfNnFoDFHGnrAIkEeDtVeYh6p/PPRe+n0/7v/A7bt/DBvv9lAF4G4A5nkGiCiJrvFABE1xdzwAmtkOQRaQ77XsgBiy3ehc/b6fOJ+k/0eWf9I2p96T//YN//MgAvA3CHc0g0QUTNdwpQouuL2p8/XwSuCUA388DLHLDo/Xb6eafvt9Prd3r+sgpC0IOdvmDR+aIXKAII0fmiz0X31+n1Re2L7m+pry8IRAgiioGANPlHVi/9rVlDT/lIEjlkc8pTsSqi0+cT9Z/oc9H7OdP397N9/0tuAVu2E86OHscLjz6Cgqagq5hHrqsbei6PBiQoxd62OmCKxDq7dcCiAdTp5+/3CbS0z6/rKkdDEigmFixFTRKYUgRl2lRgWVQbLQXKXUsleyi5PUVYl8qzKHYVoyyLfoBGqYzx48cwNTICu1Hjihu2x6MUZiaNYm8vir19yOYLXHFCT2mYpMdrOEi7gBmHjbqqBEeX0YCPLknhyicUtUn/KISeeGNKUkQOPlEkYae91/n5ovHX+RXat/DBXiCaI1lPRwc8evQIioYK02mgMjGG48ePY6Zho2/DOdh6yU5IVt0KZ0aP47mHH0JGDlHIZpDv7oHZ3Q1f0aD09C8DcNsRKJoAZ/sA7XSCtn9+SpZD4BvVEYsqAVP+aFq06f9UM4/K1Fg1BzTYi7k0qrU6fM9m8D3w6ivYvXs3Xn7hRRw/dgS1UhmUc8Sx6hyHT+1SVQ8CdTOdRqGrG4PDw9i0+RysWbMGazafj2yxAEobSVFXRsrke3AIlE0TgeTz/XCVD1WNyi/pOv++WNHQTnvsvT1fNP7e26ud3NrZPr5F/XNqKhx67tMB4MrkJEwyPhol1CbGuNbitOVgYP25OP+yyyB5thuWx0fZAs5IITJpky1gAuBQNeAX2lfEWLaAO3vBSz09lr59MQATuM2F0MoygxwNZkrW5MsSbMuBXatD9kN0ZTMIXQu7fvIYfnD/fTj02quc6pTAUKbctEpERVA9NipvY1BVYSmqskKVWajgJ/1OJaXo8y1rz8fKczfikg/diN4NazFVKUH1ZfSlCkDVQiMVlY9KqhhQGwTq9H+y3EXpOpe+f0VXEI0/0fmdfr4MwO0i4WqTM1BdC2F1BvbMFMbHxzFZtzCw4VxcdPlVkOqVWlgdH8OLTzyGvCojn0kjXSwyBeFAgTowuGwBL1vAbXpA5MSICpYSmBGI0jafEzfFZc5Llg05DDHc18sW7cPfuxvfv+e7OLBvD6YmJ5Az01zCvre/H+vWb8TGc7dg1br1KHZ3QVV0yGGkBaYKBVSheGpqAkcOHcI7B97iwe5OltCzchh6bzc2brsQt3/soxgaXgWHCmjaHiw5ZLAla5yOhC5JYvs7haelP38ZgNv3sah/ltgCHp+C5tnQGhV4lVkekyOzFfRt2IxtV1wNyao1wtLYyBwHTEl1yAJW83nYgQS1f2AZgJcB+LQBmCiIJKMZWZpkvZLFQFYw/cwXu2CqCva8+ALu/ttv4cVnn8Lk6AgX6Olf0YfzL7sWl195BXZefgXzuw5V16ZCnarGibZMRQalLA79qKYwJbivVcu81ZscH8OeF57G/t37UJspwdRMFPt7ccVNN2LnTdfDzGdRLUcFV8lqJmuX7i8J7qCFQ5QveekBVnQFEcCIzu/082ULuL0FXILhO5AbFVgzkxgZGcFoqYrBjefi4quuhUROuPLoCJ579GFkZaCQSSPT3Y1UsYs5YKlr2Qm3lCtsp8P/zJ/fHgA0LXJykYVJ1i/xrbTNJ4rApDLngY8f33cfvvWNb2DPq69wStOBoUHceOtt+PCdH8W67TugajIcH6jUqpCIfsimOX6tXK5B06KabVTaiurnsTWrSQzGFJhcmh3FzJERPP/wE9j73EtMN6R7u7B621bsuO4qbFx/HoMs3RcdVNGFvsOVgAW5ls9839MdLAPwUs7PTp1wpclZmKGLsDSNyvgIA/CM5WJw81ZcsPNKSNOlUmiXZvDaT3cxB2xoCoxMFkZXF3PAqb5lCmIpX/DZMYk7uYv2AGCaOmZnZ5mGIAuT+FwC31TKxNTUNH74za/h/nvuxVt738Dg4CAuuexKfPTnPoVLr7sRoSahXLVBIE6WKYGi49qRtaqo/DcX8xa2Y8cFEiEzeBIwq6bE3HJKVXD0zQP40b33Yv+e3RgeHMSGDeuw5abbMDQ0xPfGZeJVlc+ja9Fx9oPwMgAv5fzsFICnxqcZV4PKDKoTozwXGlDQt3Yj1p13AaSa64SybeHtV19GXqGCUz6o0qucycJXdUjpwjIFsUxBnDYF4fsx1UCUlm2zzKu/vw+VShX33nsv/v7//X8wPjqGQjaHT3/2c/hHv/yr0AcHMV22EJomciGpJmqc5zZjGlAVCa7diBUQKmy4DMQBccG+D1VRoXIlYhmB7yOQVdR9B6EuIWUoKB0fw+s/eRKHX3iVTGo4F52Pm2++GRs2bODFgYA3kclxbuu4JlsnS9TSnrsMwGczAE+MT6NgqtCtGtzSDM8BVzOQHhhG/6q1REF4IW0RS6XSnFSIrAAa1EQYU7q13t5e3j42azlpYJKlIFZBiCoSnO0cUqfTp9MJIuofUfui85f4+YIGfEmBrKfguB7guugtZHHP17+KL//Rf4TT8JHtLuJ//u3fxF2f/zxK1QYatov+ni5UShZkpbOSU44X6YpJgha4HtKagcBysPelV/H8M89iHUni1g1g84dvQnHFADRLQli2kCkWMdqoct2vzo4z/X46u3sxxdHp+DrT/SNyIs9nt28lQ6N857QjS3ZOiS+BsJIwdXJyGkUSNcSOZ6K7yMdAY5L+PgfAZBrTNoy+mMhwlgG408H7XnB0ogF+dg9g4mMnZmaxYmAAY+OTrHZ45Pv34Uv//t+hOjWBQu8g/slv/iZuvPMOeJoMN6Rtvwbf8hB6AVRDVNKn/TsiQ4FrFgZR5ZaskYKh6SiPT+LYwcN4Z9ejqOsK9MEVuPzGG0EVNHq7+lGp1REQ9RF4HQ6CM/1+Orx9IccsGp+i65/p/ukcgOkJE0fzuwbghuWGtC2cmZlh4E1AmBqcmJiAokjLFrBoDHVEUYgaFw3ws3sAe24UVRYiQC5l4p19b+Df/M7/ht0vPIfubBa//n/+e3zyMz8PGBpGxseQKxZ4Z1WemkF3sQinqSy8qKdafa5R0VfidH2PLQ9dUWEaBqh8D1XxfvP157H/9b2A42HTBRdg0yXb4RkaXMeH5IVQ1NO5avM5Z/r9nO33f6b7570FYLJ8yYilxZ4s4KmpmfYWcDMAE+gmIEw/qXwGlWRbpiA6GcSiASZq+/0NwNWqg4EVBUyOTqKvtwu/9y//Bb7z7b/BUH8fbr/tQ/iN//BHcHwfdasBJ3ChawqoECmVI0+bKdTszixQAmBO0hMnaqcJksjhiOO1NRfv7HoRjXdGIGsqzrvlajQyJgzNREjlx1Pta56J3t7Sb+HFd9DZN0TjVzQ+RVdf6vY7u74oFwThY0JB0JXeNQDXG05IEhyiIJJwzMQKnp6eBnEcywAseontPhcNMFHbogEual90vuj6os8FkXCSCdV3kVaBXQ8/iD/4vd/FyLHjuPiSHfirv/or1Aq9qNUqsUpCRbkyC0OWkUkZsOoNgB1qp39IfhQlx2ObLPEwhOU6CBDxdjUd0MdKOLrreXieA68ng01X7gRkFUaow0dnHPQyAIve3dk9fk8FgOkJE7VMMwATpk5Pz7a3gGt1O6QIpXK5zI0kIExm9DIAiwbPqXwuGmCiNkQAKmpfdL7o+qLP219f0VOwyiV0Gwr+xf/yT/DYIw9xoM/v/eGXcOVtH8JEhSppR/pdVSb9bshVtT3fgSorCDvnAKKiiZCgqWRXg+kICuKQVAWNIETRB6oHD+PIm2+iGtpYe9GF6B1eiUBWEHjLANx+BHQ6vs7u8SsCYBq7yQKfWMBkwCYUxCkBMOkfCYDJIkhAmBpZBmAR+JzK56IBJmpDNMBF7YvOF11f9Hn763uhiqwW4tlHHsQf/l//B44dO4aPfvqz+N0/+c84OjKN3r4iB180rDo0WWGNMHmKbbvBnmKfIfP0j0CRmNKgUu1yEPIW0Q8ChLLESXwMNQfPqSGtAftefB6oNUCLxtpLtqGqKtCTuvGnfQtn+v2c9o3HJy71/S91+6Ln74wDTgCYsDPJCvmuALhas0LSppEULZGfEQgnHPAyBSF6gaLPRQNMdL4IQEXti84XXV/0efvrOwHQkzXxu7/1G3jo/ntgplP407/8Bs69/EqUPSCoUYiwHuWLqDd4HJI8x0jpmJycgZHWRTfQ9nMLPgO7BpkBONH1horMAJxxUiiFNdhSHaZl4egLr6KYKSC1djWCwW4YzrIMbdkCjnqglQytYwCeKtfCjKrghScfx7qhARS7umDLCjzDwGS1DsMP0NXVxZmrCOGTOHm6magCQfSTLIuFB/1dVMXgzFelFc1vEcCJzl9qABRdv9PPRRZCpAdPjmTLliRRlwwTpQNv4re+8DmMToxj+w234g/+61+iWmkgp2qwJVdwg6L+F/Vv+/P1ugS3oKLsV5H2fFT3HYDhhEA2jdz6VfDkaAForraR3LB4bHfa9+/F+Z3233txD+/fNkSRcATASS6I5nzXtIsjBmGmUkNPNoOcqcGplTgQ48Cho+jqH8DGredDIiccrDoevf8+FAyNwVbP5pFbsQIWZPgS+G+U2i8B4ORCywB8KgNLBBCn0saZ/E5nAKyaKTxxz934g9/5LU4l+cv//F/is7/6a6hWLciOi1AXAYToc1H/CgC4IcPLyqiGFkzfRe2twzAcD17KQHblIEIjvQzAZ3L4neFrnwoAJ6qaVgBcnS4jpcmQ7DpmJ0Y558ix0Ums2bwZWy/aHmVDC6oVPPHD70NzHXQXCjCyeXQNDMGWZHiFHANwPp8/AYCjKDjyMC9bwEu7RTvDI1AgxA/D9hawohr4L7//7/Cdv/oLDK9dgz/8y69i7Xnno9FwAMs+4wCsORJcQ0JDcmAGPuyjo5AaDgJVhtlbhJzvXgbgMz0Ez+D1TweAib4lC5hkvChVYciANT2BiWNH2Nc2Virjwp1XYsu27ZBq9UaIRhUvPf4ogtIsevNFaKk0sr19IAVmo6uHc0EQANORcGjLAHyqo0JkoZ1qO2fqe51ZwK7l4o//7b/Gq08+gW07LsW/+dM/Q5W0Dp6PtCLDplySbY8ltoB9iXMCe4oPnTjimVn4lSr80IOWSUHrG1oG4DM19M6C654qACfJn5JIOKIaiIKQSyWkKZvf7DSmx0Y54G28XMGOa27Ayq1bIdVDP/QrJZ4gs0cPoy+fRyZXQM/gEEJVQ8nIMgAXClGEUpIDgvpm2QI+lRHysw3As5NT+Js//zJG3tyLK6+/EZ/69X+KaZKZOQ66TQMNYbKbpQVgNZTg0CJAKSwpv0nDgjU7A8mnenAS1KE1ywB8KsP8A/qd0wFgEjMQAJMFbM2MomCa8EozKE9OcmTcWKWCy268Bb2r10Ka9T2mIN564Vkc378XKwp5LmrYMzCEgNIH6hEAc+KIZQA+jWH2sw3A08eP45F7vofSyFFcfv3N2HbzLbBVHXa9iqwSwoUo18PSAjCNaXIsq7qGwHMhBz5qU5PQAg86AfPQ2mUAPo1R/0E55XQBmKS9k5OTcBvTKOgGrMlJVCenMD45gfG6hatuvxPp3j5Is3U3lKwajr3xOg6//ir6u4swM1nke3vgywqq6QJ6enoYgDntX5PaYdkCPpVh9rMNwDPHjmLP008hqNdx/o6d6DlnK1xDh+9YSIUuXEmUbGGJAVihnBAe0obJEXKyHKA0OY5c6HMVZXdg1TIAn8ow/4B+51QAOAnRhsUcAAAgAElEQVTESGjZpJ4gAbDq1pGjogTHRlCdmcbE5AymHR83fOzjkPN5SI4ThkG1jiN7XsX+559lAM7kc+geHAJ0HVNGahmAOxpcP9sAXBk5jqN730BWVbF683kIe3pRDgOkFBlZ2UeDZDZnkAOm6kaUlCdjZlC3LSiajJnx4yjKQMYL0FixchmAOxr/7++TTxeAKbqYAFipzCKraqgePw57tozJmRnMBsCNd30SfsqEVJqphFQJ+fD+N/Dsgw9gQ18/erqLCEwN2YF+jCkmuvJd6C72cBYpKpzo+FQtIIAkh/C9aAuZ6CRFoXvv/et4vwPce98j722LIgu0/dWskVFUSuNcJijfPwAp0w1PNkFJchTPgSvM9yu6fmfvX4EK23OgpUxYdh2moqAyMYGcokHxQ3i9vYLu7Oz64ne1tM+/9Ndf6vsXtS96QtH7i9pvjmngEljJv8CfywPRbAmT2oE44FTDRd5UMTtyEBNjx1Cu1SEVijj/ihuQ6x+EVCnVQtPQMHrwAHb96AdY39ePYjYDJZdGpq8XE2oK+XwxBmCTChPADxyw/EgOEfhRCF6zUP3UAjBEHXOqn4s68FTbWf5e6x7obIA7E5Owq7Mw9BBmsRuBWUCgpqFCAjwbgSJ6f6Lri85v/14XArAuSWjMzCAjKVADwO3pWQbgtj0g6v+lfX/iZEeieX1q978YAMOfL4lFVyL6gb5LqShJBZFxXBiSj8rYMUxOjGC6XEGmfwgXXHU9zK5eSLVKI6SUauXJUTx+/71YU+xGWteQ6e1CqquIGT2NbDaPfLEXKTMdOeKoMm3oQpFCeMHJACx65Pf2c1EHvrdX+9lrTTSB2vdIUKogdKrQtRBKKgNbTiHUs1BlILAarD5of4iu39n7l0MFXuizE47yT1C6HrtSQZqqeISAV+xaBuBlAF7UAiYAJtAl/xgdSdXvBIC7/QBuo4za1DhmZ6YwOj2NoQ3n4LwrroWUzkFq1OyQrFkKk3vi+/ehVzdAwZe9QwNQc1nU0nkYqQzyhS6ksjnIiorA97iarUz8WczhtaIg/mHAqrMJ+A9zj+/nq4gAsP2z+dUGlMDiZDdUa7AmGZCNDA9az6pDEpb8EV2/s/cvBTICKYzL0TsAGRe2DS2ktUGGk43074sfnV1fPDKW9vmX/vpLff+i9kVPKHp/7SmI0HPncugktATVFSQAJs3voByiPD2N2swEp1o9Oj6Fc7fvwKbtO+EpehSKTIUTZc/CUw89ALVaRwoS+oYHIadScAvdUA0D6VwX18nSNcr2HkCiFH8y4ARRtqrFKIhmTljUFaf3uagDT6/V5bOSHuhsgDs1C3oYAzBk1EOdw3up0rFPxTVpELU9RJ939v4JgKFEUZ1kVLiOxVawQnW+ZAWOmVkG4I4WoKV9f2cDBUFWbxKIQV1FEjTKBUw88Co5xPTkGEpTkyjXqhidnsGl196I4c1b0AgkioSzwwA+lNDF7qd2Yfrtg8jpOvpW9EMxU0BPLyTKVpUrINPVA900uVYXA7BEZcGjhNetkpUkwLy0YNbZBFzae/sgtC6aQO2f0bFdKJTuUfGhqDpqoY5AoxL1CnyvAYlkCGcQgCnZiaapHDoqIYBVryFlkLkecBY1W0stA/AyALd1wiWJpxKZLikgyAKmzH7DgYXZmRlMjY+hUm9gtmHhmlvvQH5gCA1a9CkdJZFdElwc2f0a9j3zHPqzORS7uzgkWe1bwYmptVwe+d5+GKlUDMA0QKNQ0sTKbQXCyxbw+x2EOwNgjxI6VaeQJl0tpZwMDc4xougKpJCC3UXtiz7vbAH2PSBl6HAsm43xarWMfDYN3/c4JastidJhdnZ98ehY2udf+usv9f2L2hc9oej9tacg5DA6n8A3CVSjhDtk/dLPvsYMGtUaRkdHUWlY8GQFN935cQSpDDw6p1JthJJOuVIdjL/9Jl748SNY2d2DTC4LPZ2BuWIArjQPwGY6DfjknaA8q/Ox/ItZwcsALBoAZ/vnnQ3wUNXhzEwgFTrIZHKwQFUoZOZ+FdkDwqUOxGjfvwTAaTMqf6QqEmqVEvL57BwAWxDVhBNN4E7fr6j/z/brL/X9i9oX9b+o/9oDsNJUMIBAmKIqEwAmKqI4exzECR8/Noqq5UBKZXDzXZ+AE8oINY1C3xuhVbNQzObgVKt48J57oIcuVq/o4bDM3r41KGkS7O4cW8DdRg6q78OXAwSGCslJ8gLP0xDNFjEldD+jW0xR/5/1n4sG2KkNoMUfU3R+Zx3khhJU8hQHLlSqTEEqGkWGI6vwJRkZ2URAjq/ARigFUW5hKgXExYkUpgI6Oci4gE96Mp8cFZF+U5bhkwpDAkKKxHNdyLYFNYxoNVlV4VIxT6gIFNH47eTuzoZzOx1fS/0MS31/ovZPfr4k7ST91GUpgmCqNyhJsOp1DmX36lWoRDGMjTD3O1kuY7xUxsbzL8SWSy5BPQAUw4RkO27oWjYyhgmvXseuRx5Gefw4Vvf3IaVKKHYNo2qqcItZpLt60JXKwpRVBHIAl6wYL9K90ZEkZl8G4PdyUIoGiAigOj2/s2fxSc7lepA8G0roQyMVjarw9suDBJUtYKpa7HIBWA7nZFqCqhmLJGrie6PmqSSR7BPNFh1BGDIAU7kjSVYhEQC77hwAQ6XFQUVAIExatA/0cWbHh7hrl/r+RO23BuAEhElFGVAtQ1WDTwVfqzXUpifh12sMwBgfwWyljOlKDdP1Gi697nr0DK+ErxlsgEhW3QqZRCbLwHWx/7VXseeF5zDc24Vi2kQm2wM3Y8IjSiKXRyFXRDaVZu+15dvQWLR2YiRcMx2xbAGLh9jS7hBEA0wE4J3dvyRrCF0XvtOAEgbQVRWSojC4EQB6MgEwWb5N1VO4DpvMOtxOS7KRg1kmoE/K08fVW+jaXJiTxj05lSmiKQygyjIXAqXJEdIisAzAnQ2Ajs9e6vEran9xAOaxE/hc3JUAmBy59VIJVmkGYaMOxffhjo1gplLFRLUMX9Vx04c/Ak/VoGUysBwbUq1cDVVCY99nTfzs2AieePBH6EkZ6CsWYJgZyNkMQipJZGaQLXZxgnaSXTTsOlQ5KhveDLonOuNEE1zUAaLzO37DZ3kDnfZPp+d31j0SVCDwEfgup3ik3+fKFVEmMtNEIM2/Y7J6yWJVQ4WB0xNSWO3vj+gN4ubYSZIU5STLNw4lDTzS/pLsjOxuhf9OBTtJs0wS9/dH2aFO3tGZHR/iO1/q+xO1f+IdnhCGHAOwrOm8mBPnW5+dhlspA/UaZM9DdewYKnUbRyensGLdelx5402cgpXoB1be1Er1UDN0Jo/ZWrUbePxHP0JYL6Mvn4OZyyCdLUBJ5+EbBvRCFworermQom85gBJFwvHWjitkRFxwAsrimm+iDlgGYAHECMbwme1fAtQE/HzPgW9bgOdCAznhgCCfZcAjizOg6ip+pIugIpqJzFE8SRf/Blko1H5yJCGlNJGoVD0FIMlyBLwy0RFQmJ5ADMSdXPv9ce6ZHR/iPlrq+xO13xqAk8g3wjdVjwzYapms3xLCeoUBmCI9S5NjqFgujk3NYvvV12LNxs2ArsKNDRHJrTlhSFFJsZxMDTzsef4ZHNm7GwXdRLY3h0KmC0Yqz9YKinlkenqQI4laAJ447SiIZQAWD7EPMgUBKnghR6GalG/XtRqQ7AZkAuHQg5/PQVJ1QNXgEV0RRpwtERNEG7gdWsDkpSbQPYFyiK/BqVUbZTYiVEWDJOsR9fD/t/elTXJc15Un98pau7obS2MhFgKgCIqLOLTMGSvk8MTEjO0PjvmhE/NlPk3YIUc4Rrs8okUBFCQQALGjt+pasqpyd5yb+RqJYlU9kOUmKaAzoqKqO/f37jvvvrucS+ccQZvhma+6CVgbBvhtK0A6gFz1+XTXfz46v6T9KkIeVnZhZfleD+GoD5ultsYDRIM+DgZ76AURpoaLH/33v4Xh+mh12phOx7BZKy4OkjzKEhiOLRwPjpFh+PQxfv2Tn8DJUrQ2G+h6HTTqa0jqTYTtOrzuGtZoD7Y8hOXzLTJBMM35aAFmVYD7rp+vExCdAK56/mrtY9DqQLtqqYSaNEVMxsiDIbJwjMh2YPtNWI0mzFodKaMg0kxKyPPJM2s1Rxyz2tIsK0wZVmGK4PXj8RRxFKGRT2DYHkynBlguMmrAvKVFJfgYgPUK1GryoT/7qOVXd/35AKzifpUfIQgC9HfpfBvBT2OkgwOM9ncRhAEe7fVx/to7+E8/+hv0J1P4jQayJBQyMyMahHkQh3DrvmjBBGA/z/GT//2/gHCKWsfFmttGu95F0mxh0vJhdlrYaHWw6TURluPjGID1ovT1jtAJyHcbgK3MRJRldLNJiR+PYV5hgORgXzSEIM3gNlvwuhuwG+3CAcbSQGIvzgBHlym3vFUJwImETUKcJfRdpFGMyWCEcRBgw8thuX4BwLaPjGFyVMMZAWfm0JK1fb1O/Q6dtap8HfWrHPXzLb/+PBY0Bb7iL+BqKc8xHA5xsLPDqAb4aYJscCDmhyALce/RNj7+r3+Hi++9j2EQwbZN2KxDGIcwwv40Txjx6LuI00jIqdu1Gp7cvYt//r//iEtnWyKEHWbCdTaQuT7yRhPuximhF2zk8eESTzksMuRiD5b8+vzFF5xNzNA7OXQAoxOAo+7Ab/v+3/b7LX9/VcSVR6l8ef6PDgsu2zqPHmCYhIg9C/7pTbRObMF06pz7EYUZcmMM17IFvKnEGlxRicMsl8gd06wjiWMkaV6Qolg0XphIk0IGmanp+A4MI0OWTIHxGPnBPoxBAC/NsXPqNOr1Ovx6XZ6PtrmERFN02tmWREgcb69uC+gI17kKon+MsuG6RcQXnWfEMf4dhDGaNRe9J4/Qe/IQTcYDhyF627uIJhEePHmKC9+7iisfvCf0vuOU6EjuCAcpwzPjYSQmCKvmIsniQwDuP93Bb37xcyTDxzixto5WvQXXr8NttBB6daC9hs7JU2iTV1DFAJezAW9x6IibY4GogvAxAK86wL/bAKzKtLDPVTQCf1OoxfHb30Zvdw+jvT04to3W+gm0Tp2Gs7EpZFCIMzmO2UR5nsGi88yi0+y545fCrPLwU4aU5UVqKD8N38UkmMKxcoyDIf74u3/DwdNnOHdqExdOn0FwYktSjm0OHLMg5Ul5H97DFrq/Vxd9jt/shVjzeVgkvOcy0RfypHId+FtS1dMcvZ1niAYHqGUJMB1j0h8g6A8wHo2xPR7j+gc/wIXr12DUfOF/oLxasJBEMYx4HOcRwyFcWzKR+E+ieDKe4sHde7jxs59g68Qm6r4Px/ZQX+ti6rpIPB+d01voNhowSz5MPhw1CAFYs2CNz5JqRMTzHlcgfAzArzYAy5I/TQ9rCSruVGWyCs0QweNnGN17iPDprhznbHbQvHQOza1T8NEmmhbhYQaTN3LSPyEvSXyyPITDuGLaeaMYppHD8zxx4DEErZkbMiB+8dOf4ca/fSIFZi9cegNrmxvobqyjc+7yoVCKo05ly5X24iw5BuBXGad1GjBlSFZWZT1MpUio1VwQpnh89w7sNMSaZyPY2xF5C8cBtrd3YZ88jR/88CNsnDuHIApF+7XpdI5TsQ4Y8TjMoyQWJxxvQvXaNS2wXPdkOMJv/un/IAtj+LYthTndRgMpU+haLViNOrrdE6KKu553SEZBEOZWkBM/dyN/PV6IP3eAOmoN9aivv9rwUxqwKuaqNAl11dg1YY2niHb2sP/FA2w/+AIHQR/wHdTaTbx1/SO01zrorG9KjUJqw0EUCR2JYdGWVoAzTRP010nZrDzDdDTE9vY27n3yW/zzP/4Tnj16hq2Tp3Dy7Flc++BdvPuXP0TzxDqQMAKoMJdVQ9SUYvD1ZHa1Njs++5trgZcBYGq6imhHab6UF6Gd7A0RB0NYSQhMhhjv7QmlKfkgKH9v/tVf463vvS0+tsF4IsqBkRmFA7jmwwjH0zxmWW5mKNkW8iRFnmWiQTAQ/v6n/x83P/kEdpbi3NaWaLt2qwF/Y10CiusbZ+D7PhqNRrGMU8vLMod/XjrpVxPqYwBeLo7fbQB+MS39xXhcvpeTmTAdE2meYHDQw/b9L/Ds7h3sP3iAyX4PfSNHu7uG01tncerMFjZOnkKru45Gu1MIs10Hkgjj4Qi9/V1sbz/D/Xt3cOPT3+P27T/ixif/irfevIJmvYUzW+fwt//wP/Hef/lLqcwcGhmctFhWKvBVDpaCHzh/IYb4m4OF4zt9Uy2gA2BGgTyP+SXlgyPmKQIsKSfHvT5anodoeIDJHu2+I2FCG00nqNV9vPvf/l4S18I4QpQkaDfaYk6LJ1M0Ox1GBAW5Ej7LLJifkqTQBpi3n456+MW//AvGuzs41e0IY1Sjw1jgdQRhCLN7VswTrKRMukECtNjR0lQ0C8X3Ogu6Lw/CxwD85wzA6tmrpiZlR+N3M7cQ0dTqmBJylkUhxo+f4tnNP2Dn9l3cenYH/eFAhJrONTrM3Jov8snVWpayQEDh1Ov19qQSLY+Noqkcc/X6Nfh+A3/947/B//i7v8f66VOA6wkXRX88EgefrNZQmMxEQ8+f85roCeO/Kag4vs9RtIAOgMtKQyJLBF5lUqOMEYDd6QQOOSCYARcEiMMpHjx5grzm4Z33P8D5dz8UPCRHsPgkGg1xPlMDbrVYkmg8zAmSMuPDEk2YAEwzgmXacOwEX/zxT3hw8/dIh0N0m76caNdrQtQetrcEeJuNBvxmo/AU0vZbRkEw519t80BXD8THAPwqAbDSNvlOBTMZLa8m84lgWTZqBMQkxXB/Dwf727jzhxt48vQR7n5+B7tPn2E8HGAyHmNIJ8dwJFVmCcSMgqBtmPbi9loXb775Jt64eBHf++B9fPyjv8Klq1eF/CdOC1sxl4ENv45hOpGMuMKMUQAvAfiQuKeSRXcUAHB8zW+3BXQAzJAxwcbS+cvJnjG/JFsnkK5FASaDPuJgLKba/YMe9oKxpB2/99FHcNobhXwmkQAw8fVQAaGfbDoZ5YXtl6YHQ5Z1DL+cUkjpiHBzGOEUN372czy89RnOba6jScLqPEN34wSGrdNieqAWTACmOUJuUqYmlz64hSB8DMB/7hPM8gGkhJdHzS71KXf7ZoC64aKeeMjGCfI4R153YTRdZDbQjmIM+j1sP36CJ1/cx+P7X2D74UPs7exiOh7h4GAPcZah3mzg5JmzYqrYOv8Grr31Ni5fvQK7syZl50OkiEjuk+RwYcJNDeRhjKRJf3RBqUpOCCZpiLZTer3p9DveXt0W0AGw6xZx6cp3QU2W5Yb4TVBeC3Yx2O/BSnOMBkM8ePwUXncdb//FD7F16TKmcTG+i2rJqVzLcouonWAyZlHOyVIJ601G2NrYwP6Dh/jdz3+FmBUD6h68mot6vQan4SPjks71Ab+J5vo6unTWGRYiFl2kp49Lu9xEorgixKNtCMDr+F71mXSvrnAUb/bdtvEedeuTn+GQTIdJEmSYimOxoxW/Q5nwuQqT6Af6MihfpV2XWsrx9vq2gA5gkRSmAbKZgRiVM/bchMkoG8tEI08xTVKpCgTDRNDvY/D0CczpFK2ag37wBNPRFMkoxt7uASYZ8NaHH+LCe+8iyGL45JtesmkB2PQc5FEC18jw7N59/PYXPxPi9nPkC/Y8OHUbZr0Bs9GG0WgBtboMBN+rwbMLg7XSfqhZS0iSWvIx7VSTbH8MwK83AAs7msq5p7zM8E4rGkt1DPeriAZ+K/l7fSHo9X5zHQDbwkNtSUZbmhemUwKw+CwYDcaqx46HMIlF841HI9Rono0mSEYBdvceoVar49Hjp+gNA1z7/nu48v13YbXaYqJNo+UKgBaAlcevs9ZCGkf49Fe/xP3PbmHNctCp1eA2TSGYsFoduSkYombXUG81CyOz4G8BIoVzLkfOqsrkexXdfHmu/zEAHwOwAt0qEKtoBVb0Vtpu1ZxVBeTXG4Je77fXATATdJRNlvmVhdwUgCzBCfQHGIbYfPvb28IW2bZtYDwU8p3JJMAkivGk30Nj4wTe//g/48Tps2LCNUnqL2xUizctACdhAtuzMUUsOcxWnODuJ5/i/u9uwM9MnDhVF6Q3vMIEYdWbcJoN1BptmK4Dt8FQIbJhFUtDiQcl5SADOWlz0+T6HwPw6w3AlJsqwM7G6tK5MQvQsyaL1xuCXu+31wEwi2rSDSxqYqW8vIrkipIU49EQ4WAAI4nhpamQrZPHJApGiKMMtx8/QOPMFt75+IeSHcxoMsewkUxiGN5yLhMtAFss293wQFswU5U3W22Mt/dw8+e/xvbdB+i2TAlB8+tN5I4NuDU41Hy9mlD7tTa6sJjq6XtSllwqb7A2GOsxppmW7eoYgF9vAK6Wra9GUKjf5IhQWzXmWP0+NkEcA7BqgUWpxtyvohxUxpv4GOgAHgwQT8ZCTOaRV4RMesEQw4Oi2nF/GCGyDVz68D1c/uA9JKaBOMzQNGsSzZOYy53sWgB2ba8oneGaBVHJZII1v4Fxr4dP//W3eHr7JrqdNayvdSQETbRdz4ddr8N0PaEZtGuulLg3fTpJXPE6k+DHyk1MNXSVxwD8egMwF0xKO6lmpz2PqHhe3UJpwmoftRg65Y6317cFdBqwokwoXFFl/kI0lbhyiTMfjeBZJoxoikm/j6QMeyQw7x/0Aa+BH3z8MTYunEVsm4JzWUy60whNt4YIyWomCNpvORvQy8xyBcwAaTabsGxbat3/6Te/lAezkwjdZl0iI1jo0KrXUW+1kJh1YYA36x7Mmg869Tzbg8djGP6mifI5BuDXG4DpM6jac2e1GNqAq7bhWduvSoF+fSHo9X5zHQCTq5rMepy0kygskiTCicSKU7YaYVHLMJtMMTroYXDQxziMEAlpv4Nz16/j6ttvw/JrGI0CWA5LtJmIJlN4jiuk/ivZgCNmK3m+XJCmA6/lF3Xvo4mkiGa7+/jdr36Jx5/fwslmEyfXO0Uoh2mh0VmD6a4jcyxkNYeJ+rA8V6IkGm4druMcVtRY9JDHAPx6A7A4RMqQslknG2VGmSCqx1RBWB9n/noD1Kv+9joApn4qtQLzFNF0gnA8QRRPkZOPGkB92EPQ6yGbTsHshj4LbA4D1Lvr2LpwGW/+xYcSHVGvNURJHQ4D2JaLetNHGCbI85U1YE0XUSsOhrj/p9v4/LMbUm7m/KnT6NR9hJMx2p1NCeOgOULIVFwXsesg8z3AcbHmNWAz3MO2hWqQWSC5sGeRkDtH5hf1ul4gR6HzrrTbxHmRPr1os2hsXrqtlgihG+Dz7E7Vx9FpaFUb6LzX0E1QuvP1A1BjwypDwxZPoMujXHRVs/NcR8i+Wv/pKz7oJsDlLajvH10UkMaJYyz3suvlc/n40T//cg1vHhdMtcWqPAvzWtKMWVSq2KRYatlcqlq2lceHp6l91etYUSqZuSw5JayNZdZvwSGdohdNIWWroinSYIicRSiYl0lWxyzBwcE+0jBBPAoRBGMMwhhZp43z71/HpXeuw5quJn9aG7BugAo4IkMYjPDsi3u4ffMm9p89xkarjTfOnhEuVr9RR73ZkkqgLMmckl2ITjmPtcCK4Hl+HAI12a1KekvJ0BuNDgPxpRPKgp8KgKsdWN2nfmsBSAvQuhZYvl8HwLoBglxjw9Q9/wwh/ld+m0rF4nnnat8v0wCo9vmXv7+u/XTPJ97gZZuu/XUNqru+7nzd/Y/6+rrn091fK3/LJzgu/9VG0K2CseBBUpioqlv179y1YeTPC0SQXjRnbcKYJoaCeIyKIgtouuBq34aVJujtbGN3+yk8v4FwHGJvbx+TMMWJc+dw5QcfoHv+LGJGTZSZbrpmWrR/ZQCmqYEqvGuZyKIJHt25i89+/ykOdndQc22cW1+Te9MbTVKUWpO1v2qSWRLTVNFuFTOTkGJ7EtJGOzF/85x6WISHqEZVQfZyUeZSl1Xpqh7wF142L1jsj2rTDvCjuvGfyXV1AKl/DZ2GuFwD0WlYuuf79vtXVxNv1VTpo76+Zn6rKFTzjrSNQsM91HxnDjIt/5DDQ46rVGXn32MmuJEYLAqlckoWR8gYO54kAr7OOIRjm2D17GgcYDwcIp9O5Rj6vB4+7WM0DQWzzl2+jCvX30b31Bmp4D2eTiQ0d5VtZQDOGKeZZkCWwjENuKaBYW8ft27exB8++wy1uI92s4Mu6QPLkh4MR2OiRqPZxNBkwokjVXH5yWwLqVBjOoBpo2v7BR1cmZvPly2yVArmqjx7nmkyf7BoUgE1S+hVGlcJxLJrHPkAn7cu+yovpc1UXA0AtO+veX5S8Hyr7ftV2vLrHKvrv1XLNn/L19f1Hyn4Zzep2VduhuUe8ngcEoBJrkEhF8NoSgIQSSJjnUGDDI0sOSWFI1K0MyCehgjGQ4STKZIyAmI8CiTJYjD10Nrs4sLbb+Hy99+B12hgOo0Rj0MxnZqubgJb3un/IQDsObaQ+VCV91wbNb+G4OAADx/exx9+/f+E+zINYzRsF2vtDtY6rSJkjbYZ1uJiyjIz6Ji6xwoK/DCfH4ySYP0kasiFmYL8EcpEwf/bZWWEeZ5w/i81dRUNVpvBdGNqdQ1LZ2M62udf9f10NladiUjffqtNADobpc5GrWsfPZeH/grf7hFHK3/i61myGXnhhFUbf1cDCybxSHYd8jczt4AAXMYvGiFBN4VJQOZ3Cb5pEolmHA32hf2RfL1SWn48FZKcyThElCa4+s5HuHjtGk5cPI/QNjGehLAMC3XDlsrdEZ7boL9OP60OwJkBm8ULDUOqFbBBBTBL0994dxv3bn+OP924gf7OHhqOg26nBcexpaFOr2/CZmREzYfn1wpnHbVfo7jmxLUPtV9O1lLwk29aljwyDf9LYUhVk0VqaXKxWf52hU0HELpL6zTAXJfKqHl+HcDonk8HoNrzdTZkzfNrnZSaMB/d85EBcCkArEJRqdgAAAlNSURBVHh9Urwu23Tyo5UPzRJ+5fM1769tv1JBWtQGWV5kMi7a8rQ0IZaOdwHgii8ozYLi1JLNTpK8yv189EZSphqnMbIkRh5HSKII0XSKNEnQO3gmVKaTaYS90QjBdAqv0cQbly7j/BsXcf7yNTGJpqaFSZ5IsVdWYWEYrQ0LUWUFrpO1eftXBmDaUThIJI2PGqqZC/O7oiGk3TefRjhgeZhbt/D5rc/Q39uF77nodDpwabpwHKGxFEYrvwbHcQ+Z51my/NDcYEDsxip1kP8HGHdXbPPiRRONl5iprqtsqw4g3b31XmjdANfdQbdfE8eoMeHoNEjdBKFr35UniCNmm1tdw9fZwFfrH137rtp/RoUPfJ6k6cK0FJ84gVU2VimpaMEWM82U3ZccM6QTLSlFheogK1jzWIE4ikMxN0hF7kmRaGG5wO7+AQ5GAYg1p89fxPk3r+DUufNod9eFhmE0HIpySTJ1phkzDJf4RrzSKQi60bUyALOiAAshMkuOCRsERaYe87uoiuHCMQCXXNlxjOHeDu7fuYM/3voMjx49QMdzBGw91ylY1FxH6noxiJkmhzrDR2h+YCkQ14Hl2AL0/J/JqrXUlmeiI6p/Jxov8qoArNMwdB2g37/qEnBVE4Xu/svfQDeAVaabvh3mH6GboPROuNXC5PTPvWr76+9wtEfo+l/3frr9migUq9gvE0VWaL8KhOX/DDMjKJcgS6DN6GCjySHNsJ8FgkNSBiikmSEWU0M4jQSA93s76K5v4o0rV3Hxe9dx8tx5mPUmEoarGSamYR+tekPqZMaTUO5DjhuaQiM+T6Xm5dfph5UBWHdTcZSVYSD8LoiJc2EXGg6HuPnTn+Jgbx+D/T0JD2kQdGsOGm4NPqkwayTyKezAtluANT9mWanU9gpThey33NIjWgwqqWxQzpjqGZSmrL5zo6iHx6w8FWEhURmlWSUuyWDUTFeNR+Y15wGw+p98l2XNF4XKVAnLX4h1VssoVRNlQUOnGvk+1BwWnM9SPMs2df1ZTel5mN9zisjqddS7uE5NtI667yEJIxkIbsMveVczuGGxgqoWxVQmJF6Dg2SVjdeoPuusryDxLJBwiktK3peaDnlg6SiWqjD8e453XcmPWo1VV1/zFIJF7zCv/5Qnn99eJYxrnqxJbOyMGeIF+SudUYuOiecsoKrHqgls9t7qmKoGuEgZmXdvdaw9U7FBHau+Q4vVg4vW42pJ5CR+HlaWZmGh4apPnIjM8CP5BFGCSThFGCXgraZhgmmUwHY9yei9+uMfY3NzUz70S0lomqqMfcQOepEhHSH7KsKvzmVjqwGmSjxzIJJVvluvYW9nBw/v38fu0ycSfzfY3UUwGiCLE5za2Dh8BIIswZeqPz+sWUeUZcPxb+4Xg3oSI02KmTs0UMYYF8CtnkV1mE8bc2m4Z707XouhJew8kn3XvPbhs6sHUQNEmV5mB9wLppA5K8SqoFaFcxaAX2Yga53YOiFSS7sFHS2k+eU2b7mq2mLe6XyfaRwJAJMfOiuF2605mDAcCDk8p3ZYtl4Jv5IVXltKXK2wcSCqdlXA/gJbWk6NKUXd9eBYrkwQGQegVZBzc1U2D4APAaTsgBdAb86KbNErzOu/KgDTRL1o8uY1yamyDIATo1iyL+qfqol33iT7MgC87PlmAbXaTvytJrDZ457LHOlGi0le5CLJS3kpQDhJWO4nEa2WfSefNCn9URnGWaHxkgC32epg/cRJnDl7HleuvoWTFy/gYDSWPiY2FNdLDk2ZixSsFcTxS6d+YwCsNNAv1UUq4+gYcM30v8lwiL1nT7GzvY1g0MeTz+/I0kHIMWjiSDMJ/+DApPljfWOtAFXWFeN61rBQa9TR6a6h0Wih8+ZFAWDVyIrtiA3NAb9774GEmwTDPsLpWOIETQ58EmtwEE6KEjWzAlKdKasANStgsxrmIk3iZf8/24M6AF40+NR1dBpw9frzBqjSgBaBADmh2Xc0KXFpqByog3EgsZ07weiFVOOqNqx79pcZCFU2tFntl39vdtpiH+SKq1nzDzUgroD4rPSILwIH3r9WOtlmNWAF2ou0QvXsUseu9F9U76NkLplZ4cxeT2mQ6tzZiUBpuIv6x56xMMxr85fVbNV7VPtl2fV4Xb6fwobqsQr4XdlfaPli0iTDGMduUgAwV9H85mpFZJF+IVnBFCuaE9cuo9Fq4ezZ8zhz7iwazTaSLActB9zPFRqvrfBArbb5Dryfrv9eRgaXHfONArASqupAGOcZLMMEcZjfLM/IWD3KHcEhjkJMgzEO9nvo7e7hoNdDMByJVkWNajzoi8Yiy0WGuZ3YwIWLl/DGpYvobm5iWArYooZsejUgJtv9Pp48+AL3bt/CzuNHUuqcHBhxzHzuStxhuaRVQDGrtc4OgKoNct4zzA6cWW1TZ8PUCcChw3LBgWSmW7ZV3/3rADDvT1o/suoJuxRyRFmK4WQqddzap7cOixVWTQ+69/qq++eBG/93sPtMCFaoABCAVXtYToF8ymRWPb/ajyy9pYBn3spG13/znDhqnAjozDExVe9jlCu92fZQY2yRCUldgxr0rMzNAugi7X6RhjivHRY9HzV0toFUyikdAlVeXpLiyMa4f6PgFFchVvzdaa6LadKr+5JX0Ox20FlbQ2utU6ySO61iUuVppi1l0UjwxBJEVOLI7lgdg2qFrlbIuv77qnL4pXY4ahOEsnGqF1GNrQTEZOYb7etU/6MYWZ4I8Epqsmlh7BKQS3tuTgrL4jd5hWWWCgtv5mg8ltpNjufKLOfUPGn0ulMUGU1LM4MSGt6fzzToj+B61JBdJPEEzx7ex+O7dxEN+/BtF+MKmYZauvK+1WXyPO1iVmhVw7+sprtM6/oqnV41Icw7T5wVS7ZlkwZPm7c6qL47AZf96bqFqYF/RXkqLHhnzp7F2QuXDk1Eqp6b6ht+85z/qE09a1XL3u3v4v7dexjs7aJmOZJIJDZHI0PKkkbJl1dALwBMaaJZBFK6AawDYMq7AvhqO6j7MSpI9UP1OLXfVgVHK2aR6rOm5fw7b3JdJLPzAHtWTmYVk0UaOqMW1NJf9bX4c+iXsSzU2s1CPugTYqRUo4ma75f1/1zUGx3heqAeQVmj2YjfquZkMpwWVAYOqQ6Kum9xWkRpCa6bz6Onqv4qtcI9aj7pfwe6gDCYM5p9JA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p:cNvPicPr>
            <a:picLocks noChangeAspect="1"/>
          </p:cNvPicPr>
          <p:nvPr/>
        </p:nvPicPr>
        <p:blipFill>
          <a:blip r:embed="rId8"/>
          <a:stretch>
            <a:fillRect/>
          </a:stretch>
        </p:blipFill>
        <p:spPr>
          <a:xfrm>
            <a:off x="10395315" y="2095034"/>
            <a:ext cx="1040420" cy="2122456"/>
          </a:xfrm>
          <a:prstGeom prst="rect">
            <a:avLst/>
          </a:prstGeom>
        </p:spPr>
      </p:pic>
    </p:spTree>
    <p:extLst>
      <p:ext uri="{BB962C8B-B14F-4D97-AF65-F5344CB8AC3E}">
        <p14:creationId xmlns:p14="http://schemas.microsoft.com/office/powerpoint/2010/main" val="20359375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0772" y="5387929"/>
            <a:ext cx="9608234" cy="830997"/>
          </a:xfrm>
          <a:prstGeom prst="rect">
            <a:avLst/>
          </a:prstGeom>
          <a:noFill/>
        </p:spPr>
        <p:txBody>
          <a:bodyPr wrap="square" rtlCol="0">
            <a:spAutoFit/>
          </a:bodyPr>
          <a:lstStyle/>
          <a:p>
            <a:r>
              <a:rPr lang="en-US" sz="2400" dirty="0" smtClean="0"/>
              <a:t>But -- the class met on Tuesday and Thursday. The following slides were presented based on feedback from students during and after the first day.</a:t>
            </a:r>
            <a:endParaRPr lang="en-US" sz="2400" dirty="0"/>
          </a:p>
        </p:txBody>
      </p:sp>
      <p:pic>
        <p:nvPicPr>
          <p:cNvPr id="3" name="Picture 2" descr="http://2.bp.blogspot.com/_kWn7nmpeutU/R_O1vYWTQbI/AAAAAAAAARE/MoAOsn6wVIY/s400/thats%2Ball%2Bfolks%5B1%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772" y="717454"/>
            <a:ext cx="3431228" cy="399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99168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3243" y="2391507"/>
            <a:ext cx="10705514" cy="2062103"/>
          </a:xfrm>
          <a:prstGeom prst="rect">
            <a:avLst/>
          </a:prstGeom>
          <a:noFill/>
        </p:spPr>
        <p:txBody>
          <a:bodyPr wrap="square" rtlCol="0">
            <a:spAutoFit/>
          </a:bodyPr>
          <a:lstStyle/>
          <a:p>
            <a:r>
              <a:rPr lang="en-US" sz="3600" dirty="0" smtClean="0"/>
              <a:t>Filter bubble – you can avoid it by having diverse friends.</a:t>
            </a:r>
          </a:p>
          <a:p>
            <a:endParaRPr lang="en-US" sz="3600" dirty="0"/>
          </a:p>
          <a:p>
            <a:r>
              <a:rPr lang="en-US" sz="3600" dirty="0" smtClean="0"/>
              <a:t>Trump is not a joke affecting people in this room</a:t>
            </a:r>
            <a:endParaRPr lang="en-US" sz="2000" dirty="0"/>
          </a:p>
          <a:p>
            <a:endParaRPr lang="en-US" sz="2000" dirty="0"/>
          </a:p>
        </p:txBody>
      </p:sp>
      <p:sp>
        <p:nvSpPr>
          <p:cNvPr id="3" name="TextBox 2"/>
          <p:cNvSpPr txBox="1"/>
          <p:nvPr/>
        </p:nvSpPr>
        <p:spPr>
          <a:xfrm>
            <a:off x="2230658" y="492369"/>
            <a:ext cx="7730707" cy="707886"/>
          </a:xfrm>
          <a:prstGeom prst="rect">
            <a:avLst/>
          </a:prstGeom>
          <a:noFill/>
        </p:spPr>
        <p:txBody>
          <a:bodyPr wrap="none" rtlCol="0">
            <a:spAutoFit/>
          </a:bodyPr>
          <a:lstStyle/>
          <a:p>
            <a:pPr algn="ctr"/>
            <a:r>
              <a:rPr lang="en-US" sz="4000" dirty="0" smtClean="0"/>
              <a:t>Filter bubble update from a student</a:t>
            </a:r>
            <a:endParaRPr lang="en-US" sz="4000" dirty="0"/>
          </a:p>
        </p:txBody>
      </p:sp>
    </p:spTree>
    <p:extLst>
      <p:ext uri="{BB962C8B-B14F-4D97-AF65-F5344CB8AC3E}">
        <p14:creationId xmlns:p14="http://schemas.microsoft.com/office/powerpoint/2010/main" val="208851901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4.bp.blogspot.com/-_3pOWWs-2-k/VduYH14vXYI/AAAAAAAAi1k/NLVNJp0wAjU/s1600/firstdayofscho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2764" y="970670"/>
            <a:ext cx="2834509" cy="42484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072686" y="5516065"/>
            <a:ext cx="1814664" cy="400110"/>
          </a:xfrm>
          <a:prstGeom prst="rect">
            <a:avLst/>
          </a:prstGeom>
        </p:spPr>
        <p:txBody>
          <a:bodyPr wrap="none">
            <a:spAutoFit/>
          </a:bodyPr>
          <a:lstStyle/>
          <a:p>
            <a:pPr algn="ctr"/>
            <a:r>
              <a:rPr lang="en-US" sz="2000" dirty="0" smtClean="0">
                <a:hlinkClick r:id="rId4"/>
              </a:rPr>
              <a:t>Course</a:t>
            </a:r>
            <a:r>
              <a:rPr lang="en-US" dirty="0" smtClean="0">
                <a:hlinkClick r:id="rId4"/>
              </a:rPr>
              <a:t> overview</a:t>
            </a:r>
            <a:endParaRPr lang="en-US" dirty="0"/>
          </a:p>
        </p:txBody>
      </p:sp>
      <p:sp>
        <p:nvSpPr>
          <p:cNvPr id="5" name="TextBox 4"/>
          <p:cNvSpPr txBox="1"/>
          <p:nvPr/>
        </p:nvSpPr>
        <p:spPr>
          <a:xfrm>
            <a:off x="633046" y="970670"/>
            <a:ext cx="3755067" cy="523220"/>
          </a:xfrm>
          <a:prstGeom prst="rect">
            <a:avLst/>
          </a:prstGeom>
          <a:noFill/>
        </p:spPr>
        <p:txBody>
          <a:bodyPr wrap="none" rtlCol="0">
            <a:spAutoFit/>
          </a:bodyPr>
          <a:lstStyle/>
          <a:p>
            <a:r>
              <a:rPr lang="en-US" sz="2800" dirty="0" smtClean="0"/>
              <a:t>CIS 275, Internet literacy</a:t>
            </a:r>
            <a:endParaRPr lang="en-US" sz="2800" dirty="0"/>
          </a:p>
        </p:txBody>
      </p:sp>
      <p:sp>
        <p:nvSpPr>
          <p:cNvPr id="6" name="Rectangle 5"/>
          <p:cNvSpPr/>
          <p:nvPr/>
        </p:nvSpPr>
        <p:spPr>
          <a:xfrm>
            <a:off x="633046" y="2123218"/>
            <a:ext cx="4421944" cy="830997"/>
          </a:xfrm>
          <a:prstGeom prst="rect">
            <a:avLst/>
          </a:prstGeom>
        </p:spPr>
        <p:txBody>
          <a:bodyPr wrap="square">
            <a:spAutoFit/>
          </a:bodyPr>
          <a:lstStyle/>
          <a:p>
            <a:r>
              <a:rPr lang="en-US" sz="2400" dirty="0"/>
              <a:t>The </a:t>
            </a:r>
            <a:r>
              <a:rPr lang="en-US" sz="2400" i="1" dirty="0"/>
              <a:t>applications, implications </a:t>
            </a:r>
            <a:r>
              <a:rPr lang="en-US" sz="2400" dirty="0"/>
              <a:t>and </a:t>
            </a:r>
            <a:r>
              <a:rPr lang="en-US" sz="2400" i="1" dirty="0"/>
              <a:t>technology</a:t>
            </a:r>
            <a:r>
              <a:rPr lang="en-US" sz="2400" dirty="0"/>
              <a:t> of the Internet. </a:t>
            </a:r>
          </a:p>
        </p:txBody>
      </p:sp>
      <p:sp>
        <p:nvSpPr>
          <p:cNvPr id="7" name="TextBox 6"/>
          <p:cNvSpPr txBox="1"/>
          <p:nvPr/>
        </p:nvSpPr>
        <p:spPr>
          <a:xfrm>
            <a:off x="633046" y="3821837"/>
            <a:ext cx="5162843" cy="1200329"/>
          </a:xfrm>
          <a:prstGeom prst="rect">
            <a:avLst/>
          </a:prstGeom>
          <a:noFill/>
        </p:spPr>
        <p:txBody>
          <a:bodyPr wrap="square" rtlCol="0">
            <a:spAutoFit/>
          </a:bodyPr>
          <a:lstStyle/>
          <a:p>
            <a:r>
              <a:rPr lang="en-US" sz="2400" dirty="0" smtClean="0"/>
              <a:t>The concepts and skills one needs for success in school and after graduation as a professional and citizen</a:t>
            </a:r>
            <a:endParaRPr lang="en-US" sz="2400" dirty="0"/>
          </a:p>
        </p:txBody>
      </p:sp>
      <p:sp>
        <p:nvSpPr>
          <p:cNvPr id="3" name="Rectangle 2"/>
          <p:cNvSpPr/>
          <p:nvPr/>
        </p:nvSpPr>
        <p:spPr>
          <a:xfrm>
            <a:off x="530111" y="5716120"/>
            <a:ext cx="7038307" cy="646331"/>
          </a:xfrm>
          <a:prstGeom prst="rect">
            <a:avLst/>
          </a:prstGeom>
        </p:spPr>
        <p:txBody>
          <a:bodyPr wrap="square">
            <a:spAutoFit/>
          </a:bodyPr>
          <a:lstStyle/>
          <a:p>
            <a:pPr lvl="0">
              <a:defRPr/>
            </a:pPr>
            <a:r>
              <a:rPr lang="en-US" dirty="0">
                <a:solidFill>
                  <a:srgbClr val="FF0000"/>
                </a:solidFill>
              </a:rPr>
              <a:t>A couple students asked about the class in which I originally covered this topic.  Here is a link to a course description and the </a:t>
            </a:r>
            <a:r>
              <a:rPr lang="en-US" dirty="0" smtClean="0">
                <a:solidFill>
                  <a:srgbClr val="FF0000"/>
                </a:solidFill>
              </a:rPr>
              <a:t>course “tag lines.”</a:t>
            </a:r>
            <a:endParaRPr lang="en-US" dirty="0">
              <a:solidFill>
                <a:srgbClr val="FF0000"/>
              </a:solidFill>
            </a:endParaRPr>
          </a:p>
        </p:txBody>
      </p:sp>
    </p:spTree>
    <p:extLst>
      <p:ext uri="{BB962C8B-B14F-4D97-AF65-F5344CB8AC3E}">
        <p14:creationId xmlns:p14="http://schemas.microsoft.com/office/powerpoint/2010/main" val="25862206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28473" y="3105835"/>
            <a:ext cx="1135054" cy="646331"/>
          </a:xfrm>
          <a:prstGeom prst="rect">
            <a:avLst/>
          </a:prstGeom>
          <a:noFill/>
        </p:spPr>
        <p:txBody>
          <a:bodyPr wrap="none" rtlCol="0">
            <a:spAutoFit/>
          </a:bodyPr>
          <a:lstStyle/>
          <a:p>
            <a:pPr algn="ctr"/>
            <a:r>
              <a:rPr lang="en-US" sz="3600" dirty="0" smtClean="0"/>
              <a:t>Lying</a:t>
            </a:r>
            <a:endParaRPr lang="en-US" sz="3600" dirty="0"/>
          </a:p>
        </p:txBody>
      </p:sp>
    </p:spTree>
    <p:extLst>
      <p:ext uri="{BB962C8B-B14F-4D97-AF65-F5344CB8AC3E}">
        <p14:creationId xmlns:p14="http://schemas.microsoft.com/office/powerpoint/2010/main" val="122611428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21550" y="1286515"/>
            <a:ext cx="6851790" cy="4088516"/>
          </a:xfrm>
          <a:prstGeom prst="rect">
            <a:avLst/>
          </a:prstGeom>
          <a:ln>
            <a:solidFill>
              <a:schemeClr val="bg2">
                <a:lumMod val="75000"/>
              </a:schemeClr>
            </a:solidFill>
          </a:ln>
        </p:spPr>
      </p:pic>
      <p:sp>
        <p:nvSpPr>
          <p:cNvPr id="3" name="Rectangle 2"/>
          <p:cNvSpPr/>
          <p:nvPr/>
        </p:nvSpPr>
        <p:spPr>
          <a:xfrm>
            <a:off x="1935214" y="255740"/>
            <a:ext cx="8321573" cy="523220"/>
          </a:xfrm>
          <a:prstGeom prst="rect">
            <a:avLst/>
          </a:prstGeom>
        </p:spPr>
        <p:txBody>
          <a:bodyPr wrap="none">
            <a:spAutoFit/>
          </a:bodyPr>
          <a:lstStyle/>
          <a:p>
            <a:pPr algn="ctr"/>
            <a:r>
              <a:rPr lang="en-US" sz="2800" dirty="0" smtClean="0"/>
              <a:t>Worldpoliticus.com</a:t>
            </a:r>
            <a:r>
              <a:rPr lang="en-US" sz="2800" dirty="0"/>
              <a:t> </a:t>
            </a:r>
            <a:r>
              <a:rPr lang="en-US" sz="2800" dirty="0" smtClean="0"/>
              <a:t>front page 4 PM, November 7, 2016</a:t>
            </a:r>
            <a:endParaRPr lang="en-US" sz="2800" dirty="0"/>
          </a:p>
        </p:txBody>
      </p:sp>
      <p:sp>
        <p:nvSpPr>
          <p:cNvPr id="7" name="Rectangle 6"/>
          <p:cNvSpPr/>
          <p:nvPr/>
        </p:nvSpPr>
        <p:spPr>
          <a:xfrm>
            <a:off x="616349" y="1344479"/>
            <a:ext cx="3213831" cy="1323439"/>
          </a:xfrm>
          <a:prstGeom prst="rect">
            <a:avLst/>
          </a:prstGeom>
        </p:spPr>
        <p:txBody>
          <a:bodyPr wrap="square">
            <a:spAutoFit/>
          </a:bodyPr>
          <a:lstStyle/>
          <a:p>
            <a:r>
              <a:rPr lang="en-US" sz="2000" dirty="0" err="1">
                <a:solidFill>
                  <a:srgbClr val="222222"/>
                </a:solidFill>
                <a:latin typeface="Proxima Nova"/>
              </a:rPr>
              <a:t>BuzzFeed</a:t>
            </a:r>
            <a:r>
              <a:rPr lang="en-US" sz="2000" dirty="0">
                <a:solidFill>
                  <a:srgbClr val="222222"/>
                </a:solidFill>
                <a:latin typeface="Proxima Nova"/>
              </a:rPr>
              <a:t> News identified over </a:t>
            </a:r>
            <a:r>
              <a:rPr lang="en-US" sz="2000" dirty="0">
                <a:solidFill>
                  <a:srgbClr val="222222"/>
                </a:solidFill>
                <a:latin typeface="Proxima Nova"/>
                <a:hlinkClick r:id="rId4"/>
              </a:rPr>
              <a:t>100 active US politics websites</a:t>
            </a:r>
            <a:r>
              <a:rPr lang="en-US" sz="2000" dirty="0">
                <a:solidFill>
                  <a:srgbClr val="222222"/>
                </a:solidFill>
                <a:latin typeface="Proxima Nova"/>
              </a:rPr>
              <a:t> being run from </a:t>
            </a:r>
            <a:r>
              <a:rPr lang="en-US" sz="2000" dirty="0" smtClean="0">
                <a:solidFill>
                  <a:srgbClr val="222222"/>
                </a:solidFill>
                <a:latin typeface="Proxima Nova"/>
              </a:rPr>
              <a:t>Veles, </a:t>
            </a:r>
            <a:r>
              <a:rPr lang="en-US" sz="2000" dirty="0" smtClean="0"/>
              <a:t>Macedonia. </a:t>
            </a:r>
            <a:endParaRPr lang="en-US" sz="2000" dirty="0"/>
          </a:p>
        </p:txBody>
      </p:sp>
      <p:sp>
        <p:nvSpPr>
          <p:cNvPr id="8" name="TextBox 7"/>
          <p:cNvSpPr txBox="1"/>
          <p:nvPr/>
        </p:nvSpPr>
        <p:spPr>
          <a:xfrm flipH="1">
            <a:off x="1126009" y="5933318"/>
            <a:ext cx="9562785" cy="400110"/>
          </a:xfrm>
          <a:prstGeom prst="rect">
            <a:avLst/>
          </a:prstGeom>
          <a:noFill/>
        </p:spPr>
        <p:txBody>
          <a:bodyPr wrap="square" rtlCol="0">
            <a:spAutoFit/>
          </a:bodyPr>
          <a:lstStyle/>
          <a:p>
            <a:r>
              <a:rPr lang="en-US" sz="2000" dirty="0" smtClean="0"/>
              <a:t>Why are nearly all of these sites aggressively pro-Trump?</a:t>
            </a:r>
            <a:endParaRPr lang="en-US" sz="2000" dirty="0"/>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349" y="5894369"/>
            <a:ext cx="447230" cy="44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124091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22788" y="4546109"/>
            <a:ext cx="2311792" cy="369332"/>
          </a:xfrm>
          <a:prstGeom prst="rect">
            <a:avLst/>
          </a:prstGeom>
        </p:spPr>
        <p:txBody>
          <a:bodyPr wrap="square">
            <a:spAutoFit/>
          </a:bodyPr>
          <a:lstStyle/>
          <a:p>
            <a:pPr algn="r"/>
            <a:r>
              <a:rPr lang="en-US" dirty="0" smtClean="0">
                <a:hlinkClick r:id="rId3"/>
              </a:rPr>
              <a:t>About Crooked Media</a:t>
            </a:r>
            <a:endParaRPr lang="en-US" dirty="0"/>
          </a:p>
        </p:txBody>
      </p:sp>
      <p:pic>
        <p:nvPicPr>
          <p:cNvPr id="3" name="Picture 2"/>
          <p:cNvPicPr>
            <a:picLocks noChangeAspect="1"/>
          </p:cNvPicPr>
          <p:nvPr/>
        </p:nvPicPr>
        <p:blipFill>
          <a:blip r:embed="rId4"/>
          <a:stretch>
            <a:fillRect/>
          </a:stretch>
        </p:blipFill>
        <p:spPr>
          <a:xfrm>
            <a:off x="3894093" y="1596957"/>
            <a:ext cx="7840487" cy="2820977"/>
          </a:xfrm>
          <a:prstGeom prst="rect">
            <a:avLst/>
          </a:prstGeom>
        </p:spPr>
      </p:pic>
      <p:sp>
        <p:nvSpPr>
          <p:cNvPr id="4" name="TextBox 3"/>
          <p:cNvSpPr txBox="1"/>
          <p:nvPr/>
        </p:nvSpPr>
        <p:spPr>
          <a:xfrm>
            <a:off x="351692" y="419855"/>
            <a:ext cx="2526013" cy="523220"/>
          </a:xfrm>
          <a:prstGeom prst="rect">
            <a:avLst/>
          </a:prstGeom>
          <a:noFill/>
        </p:spPr>
        <p:txBody>
          <a:bodyPr wrap="none" rtlCol="0">
            <a:spAutoFit/>
          </a:bodyPr>
          <a:lstStyle/>
          <a:p>
            <a:r>
              <a:rPr lang="en-US" sz="2800" dirty="0" smtClean="0"/>
              <a:t>My filter bubble</a:t>
            </a:r>
            <a:endParaRPr lang="en-US" sz="2800" dirty="0"/>
          </a:p>
        </p:txBody>
      </p:sp>
      <p:sp>
        <p:nvSpPr>
          <p:cNvPr id="5" name="TextBox 4"/>
          <p:cNvSpPr txBox="1"/>
          <p:nvPr/>
        </p:nvSpPr>
        <p:spPr>
          <a:xfrm>
            <a:off x="351692" y="2195802"/>
            <a:ext cx="2449710" cy="2123658"/>
          </a:xfrm>
          <a:prstGeom prst="rect">
            <a:avLst/>
          </a:prstGeom>
          <a:noFill/>
        </p:spPr>
        <p:txBody>
          <a:bodyPr wrap="none" rtlCol="0">
            <a:spAutoFit/>
          </a:bodyPr>
          <a:lstStyle/>
          <a:p>
            <a:pPr marL="342900" indent="-342900">
              <a:buFont typeface="Arial" panose="020B0604020202020204" pitchFamily="34" charset="0"/>
              <a:buChar char="•"/>
            </a:pPr>
            <a:r>
              <a:rPr lang="en-US" sz="2200" dirty="0" smtClean="0"/>
              <a:t>NY Times</a:t>
            </a:r>
          </a:p>
          <a:p>
            <a:pPr marL="342900" indent="-342900">
              <a:buFont typeface="Arial" panose="020B0604020202020204" pitchFamily="34" charset="0"/>
              <a:buChar char="•"/>
            </a:pPr>
            <a:r>
              <a:rPr lang="en-US" sz="2200" dirty="0" smtClean="0"/>
              <a:t>The Guardian</a:t>
            </a:r>
          </a:p>
          <a:p>
            <a:pPr marL="342900" indent="-342900">
              <a:buFont typeface="Arial" panose="020B0604020202020204" pitchFamily="34" charset="0"/>
              <a:buChar char="•"/>
            </a:pPr>
            <a:r>
              <a:rPr lang="en-US" sz="2200" dirty="0" smtClean="0"/>
              <a:t>Washington Post</a:t>
            </a:r>
          </a:p>
          <a:p>
            <a:pPr marL="342900" indent="-342900">
              <a:buFont typeface="Arial" panose="020B0604020202020204" pitchFamily="34" charset="0"/>
              <a:buChar char="•"/>
            </a:pPr>
            <a:r>
              <a:rPr lang="en-US" sz="2200" dirty="0" smtClean="0">
                <a:solidFill>
                  <a:srgbClr val="FF0000"/>
                </a:solidFill>
              </a:rPr>
              <a:t>Atlantic Monthly</a:t>
            </a:r>
          </a:p>
          <a:p>
            <a:pPr marL="342900" indent="-342900">
              <a:buFont typeface="Arial" panose="020B0604020202020204" pitchFamily="34" charset="0"/>
              <a:buChar char="•"/>
            </a:pPr>
            <a:r>
              <a:rPr lang="en-US" sz="2200" dirty="0" smtClean="0">
                <a:solidFill>
                  <a:srgbClr val="FF0000"/>
                </a:solidFill>
              </a:rPr>
              <a:t>The Economist</a:t>
            </a:r>
          </a:p>
          <a:p>
            <a:pPr marL="342900" indent="-342900">
              <a:buFont typeface="Arial" panose="020B0604020202020204" pitchFamily="34" charset="0"/>
              <a:buChar char="•"/>
            </a:pPr>
            <a:r>
              <a:rPr lang="en-US" sz="2200" dirty="0" smtClean="0">
                <a:solidFill>
                  <a:srgbClr val="FF0000"/>
                </a:solidFill>
              </a:rPr>
              <a:t>New Yorker</a:t>
            </a:r>
            <a:endParaRPr lang="en-US" sz="2200" dirty="0">
              <a:solidFill>
                <a:srgbClr val="FF0000"/>
              </a:solidFill>
            </a:endParaRPr>
          </a:p>
        </p:txBody>
      </p:sp>
      <p:sp>
        <p:nvSpPr>
          <p:cNvPr id="6" name="TextBox 5"/>
          <p:cNvSpPr txBox="1"/>
          <p:nvPr/>
        </p:nvSpPr>
        <p:spPr>
          <a:xfrm>
            <a:off x="647113" y="4477144"/>
            <a:ext cx="1377300" cy="646331"/>
          </a:xfrm>
          <a:prstGeom prst="rect">
            <a:avLst/>
          </a:prstGeom>
          <a:noFill/>
        </p:spPr>
        <p:txBody>
          <a:bodyPr wrap="none" rtlCol="0">
            <a:spAutoFit/>
          </a:bodyPr>
          <a:lstStyle/>
          <a:p>
            <a:r>
              <a:rPr lang="en-US" dirty="0" smtClean="0"/>
              <a:t>Red: print</a:t>
            </a:r>
          </a:p>
          <a:p>
            <a:r>
              <a:rPr lang="en-US" dirty="0" smtClean="0"/>
              <a:t>Black: online</a:t>
            </a:r>
            <a:endParaRPr lang="en-US" dirty="0"/>
          </a:p>
        </p:txBody>
      </p:sp>
      <p:sp>
        <p:nvSpPr>
          <p:cNvPr id="7" name="TextBox 6"/>
          <p:cNvSpPr txBox="1"/>
          <p:nvPr/>
        </p:nvSpPr>
        <p:spPr>
          <a:xfrm>
            <a:off x="647113" y="5894363"/>
            <a:ext cx="4817473" cy="461665"/>
          </a:xfrm>
          <a:prstGeom prst="rect">
            <a:avLst/>
          </a:prstGeom>
          <a:noFill/>
        </p:spPr>
        <p:txBody>
          <a:bodyPr wrap="none" rtlCol="0">
            <a:spAutoFit/>
          </a:bodyPr>
          <a:lstStyle/>
          <a:p>
            <a:r>
              <a:rPr lang="en-US" sz="2400" dirty="0" smtClean="0"/>
              <a:t>I subscribe as a political contribution.</a:t>
            </a:r>
            <a:endParaRPr lang="en-US" sz="2400" dirty="0"/>
          </a:p>
        </p:txBody>
      </p:sp>
      <p:sp>
        <p:nvSpPr>
          <p:cNvPr id="8" name="TextBox 7"/>
          <p:cNvSpPr txBox="1"/>
          <p:nvPr/>
        </p:nvSpPr>
        <p:spPr>
          <a:xfrm>
            <a:off x="7814336" y="5771252"/>
            <a:ext cx="4377664" cy="707886"/>
          </a:xfrm>
          <a:prstGeom prst="rect">
            <a:avLst/>
          </a:prstGeom>
          <a:noFill/>
        </p:spPr>
        <p:txBody>
          <a:bodyPr wrap="square" rtlCol="0">
            <a:spAutoFit/>
          </a:bodyPr>
          <a:lstStyle/>
          <a:p>
            <a:r>
              <a:rPr lang="en-US" sz="2000" dirty="0" smtClean="0">
                <a:solidFill>
                  <a:srgbClr val="FF0000"/>
                </a:solidFill>
              </a:rPr>
              <a:t>Did you check it out</a:t>
            </a:r>
            <a:r>
              <a:rPr lang="en-US" sz="2000" dirty="0">
                <a:solidFill>
                  <a:srgbClr val="FF0000"/>
                </a:solidFill>
              </a:rPr>
              <a:t>? Consider becoming politically active</a:t>
            </a:r>
            <a:r>
              <a:rPr lang="en-US" sz="2000" dirty="0" smtClean="0">
                <a:solidFill>
                  <a:srgbClr val="FF0000"/>
                </a:solidFill>
              </a:rPr>
              <a:t>.</a:t>
            </a:r>
            <a:endParaRPr lang="en-US" sz="2000" dirty="0">
              <a:solidFill>
                <a:srgbClr val="FF0000"/>
              </a:solidFill>
            </a:endParaRP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7638" y="5836846"/>
            <a:ext cx="576698" cy="57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41768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1563" y="1997882"/>
            <a:ext cx="7952936" cy="1384995"/>
          </a:xfrm>
          <a:prstGeom prst="rect">
            <a:avLst/>
          </a:prstGeom>
        </p:spPr>
        <p:txBody>
          <a:bodyPr wrap="square">
            <a:spAutoFit/>
          </a:bodyPr>
          <a:lstStyle/>
          <a:p>
            <a:r>
              <a:rPr lang="en-US" sz="2800" b="1" dirty="0">
                <a:latin typeface="Calibri" panose="020F0502020204030204" pitchFamily="34" charset="0"/>
              </a:rPr>
              <a:t>The totally phony Susan Rice story, explained</a:t>
            </a:r>
          </a:p>
          <a:p>
            <a:r>
              <a:rPr lang="en-US" sz="2800" dirty="0">
                <a:latin typeface="Calibri" panose="020F0502020204030204" pitchFamily="34" charset="0"/>
              </a:rPr>
              <a:t>The former national security advisor’s surveillance activity is neither illegal or unethical.</a:t>
            </a:r>
            <a:endParaRPr lang="en-US" sz="2800" b="0" i="0" dirty="0">
              <a:effectLst/>
              <a:latin typeface="Calibri" panose="020F0502020204030204" pitchFamily="34" charset="0"/>
            </a:endParaRPr>
          </a:p>
        </p:txBody>
      </p:sp>
      <p:sp>
        <p:nvSpPr>
          <p:cNvPr id="3" name="Rectangle 2"/>
          <p:cNvSpPr/>
          <p:nvPr/>
        </p:nvSpPr>
        <p:spPr>
          <a:xfrm>
            <a:off x="2541563" y="4436908"/>
            <a:ext cx="7587176" cy="1231106"/>
          </a:xfrm>
          <a:prstGeom prst="rect">
            <a:avLst/>
          </a:prstGeom>
        </p:spPr>
        <p:txBody>
          <a:bodyPr wrap="square">
            <a:spAutoFit/>
          </a:bodyPr>
          <a:lstStyle/>
          <a:p>
            <a:r>
              <a:rPr lang="en-US" sz="2800" b="1" dirty="0">
                <a:solidFill>
                  <a:srgbClr val="111111"/>
                </a:solidFill>
              </a:rPr>
              <a:t>Rush Limbaugh Reveals The Truth Behind Obama’s Surveillance</a:t>
            </a:r>
          </a:p>
          <a:p>
            <a:endParaRPr lang="en-US" dirty="0">
              <a:solidFill>
                <a:srgbClr val="444444"/>
              </a:solidFill>
              <a:latin typeface="Open Sans"/>
            </a:endParaRPr>
          </a:p>
        </p:txBody>
      </p:sp>
      <p:sp>
        <p:nvSpPr>
          <p:cNvPr id="4" name="Rectangle 3"/>
          <p:cNvSpPr/>
          <p:nvPr/>
        </p:nvSpPr>
        <p:spPr>
          <a:xfrm>
            <a:off x="2541563" y="5324640"/>
            <a:ext cx="6175716" cy="461665"/>
          </a:xfrm>
          <a:prstGeom prst="rect">
            <a:avLst/>
          </a:prstGeom>
        </p:spPr>
        <p:txBody>
          <a:bodyPr wrap="square">
            <a:spAutoFit/>
          </a:bodyPr>
          <a:lstStyle/>
          <a:p>
            <a:r>
              <a:rPr lang="en-US" sz="2400" dirty="0" smtClean="0">
                <a:hlinkClick r:id="rId2"/>
              </a:rPr>
              <a:t>Source</a:t>
            </a:r>
            <a:endParaRPr lang="en-US" dirty="0"/>
          </a:p>
        </p:txBody>
      </p:sp>
      <p:sp>
        <p:nvSpPr>
          <p:cNvPr id="5" name="Rectangle 4"/>
          <p:cNvSpPr/>
          <p:nvPr/>
        </p:nvSpPr>
        <p:spPr>
          <a:xfrm>
            <a:off x="2541563" y="3321401"/>
            <a:ext cx="1036181" cy="461665"/>
          </a:xfrm>
          <a:prstGeom prst="rect">
            <a:avLst/>
          </a:prstGeom>
        </p:spPr>
        <p:txBody>
          <a:bodyPr wrap="none">
            <a:spAutoFit/>
          </a:bodyPr>
          <a:lstStyle/>
          <a:p>
            <a:r>
              <a:rPr lang="en-US" sz="2400" dirty="0" smtClean="0">
                <a:hlinkClick r:id="rId3"/>
              </a:rPr>
              <a:t>Source</a:t>
            </a:r>
            <a:endParaRPr lang="en-US" sz="2400" dirty="0"/>
          </a:p>
        </p:txBody>
      </p:sp>
      <p:sp>
        <p:nvSpPr>
          <p:cNvPr id="6" name="TextBox 5"/>
          <p:cNvSpPr txBox="1"/>
          <p:nvPr/>
        </p:nvSpPr>
        <p:spPr>
          <a:xfrm>
            <a:off x="2644726" y="914399"/>
            <a:ext cx="7417993" cy="523220"/>
          </a:xfrm>
          <a:prstGeom prst="rect">
            <a:avLst/>
          </a:prstGeom>
          <a:noFill/>
        </p:spPr>
        <p:txBody>
          <a:bodyPr wrap="none" rtlCol="0">
            <a:spAutoFit/>
          </a:bodyPr>
          <a:lstStyle/>
          <a:p>
            <a:r>
              <a:rPr lang="en-US" sz="2800" dirty="0" smtClean="0"/>
              <a:t>An assignment idea – fact check a conflicted story</a:t>
            </a:r>
            <a:endParaRPr lang="en-US" sz="2800" dirty="0"/>
          </a:p>
        </p:txBody>
      </p:sp>
    </p:spTree>
    <p:extLst>
      <p:ext uri="{BB962C8B-B14F-4D97-AF65-F5344CB8AC3E}">
        <p14:creationId xmlns:p14="http://schemas.microsoft.com/office/powerpoint/2010/main" val="143386841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7107" y="604910"/>
            <a:ext cx="9983372" cy="4893647"/>
          </a:xfrm>
          <a:prstGeom prst="rect">
            <a:avLst/>
          </a:prstGeom>
          <a:noFill/>
        </p:spPr>
        <p:txBody>
          <a:bodyPr wrap="square" rtlCol="0">
            <a:spAutoFit/>
          </a:bodyPr>
          <a:lstStyle/>
          <a:p>
            <a:r>
              <a:rPr lang="en-US" sz="2400" dirty="0" smtClean="0"/>
              <a:t>1. Why do you sit spread out rather than more together and near the front?</a:t>
            </a:r>
          </a:p>
          <a:p>
            <a:endParaRPr lang="en-US" sz="2400" dirty="0" smtClean="0"/>
          </a:p>
          <a:p>
            <a:r>
              <a:rPr lang="en-US" sz="2400" dirty="0" smtClean="0"/>
              <a:t>2. If you didn’t talk to your neighbor when I asked you to, was it because:</a:t>
            </a:r>
          </a:p>
          <a:p>
            <a:endParaRPr lang="en-US" sz="2400" dirty="0" smtClean="0"/>
          </a:p>
          <a:p>
            <a:pPr marL="342900" indent="-342900">
              <a:buFont typeface="+mj-lt"/>
              <a:buAutoNum type="alphaLcPeriod"/>
            </a:pPr>
            <a:r>
              <a:rPr lang="en-US" sz="2400" dirty="0" smtClean="0"/>
              <a:t>You are shy.</a:t>
            </a:r>
          </a:p>
          <a:p>
            <a:pPr marL="342900" indent="-342900">
              <a:buFont typeface="+mj-lt"/>
              <a:buAutoNum type="alphaLcPeriod"/>
            </a:pPr>
            <a:r>
              <a:rPr lang="en-US" sz="2400" dirty="0" smtClean="0"/>
              <a:t>You do not want to seem dumb.</a:t>
            </a:r>
          </a:p>
          <a:p>
            <a:pPr marL="342900" indent="-342900">
              <a:buFont typeface="+mj-lt"/>
              <a:buAutoNum type="alphaLcPeriod"/>
            </a:pPr>
            <a:r>
              <a:rPr lang="en-US" sz="2400" dirty="0" smtClean="0"/>
              <a:t>You were not paying attention and did not know what I had asked.</a:t>
            </a:r>
          </a:p>
          <a:p>
            <a:pPr marL="342900" indent="-342900">
              <a:buFont typeface="+mj-lt"/>
              <a:buAutoNum type="alphaLcPeriod"/>
            </a:pPr>
            <a:r>
              <a:rPr lang="en-US" sz="2400" dirty="0" smtClean="0"/>
              <a:t>You are too cool.</a:t>
            </a:r>
          </a:p>
          <a:p>
            <a:pPr marL="342900" indent="-342900">
              <a:buFont typeface="+mj-lt"/>
              <a:buAutoNum type="alphaLcPeriod"/>
            </a:pPr>
            <a:r>
              <a:rPr lang="en-US" sz="2400" dirty="0" smtClean="0"/>
              <a:t>You really don’t care about this stuff.</a:t>
            </a:r>
          </a:p>
          <a:p>
            <a:pPr marL="342900" indent="-342900">
              <a:buFont typeface="+mj-lt"/>
              <a:buAutoNum type="alphaLcPeriod"/>
            </a:pPr>
            <a:r>
              <a:rPr lang="en-US" sz="2400" dirty="0" smtClean="0"/>
              <a:t>You talked, but about something else.</a:t>
            </a:r>
          </a:p>
          <a:p>
            <a:pPr marL="342900" indent="-342900">
              <a:buFont typeface="+mj-lt"/>
              <a:buAutoNum type="alphaLcPeriod"/>
            </a:pPr>
            <a:r>
              <a:rPr lang="en-US" sz="2400" dirty="0" smtClean="0"/>
              <a:t>Other ___.</a:t>
            </a:r>
          </a:p>
          <a:p>
            <a:pPr marL="342900" indent="-342900">
              <a:buFont typeface="+mj-lt"/>
              <a:buAutoNum type="alphaLcPeriod"/>
            </a:pPr>
            <a:endParaRPr lang="en-US" sz="2400" dirty="0"/>
          </a:p>
          <a:p>
            <a:r>
              <a:rPr lang="en-US" sz="2400" dirty="0" smtClean="0"/>
              <a:t>3. Can you think of ways to foster interaction in a large room?</a:t>
            </a:r>
            <a:endParaRPr lang="en-US" sz="2400" dirty="0"/>
          </a:p>
        </p:txBody>
      </p:sp>
      <p:sp>
        <p:nvSpPr>
          <p:cNvPr id="4" name="TextBox 3"/>
          <p:cNvSpPr txBox="1"/>
          <p:nvPr/>
        </p:nvSpPr>
        <p:spPr>
          <a:xfrm>
            <a:off x="1477107" y="5838092"/>
            <a:ext cx="2480936" cy="461665"/>
          </a:xfrm>
          <a:prstGeom prst="rect">
            <a:avLst/>
          </a:prstGeom>
          <a:noFill/>
        </p:spPr>
        <p:txBody>
          <a:bodyPr wrap="none" rtlCol="0">
            <a:spAutoFit/>
          </a:bodyPr>
          <a:lstStyle/>
          <a:p>
            <a:r>
              <a:rPr lang="en-US" sz="2400" dirty="0" smtClean="0">
                <a:solidFill>
                  <a:srgbClr val="FF0000"/>
                </a:solidFill>
              </a:rPr>
              <a:t>lpress@csudh.edu</a:t>
            </a:r>
            <a:endParaRPr lang="en-US" sz="2400" dirty="0">
              <a:solidFill>
                <a:srgbClr val="FF0000"/>
              </a:solidFill>
            </a:endParaRPr>
          </a:p>
        </p:txBody>
      </p:sp>
    </p:spTree>
    <p:extLst>
      <p:ext uri="{BB962C8B-B14F-4D97-AF65-F5344CB8AC3E}">
        <p14:creationId xmlns:p14="http://schemas.microsoft.com/office/powerpoint/2010/main" val="24415601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62413" y="922144"/>
            <a:ext cx="6096000" cy="4801314"/>
          </a:xfrm>
          <a:prstGeom prst="rect">
            <a:avLst/>
          </a:prstGeom>
        </p:spPr>
        <p:txBody>
          <a:bodyPr>
            <a:spAutoFit/>
          </a:bodyPr>
          <a:lstStyle/>
          <a:p>
            <a:pPr fontAlgn="base"/>
            <a:r>
              <a:rPr lang="en-US" b="1" dirty="0" smtClean="0">
                <a:solidFill>
                  <a:srgbClr val="333333"/>
                </a:solidFill>
              </a:rPr>
              <a:t>TRUE</a:t>
            </a:r>
            <a:r>
              <a:rPr lang="en-US" dirty="0" smtClean="0">
                <a:solidFill>
                  <a:srgbClr val="333333"/>
                </a:solidFill>
              </a:rPr>
              <a:t> – The statement is accurate and there’s nothing significant missing.</a:t>
            </a:r>
          </a:p>
          <a:p>
            <a:pPr fontAlgn="base"/>
            <a:endParaRPr lang="en-US" dirty="0" smtClean="0">
              <a:solidFill>
                <a:srgbClr val="333333"/>
              </a:solidFill>
            </a:endParaRPr>
          </a:p>
          <a:p>
            <a:pPr fontAlgn="base"/>
            <a:r>
              <a:rPr lang="en-US" b="1" dirty="0" smtClean="0">
                <a:solidFill>
                  <a:srgbClr val="333333"/>
                </a:solidFill>
              </a:rPr>
              <a:t>MOSTLY TRUE</a:t>
            </a:r>
            <a:r>
              <a:rPr lang="en-US" dirty="0" smtClean="0">
                <a:solidFill>
                  <a:srgbClr val="333333"/>
                </a:solidFill>
              </a:rPr>
              <a:t> – The statement is accurate but needs clarification or additional information.</a:t>
            </a:r>
          </a:p>
          <a:p>
            <a:pPr fontAlgn="base"/>
            <a:endParaRPr lang="en-US" b="1" dirty="0" smtClean="0">
              <a:solidFill>
                <a:srgbClr val="333333"/>
              </a:solidFill>
            </a:endParaRPr>
          </a:p>
          <a:p>
            <a:pPr fontAlgn="base"/>
            <a:r>
              <a:rPr lang="en-US" b="1" dirty="0" smtClean="0">
                <a:solidFill>
                  <a:srgbClr val="333333"/>
                </a:solidFill>
              </a:rPr>
              <a:t>HALF TRUE</a:t>
            </a:r>
            <a:r>
              <a:rPr lang="en-US" dirty="0" smtClean="0">
                <a:solidFill>
                  <a:srgbClr val="333333"/>
                </a:solidFill>
              </a:rPr>
              <a:t> – The statement is partially accurate but leaves out important details or takes things out of context.</a:t>
            </a:r>
          </a:p>
          <a:p>
            <a:pPr fontAlgn="base"/>
            <a:endParaRPr lang="en-US" b="1" dirty="0" smtClean="0">
              <a:solidFill>
                <a:srgbClr val="333333"/>
              </a:solidFill>
            </a:endParaRPr>
          </a:p>
          <a:p>
            <a:pPr fontAlgn="base"/>
            <a:r>
              <a:rPr lang="en-US" b="1" dirty="0" smtClean="0">
                <a:solidFill>
                  <a:srgbClr val="333333"/>
                </a:solidFill>
              </a:rPr>
              <a:t>MOSTLY FALSE</a:t>
            </a:r>
            <a:r>
              <a:rPr lang="en-US" dirty="0" smtClean="0">
                <a:solidFill>
                  <a:srgbClr val="333333"/>
                </a:solidFill>
              </a:rPr>
              <a:t> – The statement contains an element of truth but ignores critical facts that would give a different impression.</a:t>
            </a:r>
          </a:p>
          <a:p>
            <a:pPr fontAlgn="base"/>
            <a:endParaRPr lang="en-US" b="1" dirty="0" smtClean="0">
              <a:solidFill>
                <a:srgbClr val="333333"/>
              </a:solidFill>
            </a:endParaRPr>
          </a:p>
          <a:p>
            <a:pPr fontAlgn="base"/>
            <a:r>
              <a:rPr lang="en-US" b="1" dirty="0" smtClean="0">
                <a:solidFill>
                  <a:srgbClr val="333333"/>
                </a:solidFill>
              </a:rPr>
              <a:t>FALSE</a:t>
            </a:r>
            <a:r>
              <a:rPr lang="en-US" dirty="0" smtClean="0">
                <a:solidFill>
                  <a:srgbClr val="333333"/>
                </a:solidFill>
              </a:rPr>
              <a:t> – The statement is not accurate.</a:t>
            </a:r>
          </a:p>
          <a:p>
            <a:pPr fontAlgn="base"/>
            <a:endParaRPr lang="en-US" b="1" dirty="0" smtClean="0">
              <a:solidFill>
                <a:srgbClr val="333333"/>
              </a:solidFill>
            </a:endParaRPr>
          </a:p>
          <a:p>
            <a:pPr fontAlgn="base"/>
            <a:r>
              <a:rPr lang="en-US" b="1" dirty="0" smtClean="0">
                <a:solidFill>
                  <a:srgbClr val="333333"/>
                </a:solidFill>
              </a:rPr>
              <a:t>PANTS ON FIRE</a:t>
            </a:r>
            <a:r>
              <a:rPr lang="en-US" dirty="0" smtClean="0">
                <a:solidFill>
                  <a:srgbClr val="333333"/>
                </a:solidFill>
              </a:rPr>
              <a:t> – The statement is not accurate and makes a ridiculous claim.</a:t>
            </a:r>
          </a:p>
          <a:p>
            <a:pPr fontAlgn="base"/>
            <a:r>
              <a:rPr lang="en-US" dirty="0" smtClean="0">
                <a:solidFill>
                  <a:srgbClr val="333333"/>
                </a:solidFill>
                <a:latin typeface="Georgia" panose="02040502050405020303" pitchFamily="18" charset="0"/>
              </a:rPr>
              <a:t> </a:t>
            </a:r>
            <a:endParaRPr lang="en-US" b="0" i="0" dirty="0">
              <a:solidFill>
                <a:srgbClr val="333333"/>
              </a:solidFill>
              <a:effectLst/>
              <a:latin typeface="Georgia" panose="02040502050405020303" pitchFamily="18" charset="0"/>
            </a:endParaRPr>
          </a:p>
        </p:txBody>
      </p:sp>
      <p:pic>
        <p:nvPicPr>
          <p:cNvPr id="1026" name="Picture 2" descr="https://pbs.twimg.com/media/CqjjBd8W8AA6i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303" y="529341"/>
            <a:ext cx="4191000" cy="19431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40238" y="2204562"/>
            <a:ext cx="3797538" cy="369332"/>
          </a:xfrm>
          <a:prstGeom prst="rect">
            <a:avLst/>
          </a:prstGeom>
        </p:spPr>
        <p:txBody>
          <a:bodyPr wrap="square">
            <a:spAutoFit/>
          </a:bodyPr>
          <a:lstStyle/>
          <a:p>
            <a:r>
              <a:rPr lang="en-US" dirty="0" err="1" smtClean="0">
                <a:hlinkClick r:id="rId4"/>
              </a:rPr>
              <a:t>Politifact</a:t>
            </a:r>
            <a:r>
              <a:rPr lang="en-US" dirty="0" smtClean="0">
                <a:hlinkClick r:id="rId4"/>
              </a:rPr>
              <a:t> rating system explanation</a:t>
            </a:r>
            <a:endParaRPr lang="en-US" dirty="0"/>
          </a:p>
        </p:txBody>
      </p:sp>
      <p:sp>
        <p:nvSpPr>
          <p:cNvPr id="4" name="Rectangle 3"/>
          <p:cNvSpPr/>
          <p:nvPr/>
        </p:nvSpPr>
        <p:spPr>
          <a:xfrm>
            <a:off x="640239" y="2760523"/>
            <a:ext cx="1757854" cy="1200329"/>
          </a:xfrm>
          <a:prstGeom prst="rect">
            <a:avLst/>
          </a:prstGeom>
        </p:spPr>
        <p:txBody>
          <a:bodyPr wrap="none">
            <a:spAutoFit/>
          </a:bodyPr>
          <a:lstStyle/>
          <a:p>
            <a:r>
              <a:rPr lang="en-US" dirty="0"/>
              <a:t>Others </a:t>
            </a:r>
            <a:endParaRPr lang="en-US" dirty="0" smtClean="0"/>
          </a:p>
          <a:p>
            <a:pPr marL="285750" indent="-285750">
              <a:buFont typeface="Arial" panose="020B0604020202020204" pitchFamily="34" charset="0"/>
              <a:buChar char="•"/>
            </a:pPr>
            <a:r>
              <a:rPr lang="en-US" dirty="0" smtClean="0">
                <a:hlinkClick r:id="rId5"/>
              </a:rPr>
              <a:t>Factcheck.org</a:t>
            </a:r>
            <a:endParaRPr lang="en-US" dirty="0" smtClean="0"/>
          </a:p>
          <a:p>
            <a:pPr marL="285750" indent="-285750">
              <a:buFont typeface="Arial" panose="020B0604020202020204" pitchFamily="34" charset="0"/>
              <a:buChar char="•"/>
            </a:pPr>
            <a:r>
              <a:rPr lang="en-US" dirty="0" err="1" smtClean="0">
                <a:hlinkClick r:id="rId6"/>
              </a:rPr>
              <a:t>Snopes,com</a:t>
            </a:r>
            <a:endParaRPr lang="en-US" dirty="0"/>
          </a:p>
          <a:p>
            <a:endParaRPr lang="en-US" dirty="0"/>
          </a:p>
        </p:txBody>
      </p:sp>
      <p:sp>
        <p:nvSpPr>
          <p:cNvPr id="6" name="TextBox 5"/>
          <p:cNvSpPr txBox="1"/>
          <p:nvPr/>
        </p:nvSpPr>
        <p:spPr>
          <a:xfrm>
            <a:off x="1233182" y="4160939"/>
            <a:ext cx="184731" cy="646331"/>
          </a:xfrm>
          <a:prstGeom prst="rect">
            <a:avLst/>
          </a:prstGeom>
          <a:noFill/>
        </p:spPr>
        <p:txBody>
          <a:bodyPr wrap="none" rtlCol="0">
            <a:spAutoFit/>
          </a:bodyPr>
          <a:lstStyle/>
          <a:p>
            <a:endParaRPr lang="en-US" dirty="0" smtClean="0"/>
          </a:p>
          <a:p>
            <a:endParaRPr lang="en-US" dirty="0"/>
          </a:p>
        </p:txBody>
      </p:sp>
    </p:spTree>
    <p:extLst>
      <p:ext uri="{BB962C8B-B14F-4D97-AF65-F5344CB8AC3E}">
        <p14:creationId xmlns:p14="http://schemas.microsoft.com/office/powerpoint/2010/main" val="30143126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91082" y="362676"/>
            <a:ext cx="6834237" cy="2362217"/>
          </a:xfrm>
          <a:prstGeom prst="rect">
            <a:avLst/>
          </a:prstGeom>
        </p:spPr>
      </p:pic>
      <p:sp>
        <p:nvSpPr>
          <p:cNvPr id="3" name="TextBox 2"/>
          <p:cNvSpPr txBox="1"/>
          <p:nvPr/>
        </p:nvSpPr>
        <p:spPr>
          <a:xfrm>
            <a:off x="4891082" y="2724893"/>
            <a:ext cx="1503938" cy="369332"/>
          </a:xfrm>
          <a:prstGeom prst="rect">
            <a:avLst/>
          </a:prstGeom>
          <a:noFill/>
        </p:spPr>
        <p:txBody>
          <a:bodyPr wrap="none" rtlCol="0">
            <a:spAutoFit/>
          </a:bodyPr>
          <a:lstStyle/>
          <a:p>
            <a:r>
              <a:rPr lang="en-US" dirty="0" smtClean="0">
                <a:hlinkClick r:id="rId4" action="ppaction://hlinkfile"/>
              </a:rPr>
              <a:t>Hillary Clinton</a:t>
            </a:r>
            <a:endParaRPr lang="en-US" dirty="0"/>
          </a:p>
        </p:txBody>
      </p:sp>
      <p:pic>
        <p:nvPicPr>
          <p:cNvPr id="4" name="Picture 3"/>
          <p:cNvPicPr>
            <a:picLocks noChangeAspect="1"/>
          </p:cNvPicPr>
          <p:nvPr/>
        </p:nvPicPr>
        <p:blipFill>
          <a:blip r:embed="rId5"/>
          <a:stretch>
            <a:fillRect/>
          </a:stretch>
        </p:blipFill>
        <p:spPr>
          <a:xfrm>
            <a:off x="4891082" y="3716498"/>
            <a:ext cx="6788502" cy="2339867"/>
          </a:xfrm>
          <a:prstGeom prst="rect">
            <a:avLst/>
          </a:prstGeom>
        </p:spPr>
      </p:pic>
      <p:sp>
        <p:nvSpPr>
          <p:cNvPr id="5" name="TextBox 4"/>
          <p:cNvSpPr txBox="1"/>
          <p:nvPr/>
        </p:nvSpPr>
        <p:spPr>
          <a:xfrm>
            <a:off x="4891082" y="6056365"/>
            <a:ext cx="2904186" cy="369332"/>
          </a:xfrm>
          <a:prstGeom prst="rect">
            <a:avLst/>
          </a:prstGeom>
          <a:noFill/>
        </p:spPr>
        <p:txBody>
          <a:bodyPr wrap="square" rtlCol="0">
            <a:spAutoFit/>
          </a:bodyPr>
          <a:lstStyle/>
          <a:p>
            <a:r>
              <a:rPr lang="en-US" dirty="0" smtClean="0">
                <a:hlinkClick r:id="rId6"/>
              </a:rPr>
              <a:t>Donald Trump</a:t>
            </a:r>
            <a:endParaRPr lang="en-US" dirty="0"/>
          </a:p>
        </p:txBody>
      </p:sp>
      <p:pic>
        <p:nvPicPr>
          <p:cNvPr id="11" name="Picture 10"/>
          <p:cNvPicPr>
            <a:picLocks noChangeAspect="1"/>
          </p:cNvPicPr>
          <p:nvPr/>
        </p:nvPicPr>
        <p:blipFill>
          <a:blip r:embed="rId7"/>
          <a:stretch>
            <a:fillRect/>
          </a:stretch>
        </p:blipFill>
        <p:spPr>
          <a:xfrm>
            <a:off x="571500" y="538230"/>
            <a:ext cx="1905000" cy="1905000"/>
          </a:xfrm>
          <a:prstGeom prst="rect">
            <a:avLst/>
          </a:prstGeom>
        </p:spPr>
      </p:pic>
    </p:spTree>
    <p:extLst>
      <p:ext uri="{BB962C8B-B14F-4D97-AF65-F5344CB8AC3E}">
        <p14:creationId xmlns:p14="http://schemas.microsoft.com/office/powerpoint/2010/main" val="38942424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891081" y="3716498"/>
            <a:ext cx="6839163" cy="2339867"/>
          </a:xfrm>
          <a:prstGeom prst="rect">
            <a:avLst/>
          </a:prstGeom>
        </p:spPr>
      </p:pic>
      <p:sp>
        <p:nvSpPr>
          <p:cNvPr id="3" name="TextBox 2"/>
          <p:cNvSpPr txBox="1"/>
          <p:nvPr/>
        </p:nvSpPr>
        <p:spPr>
          <a:xfrm>
            <a:off x="4891081" y="2692798"/>
            <a:ext cx="1264257" cy="369332"/>
          </a:xfrm>
          <a:prstGeom prst="rect">
            <a:avLst/>
          </a:prstGeom>
          <a:noFill/>
        </p:spPr>
        <p:txBody>
          <a:bodyPr wrap="none" rtlCol="0">
            <a:spAutoFit/>
          </a:bodyPr>
          <a:lstStyle/>
          <a:p>
            <a:r>
              <a:rPr lang="en-US" dirty="0" smtClean="0">
                <a:hlinkClick r:id="rId4"/>
              </a:rPr>
              <a:t>Mike Pence</a:t>
            </a:r>
            <a:endParaRPr lang="en-US" dirty="0"/>
          </a:p>
        </p:txBody>
      </p:sp>
      <p:sp>
        <p:nvSpPr>
          <p:cNvPr id="5" name="TextBox 4"/>
          <p:cNvSpPr txBox="1"/>
          <p:nvPr/>
        </p:nvSpPr>
        <p:spPr>
          <a:xfrm>
            <a:off x="4891081" y="6056365"/>
            <a:ext cx="1104148" cy="369332"/>
          </a:xfrm>
          <a:prstGeom prst="rect">
            <a:avLst/>
          </a:prstGeom>
          <a:noFill/>
        </p:spPr>
        <p:txBody>
          <a:bodyPr wrap="none" rtlCol="0">
            <a:spAutoFit/>
          </a:bodyPr>
          <a:lstStyle/>
          <a:p>
            <a:r>
              <a:rPr lang="en-US" dirty="0" smtClean="0">
                <a:hlinkClick r:id="rId5"/>
              </a:rPr>
              <a:t>Tim </a:t>
            </a:r>
            <a:r>
              <a:rPr lang="en-US" dirty="0" err="1" smtClean="0">
                <a:hlinkClick r:id="rId5"/>
              </a:rPr>
              <a:t>Kaine</a:t>
            </a:r>
            <a:endParaRPr lang="en-US" dirty="0"/>
          </a:p>
        </p:txBody>
      </p:sp>
      <p:pic>
        <p:nvPicPr>
          <p:cNvPr id="6" name="Picture 5"/>
          <p:cNvPicPr>
            <a:picLocks noChangeAspect="1"/>
          </p:cNvPicPr>
          <p:nvPr/>
        </p:nvPicPr>
        <p:blipFill>
          <a:blip r:embed="rId6"/>
          <a:stretch>
            <a:fillRect/>
          </a:stretch>
        </p:blipFill>
        <p:spPr>
          <a:xfrm>
            <a:off x="4891081" y="362675"/>
            <a:ext cx="6788502" cy="2330123"/>
          </a:xfrm>
          <a:prstGeom prst="rect">
            <a:avLst/>
          </a:prstGeom>
        </p:spPr>
      </p:pic>
      <p:pic>
        <p:nvPicPr>
          <p:cNvPr id="8" name="Picture 7"/>
          <p:cNvPicPr>
            <a:picLocks noChangeAspect="1"/>
          </p:cNvPicPr>
          <p:nvPr/>
        </p:nvPicPr>
        <p:blipFill>
          <a:blip r:embed="rId7"/>
          <a:stretch>
            <a:fillRect/>
          </a:stretch>
        </p:blipFill>
        <p:spPr>
          <a:xfrm>
            <a:off x="571500" y="538230"/>
            <a:ext cx="1905000" cy="1905000"/>
          </a:xfrm>
          <a:prstGeom prst="rect">
            <a:avLst/>
          </a:prstGeom>
        </p:spPr>
      </p:pic>
    </p:spTree>
    <p:extLst>
      <p:ext uri="{BB962C8B-B14F-4D97-AF65-F5344CB8AC3E}">
        <p14:creationId xmlns:p14="http://schemas.microsoft.com/office/powerpoint/2010/main" val="34040524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37897" y="1019802"/>
            <a:ext cx="4309414" cy="4973341"/>
          </a:xfrm>
          <a:prstGeom prst="rect">
            <a:avLst/>
          </a:prstGeom>
        </p:spPr>
      </p:pic>
      <p:pic>
        <p:nvPicPr>
          <p:cNvPr id="3" name="Picture 2"/>
          <p:cNvPicPr>
            <a:picLocks noChangeAspect="1"/>
          </p:cNvPicPr>
          <p:nvPr/>
        </p:nvPicPr>
        <p:blipFill>
          <a:blip r:embed="rId4"/>
          <a:stretch>
            <a:fillRect/>
          </a:stretch>
        </p:blipFill>
        <p:spPr>
          <a:xfrm>
            <a:off x="7437935" y="1019802"/>
            <a:ext cx="4305341" cy="4961121"/>
          </a:xfrm>
          <a:prstGeom prst="rect">
            <a:avLst/>
          </a:prstGeom>
        </p:spPr>
      </p:pic>
      <p:sp>
        <p:nvSpPr>
          <p:cNvPr id="10" name="TextBox 9"/>
          <p:cNvSpPr txBox="1"/>
          <p:nvPr/>
        </p:nvSpPr>
        <p:spPr>
          <a:xfrm>
            <a:off x="3166348" y="455625"/>
            <a:ext cx="2852512" cy="369332"/>
          </a:xfrm>
          <a:prstGeom prst="rect">
            <a:avLst/>
          </a:prstGeom>
          <a:noFill/>
        </p:spPr>
        <p:txBody>
          <a:bodyPr wrap="none" rtlCol="0">
            <a:spAutoFit/>
          </a:bodyPr>
          <a:lstStyle/>
          <a:p>
            <a:pPr algn="ctr"/>
            <a:r>
              <a:rPr lang="en-US" dirty="0" smtClean="0"/>
              <a:t>Clinton 1/4, 9/25, 11/9 2016</a:t>
            </a:r>
            <a:endParaRPr lang="en-US" dirty="0"/>
          </a:p>
        </p:txBody>
      </p:sp>
      <p:sp>
        <p:nvSpPr>
          <p:cNvPr id="11" name="TextBox 10"/>
          <p:cNvSpPr txBox="1"/>
          <p:nvPr/>
        </p:nvSpPr>
        <p:spPr>
          <a:xfrm>
            <a:off x="7767415" y="455625"/>
            <a:ext cx="3646380" cy="369332"/>
          </a:xfrm>
          <a:prstGeom prst="rect">
            <a:avLst/>
          </a:prstGeom>
          <a:noFill/>
        </p:spPr>
        <p:txBody>
          <a:bodyPr wrap="square" rtlCol="0">
            <a:spAutoFit/>
          </a:bodyPr>
          <a:lstStyle/>
          <a:p>
            <a:pPr algn="ctr"/>
            <a:r>
              <a:rPr lang="en-US" dirty="0" smtClean="0"/>
              <a:t>Trump 1/3, 9/25, 11/9 2016</a:t>
            </a:r>
            <a:endParaRPr lang="en-US" dirty="0"/>
          </a:p>
        </p:txBody>
      </p:sp>
      <p:pic>
        <p:nvPicPr>
          <p:cNvPr id="12" name="Picture 11"/>
          <p:cNvPicPr>
            <a:picLocks noChangeAspect="1"/>
          </p:cNvPicPr>
          <p:nvPr/>
        </p:nvPicPr>
        <p:blipFill>
          <a:blip r:embed="rId5"/>
          <a:stretch>
            <a:fillRect/>
          </a:stretch>
        </p:blipFill>
        <p:spPr>
          <a:xfrm>
            <a:off x="9642351" y="6092067"/>
            <a:ext cx="2056047" cy="401042"/>
          </a:xfrm>
          <a:prstGeom prst="rect">
            <a:avLst/>
          </a:prstGeom>
        </p:spPr>
      </p:pic>
      <p:sp>
        <p:nvSpPr>
          <p:cNvPr id="13" name="TextBox 12"/>
          <p:cNvSpPr txBox="1"/>
          <p:nvPr/>
        </p:nvSpPr>
        <p:spPr>
          <a:xfrm>
            <a:off x="353418" y="1019802"/>
            <a:ext cx="2148559" cy="1384995"/>
          </a:xfrm>
          <a:prstGeom prst="rect">
            <a:avLst/>
          </a:prstGeom>
          <a:noFill/>
        </p:spPr>
        <p:txBody>
          <a:bodyPr wrap="square" rtlCol="0">
            <a:spAutoFit/>
          </a:bodyPr>
          <a:lstStyle/>
          <a:p>
            <a:r>
              <a:rPr lang="en-US" sz="2800" dirty="0" smtClean="0"/>
              <a:t>Lying, crooked Hillary?</a:t>
            </a:r>
            <a:endParaRPr lang="en-US" sz="2800" dirty="0"/>
          </a:p>
        </p:txBody>
      </p:sp>
      <p:sp>
        <p:nvSpPr>
          <p:cNvPr id="14" name="Rectangle 13"/>
          <p:cNvSpPr/>
          <p:nvPr/>
        </p:nvSpPr>
        <p:spPr>
          <a:xfrm>
            <a:off x="2437897" y="6123777"/>
            <a:ext cx="871818" cy="369332"/>
          </a:xfrm>
          <a:prstGeom prst="rect">
            <a:avLst/>
          </a:prstGeom>
        </p:spPr>
        <p:txBody>
          <a:bodyPr wrap="square">
            <a:spAutoFit/>
          </a:bodyPr>
          <a:lstStyle/>
          <a:p>
            <a:r>
              <a:rPr lang="en-US" dirty="0" smtClean="0">
                <a:hlinkClick r:id="rId6"/>
              </a:rPr>
              <a:t>Source</a:t>
            </a:r>
            <a:endParaRPr lang="en-US" dirty="0"/>
          </a:p>
        </p:txBody>
      </p:sp>
    </p:spTree>
    <p:extLst>
      <p:ext uri="{BB962C8B-B14F-4D97-AF65-F5344CB8AC3E}">
        <p14:creationId xmlns:p14="http://schemas.microsoft.com/office/powerpoint/2010/main" val="4665117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971" y="3793886"/>
            <a:ext cx="3783479" cy="1307583"/>
          </a:xfrm>
          <a:prstGeom prst="rect">
            <a:avLst/>
          </a:prstGeom>
        </p:spPr>
      </p:pic>
      <p:pic>
        <p:nvPicPr>
          <p:cNvPr id="3" name="Picture 2"/>
          <p:cNvPicPr>
            <a:picLocks noChangeAspect="1"/>
          </p:cNvPicPr>
          <p:nvPr/>
        </p:nvPicPr>
        <p:blipFill>
          <a:blip r:embed="rId4"/>
          <a:stretch>
            <a:fillRect/>
          </a:stretch>
        </p:blipFill>
        <p:spPr>
          <a:xfrm>
            <a:off x="185969" y="2125102"/>
            <a:ext cx="3783481" cy="1295872"/>
          </a:xfrm>
          <a:prstGeom prst="rect">
            <a:avLst/>
          </a:prstGeom>
        </p:spPr>
      </p:pic>
      <p:pic>
        <p:nvPicPr>
          <p:cNvPr id="7" name="Picture 6"/>
          <p:cNvPicPr>
            <a:picLocks noChangeAspect="1"/>
          </p:cNvPicPr>
          <p:nvPr/>
        </p:nvPicPr>
        <p:blipFill>
          <a:blip r:embed="rId5"/>
          <a:stretch>
            <a:fillRect/>
          </a:stretch>
        </p:blipFill>
        <p:spPr>
          <a:xfrm>
            <a:off x="4200395" y="2127660"/>
            <a:ext cx="3746018" cy="1293314"/>
          </a:xfrm>
          <a:prstGeom prst="rect">
            <a:avLst/>
          </a:prstGeom>
        </p:spPr>
      </p:pic>
      <p:pic>
        <p:nvPicPr>
          <p:cNvPr id="8" name="Picture 7"/>
          <p:cNvPicPr>
            <a:picLocks noChangeAspect="1"/>
          </p:cNvPicPr>
          <p:nvPr/>
        </p:nvPicPr>
        <p:blipFill>
          <a:blip r:embed="rId6"/>
          <a:stretch>
            <a:fillRect/>
          </a:stretch>
        </p:blipFill>
        <p:spPr>
          <a:xfrm>
            <a:off x="8225752" y="2125102"/>
            <a:ext cx="3760120" cy="131847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8882" y="3826770"/>
            <a:ext cx="3749045" cy="1287028"/>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25752" y="3826770"/>
            <a:ext cx="3783481" cy="1241817"/>
          </a:xfrm>
          <a:prstGeom prst="rect">
            <a:avLst/>
          </a:prstGeom>
        </p:spPr>
      </p:pic>
      <p:sp>
        <p:nvSpPr>
          <p:cNvPr id="4" name="TextBox 3"/>
          <p:cNvSpPr txBox="1"/>
          <p:nvPr/>
        </p:nvSpPr>
        <p:spPr>
          <a:xfrm>
            <a:off x="717401" y="1538316"/>
            <a:ext cx="2720617" cy="369332"/>
          </a:xfrm>
          <a:prstGeom prst="rect">
            <a:avLst/>
          </a:prstGeom>
          <a:noFill/>
        </p:spPr>
        <p:txBody>
          <a:bodyPr wrap="none" rtlCol="0">
            <a:spAutoFit/>
          </a:bodyPr>
          <a:lstStyle/>
          <a:p>
            <a:pPr algn="ctr"/>
            <a:r>
              <a:rPr lang="en-US" dirty="0" smtClean="0"/>
              <a:t>Obama, 1/7 and 9/25 2016</a:t>
            </a:r>
          </a:p>
        </p:txBody>
      </p:sp>
      <p:sp>
        <p:nvSpPr>
          <p:cNvPr id="5" name="Rectangle 4"/>
          <p:cNvSpPr/>
          <p:nvPr/>
        </p:nvSpPr>
        <p:spPr>
          <a:xfrm>
            <a:off x="4628843" y="1537198"/>
            <a:ext cx="2889123" cy="369332"/>
          </a:xfrm>
          <a:prstGeom prst="rect">
            <a:avLst/>
          </a:prstGeom>
        </p:spPr>
        <p:txBody>
          <a:bodyPr wrap="square">
            <a:spAutoFit/>
          </a:bodyPr>
          <a:lstStyle/>
          <a:p>
            <a:pPr algn="ctr"/>
            <a:r>
              <a:rPr lang="en-US" dirty="0" smtClean="0"/>
              <a:t>Clinton</a:t>
            </a:r>
            <a:r>
              <a:rPr lang="en-US" dirty="0"/>
              <a:t>, </a:t>
            </a:r>
            <a:r>
              <a:rPr lang="en-US" dirty="0" smtClean="0"/>
              <a:t>1/4 </a:t>
            </a:r>
            <a:r>
              <a:rPr lang="en-US" dirty="0"/>
              <a:t>and </a:t>
            </a:r>
            <a:r>
              <a:rPr lang="en-US" dirty="0" smtClean="0"/>
              <a:t>9/25/2016</a:t>
            </a:r>
            <a:endParaRPr lang="en-US" dirty="0"/>
          </a:p>
        </p:txBody>
      </p:sp>
      <p:sp>
        <p:nvSpPr>
          <p:cNvPr id="9" name="Rectangle 8"/>
          <p:cNvSpPr/>
          <p:nvPr/>
        </p:nvSpPr>
        <p:spPr>
          <a:xfrm>
            <a:off x="8759252" y="1537198"/>
            <a:ext cx="2693121" cy="369332"/>
          </a:xfrm>
          <a:prstGeom prst="rect">
            <a:avLst/>
          </a:prstGeom>
        </p:spPr>
        <p:txBody>
          <a:bodyPr wrap="square">
            <a:spAutoFit/>
          </a:bodyPr>
          <a:lstStyle/>
          <a:p>
            <a:pPr algn="ctr"/>
            <a:r>
              <a:rPr lang="en-US" dirty="0" smtClean="0"/>
              <a:t>Trump, 1/3 and 9/25/2016</a:t>
            </a:r>
            <a:endParaRPr lang="en-US" dirty="0"/>
          </a:p>
        </p:txBody>
      </p:sp>
      <p:sp>
        <p:nvSpPr>
          <p:cNvPr id="11" name="Rectangle 10"/>
          <p:cNvSpPr/>
          <p:nvPr/>
        </p:nvSpPr>
        <p:spPr>
          <a:xfrm>
            <a:off x="11599391" y="1239290"/>
            <a:ext cx="237566" cy="369332"/>
          </a:xfrm>
          <a:prstGeom prst="rect">
            <a:avLst/>
          </a:prstGeom>
        </p:spPr>
        <p:txBody>
          <a:bodyPr wrap="none">
            <a:spAutoFit/>
          </a:bodyPr>
          <a:lstStyle/>
          <a:p>
            <a:r>
              <a:rPr lang="en-US" dirty="0" smtClean="0"/>
              <a:t> </a:t>
            </a:r>
            <a:endParaRPr lang="en-US" dirty="0"/>
          </a:p>
        </p:txBody>
      </p:sp>
      <p:sp>
        <p:nvSpPr>
          <p:cNvPr id="16" name="TextBox 15"/>
          <p:cNvSpPr txBox="1"/>
          <p:nvPr/>
        </p:nvSpPr>
        <p:spPr>
          <a:xfrm>
            <a:off x="299522" y="578647"/>
            <a:ext cx="4014689" cy="553998"/>
          </a:xfrm>
          <a:prstGeom prst="rect">
            <a:avLst/>
          </a:prstGeom>
          <a:noFill/>
        </p:spPr>
        <p:txBody>
          <a:bodyPr wrap="none" rtlCol="0">
            <a:spAutoFit/>
          </a:bodyPr>
          <a:lstStyle/>
          <a:p>
            <a:r>
              <a:rPr lang="en-US" sz="3000" dirty="0" smtClean="0"/>
              <a:t>“Lying, crooked Hillary”?</a:t>
            </a:r>
            <a:endParaRPr lang="en-US" sz="3000" dirty="0"/>
          </a:p>
        </p:txBody>
      </p:sp>
      <p:sp>
        <p:nvSpPr>
          <p:cNvPr id="17" name="TextBox 16"/>
          <p:cNvSpPr txBox="1"/>
          <p:nvPr/>
        </p:nvSpPr>
        <p:spPr>
          <a:xfrm>
            <a:off x="299522" y="5579141"/>
            <a:ext cx="10748412" cy="707886"/>
          </a:xfrm>
          <a:prstGeom prst="rect">
            <a:avLst/>
          </a:prstGeom>
          <a:noFill/>
        </p:spPr>
        <p:txBody>
          <a:bodyPr wrap="square" rtlCol="0">
            <a:spAutoFit/>
          </a:bodyPr>
          <a:lstStyle/>
          <a:p>
            <a:r>
              <a:rPr lang="en-US" sz="2000" dirty="0" smtClean="0"/>
              <a:t>Clinton is a tiny bit more honest than President Obama (surprising?) and lies much less frequently than Donald Trump.</a:t>
            </a:r>
            <a:endParaRPr lang="en-US" sz="2000" dirty="0"/>
          </a:p>
        </p:txBody>
      </p:sp>
      <p:pic>
        <p:nvPicPr>
          <p:cNvPr id="18" name="Picture 2" descr="https://pbs.twimg.com/media/CqjjBd8W8AA6i_-.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50217" y="519004"/>
            <a:ext cx="1452181" cy="6732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wayback machin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90136" y="578647"/>
            <a:ext cx="1327356" cy="47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4698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47500" y="3105835"/>
            <a:ext cx="2697020" cy="646331"/>
          </a:xfrm>
          <a:prstGeom prst="rect">
            <a:avLst/>
          </a:prstGeom>
          <a:noFill/>
        </p:spPr>
        <p:txBody>
          <a:bodyPr wrap="none" rtlCol="0">
            <a:spAutoFit/>
          </a:bodyPr>
          <a:lstStyle/>
          <a:p>
            <a:pPr algn="ctr"/>
            <a:r>
              <a:rPr lang="en-US" sz="3600" dirty="0" smtClean="0"/>
              <a:t>Fact checking</a:t>
            </a:r>
          </a:p>
        </p:txBody>
      </p:sp>
    </p:spTree>
    <p:extLst>
      <p:ext uri="{BB962C8B-B14F-4D97-AF65-F5344CB8AC3E}">
        <p14:creationId xmlns:p14="http://schemas.microsoft.com/office/powerpoint/2010/main" val="8831444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24873" y="915120"/>
            <a:ext cx="6432219" cy="4154984"/>
          </a:xfrm>
          <a:prstGeom prst="rect">
            <a:avLst/>
          </a:prstGeom>
          <a:noFill/>
        </p:spPr>
        <p:txBody>
          <a:bodyPr wrap="square" rtlCol="0">
            <a:spAutoFit/>
          </a:bodyPr>
          <a:lstStyle/>
          <a:p>
            <a:r>
              <a:rPr lang="en-US" sz="2400" dirty="0" smtClean="0"/>
              <a:t>I teach a </a:t>
            </a:r>
            <a:r>
              <a:rPr lang="en-US" sz="2400" dirty="0" smtClean="0">
                <a:hlinkClick r:id="rId3"/>
              </a:rPr>
              <a:t>class</a:t>
            </a:r>
            <a:r>
              <a:rPr lang="en-US" sz="2400" dirty="0" smtClean="0"/>
              <a:t> on the </a:t>
            </a:r>
            <a:r>
              <a:rPr lang="en-US" sz="2400" i="1" dirty="0" smtClean="0"/>
              <a:t>applications, implications </a:t>
            </a:r>
            <a:r>
              <a:rPr lang="en-US" sz="2400" dirty="0" smtClean="0"/>
              <a:t>and </a:t>
            </a:r>
            <a:r>
              <a:rPr lang="en-US" sz="2400" i="1" dirty="0" smtClean="0"/>
              <a:t>technology</a:t>
            </a:r>
            <a:r>
              <a:rPr lang="en-US" sz="2400" dirty="0" smtClean="0"/>
              <a:t> of the Internet. </a:t>
            </a:r>
          </a:p>
          <a:p>
            <a:endParaRPr lang="en-US" sz="2400" dirty="0"/>
          </a:p>
          <a:p>
            <a:r>
              <a:rPr lang="en-US" sz="2400" dirty="0" smtClean="0"/>
              <a:t>We spend a lot of time on current events relevant to our class, so when Donald Trump was nominated, I started a </a:t>
            </a:r>
            <a:r>
              <a:rPr lang="en-US" sz="2400" dirty="0" smtClean="0">
                <a:hlinkClick r:id="rId4"/>
              </a:rPr>
              <a:t>PowerPoint presentation</a:t>
            </a:r>
            <a:r>
              <a:rPr lang="en-US" sz="2400" dirty="0" smtClean="0"/>
              <a:t> on the political implications of the Internet and updated it weekly throughout the term.</a:t>
            </a:r>
          </a:p>
          <a:p>
            <a:endParaRPr lang="en-US" sz="2400" dirty="0"/>
          </a:p>
          <a:p>
            <a:r>
              <a:rPr lang="en-US" sz="2400" dirty="0" smtClean="0">
                <a:solidFill>
                  <a:srgbClr val="FF0000"/>
                </a:solidFill>
              </a:rPr>
              <a:t>Disclaimer</a:t>
            </a:r>
            <a:r>
              <a:rPr lang="en-US" sz="2400" dirty="0" smtClean="0"/>
              <a:t> – I was opposed to Trump during the campaign and continue to be opposed to him.</a:t>
            </a:r>
          </a:p>
        </p:txBody>
      </p:sp>
      <p:pic>
        <p:nvPicPr>
          <p:cNvPr id="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6064956"/>
            <a:ext cx="8382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5"/>
          <p:cNvSpPr>
            <a:spLocks noChangeArrowheads="1"/>
          </p:cNvSpPr>
          <p:nvPr/>
        </p:nvSpPr>
        <p:spPr bwMode="auto">
          <a:xfrm>
            <a:off x="1600200" y="6064956"/>
            <a:ext cx="867551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1400" dirty="0"/>
              <a:t>This work is licensed under a Creative Commons Attribution-Noncommercial-Share Alike 3.0 License. </a:t>
            </a:r>
          </a:p>
        </p:txBody>
      </p:sp>
    </p:spTree>
    <p:extLst>
      <p:ext uri="{BB962C8B-B14F-4D97-AF65-F5344CB8AC3E}">
        <p14:creationId xmlns:p14="http://schemas.microsoft.com/office/powerpoint/2010/main" val="28124556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6098" y="5299949"/>
            <a:ext cx="4830052" cy="369332"/>
          </a:xfrm>
          <a:prstGeom prst="rect">
            <a:avLst/>
          </a:prstGeom>
        </p:spPr>
        <p:txBody>
          <a:bodyPr wrap="square">
            <a:spAutoFit/>
          </a:bodyPr>
          <a:lstStyle/>
          <a:p>
            <a:r>
              <a:rPr lang="en-US" dirty="0" smtClean="0">
                <a:hlinkClick r:id="rId3"/>
              </a:rPr>
              <a:t>Interactive map of fact-checking organizations</a:t>
            </a:r>
            <a:endParaRPr lang="en-US" dirty="0"/>
          </a:p>
        </p:txBody>
      </p:sp>
      <p:sp>
        <p:nvSpPr>
          <p:cNvPr id="3" name="Rectangle 2"/>
          <p:cNvSpPr/>
          <p:nvPr/>
        </p:nvSpPr>
        <p:spPr>
          <a:xfrm>
            <a:off x="436098" y="4345841"/>
            <a:ext cx="3571170" cy="369332"/>
          </a:xfrm>
          <a:prstGeom prst="rect">
            <a:avLst/>
          </a:prstGeom>
        </p:spPr>
        <p:txBody>
          <a:bodyPr wrap="none">
            <a:spAutoFit/>
          </a:bodyPr>
          <a:lstStyle/>
          <a:p>
            <a:r>
              <a:rPr lang="en-US" dirty="0" smtClean="0">
                <a:hlinkClick r:id="rId4"/>
              </a:rPr>
              <a:t>Duke University fact-check database</a:t>
            </a:r>
            <a:endParaRPr lang="en-US" dirty="0"/>
          </a:p>
        </p:txBody>
      </p:sp>
      <p:sp>
        <p:nvSpPr>
          <p:cNvPr id="4" name="Rectangle 3"/>
          <p:cNvSpPr/>
          <p:nvPr/>
        </p:nvSpPr>
        <p:spPr>
          <a:xfrm>
            <a:off x="436098" y="4822895"/>
            <a:ext cx="3491149" cy="369332"/>
          </a:xfrm>
          <a:prstGeom prst="rect">
            <a:avLst/>
          </a:prstGeom>
        </p:spPr>
        <p:txBody>
          <a:bodyPr wrap="none">
            <a:spAutoFit/>
          </a:bodyPr>
          <a:lstStyle/>
          <a:p>
            <a:r>
              <a:rPr lang="en-US" dirty="0" smtClean="0">
                <a:hlinkClick r:id="rId5"/>
              </a:rPr>
              <a:t>Duke University fact-checking news</a:t>
            </a:r>
            <a:endParaRPr lang="en-US" dirty="0"/>
          </a:p>
        </p:txBody>
      </p:sp>
      <p:pic>
        <p:nvPicPr>
          <p:cNvPr id="6" name="Picture 5"/>
          <p:cNvPicPr>
            <a:picLocks noChangeAspect="1"/>
          </p:cNvPicPr>
          <p:nvPr/>
        </p:nvPicPr>
        <p:blipFill>
          <a:blip r:embed="rId6"/>
          <a:stretch>
            <a:fillRect/>
          </a:stretch>
        </p:blipFill>
        <p:spPr>
          <a:xfrm>
            <a:off x="5514438" y="1502747"/>
            <a:ext cx="6250757" cy="4280146"/>
          </a:xfrm>
          <a:prstGeom prst="rect">
            <a:avLst/>
          </a:prstGeom>
        </p:spPr>
      </p:pic>
      <p:sp>
        <p:nvSpPr>
          <p:cNvPr id="7" name="TextBox 6"/>
          <p:cNvSpPr txBox="1"/>
          <p:nvPr/>
        </p:nvSpPr>
        <p:spPr>
          <a:xfrm>
            <a:off x="436098" y="675249"/>
            <a:ext cx="4178105" cy="954107"/>
          </a:xfrm>
          <a:prstGeom prst="rect">
            <a:avLst/>
          </a:prstGeom>
          <a:noFill/>
        </p:spPr>
        <p:txBody>
          <a:bodyPr wrap="square" rtlCol="0">
            <a:spAutoFit/>
          </a:bodyPr>
          <a:lstStyle/>
          <a:p>
            <a:r>
              <a:rPr lang="en-US" sz="2800" dirty="0" smtClean="0"/>
              <a:t>Duke University fact checking database</a:t>
            </a:r>
            <a:endParaRPr lang="en-US" sz="2800" dirty="0"/>
          </a:p>
        </p:txBody>
      </p:sp>
    </p:spTree>
    <p:extLst>
      <p:ext uri="{BB962C8B-B14F-4D97-AF65-F5344CB8AC3E}">
        <p14:creationId xmlns:p14="http://schemas.microsoft.com/office/powerpoint/2010/main" val="37420977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7118" y="2857299"/>
            <a:ext cx="2172862" cy="400110"/>
          </a:xfrm>
          <a:prstGeom prst="rect">
            <a:avLst/>
          </a:prstGeom>
        </p:spPr>
        <p:txBody>
          <a:bodyPr wrap="square">
            <a:spAutoFit/>
          </a:bodyPr>
          <a:lstStyle/>
          <a:p>
            <a:r>
              <a:rPr lang="en-US" sz="2000" dirty="0" smtClean="0">
                <a:hlinkClick r:id="rId3"/>
              </a:rPr>
              <a:t>Twitter stream</a:t>
            </a:r>
            <a:endParaRPr lang="en-US" sz="2000" dirty="0"/>
          </a:p>
        </p:txBody>
      </p:sp>
      <p:sp>
        <p:nvSpPr>
          <p:cNvPr id="3" name="Rectangle 2"/>
          <p:cNvSpPr/>
          <p:nvPr/>
        </p:nvSpPr>
        <p:spPr>
          <a:xfrm>
            <a:off x="527118" y="3705795"/>
            <a:ext cx="2171055" cy="400110"/>
          </a:xfrm>
          <a:prstGeom prst="rect">
            <a:avLst/>
          </a:prstGeom>
        </p:spPr>
        <p:txBody>
          <a:bodyPr wrap="square">
            <a:spAutoFit/>
          </a:bodyPr>
          <a:lstStyle/>
          <a:p>
            <a:r>
              <a:rPr lang="en-US" sz="2000" dirty="0" smtClean="0">
                <a:hlinkClick r:id="rId4"/>
              </a:rPr>
              <a:t>NPR/PBS stream</a:t>
            </a:r>
            <a:endParaRPr lang="en-US" sz="2000" dirty="0"/>
          </a:p>
        </p:txBody>
      </p:sp>
      <p:pic>
        <p:nvPicPr>
          <p:cNvPr id="1026" name="Picture 2" descr="http://ilovemyfreedom.org/wp-content/uploads/2015/09/donald-trump-hillary-clinton-deba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1532" y="1078660"/>
            <a:ext cx="7084069" cy="39573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21531" y="5319646"/>
            <a:ext cx="7084069" cy="384721"/>
          </a:xfrm>
          <a:prstGeom prst="rect">
            <a:avLst/>
          </a:prstGeom>
        </p:spPr>
        <p:txBody>
          <a:bodyPr wrap="square">
            <a:spAutoFit/>
          </a:bodyPr>
          <a:lstStyle/>
          <a:p>
            <a:pPr algn="ctr"/>
            <a:r>
              <a:rPr lang="en-US" sz="1900" dirty="0"/>
              <a:t>Streaming video of a presidential debate with real-time fact-checking </a:t>
            </a:r>
          </a:p>
        </p:txBody>
      </p:sp>
      <p:sp>
        <p:nvSpPr>
          <p:cNvPr id="5" name="Rectangle 4"/>
          <p:cNvSpPr/>
          <p:nvPr/>
        </p:nvSpPr>
        <p:spPr>
          <a:xfrm>
            <a:off x="527118" y="1240255"/>
            <a:ext cx="2567586" cy="954107"/>
          </a:xfrm>
          <a:prstGeom prst="rect">
            <a:avLst/>
          </a:prstGeom>
        </p:spPr>
        <p:txBody>
          <a:bodyPr wrap="square">
            <a:spAutoFit/>
          </a:bodyPr>
          <a:lstStyle/>
          <a:p>
            <a:r>
              <a:rPr lang="en-US" sz="2800" dirty="0" smtClean="0"/>
              <a:t>A new political medium</a:t>
            </a:r>
            <a:endParaRPr lang="en-US" sz="2800" dirty="0"/>
          </a:p>
        </p:txBody>
      </p:sp>
    </p:spTree>
    <p:extLst>
      <p:ext uri="{BB962C8B-B14F-4D97-AF65-F5344CB8AC3E}">
        <p14:creationId xmlns:p14="http://schemas.microsoft.com/office/powerpoint/2010/main" val="12357075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5587" y="3105835"/>
            <a:ext cx="4520853" cy="646331"/>
          </a:xfrm>
          <a:prstGeom prst="rect">
            <a:avLst/>
          </a:prstGeom>
          <a:noFill/>
        </p:spPr>
        <p:txBody>
          <a:bodyPr wrap="none" rtlCol="0">
            <a:spAutoFit/>
          </a:bodyPr>
          <a:lstStyle/>
          <a:p>
            <a:pPr algn="ctr"/>
            <a:r>
              <a:rPr lang="en-US" sz="3600" dirty="0" smtClean="0"/>
              <a:t>Fake news – for politics</a:t>
            </a:r>
            <a:endParaRPr lang="en-US" sz="3600" dirty="0"/>
          </a:p>
        </p:txBody>
      </p:sp>
    </p:spTree>
    <p:extLst>
      <p:ext uri="{BB962C8B-B14F-4D97-AF65-F5344CB8AC3E}">
        <p14:creationId xmlns:p14="http://schemas.microsoft.com/office/powerpoint/2010/main" val="39029065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91082" y="3716498"/>
            <a:ext cx="6834237" cy="2362217"/>
          </a:xfrm>
          <a:prstGeom prst="rect">
            <a:avLst/>
          </a:prstGeom>
        </p:spPr>
      </p:pic>
      <p:sp>
        <p:nvSpPr>
          <p:cNvPr id="3" name="TextBox 2"/>
          <p:cNvSpPr txBox="1"/>
          <p:nvPr/>
        </p:nvSpPr>
        <p:spPr>
          <a:xfrm>
            <a:off x="4891082" y="2660663"/>
            <a:ext cx="1503938" cy="369332"/>
          </a:xfrm>
          <a:prstGeom prst="rect">
            <a:avLst/>
          </a:prstGeom>
          <a:noFill/>
        </p:spPr>
        <p:txBody>
          <a:bodyPr wrap="none" rtlCol="0">
            <a:spAutoFit/>
          </a:bodyPr>
          <a:lstStyle/>
          <a:p>
            <a:r>
              <a:rPr lang="en-US" dirty="0" smtClean="0">
                <a:hlinkClick r:id="rId4" action="ppaction://hlinkfile"/>
              </a:rPr>
              <a:t>Hillary Clinton</a:t>
            </a:r>
            <a:endParaRPr lang="en-US" dirty="0"/>
          </a:p>
        </p:txBody>
      </p:sp>
      <p:pic>
        <p:nvPicPr>
          <p:cNvPr id="4" name="Picture 3"/>
          <p:cNvPicPr>
            <a:picLocks noChangeAspect="1"/>
          </p:cNvPicPr>
          <p:nvPr/>
        </p:nvPicPr>
        <p:blipFill>
          <a:blip r:embed="rId5"/>
          <a:stretch>
            <a:fillRect/>
          </a:stretch>
        </p:blipFill>
        <p:spPr>
          <a:xfrm>
            <a:off x="4891082" y="320796"/>
            <a:ext cx="6788502" cy="2339867"/>
          </a:xfrm>
          <a:prstGeom prst="rect">
            <a:avLst/>
          </a:prstGeom>
        </p:spPr>
      </p:pic>
      <p:sp>
        <p:nvSpPr>
          <p:cNvPr id="5" name="TextBox 4"/>
          <p:cNvSpPr txBox="1"/>
          <p:nvPr/>
        </p:nvSpPr>
        <p:spPr>
          <a:xfrm>
            <a:off x="4891082" y="6056365"/>
            <a:ext cx="2904186" cy="369332"/>
          </a:xfrm>
          <a:prstGeom prst="rect">
            <a:avLst/>
          </a:prstGeom>
          <a:noFill/>
        </p:spPr>
        <p:txBody>
          <a:bodyPr wrap="square" rtlCol="0">
            <a:spAutoFit/>
          </a:bodyPr>
          <a:lstStyle/>
          <a:p>
            <a:r>
              <a:rPr lang="en-US" dirty="0" smtClean="0">
                <a:hlinkClick r:id="rId6"/>
              </a:rPr>
              <a:t>Donald Trump</a:t>
            </a:r>
            <a:endParaRPr lang="en-US" dirty="0"/>
          </a:p>
        </p:txBody>
      </p:sp>
      <p:pic>
        <p:nvPicPr>
          <p:cNvPr id="11" name="Picture 10"/>
          <p:cNvPicPr>
            <a:picLocks noChangeAspect="1"/>
          </p:cNvPicPr>
          <p:nvPr/>
        </p:nvPicPr>
        <p:blipFill>
          <a:blip r:embed="rId7"/>
          <a:stretch>
            <a:fillRect/>
          </a:stretch>
        </p:blipFill>
        <p:spPr>
          <a:xfrm>
            <a:off x="571500" y="538230"/>
            <a:ext cx="1905000" cy="1905000"/>
          </a:xfrm>
          <a:prstGeom prst="rect">
            <a:avLst/>
          </a:prstGeom>
        </p:spPr>
      </p:pic>
      <p:sp>
        <p:nvSpPr>
          <p:cNvPr id="6" name="Rectangle 5"/>
          <p:cNvSpPr/>
          <p:nvPr/>
        </p:nvSpPr>
        <p:spPr>
          <a:xfrm>
            <a:off x="571500" y="5569385"/>
            <a:ext cx="2921826" cy="369332"/>
          </a:xfrm>
          <a:prstGeom prst="rect">
            <a:avLst/>
          </a:prstGeom>
        </p:spPr>
        <p:txBody>
          <a:bodyPr wrap="none">
            <a:spAutoFit/>
          </a:bodyPr>
          <a:lstStyle/>
          <a:p>
            <a:r>
              <a:rPr lang="en-US" dirty="0">
                <a:hlinkClick r:id="rId8"/>
              </a:rPr>
              <a:t>The Age of Post-Truth Politics</a:t>
            </a:r>
            <a:endParaRPr lang="en-US" dirty="0"/>
          </a:p>
        </p:txBody>
      </p:sp>
      <p:pic>
        <p:nvPicPr>
          <p:cNvPr id="8"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2073" y="3518838"/>
            <a:ext cx="419830" cy="41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987280" y="3531832"/>
            <a:ext cx="2597731" cy="369332"/>
          </a:xfrm>
          <a:prstGeom prst="rect">
            <a:avLst/>
          </a:prstGeom>
          <a:noFill/>
        </p:spPr>
        <p:txBody>
          <a:bodyPr wrap="square" rtlCol="0">
            <a:spAutoFit/>
          </a:bodyPr>
          <a:lstStyle/>
          <a:p>
            <a:r>
              <a:rPr lang="en-US" dirty="0" smtClean="0"/>
              <a:t>Does truth matter?</a:t>
            </a:r>
            <a:endParaRPr lang="en-US" dirty="0"/>
          </a:p>
        </p:txBody>
      </p:sp>
    </p:spTree>
    <p:extLst>
      <p:ext uri="{BB962C8B-B14F-4D97-AF65-F5344CB8AC3E}">
        <p14:creationId xmlns:p14="http://schemas.microsoft.com/office/powerpoint/2010/main" val="17644571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6802" y="5744474"/>
            <a:ext cx="2513575" cy="646331"/>
          </a:xfrm>
          <a:prstGeom prst="rect">
            <a:avLst/>
          </a:prstGeom>
        </p:spPr>
        <p:txBody>
          <a:bodyPr wrap="square">
            <a:spAutoFit/>
          </a:bodyPr>
          <a:lstStyle/>
          <a:p>
            <a:r>
              <a:rPr lang="en-US" dirty="0" smtClean="0">
                <a:hlinkClick r:id="rId3"/>
              </a:rPr>
              <a:t>PBS News Hour segment</a:t>
            </a:r>
            <a:r>
              <a:rPr lang="en-US" dirty="0" smtClean="0"/>
              <a:t> video with transcript</a:t>
            </a:r>
            <a:endParaRPr lang="en-US" dirty="0"/>
          </a:p>
        </p:txBody>
      </p:sp>
      <p:pic>
        <p:nvPicPr>
          <p:cNvPr id="3" name="Picture 2"/>
          <p:cNvPicPr>
            <a:picLocks noChangeAspect="1"/>
          </p:cNvPicPr>
          <p:nvPr/>
        </p:nvPicPr>
        <p:blipFill>
          <a:blip r:embed="rId4"/>
          <a:stretch>
            <a:fillRect/>
          </a:stretch>
        </p:blipFill>
        <p:spPr>
          <a:xfrm>
            <a:off x="556802" y="4017059"/>
            <a:ext cx="3108959" cy="1727415"/>
          </a:xfrm>
          <a:prstGeom prst="rect">
            <a:avLst/>
          </a:prstGeom>
        </p:spPr>
      </p:pic>
      <p:pic>
        <p:nvPicPr>
          <p:cNvPr id="4" name="Picture 2" descr="https://img.buzzfeed.com/buzzfeed-static/static/2016-11/16/16/asset/buzzfeed-prod-fastlane03/sub-buzz-441-1479332078-1.png?resize=625:5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4525" y="634562"/>
            <a:ext cx="5481636" cy="43853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677973" y="4976326"/>
            <a:ext cx="838188" cy="369332"/>
          </a:xfrm>
          <a:prstGeom prst="rect">
            <a:avLst/>
          </a:prstGeom>
        </p:spPr>
        <p:txBody>
          <a:bodyPr wrap="square">
            <a:spAutoFit/>
          </a:bodyPr>
          <a:lstStyle/>
          <a:p>
            <a:r>
              <a:rPr lang="en-US" dirty="0" smtClean="0">
                <a:hlinkClick r:id="rId6"/>
              </a:rPr>
              <a:t>Source</a:t>
            </a:r>
            <a:endParaRPr lang="en-US" dirty="0"/>
          </a:p>
        </p:txBody>
      </p:sp>
      <p:sp>
        <p:nvSpPr>
          <p:cNvPr id="6" name="TextBox 5"/>
          <p:cNvSpPr txBox="1"/>
          <p:nvPr/>
        </p:nvSpPr>
        <p:spPr>
          <a:xfrm>
            <a:off x="466691" y="727868"/>
            <a:ext cx="4453652" cy="2246769"/>
          </a:xfrm>
          <a:prstGeom prst="rect">
            <a:avLst/>
          </a:prstGeom>
          <a:noFill/>
        </p:spPr>
        <p:txBody>
          <a:bodyPr wrap="square" rtlCol="0">
            <a:spAutoFit/>
          </a:bodyPr>
          <a:lstStyle/>
          <a:p>
            <a:r>
              <a:rPr lang="en-US" sz="2800" dirty="0" err="1" smtClean="0"/>
              <a:t>Buzzfeed</a:t>
            </a:r>
            <a:r>
              <a:rPr lang="en-US" sz="2800" dirty="0" smtClean="0"/>
              <a:t>: Fake/false stories outperformed mainstream news on Facebook during the last three months before the election.</a:t>
            </a:r>
            <a:endParaRPr lang="en-US" sz="2800" dirty="0"/>
          </a:p>
        </p:txBody>
      </p:sp>
    </p:spTree>
    <p:extLst>
      <p:ext uri="{BB962C8B-B14F-4D97-AF65-F5344CB8AC3E}">
        <p14:creationId xmlns:p14="http://schemas.microsoft.com/office/powerpoint/2010/main" val="24225948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8503297" y="1281858"/>
          <a:ext cx="3203509" cy="3907162"/>
        </p:xfrm>
        <a:graphic>
          <a:graphicData uri="http://schemas.openxmlformats.org/drawingml/2006/table">
            <a:tbl>
              <a:tblPr>
                <a:tableStyleId>{5C22544A-7EE6-4342-B048-85BDC9FD1C3A}</a:tableStyleId>
              </a:tblPr>
              <a:tblGrid>
                <a:gridCol w="2335892">
                  <a:extLst>
                    <a:ext uri="{9D8B030D-6E8A-4147-A177-3AD203B41FA5}">
                      <a16:colId xmlns:a16="http://schemas.microsoft.com/office/drawing/2014/main" val="20000"/>
                    </a:ext>
                  </a:extLst>
                </a:gridCol>
                <a:gridCol w="867617">
                  <a:extLst>
                    <a:ext uri="{9D8B030D-6E8A-4147-A177-3AD203B41FA5}">
                      <a16:colId xmlns:a16="http://schemas.microsoft.com/office/drawing/2014/main" val="20001"/>
                    </a:ext>
                  </a:extLst>
                </a:gridCol>
              </a:tblGrid>
              <a:tr h="278458">
                <a:tc>
                  <a:txBody>
                    <a:bodyPr/>
                    <a:lstStyle/>
                    <a:p>
                      <a:pPr algn="l" fontAlgn="b"/>
                      <a:r>
                        <a:rPr lang="en-US" sz="1800" u="none" strike="noStrike" dirty="0" smtClean="0">
                          <a:effectLst/>
                        </a:rPr>
                        <a:t>Abcnews.com.co</a:t>
                      </a:r>
                      <a:endParaRPr lang="en-US" sz="18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00"/>
                  </a:ext>
                </a:extLst>
              </a:tr>
              <a:tr h="278458">
                <a:tc>
                  <a:txBody>
                    <a:bodyPr/>
                    <a:lstStyle/>
                    <a:p>
                      <a:pPr algn="l" fontAlgn="b"/>
                      <a:r>
                        <a:rPr lang="en-US" sz="1800" u="none" strike="noStrike" dirty="0">
                          <a:effectLst/>
                        </a:rPr>
                        <a:t>Breitbart</a:t>
                      </a:r>
                      <a:endParaRPr lang="en-US" sz="18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01"/>
                  </a:ext>
                </a:extLst>
              </a:tr>
              <a:tr h="278458">
                <a:tc>
                  <a:txBody>
                    <a:bodyPr/>
                    <a:lstStyle/>
                    <a:p>
                      <a:pPr algn="l" fontAlgn="b"/>
                      <a:r>
                        <a:rPr lang="en-US" sz="1800" u="none" strike="noStrike" dirty="0" err="1">
                          <a:effectLst/>
                        </a:rPr>
                        <a:t>Burrard</a:t>
                      </a:r>
                      <a:r>
                        <a:rPr lang="en-US" sz="1800" u="none" strike="noStrike" dirty="0">
                          <a:effectLst/>
                        </a:rPr>
                        <a:t> Street Journal</a:t>
                      </a:r>
                      <a:endParaRPr lang="en-US" sz="18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02"/>
                  </a:ext>
                </a:extLst>
              </a:tr>
              <a:tr h="278458">
                <a:tc>
                  <a:txBody>
                    <a:bodyPr/>
                    <a:lstStyle/>
                    <a:p>
                      <a:pPr algn="l" fontAlgn="b"/>
                      <a:r>
                        <a:rPr lang="en-US" sz="1800" u="none" strike="noStrike" dirty="0">
                          <a:effectLst/>
                        </a:rPr>
                        <a:t>Conservative State</a:t>
                      </a:r>
                      <a:endParaRPr lang="en-US" sz="18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03"/>
                  </a:ext>
                </a:extLst>
              </a:tr>
              <a:tr h="278458">
                <a:tc>
                  <a:txBody>
                    <a:bodyPr/>
                    <a:lstStyle/>
                    <a:p>
                      <a:pPr algn="l" fontAlgn="b"/>
                      <a:r>
                        <a:rPr lang="en-US" sz="1800" u="none" strike="noStrike" dirty="0">
                          <a:effectLst/>
                        </a:rPr>
                        <a:t>Denver Guardian</a:t>
                      </a:r>
                      <a:endParaRPr lang="en-US" sz="18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04"/>
                  </a:ext>
                </a:extLst>
              </a:tr>
              <a:tr h="278458">
                <a:tc>
                  <a:txBody>
                    <a:bodyPr/>
                    <a:lstStyle/>
                    <a:p>
                      <a:pPr algn="l" fontAlgn="b"/>
                      <a:r>
                        <a:rPr lang="en-US" sz="1800" u="none" strike="noStrike" dirty="0">
                          <a:effectLst/>
                        </a:rPr>
                        <a:t>Donald Trump News</a:t>
                      </a:r>
                      <a:endParaRPr lang="en-US" sz="18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05"/>
                  </a:ext>
                </a:extLst>
              </a:tr>
              <a:tr h="278458">
                <a:tc>
                  <a:txBody>
                    <a:bodyPr/>
                    <a:lstStyle/>
                    <a:p>
                      <a:pPr algn="l" fontAlgn="b"/>
                      <a:r>
                        <a:rPr lang="en-US" sz="1800" u="none" strike="noStrike" dirty="0">
                          <a:effectLst/>
                        </a:rPr>
                        <a:t>Ending the Fed</a:t>
                      </a:r>
                      <a:endParaRPr lang="en-US" sz="18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800" u="none" strike="noStrike">
                          <a:effectLst/>
                        </a:rPr>
                        <a:t>5</a:t>
                      </a:r>
                      <a:endParaRPr lang="en-US" sz="18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06"/>
                  </a:ext>
                </a:extLst>
              </a:tr>
              <a:tr h="278458">
                <a:tc>
                  <a:txBody>
                    <a:bodyPr/>
                    <a:lstStyle/>
                    <a:p>
                      <a:pPr algn="l" fontAlgn="b"/>
                      <a:r>
                        <a:rPr lang="en-US" sz="1800" u="none" strike="noStrike" dirty="0">
                          <a:effectLst/>
                        </a:rPr>
                        <a:t>Liberty News</a:t>
                      </a:r>
                      <a:endParaRPr lang="en-US" sz="18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07"/>
                  </a:ext>
                </a:extLst>
              </a:tr>
              <a:tr h="278458">
                <a:tc>
                  <a:txBody>
                    <a:bodyPr/>
                    <a:lstStyle/>
                    <a:p>
                      <a:pPr algn="l" fontAlgn="b"/>
                      <a:r>
                        <a:rPr lang="en-US" sz="1800" u="none" strike="noStrike" dirty="0">
                          <a:effectLst/>
                        </a:rPr>
                        <a:t>The Political Insider</a:t>
                      </a:r>
                      <a:endParaRPr lang="en-US" sz="18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08"/>
                  </a:ext>
                </a:extLst>
              </a:tr>
              <a:tr h="278458">
                <a:tc>
                  <a:txBody>
                    <a:bodyPr/>
                    <a:lstStyle/>
                    <a:p>
                      <a:pPr algn="l" fontAlgn="b"/>
                      <a:r>
                        <a:rPr lang="en-US" sz="1800" u="none" strike="noStrike" dirty="0">
                          <a:effectLst/>
                        </a:rPr>
                        <a:t>Twitchy</a:t>
                      </a:r>
                      <a:endParaRPr lang="en-US" sz="18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09"/>
                  </a:ext>
                </a:extLst>
              </a:tr>
              <a:tr h="278458">
                <a:tc>
                  <a:txBody>
                    <a:bodyPr/>
                    <a:lstStyle/>
                    <a:p>
                      <a:pPr algn="l" fontAlgn="b"/>
                      <a:r>
                        <a:rPr lang="en-US" sz="1800" u="none" strike="noStrike" dirty="0">
                          <a:effectLst/>
                        </a:rPr>
                        <a:t>USA Newsflash</a:t>
                      </a:r>
                      <a:endParaRPr lang="en-US" sz="18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10"/>
                  </a:ext>
                </a:extLst>
              </a:tr>
              <a:tr h="278458">
                <a:tc>
                  <a:txBody>
                    <a:bodyPr/>
                    <a:lstStyle/>
                    <a:p>
                      <a:pPr algn="l" fontAlgn="b"/>
                      <a:r>
                        <a:rPr lang="en-US" sz="1800" u="none" strike="noStrike" dirty="0">
                          <a:effectLst/>
                        </a:rPr>
                        <a:t>World News Daily Report</a:t>
                      </a:r>
                      <a:endParaRPr lang="en-US" sz="18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800" u="none" strike="noStrike" dirty="0">
                          <a:effectLst/>
                        </a:rPr>
                        <a:t>2</a:t>
                      </a:r>
                      <a:endParaRPr lang="en-US" sz="18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11"/>
                  </a:ext>
                </a:extLst>
              </a:tr>
              <a:tr h="278458">
                <a:tc>
                  <a:txBody>
                    <a:bodyPr/>
                    <a:lstStyle/>
                    <a:p>
                      <a:pPr algn="l" fontAlgn="b"/>
                      <a:r>
                        <a:rPr lang="en-US" sz="1800" u="none" strike="noStrike" dirty="0">
                          <a:effectLst/>
                        </a:rPr>
                        <a:t>World Politic US</a:t>
                      </a:r>
                      <a:endParaRPr lang="en-US" sz="18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800" u="none" strike="noStrike" dirty="0">
                          <a:effectLst/>
                        </a:rPr>
                        <a:t>2</a:t>
                      </a:r>
                      <a:endParaRPr lang="en-US" sz="18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12"/>
                  </a:ext>
                </a:extLst>
              </a:tr>
              <a:tr h="278458">
                <a:tc>
                  <a:txBody>
                    <a:bodyPr/>
                    <a:lstStyle/>
                    <a:p>
                      <a:pPr algn="l" fontAlgn="b"/>
                      <a:r>
                        <a:rPr lang="en-US" sz="1800" u="none" strike="noStrike">
                          <a:effectLst/>
                        </a:rPr>
                        <a:t>Yes I'm Right</a:t>
                      </a:r>
                      <a:endParaRPr lang="en-US" sz="18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13"/>
                  </a:ext>
                </a:extLst>
              </a:tr>
            </a:tbl>
          </a:graphicData>
        </a:graphic>
      </p:graphicFrame>
      <p:graphicFrame>
        <p:nvGraphicFramePr>
          <p:cNvPr id="4" name="Table 3"/>
          <p:cNvGraphicFramePr>
            <a:graphicFrameLocks noGrp="1"/>
          </p:cNvGraphicFramePr>
          <p:nvPr>
            <p:extLst/>
          </p:nvPr>
        </p:nvGraphicFramePr>
        <p:xfrm>
          <a:off x="4559569" y="1269872"/>
          <a:ext cx="3203509" cy="3246815"/>
        </p:xfrm>
        <a:graphic>
          <a:graphicData uri="http://schemas.openxmlformats.org/drawingml/2006/table">
            <a:tbl>
              <a:tblPr>
                <a:tableStyleId>{5C22544A-7EE6-4342-B048-85BDC9FD1C3A}</a:tableStyleId>
              </a:tblPr>
              <a:tblGrid>
                <a:gridCol w="2335892">
                  <a:extLst>
                    <a:ext uri="{9D8B030D-6E8A-4147-A177-3AD203B41FA5}">
                      <a16:colId xmlns:a16="http://schemas.microsoft.com/office/drawing/2014/main" val="20000"/>
                    </a:ext>
                  </a:extLst>
                </a:gridCol>
                <a:gridCol w="867617">
                  <a:extLst>
                    <a:ext uri="{9D8B030D-6E8A-4147-A177-3AD203B41FA5}">
                      <a16:colId xmlns:a16="http://schemas.microsoft.com/office/drawing/2014/main" val="20001"/>
                    </a:ext>
                  </a:extLst>
                </a:gridCol>
              </a:tblGrid>
              <a:tr h="295165">
                <a:tc>
                  <a:txBody>
                    <a:bodyPr/>
                    <a:lstStyle/>
                    <a:p>
                      <a:pPr algn="l" fontAlgn="b"/>
                      <a:r>
                        <a:rPr lang="en-US" sz="1800" u="none" strike="noStrike" dirty="0">
                          <a:effectLst/>
                        </a:rPr>
                        <a:t>Washington Post</a:t>
                      </a:r>
                      <a:endParaRPr lang="en-US" sz="1800" b="0" i="0" u="none" strike="noStrike" dirty="0">
                        <a:solidFill>
                          <a:srgbClr val="000000"/>
                        </a:solidFill>
                        <a:effectLst/>
                        <a:latin typeface="Calibri" panose="020F0502020204030204" pitchFamily="34" charset="0"/>
                      </a:endParaRPr>
                    </a:p>
                  </a:txBody>
                  <a:tcPr marL="4763" marR="4763" marT="9525" marB="9525"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00"/>
                  </a:ext>
                </a:extLst>
              </a:tr>
              <a:tr h="295165">
                <a:tc>
                  <a:txBody>
                    <a:bodyPr/>
                    <a:lstStyle/>
                    <a:p>
                      <a:pPr algn="l" fontAlgn="b"/>
                      <a:r>
                        <a:rPr lang="en-US" sz="1800" u="none" strike="noStrike" dirty="0">
                          <a:effectLst/>
                        </a:rPr>
                        <a:t>CNN</a:t>
                      </a:r>
                      <a:endParaRPr lang="en-US" sz="1800" b="0" i="0" u="none" strike="noStrike" dirty="0">
                        <a:solidFill>
                          <a:srgbClr val="000000"/>
                        </a:solidFill>
                        <a:effectLst/>
                        <a:latin typeface="Calibri" panose="020F0502020204030204" pitchFamily="34" charset="0"/>
                      </a:endParaRPr>
                    </a:p>
                  </a:txBody>
                  <a:tcPr marL="4763" marR="4763" marT="9525" marB="9525"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01"/>
                  </a:ext>
                </a:extLst>
              </a:tr>
              <a:tr h="295165">
                <a:tc>
                  <a:txBody>
                    <a:bodyPr/>
                    <a:lstStyle/>
                    <a:p>
                      <a:pPr algn="l" fontAlgn="b"/>
                      <a:r>
                        <a:rPr lang="en-US" sz="1800" u="none" strike="noStrike" dirty="0">
                          <a:effectLst/>
                        </a:rPr>
                        <a:t>FOX News</a:t>
                      </a:r>
                      <a:endParaRPr lang="en-US" sz="1800" b="0" i="0" u="none" strike="noStrike" dirty="0">
                        <a:solidFill>
                          <a:srgbClr val="000000"/>
                        </a:solidFill>
                        <a:effectLst/>
                        <a:latin typeface="Calibri" panose="020F0502020204030204" pitchFamily="34" charset="0"/>
                      </a:endParaRPr>
                    </a:p>
                  </a:txBody>
                  <a:tcPr marL="4763" marR="4763" marT="9525" marB="9525"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02"/>
                  </a:ext>
                </a:extLst>
              </a:tr>
              <a:tr h="295165">
                <a:tc>
                  <a:txBody>
                    <a:bodyPr/>
                    <a:lstStyle/>
                    <a:p>
                      <a:pPr algn="l" fontAlgn="b"/>
                      <a:r>
                        <a:rPr lang="en-US" sz="1800" u="none" strike="noStrike" dirty="0">
                          <a:effectLst/>
                        </a:rPr>
                        <a:t>Huffington Post</a:t>
                      </a:r>
                      <a:endParaRPr lang="en-US" sz="1800" b="0" i="0" u="none" strike="noStrike" dirty="0">
                        <a:solidFill>
                          <a:srgbClr val="000000"/>
                        </a:solidFill>
                        <a:effectLst/>
                        <a:latin typeface="Calibri" panose="020F0502020204030204" pitchFamily="34" charset="0"/>
                      </a:endParaRPr>
                    </a:p>
                  </a:txBody>
                  <a:tcPr marL="4763" marR="4763" marT="9525" marB="9525" anchor="b"/>
                </a:tc>
                <a:tc>
                  <a:txBody>
                    <a:bodyPr/>
                    <a:lstStyle/>
                    <a:p>
                      <a:pPr algn="r" fontAlgn="b"/>
                      <a:r>
                        <a:rPr lang="en-US" sz="1800" u="none" strike="noStrike">
                          <a:effectLst/>
                        </a:rPr>
                        <a:t>2</a:t>
                      </a:r>
                      <a:endParaRPr lang="en-US" sz="18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03"/>
                  </a:ext>
                </a:extLst>
              </a:tr>
              <a:tr h="295165">
                <a:tc>
                  <a:txBody>
                    <a:bodyPr/>
                    <a:lstStyle/>
                    <a:p>
                      <a:pPr algn="l" fontAlgn="b"/>
                      <a:r>
                        <a:rPr lang="en-US" sz="1800" u="none" strike="noStrike" dirty="0">
                          <a:effectLst/>
                        </a:rPr>
                        <a:t>NBC News</a:t>
                      </a:r>
                      <a:endParaRPr lang="en-US" sz="1800" b="0" i="0" u="none" strike="noStrike" dirty="0">
                        <a:solidFill>
                          <a:srgbClr val="000000"/>
                        </a:solidFill>
                        <a:effectLst/>
                        <a:latin typeface="Calibri" panose="020F0502020204030204" pitchFamily="34" charset="0"/>
                      </a:endParaRPr>
                    </a:p>
                  </a:txBody>
                  <a:tcPr marL="4763" marR="4763" marT="9525" marB="9525"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04"/>
                  </a:ext>
                </a:extLst>
              </a:tr>
              <a:tr h="295165">
                <a:tc>
                  <a:txBody>
                    <a:bodyPr/>
                    <a:lstStyle/>
                    <a:p>
                      <a:pPr algn="l" fontAlgn="b"/>
                      <a:r>
                        <a:rPr lang="en-US" sz="1800" u="none" strike="noStrike">
                          <a:effectLst/>
                        </a:rPr>
                        <a:t>New Yor Daily News</a:t>
                      </a:r>
                      <a:endParaRPr lang="en-US" sz="1800" b="0" i="0" u="none" strike="noStrike">
                        <a:solidFill>
                          <a:srgbClr val="000000"/>
                        </a:solidFill>
                        <a:effectLst/>
                        <a:latin typeface="Calibri" panose="020F0502020204030204" pitchFamily="34" charset="0"/>
                      </a:endParaRPr>
                    </a:p>
                  </a:txBody>
                  <a:tcPr marL="4763" marR="4763" marT="9525" marB="9525"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05"/>
                  </a:ext>
                </a:extLst>
              </a:tr>
              <a:tr h="295165">
                <a:tc>
                  <a:txBody>
                    <a:bodyPr/>
                    <a:lstStyle/>
                    <a:p>
                      <a:pPr algn="l" fontAlgn="b"/>
                      <a:r>
                        <a:rPr lang="en-US" sz="1800" u="none" strike="noStrike">
                          <a:effectLst/>
                        </a:rPr>
                        <a:t>New York Post</a:t>
                      </a:r>
                      <a:endParaRPr lang="en-US" sz="1800" b="0" i="0" u="none" strike="noStrike">
                        <a:solidFill>
                          <a:srgbClr val="000000"/>
                        </a:solidFill>
                        <a:effectLst/>
                        <a:latin typeface="Calibri" panose="020F0502020204030204" pitchFamily="34" charset="0"/>
                      </a:endParaRPr>
                    </a:p>
                  </a:txBody>
                  <a:tcPr marL="4763" marR="4763" marT="9525" marB="9525"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06"/>
                  </a:ext>
                </a:extLst>
              </a:tr>
              <a:tr h="295165">
                <a:tc>
                  <a:txBody>
                    <a:bodyPr/>
                    <a:lstStyle/>
                    <a:p>
                      <a:pPr algn="l" fontAlgn="b"/>
                      <a:r>
                        <a:rPr lang="en-US" sz="1800" u="none" strike="noStrike" dirty="0">
                          <a:effectLst/>
                        </a:rPr>
                        <a:t>New York times</a:t>
                      </a:r>
                      <a:endParaRPr lang="en-US" sz="1800" b="0" i="0" u="none" strike="noStrike" dirty="0">
                        <a:solidFill>
                          <a:srgbClr val="000000"/>
                        </a:solidFill>
                        <a:effectLst/>
                        <a:latin typeface="Calibri" panose="020F0502020204030204" pitchFamily="34" charset="0"/>
                      </a:endParaRPr>
                    </a:p>
                  </a:txBody>
                  <a:tcPr marL="4763" marR="4763" marT="9525" marB="9525" anchor="b"/>
                </a:tc>
                <a:tc>
                  <a:txBody>
                    <a:bodyPr/>
                    <a:lstStyle/>
                    <a:p>
                      <a:pPr algn="r" fontAlgn="b"/>
                      <a:r>
                        <a:rPr lang="en-US" sz="1800" u="none" strike="noStrike">
                          <a:effectLst/>
                        </a:rPr>
                        <a:t>7</a:t>
                      </a:r>
                      <a:endParaRPr lang="en-US" sz="18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07"/>
                  </a:ext>
                </a:extLst>
              </a:tr>
              <a:tr h="295165">
                <a:tc>
                  <a:txBody>
                    <a:bodyPr/>
                    <a:lstStyle/>
                    <a:p>
                      <a:pPr algn="l" fontAlgn="b"/>
                      <a:r>
                        <a:rPr lang="en-US" sz="1800" u="none" strike="noStrike">
                          <a:effectLst/>
                        </a:rPr>
                        <a:t>Vox</a:t>
                      </a:r>
                      <a:endParaRPr lang="en-US" sz="1800" b="0" i="0" u="none" strike="noStrike">
                        <a:solidFill>
                          <a:srgbClr val="000000"/>
                        </a:solidFill>
                        <a:effectLst/>
                        <a:latin typeface="Calibri" panose="020F0502020204030204" pitchFamily="34" charset="0"/>
                      </a:endParaRPr>
                    </a:p>
                  </a:txBody>
                  <a:tcPr marL="4763" marR="4763" marT="9525" marB="9525"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08"/>
                  </a:ext>
                </a:extLst>
              </a:tr>
              <a:tr h="295165">
                <a:tc>
                  <a:txBody>
                    <a:bodyPr/>
                    <a:lstStyle/>
                    <a:p>
                      <a:pPr algn="l" fontAlgn="b"/>
                      <a:r>
                        <a:rPr lang="en-US" sz="1800" u="none" strike="noStrike">
                          <a:effectLst/>
                        </a:rPr>
                        <a:t>Wall Street Journal</a:t>
                      </a:r>
                      <a:endParaRPr lang="en-US" sz="1800" b="0" i="0" u="none" strike="noStrike">
                        <a:solidFill>
                          <a:srgbClr val="000000"/>
                        </a:solidFill>
                        <a:effectLst/>
                        <a:latin typeface="Calibri" panose="020F0502020204030204" pitchFamily="34" charset="0"/>
                      </a:endParaRPr>
                    </a:p>
                  </a:txBody>
                  <a:tcPr marL="4763" marR="4763" marT="9525" marB="9525"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09"/>
                  </a:ext>
                </a:extLst>
              </a:tr>
              <a:tr h="295165">
                <a:tc>
                  <a:txBody>
                    <a:bodyPr/>
                    <a:lstStyle/>
                    <a:p>
                      <a:pPr algn="l" fontAlgn="b"/>
                      <a:r>
                        <a:rPr lang="en-US" sz="1800" u="none" strike="noStrike" dirty="0">
                          <a:effectLst/>
                        </a:rPr>
                        <a:t>Washington Post</a:t>
                      </a:r>
                      <a:endParaRPr lang="en-US" sz="1800" b="0" i="0" u="none" strike="noStrike" dirty="0">
                        <a:solidFill>
                          <a:srgbClr val="000000"/>
                        </a:solidFill>
                        <a:effectLst/>
                        <a:latin typeface="Calibri" panose="020F0502020204030204" pitchFamily="34" charset="0"/>
                      </a:endParaRPr>
                    </a:p>
                  </a:txBody>
                  <a:tcPr marL="4763" marR="4763" marT="9525" marB="9525" anchor="b"/>
                </a:tc>
                <a:tc>
                  <a:txBody>
                    <a:bodyPr/>
                    <a:lstStyle/>
                    <a:p>
                      <a:pPr algn="r" fontAlgn="b"/>
                      <a:r>
                        <a:rPr lang="en-US" sz="1800" u="none" strike="noStrike" dirty="0">
                          <a:effectLst/>
                        </a:rPr>
                        <a:t>3</a:t>
                      </a:r>
                      <a:endParaRPr lang="en-US" sz="18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10"/>
                  </a:ext>
                </a:extLst>
              </a:tr>
            </a:tbl>
          </a:graphicData>
        </a:graphic>
      </p:graphicFrame>
      <p:sp>
        <p:nvSpPr>
          <p:cNvPr id="5" name="TextBox 4"/>
          <p:cNvSpPr txBox="1"/>
          <p:nvPr/>
        </p:nvSpPr>
        <p:spPr>
          <a:xfrm>
            <a:off x="4559569" y="784774"/>
            <a:ext cx="2424703" cy="400110"/>
          </a:xfrm>
          <a:prstGeom prst="rect">
            <a:avLst/>
          </a:prstGeom>
          <a:noFill/>
        </p:spPr>
        <p:txBody>
          <a:bodyPr wrap="none" rtlCol="0">
            <a:spAutoFit/>
          </a:bodyPr>
          <a:lstStyle/>
          <a:p>
            <a:r>
              <a:rPr lang="en-US" sz="2000" b="1" dirty="0" smtClean="0"/>
              <a:t>Number of real posts</a:t>
            </a:r>
            <a:endParaRPr lang="en-US" sz="2000" b="1" dirty="0"/>
          </a:p>
        </p:txBody>
      </p:sp>
      <p:sp>
        <p:nvSpPr>
          <p:cNvPr id="8" name="TextBox 7"/>
          <p:cNvSpPr txBox="1"/>
          <p:nvPr/>
        </p:nvSpPr>
        <p:spPr>
          <a:xfrm>
            <a:off x="8503297" y="784774"/>
            <a:ext cx="3077637" cy="400110"/>
          </a:xfrm>
          <a:prstGeom prst="rect">
            <a:avLst/>
          </a:prstGeom>
          <a:noFill/>
        </p:spPr>
        <p:txBody>
          <a:bodyPr wrap="none" rtlCol="0">
            <a:spAutoFit/>
          </a:bodyPr>
          <a:lstStyle/>
          <a:p>
            <a:r>
              <a:rPr lang="en-US" sz="2000" b="1" dirty="0" smtClean="0"/>
              <a:t>Number of fake/false posts</a:t>
            </a:r>
            <a:endParaRPr lang="en-US" sz="2000" b="1" dirty="0"/>
          </a:p>
        </p:txBody>
      </p:sp>
      <p:sp>
        <p:nvSpPr>
          <p:cNvPr id="9" name="Rectangle 8"/>
          <p:cNvSpPr/>
          <p:nvPr/>
        </p:nvSpPr>
        <p:spPr>
          <a:xfrm>
            <a:off x="9498564" y="5420828"/>
            <a:ext cx="2345094" cy="369332"/>
          </a:xfrm>
          <a:prstGeom prst="rect">
            <a:avLst/>
          </a:prstGeom>
        </p:spPr>
        <p:txBody>
          <a:bodyPr wrap="square">
            <a:spAutoFit/>
          </a:bodyPr>
          <a:lstStyle/>
          <a:p>
            <a:r>
              <a:rPr lang="en-US" dirty="0" smtClean="0">
                <a:hlinkClick r:id="rId3"/>
              </a:rPr>
              <a:t>Raw data spreadsheet</a:t>
            </a:r>
            <a:endParaRPr lang="en-US" dirty="0"/>
          </a:p>
        </p:txBody>
      </p:sp>
      <p:sp>
        <p:nvSpPr>
          <p:cNvPr id="10" name="TextBox 9"/>
          <p:cNvSpPr txBox="1"/>
          <p:nvPr/>
        </p:nvSpPr>
        <p:spPr>
          <a:xfrm>
            <a:off x="385665" y="984829"/>
            <a:ext cx="3147525" cy="2246769"/>
          </a:xfrm>
          <a:prstGeom prst="rect">
            <a:avLst/>
          </a:prstGeom>
          <a:noFill/>
        </p:spPr>
        <p:txBody>
          <a:bodyPr wrap="square" rtlCol="0">
            <a:spAutoFit/>
          </a:bodyPr>
          <a:lstStyle/>
          <a:p>
            <a:r>
              <a:rPr lang="en-US" sz="2800" dirty="0" smtClean="0"/>
              <a:t>Top 20 </a:t>
            </a:r>
            <a:r>
              <a:rPr lang="en-US" sz="2800" i="1" dirty="0" smtClean="0"/>
              <a:t>true</a:t>
            </a:r>
            <a:r>
              <a:rPr lang="en-US" sz="2800" dirty="0" smtClean="0"/>
              <a:t> and </a:t>
            </a:r>
            <a:r>
              <a:rPr lang="en-US" sz="2800" i="1" dirty="0" smtClean="0"/>
              <a:t>fake/false</a:t>
            </a:r>
            <a:r>
              <a:rPr lang="en-US" sz="2800" dirty="0" smtClean="0"/>
              <a:t> Facebook engagement stories between August 1 and election day</a:t>
            </a:r>
            <a:endParaRPr lang="en-US" sz="2800" dirty="0"/>
          </a:p>
        </p:txBody>
      </p:sp>
      <p:sp>
        <p:nvSpPr>
          <p:cNvPr id="11" name="TextBox 10"/>
          <p:cNvSpPr txBox="1"/>
          <p:nvPr/>
        </p:nvSpPr>
        <p:spPr>
          <a:xfrm>
            <a:off x="385665" y="3553053"/>
            <a:ext cx="3296815" cy="6740307"/>
          </a:xfrm>
          <a:prstGeom prst="rect">
            <a:avLst/>
          </a:prstGeom>
          <a:noFill/>
        </p:spPr>
        <p:txBody>
          <a:bodyPr wrap="square" rtlCol="0">
            <a:spAutoFit/>
          </a:bodyPr>
          <a:lstStyle/>
          <a:p>
            <a:r>
              <a:rPr lang="en-US" dirty="0" smtClean="0"/>
              <a:t>Seven of the fake/false posts have been deleted, one is flagged as misleading by Web of Trust and two are from Macedonian sites</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(11/19/2016)</a:t>
            </a:r>
          </a:p>
          <a:p>
            <a:endParaRPr lang="en-US" dirty="0"/>
          </a:p>
          <a:p>
            <a:r>
              <a:rPr lang="en-US" dirty="0" smtClean="0"/>
              <a:t>One of the pro-Clinton posts was fake/false’ one of the pro-Trump posts was real.</a:t>
            </a:r>
            <a:endParaRPr lang="en-US" dirty="0"/>
          </a:p>
        </p:txBody>
      </p:sp>
    </p:spTree>
    <p:extLst>
      <p:ext uri="{BB962C8B-B14F-4D97-AF65-F5344CB8AC3E}">
        <p14:creationId xmlns:p14="http://schemas.microsoft.com/office/powerpoint/2010/main" val="42288465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6688" y="1387436"/>
            <a:ext cx="4251921" cy="1015663"/>
          </a:xfrm>
          <a:prstGeom prst="rect">
            <a:avLst/>
          </a:prstGeom>
          <a:noFill/>
        </p:spPr>
        <p:txBody>
          <a:bodyPr wrap="square" rtlCol="0">
            <a:spAutoFit/>
          </a:bodyPr>
          <a:lstStyle/>
          <a:p>
            <a:r>
              <a:rPr lang="en-US" sz="2000" dirty="0" smtClean="0"/>
              <a:t>Obamacare death panels, his landslide Electoral College victory, 3 million illegal voters, etc.</a:t>
            </a:r>
          </a:p>
        </p:txBody>
      </p:sp>
      <p:sp>
        <p:nvSpPr>
          <p:cNvPr id="5" name="Rectangle 4"/>
          <p:cNvSpPr/>
          <p:nvPr/>
        </p:nvSpPr>
        <p:spPr>
          <a:xfrm>
            <a:off x="446688" y="3480682"/>
            <a:ext cx="4884967" cy="1938992"/>
          </a:xfrm>
          <a:prstGeom prst="rect">
            <a:avLst/>
          </a:prstGeom>
        </p:spPr>
        <p:txBody>
          <a:bodyPr wrap="square">
            <a:spAutoFit/>
          </a:bodyPr>
          <a:lstStyle/>
          <a:p>
            <a:r>
              <a:rPr lang="en-US" sz="2000" dirty="0" smtClean="0"/>
              <a:t>His excuses:</a:t>
            </a:r>
          </a:p>
          <a:p>
            <a:pPr marL="285750" indent="-285750">
              <a:buFont typeface="Arial" panose="020B0604020202020204" pitchFamily="34" charset="0"/>
              <a:buChar char="•"/>
            </a:pPr>
            <a:r>
              <a:rPr lang="en-US" sz="2000" dirty="0">
                <a:solidFill>
                  <a:srgbClr val="333333"/>
                </a:solidFill>
              </a:rPr>
              <a:t> “I don’t know what they made up; all </a:t>
            </a:r>
            <a:r>
              <a:rPr lang="en-US" sz="2000" dirty="0" smtClean="0">
                <a:solidFill>
                  <a:srgbClr val="333333"/>
                </a:solidFill>
              </a:rPr>
              <a:t>I can </a:t>
            </a:r>
            <a:r>
              <a:rPr lang="en-US" sz="2000" dirty="0">
                <a:solidFill>
                  <a:srgbClr val="333333"/>
                </a:solidFill>
              </a:rPr>
              <a:t>do is play what’s </a:t>
            </a:r>
            <a:r>
              <a:rPr lang="en-US" sz="2000" dirty="0" smtClean="0">
                <a:solidFill>
                  <a:srgbClr val="333333"/>
                </a:solidFill>
              </a:rPr>
              <a:t>there.”</a:t>
            </a:r>
          </a:p>
          <a:p>
            <a:pPr marL="285750" indent="-285750">
              <a:buFont typeface="Arial" panose="020B0604020202020204" pitchFamily="34" charset="0"/>
              <a:buChar char="•"/>
            </a:pPr>
            <a:r>
              <a:rPr lang="en-US" sz="2000" dirty="0" smtClean="0">
                <a:solidFill>
                  <a:srgbClr val="333333"/>
                </a:solidFill>
              </a:rPr>
              <a:t>“</a:t>
            </a:r>
            <a:r>
              <a:rPr lang="en-US" sz="2000" dirty="0">
                <a:solidFill>
                  <a:srgbClr val="333333"/>
                </a:solidFill>
              </a:rPr>
              <a:t>All I know is what’s on the internet</a:t>
            </a:r>
            <a:r>
              <a:rPr lang="en-US" sz="2000" dirty="0" smtClean="0">
                <a:solidFill>
                  <a:srgbClr val="333333"/>
                </a:solidFill>
              </a:rPr>
              <a:t>.”</a:t>
            </a:r>
          </a:p>
          <a:p>
            <a:pPr marL="285750" indent="-285750">
              <a:buFont typeface="Arial" panose="020B0604020202020204" pitchFamily="34" charset="0"/>
              <a:buChar char="•"/>
            </a:pPr>
            <a:r>
              <a:rPr lang="en-US" sz="2000" dirty="0" smtClean="0"/>
              <a:t>"</a:t>
            </a:r>
            <a:r>
              <a:rPr lang="en-US" sz="2000" dirty="0"/>
              <a:t>Am I </a:t>
            </a:r>
            <a:r>
              <a:rPr lang="en-US" sz="2000" dirty="0" err="1"/>
              <a:t>gonna</a:t>
            </a:r>
            <a:r>
              <a:rPr lang="en-US" sz="2000" dirty="0"/>
              <a:t> check every statistic?"</a:t>
            </a:r>
          </a:p>
          <a:p>
            <a:endParaRPr lang="en-US" sz="2000" dirty="0">
              <a:solidFill>
                <a:srgbClr val="333333"/>
              </a:solidFill>
            </a:endParaRPr>
          </a:p>
        </p:txBody>
      </p:sp>
      <p:sp>
        <p:nvSpPr>
          <p:cNvPr id="6" name="TextBox 5"/>
          <p:cNvSpPr txBox="1"/>
          <p:nvPr/>
        </p:nvSpPr>
        <p:spPr>
          <a:xfrm>
            <a:off x="446688" y="564560"/>
            <a:ext cx="6587381" cy="523220"/>
          </a:xfrm>
          <a:prstGeom prst="rect">
            <a:avLst/>
          </a:prstGeom>
          <a:noFill/>
        </p:spPr>
        <p:txBody>
          <a:bodyPr wrap="none" rtlCol="0">
            <a:spAutoFit/>
          </a:bodyPr>
          <a:lstStyle/>
          <a:p>
            <a:r>
              <a:rPr lang="en-US" sz="2800" dirty="0" smtClean="0"/>
              <a:t>Ten examples of Trump spreading fake news</a:t>
            </a:r>
            <a:endParaRPr lang="en-US" sz="2800" dirty="0"/>
          </a:p>
        </p:txBody>
      </p:sp>
      <p:pic>
        <p:nvPicPr>
          <p:cNvPr id="1026" name="Picture 2" descr="https://static01.nyt.com/images/2017/01/14/business/trumpfake1/trumpfake1-jumb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7529" y="1589458"/>
            <a:ext cx="5188931" cy="36332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66445" y="5389682"/>
            <a:ext cx="4468725" cy="400110"/>
          </a:xfrm>
          <a:prstGeom prst="rect">
            <a:avLst/>
          </a:prstGeom>
          <a:noFill/>
        </p:spPr>
        <p:txBody>
          <a:bodyPr wrap="square" rtlCol="0">
            <a:spAutoFit/>
          </a:bodyPr>
          <a:lstStyle/>
          <a:p>
            <a:r>
              <a:rPr lang="en-US" sz="2000" dirty="0" smtClean="0"/>
              <a:t>Tweets with index finger, not thumbs</a:t>
            </a:r>
            <a:endParaRPr lang="en-US" sz="2000" dirty="0"/>
          </a:p>
        </p:txBody>
      </p:sp>
      <p:sp>
        <p:nvSpPr>
          <p:cNvPr id="9" name="TextBox 8"/>
          <p:cNvSpPr txBox="1"/>
          <p:nvPr/>
        </p:nvSpPr>
        <p:spPr>
          <a:xfrm>
            <a:off x="919362" y="5802078"/>
            <a:ext cx="7121344" cy="369332"/>
          </a:xfrm>
          <a:prstGeom prst="rect">
            <a:avLst/>
          </a:prstGeom>
          <a:noFill/>
        </p:spPr>
        <p:txBody>
          <a:bodyPr wrap="square" rtlCol="0">
            <a:spAutoFit/>
          </a:bodyPr>
          <a:lstStyle/>
          <a:p>
            <a:r>
              <a:rPr lang="en-US" dirty="0" smtClean="0"/>
              <a:t>What do his excuses say about him?</a:t>
            </a:r>
            <a:endParaRPr lang="en-US" dirty="0"/>
          </a:p>
        </p:txBody>
      </p:sp>
      <p:pic>
        <p:nvPicPr>
          <p:cNvPr id="1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688" y="5802078"/>
            <a:ext cx="419830" cy="41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46688" y="2384390"/>
            <a:ext cx="1755994" cy="369332"/>
          </a:xfrm>
          <a:prstGeom prst="rect">
            <a:avLst/>
          </a:prstGeom>
        </p:spPr>
        <p:txBody>
          <a:bodyPr wrap="none">
            <a:spAutoFit/>
          </a:bodyPr>
          <a:lstStyle/>
          <a:p>
            <a:r>
              <a:rPr lang="en-US" dirty="0">
                <a:hlinkClick r:id="rId4"/>
              </a:rPr>
              <a:t>The </a:t>
            </a:r>
            <a:r>
              <a:rPr lang="en-US" dirty="0" smtClean="0">
                <a:hlinkClick r:id="rId4"/>
              </a:rPr>
              <a:t>10 examples</a:t>
            </a:r>
            <a:endParaRPr lang="en-US" dirty="0"/>
          </a:p>
        </p:txBody>
      </p:sp>
    </p:spTree>
    <p:extLst>
      <p:ext uri="{BB962C8B-B14F-4D97-AF65-F5344CB8AC3E}">
        <p14:creationId xmlns:p14="http://schemas.microsoft.com/office/powerpoint/2010/main" val="37991133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57902" y="3105835"/>
            <a:ext cx="4476226" cy="646331"/>
          </a:xfrm>
          <a:prstGeom prst="rect">
            <a:avLst/>
          </a:prstGeom>
          <a:noFill/>
        </p:spPr>
        <p:txBody>
          <a:bodyPr wrap="none" rtlCol="0">
            <a:spAutoFit/>
          </a:bodyPr>
          <a:lstStyle/>
          <a:p>
            <a:pPr algn="ctr"/>
            <a:r>
              <a:rPr lang="en-US" sz="3600" dirty="0" smtClean="0"/>
              <a:t>Fake news – for money</a:t>
            </a:r>
            <a:endParaRPr lang="en-US" sz="3600" dirty="0"/>
          </a:p>
        </p:txBody>
      </p:sp>
    </p:spTree>
    <p:extLst>
      <p:ext uri="{BB962C8B-B14F-4D97-AF65-F5344CB8AC3E}">
        <p14:creationId xmlns:p14="http://schemas.microsoft.com/office/powerpoint/2010/main" val="1241759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21550" y="1286515"/>
            <a:ext cx="6851790" cy="4088516"/>
          </a:xfrm>
          <a:prstGeom prst="rect">
            <a:avLst/>
          </a:prstGeom>
          <a:ln>
            <a:solidFill>
              <a:schemeClr val="bg2">
                <a:lumMod val="75000"/>
              </a:schemeClr>
            </a:solidFill>
          </a:ln>
        </p:spPr>
      </p:pic>
      <p:sp>
        <p:nvSpPr>
          <p:cNvPr id="3" name="Rectangle 2"/>
          <p:cNvSpPr/>
          <p:nvPr/>
        </p:nvSpPr>
        <p:spPr>
          <a:xfrm>
            <a:off x="1935214" y="255740"/>
            <a:ext cx="8321573" cy="523220"/>
          </a:xfrm>
          <a:prstGeom prst="rect">
            <a:avLst/>
          </a:prstGeom>
        </p:spPr>
        <p:txBody>
          <a:bodyPr wrap="none">
            <a:spAutoFit/>
          </a:bodyPr>
          <a:lstStyle/>
          <a:p>
            <a:pPr algn="ctr"/>
            <a:r>
              <a:rPr lang="en-US" sz="2800" dirty="0" smtClean="0"/>
              <a:t>Worldpoliticus.com</a:t>
            </a:r>
            <a:r>
              <a:rPr lang="en-US" sz="2800" dirty="0"/>
              <a:t> </a:t>
            </a:r>
            <a:r>
              <a:rPr lang="en-US" sz="2800" dirty="0" smtClean="0"/>
              <a:t>front page 4 PM, November 7, 2016</a:t>
            </a:r>
            <a:endParaRPr lang="en-US" sz="2800" dirty="0"/>
          </a:p>
        </p:txBody>
      </p:sp>
      <p:sp>
        <p:nvSpPr>
          <p:cNvPr id="7" name="Rectangle 6"/>
          <p:cNvSpPr/>
          <p:nvPr/>
        </p:nvSpPr>
        <p:spPr>
          <a:xfrm>
            <a:off x="616349" y="1344479"/>
            <a:ext cx="3213831" cy="1200329"/>
          </a:xfrm>
          <a:prstGeom prst="rect">
            <a:avLst/>
          </a:prstGeom>
        </p:spPr>
        <p:txBody>
          <a:bodyPr wrap="square">
            <a:spAutoFit/>
          </a:bodyPr>
          <a:lstStyle/>
          <a:p>
            <a:r>
              <a:rPr lang="en-US" dirty="0" err="1">
                <a:solidFill>
                  <a:srgbClr val="222222"/>
                </a:solidFill>
                <a:latin typeface="Proxima Nova"/>
              </a:rPr>
              <a:t>BuzzFeed</a:t>
            </a:r>
            <a:r>
              <a:rPr lang="en-US" dirty="0">
                <a:solidFill>
                  <a:srgbClr val="222222"/>
                </a:solidFill>
                <a:latin typeface="Proxima Nova"/>
              </a:rPr>
              <a:t> News identified over </a:t>
            </a:r>
            <a:r>
              <a:rPr lang="en-US" dirty="0">
                <a:solidFill>
                  <a:srgbClr val="222222"/>
                </a:solidFill>
                <a:latin typeface="Proxima Nova"/>
                <a:hlinkClick r:id="rId4"/>
              </a:rPr>
              <a:t>100 active US politics websites</a:t>
            </a:r>
            <a:r>
              <a:rPr lang="en-US" dirty="0">
                <a:solidFill>
                  <a:srgbClr val="222222"/>
                </a:solidFill>
                <a:latin typeface="Proxima Nova"/>
              </a:rPr>
              <a:t> being run from </a:t>
            </a:r>
            <a:r>
              <a:rPr lang="en-US" dirty="0" smtClean="0">
                <a:solidFill>
                  <a:srgbClr val="222222"/>
                </a:solidFill>
                <a:latin typeface="Proxima Nova"/>
              </a:rPr>
              <a:t>Veles, </a:t>
            </a:r>
            <a:r>
              <a:rPr lang="en-US" dirty="0" smtClean="0"/>
              <a:t>Macedonia. </a:t>
            </a:r>
            <a:endParaRPr lang="en-US" dirty="0"/>
          </a:p>
        </p:txBody>
      </p:sp>
      <p:sp>
        <p:nvSpPr>
          <p:cNvPr id="8" name="TextBox 7"/>
          <p:cNvSpPr txBox="1"/>
          <p:nvPr/>
        </p:nvSpPr>
        <p:spPr>
          <a:xfrm flipH="1">
            <a:off x="1126009" y="5933318"/>
            <a:ext cx="9562785" cy="369332"/>
          </a:xfrm>
          <a:prstGeom prst="rect">
            <a:avLst/>
          </a:prstGeom>
          <a:noFill/>
        </p:spPr>
        <p:txBody>
          <a:bodyPr wrap="square" rtlCol="0">
            <a:spAutoFit/>
          </a:bodyPr>
          <a:lstStyle/>
          <a:p>
            <a:r>
              <a:rPr lang="en-US" dirty="0" smtClean="0"/>
              <a:t>Why are nearly all of these sites aggressively pro-Trump?</a:t>
            </a:r>
            <a:endParaRPr lang="en-US" dirty="0"/>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349" y="5894369"/>
            <a:ext cx="447230" cy="44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46405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estin Co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1284" y="1755379"/>
            <a:ext cx="3806331" cy="38063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722672" y="1616597"/>
            <a:ext cx="3497216" cy="3503462"/>
          </a:xfrm>
          <a:prstGeom prst="rect">
            <a:avLst/>
          </a:prstGeom>
          <a:ln>
            <a:solidFill>
              <a:schemeClr val="tx1">
                <a:lumMod val="65000"/>
                <a:lumOff val="35000"/>
              </a:schemeClr>
            </a:solidFill>
          </a:ln>
        </p:spPr>
      </p:pic>
      <p:sp>
        <p:nvSpPr>
          <p:cNvPr id="4" name="TextBox 3"/>
          <p:cNvSpPr txBox="1"/>
          <p:nvPr/>
        </p:nvSpPr>
        <p:spPr>
          <a:xfrm>
            <a:off x="2123117" y="471948"/>
            <a:ext cx="7931017" cy="523220"/>
          </a:xfrm>
          <a:prstGeom prst="rect">
            <a:avLst/>
          </a:prstGeom>
          <a:noFill/>
        </p:spPr>
        <p:txBody>
          <a:bodyPr wrap="none" rtlCol="0">
            <a:spAutoFit/>
          </a:bodyPr>
          <a:lstStyle/>
          <a:p>
            <a:pPr algn="ctr"/>
            <a:r>
              <a:rPr lang="en-US" sz="2800" dirty="0" smtClean="0"/>
              <a:t>NPR outs the CEO of fake news purveyor, </a:t>
            </a:r>
            <a:r>
              <a:rPr lang="en-US" sz="2800" dirty="0" err="1"/>
              <a:t>Jestin</a:t>
            </a:r>
            <a:r>
              <a:rPr lang="en-US" sz="2800" dirty="0"/>
              <a:t> </a:t>
            </a:r>
            <a:r>
              <a:rPr lang="en-US" sz="2800" dirty="0" err="1" smtClean="0"/>
              <a:t>Coler</a:t>
            </a:r>
            <a:r>
              <a:rPr lang="en-US" sz="2800" dirty="0" smtClean="0"/>
              <a:t>.</a:t>
            </a:r>
          </a:p>
        </p:txBody>
      </p:sp>
      <p:sp>
        <p:nvSpPr>
          <p:cNvPr id="5" name="Rectangle 4"/>
          <p:cNvSpPr/>
          <p:nvPr/>
        </p:nvSpPr>
        <p:spPr>
          <a:xfrm>
            <a:off x="9127489" y="862744"/>
            <a:ext cx="833054" cy="369332"/>
          </a:xfrm>
          <a:prstGeom prst="rect">
            <a:avLst/>
          </a:prstGeom>
        </p:spPr>
        <p:txBody>
          <a:bodyPr wrap="square">
            <a:spAutoFit/>
          </a:bodyPr>
          <a:lstStyle/>
          <a:p>
            <a:r>
              <a:rPr lang="en-US" dirty="0" smtClean="0">
                <a:hlinkClick r:id="rId5"/>
              </a:rPr>
              <a:t>Source</a:t>
            </a:r>
            <a:endParaRPr lang="en-US" dirty="0"/>
          </a:p>
        </p:txBody>
      </p:sp>
      <p:sp>
        <p:nvSpPr>
          <p:cNvPr id="6" name="Rectangle 5"/>
          <p:cNvSpPr/>
          <p:nvPr/>
        </p:nvSpPr>
        <p:spPr>
          <a:xfrm>
            <a:off x="9333625" y="5798619"/>
            <a:ext cx="2163990" cy="369332"/>
          </a:xfrm>
          <a:prstGeom prst="rect">
            <a:avLst/>
          </a:prstGeom>
        </p:spPr>
        <p:txBody>
          <a:bodyPr wrap="none">
            <a:spAutoFit/>
          </a:bodyPr>
          <a:lstStyle/>
          <a:p>
            <a:r>
              <a:rPr lang="en-US" dirty="0" err="1" smtClean="0">
                <a:hlinkClick r:id="rId6"/>
              </a:rPr>
              <a:t>Coler’s</a:t>
            </a:r>
            <a:r>
              <a:rPr lang="en-US" dirty="0" smtClean="0">
                <a:hlinkClick r:id="rId6"/>
              </a:rPr>
              <a:t> </a:t>
            </a:r>
            <a:r>
              <a:rPr lang="en-US" dirty="0" err="1" smtClean="0">
                <a:hlinkClick r:id="rId6"/>
              </a:rPr>
              <a:t>Linkedin</a:t>
            </a:r>
            <a:r>
              <a:rPr lang="en-US" dirty="0" smtClean="0">
                <a:hlinkClick r:id="rId6"/>
              </a:rPr>
              <a:t> page</a:t>
            </a:r>
            <a:endParaRPr lang="en-US" dirty="0"/>
          </a:p>
        </p:txBody>
      </p:sp>
      <p:sp>
        <p:nvSpPr>
          <p:cNvPr id="7" name="TextBox 6"/>
          <p:cNvSpPr txBox="1"/>
          <p:nvPr/>
        </p:nvSpPr>
        <p:spPr>
          <a:xfrm>
            <a:off x="642325" y="5244621"/>
            <a:ext cx="3737945" cy="923330"/>
          </a:xfrm>
          <a:prstGeom prst="rect">
            <a:avLst/>
          </a:prstGeom>
          <a:noFill/>
        </p:spPr>
        <p:txBody>
          <a:bodyPr wrap="square" rtlCol="0">
            <a:spAutoFit/>
          </a:bodyPr>
          <a:lstStyle/>
          <a:p>
            <a:r>
              <a:rPr lang="en-US" dirty="0" smtClean="0"/>
              <a:t>The search to identify </a:t>
            </a:r>
            <a:r>
              <a:rPr lang="en-US" dirty="0" err="1" smtClean="0"/>
              <a:t>Coler</a:t>
            </a:r>
            <a:r>
              <a:rPr lang="en-US" dirty="0" smtClean="0"/>
              <a:t> began with this tweet, which was shared on Facebook more than 500,000 times.</a:t>
            </a:r>
            <a:endParaRPr lang="en-US" dirty="0"/>
          </a:p>
        </p:txBody>
      </p:sp>
    </p:spTree>
    <p:extLst>
      <p:ext uri="{BB962C8B-B14F-4D97-AF65-F5344CB8AC3E}">
        <p14:creationId xmlns:p14="http://schemas.microsoft.com/office/powerpoint/2010/main" val="20141428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82" y="2019971"/>
            <a:ext cx="3464714" cy="1938992"/>
          </a:xfrm>
          <a:prstGeom prst="rect">
            <a:avLst/>
          </a:prstGeom>
        </p:spPr>
        <p:txBody>
          <a:bodyPr wrap="square">
            <a:spAutoFit/>
          </a:bodyPr>
          <a:lstStyle/>
          <a:p>
            <a:endParaRPr lang="en-US" sz="2000" dirty="0"/>
          </a:p>
          <a:p>
            <a:pPr marL="285750" indent="-285750">
              <a:buFont typeface="Arial" panose="020B0604020202020204" pitchFamily="34" charset="0"/>
              <a:buChar char="•"/>
            </a:pPr>
            <a:r>
              <a:rPr lang="en-US" sz="2000" dirty="0" smtClean="0"/>
              <a:t>Few words</a:t>
            </a:r>
          </a:p>
          <a:p>
            <a:pPr marL="285750" indent="-285750">
              <a:buFont typeface="Arial" panose="020B0604020202020204" pitchFamily="34" charset="0"/>
              <a:buChar char="•"/>
            </a:pPr>
            <a:r>
              <a:rPr lang="en-US" sz="2000" dirty="0" smtClean="0"/>
              <a:t>Images</a:t>
            </a:r>
          </a:p>
          <a:p>
            <a:pPr marL="285750" indent="-285750">
              <a:buFont typeface="Arial" panose="020B0604020202020204" pitchFamily="34" charset="0"/>
              <a:buChar char="•"/>
            </a:pPr>
            <a:r>
              <a:rPr lang="en-US" sz="2000" dirty="0"/>
              <a:t>L</a:t>
            </a:r>
            <a:r>
              <a:rPr lang="en-US" sz="2000" dirty="0" smtClean="0"/>
              <a:t>inks </a:t>
            </a:r>
            <a:r>
              <a:rPr lang="en-US" sz="2000" dirty="0"/>
              <a:t>to supporting </a:t>
            </a:r>
            <a:r>
              <a:rPr lang="en-US" sz="2000" dirty="0" smtClean="0"/>
              <a:t>material</a:t>
            </a:r>
          </a:p>
          <a:p>
            <a:pPr marL="285750" indent="-285750">
              <a:buFont typeface="Arial" panose="020B0604020202020204" pitchFamily="34" charset="0"/>
              <a:buChar char="•"/>
            </a:pPr>
            <a:r>
              <a:rPr lang="en-US" sz="2000" dirty="0" smtClean="0"/>
              <a:t>Annotation</a:t>
            </a:r>
          </a:p>
          <a:p>
            <a:pPr marL="285750" indent="-285750">
              <a:buFont typeface="Arial" panose="020B0604020202020204" pitchFamily="34" charset="0"/>
              <a:buChar char="•"/>
            </a:pPr>
            <a:r>
              <a:rPr lang="en-US" sz="2000" dirty="0" smtClean="0"/>
              <a:t>“Stop sign</a:t>
            </a:r>
            <a:r>
              <a:rPr lang="en-US" sz="2000" dirty="0"/>
              <a:t>" </a:t>
            </a:r>
            <a:r>
              <a:rPr lang="en-US" sz="2000" dirty="0" smtClean="0"/>
              <a:t>questions</a:t>
            </a:r>
          </a:p>
        </p:txBody>
      </p:sp>
      <p:pic>
        <p:nvPicPr>
          <p:cNvPr id="3" name="Picture 2"/>
          <p:cNvPicPr>
            <a:picLocks noChangeAspect="1"/>
          </p:cNvPicPr>
          <p:nvPr/>
        </p:nvPicPr>
        <p:blipFill>
          <a:blip r:embed="rId3"/>
          <a:stretch>
            <a:fillRect/>
          </a:stretch>
        </p:blipFill>
        <p:spPr>
          <a:xfrm>
            <a:off x="5035252" y="862643"/>
            <a:ext cx="6726122" cy="5078082"/>
          </a:xfrm>
          <a:prstGeom prst="rect">
            <a:avLst/>
          </a:prstGeom>
          <a:ln>
            <a:solidFill>
              <a:schemeClr val="tx1">
                <a:lumMod val="50000"/>
                <a:lumOff val="50000"/>
              </a:schemeClr>
            </a:solidFill>
          </a:ln>
        </p:spPr>
      </p:pic>
      <p:sp>
        <p:nvSpPr>
          <p:cNvPr id="4" name="Rectangle 3"/>
          <p:cNvSpPr/>
          <p:nvPr/>
        </p:nvSpPr>
        <p:spPr>
          <a:xfrm>
            <a:off x="529782" y="5284006"/>
            <a:ext cx="6096000" cy="400110"/>
          </a:xfrm>
          <a:prstGeom prst="rect">
            <a:avLst/>
          </a:prstGeom>
        </p:spPr>
        <p:txBody>
          <a:bodyPr>
            <a:spAutoFit/>
          </a:bodyPr>
          <a:lstStyle/>
          <a:p>
            <a:r>
              <a:rPr lang="en-US" sz="2000" dirty="0" smtClean="0">
                <a:hlinkClick r:id="rId4"/>
              </a:rPr>
              <a:t>Source</a:t>
            </a:r>
            <a:endParaRPr lang="en-US" sz="2000" dirty="0"/>
          </a:p>
        </p:txBody>
      </p:sp>
      <p:sp>
        <p:nvSpPr>
          <p:cNvPr id="5" name="Rectangle 4"/>
          <p:cNvSpPr/>
          <p:nvPr/>
        </p:nvSpPr>
        <p:spPr>
          <a:xfrm>
            <a:off x="529782" y="1065864"/>
            <a:ext cx="3341782" cy="954107"/>
          </a:xfrm>
          <a:prstGeom prst="rect">
            <a:avLst/>
          </a:prstGeom>
        </p:spPr>
        <p:txBody>
          <a:bodyPr wrap="square">
            <a:spAutoFit/>
          </a:bodyPr>
          <a:lstStyle/>
          <a:p>
            <a:r>
              <a:rPr lang="en-US" sz="2800" dirty="0"/>
              <a:t>Note on my </a:t>
            </a:r>
            <a:r>
              <a:rPr lang="en-US" sz="2800" dirty="0" smtClean="0"/>
              <a:t>PowerPoint </a:t>
            </a:r>
            <a:r>
              <a:rPr lang="en-US" sz="2800" dirty="0"/>
              <a:t>style</a:t>
            </a:r>
          </a:p>
        </p:txBody>
      </p:sp>
    </p:spTree>
    <p:extLst>
      <p:ext uri="{BB962C8B-B14F-4D97-AF65-F5344CB8AC3E}">
        <p14:creationId xmlns:p14="http://schemas.microsoft.com/office/powerpoint/2010/main" val="30824310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7560" y="1900237"/>
            <a:ext cx="9336880" cy="3477875"/>
          </a:xfrm>
          <a:prstGeom prst="rect">
            <a:avLst/>
          </a:prstGeom>
        </p:spPr>
        <p:txBody>
          <a:bodyPr wrap="square">
            <a:spAutoFit/>
          </a:bodyPr>
          <a:lstStyle/>
          <a:p>
            <a:pPr marL="285750" indent="-285750">
              <a:buFont typeface="Arial" panose="020B0604020202020204" pitchFamily="34" charset="0"/>
              <a:buChar char="•"/>
            </a:pPr>
            <a:r>
              <a:rPr lang="en-US" sz="2000" dirty="0" smtClean="0">
                <a:solidFill>
                  <a:srgbClr val="333333"/>
                </a:solidFill>
              </a:rPr>
              <a:t>He is </a:t>
            </a:r>
            <a:r>
              <a:rPr lang="en-US" sz="2000" dirty="0">
                <a:solidFill>
                  <a:srgbClr val="333333"/>
                </a:solidFill>
              </a:rPr>
              <a:t>CEO of </a:t>
            </a:r>
            <a:r>
              <a:rPr lang="en-US" sz="2000" dirty="0" err="1">
                <a:solidFill>
                  <a:srgbClr val="333333"/>
                </a:solidFill>
              </a:rPr>
              <a:t>Disinfomedia</a:t>
            </a:r>
            <a:r>
              <a:rPr lang="en-US" sz="2000" dirty="0">
                <a:solidFill>
                  <a:srgbClr val="333333"/>
                </a:solidFill>
              </a:rPr>
              <a:t>, which has a number of fake news </a:t>
            </a:r>
            <a:r>
              <a:rPr lang="en-US" sz="2000" dirty="0" smtClean="0">
                <a:solidFill>
                  <a:srgbClr val="333333"/>
                </a:solidFill>
              </a:rPr>
              <a:t>sites.</a:t>
            </a:r>
          </a:p>
          <a:p>
            <a:pPr marL="285750" indent="-285750">
              <a:buFont typeface="Arial" panose="020B0604020202020204" pitchFamily="34" charset="0"/>
              <a:buChar char="•"/>
            </a:pPr>
            <a:r>
              <a:rPr lang="en-US" sz="2000" dirty="0"/>
              <a:t>At any given time he has round 20 - 25 contributors all over the country</a:t>
            </a:r>
            <a:r>
              <a:rPr lang="en-US" sz="2000" dirty="0" smtClean="0"/>
              <a:t>.</a:t>
            </a:r>
            <a:endParaRPr lang="en-US" sz="2000" dirty="0" smtClean="0">
              <a:solidFill>
                <a:srgbClr val="333333"/>
              </a:solidFill>
            </a:endParaRPr>
          </a:p>
          <a:p>
            <a:pPr marL="285750" indent="-285750">
              <a:buFont typeface="Arial" panose="020B0604020202020204" pitchFamily="34" charset="0"/>
              <a:buChar char="•"/>
            </a:pPr>
            <a:r>
              <a:rPr lang="en-US" sz="2000" dirty="0" smtClean="0">
                <a:solidFill>
                  <a:srgbClr val="333333"/>
                </a:solidFill>
              </a:rPr>
              <a:t>He is a registered Democrat.</a:t>
            </a:r>
          </a:p>
          <a:p>
            <a:pPr marL="285750" indent="-285750">
              <a:buFont typeface="Arial" panose="020B0604020202020204" pitchFamily="34" charset="0"/>
              <a:buChar char="•"/>
            </a:pPr>
            <a:r>
              <a:rPr lang="en-US" sz="2000" dirty="0" smtClean="0">
                <a:solidFill>
                  <a:srgbClr val="333333"/>
                </a:solidFill>
              </a:rPr>
              <a:t>He does fake news to show how easily it spreads, not for money.</a:t>
            </a:r>
          </a:p>
          <a:p>
            <a:pPr marL="285750" indent="-285750">
              <a:buFont typeface="Arial" panose="020B0604020202020204" pitchFamily="34" charset="0"/>
              <a:buChar char="•"/>
            </a:pPr>
            <a:r>
              <a:rPr lang="en-US" sz="2000" dirty="0" smtClean="0"/>
              <a:t>His income is comparable </a:t>
            </a:r>
            <a:r>
              <a:rPr lang="en-US" sz="2000" dirty="0"/>
              <a:t>to other operations reporting $10,000 to $30,000 a month</a:t>
            </a:r>
            <a:r>
              <a:rPr lang="en-US" sz="2000" dirty="0" smtClean="0"/>
              <a:t>.</a:t>
            </a:r>
          </a:p>
          <a:p>
            <a:pPr marL="285750" indent="-285750">
              <a:buFont typeface="Arial" panose="020B0604020202020204" pitchFamily="34" charset="0"/>
              <a:buChar char="•"/>
            </a:pPr>
            <a:r>
              <a:rPr lang="en-US" sz="2000" dirty="0"/>
              <a:t>There are hundreds of ad networks, so losing Google Ad Sense is not a problem.</a:t>
            </a:r>
          </a:p>
          <a:p>
            <a:pPr marL="285750" indent="-285750">
              <a:buFont typeface="Arial" panose="020B0604020202020204" pitchFamily="34" charset="0"/>
              <a:buChar char="•"/>
            </a:pPr>
            <a:r>
              <a:rPr lang="en-US" sz="2000" dirty="0" smtClean="0"/>
              <a:t>Fake news for liberals </a:t>
            </a:r>
            <a:r>
              <a:rPr lang="en-US" sz="2000" dirty="0" smtClean="0">
                <a:solidFill>
                  <a:srgbClr val="333333"/>
                </a:solidFill>
              </a:rPr>
              <a:t>never takes off – after a few debunking comments it fizzles out.</a:t>
            </a:r>
          </a:p>
          <a:p>
            <a:pPr marL="285750" indent="-285750">
              <a:buFont typeface="Arial" panose="020B0604020202020204" pitchFamily="34" charset="0"/>
              <a:buChar char="•"/>
            </a:pPr>
            <a:r>
              <a:rPr lang="en-US" sz="2000" dirty="0" smtClean="0"/>
              <a:t>He </a:t>
            </a:r>
            <a:r>
              <a:rPr lang="en-US" sz="2000" dirty="0"/>
              <a:t>abandoned dot-com-dot-co domains because </a:t>
            </a:r>
            <a:r>
              <a:rPr lang="en-US" sz="2000" dirty="0" smtClean="0"/>
              <a:t>copyright/trademark violation. </a:t>
            </a:r>
          </a:p>
          <a:p>
            <a:pPr marL="285750" indent="-285750">
              <a:buFont typeface="Arial" panose="020B0604020202020204" pitchFamily="34" charset="0"/>
              <a:buChar char="•"/>
            </a:pPr>
            <a:r>
              <a:rPr lang="en-US" sz="2000" dirty="0" smtClean="0"/>
              <a:t>Now </a:t>
            </a:r>
            <a:r>
              <a:rPr lang="en-US" sz="2000" dirty="0"/>
              <a:t>he is working on fake-local domain names like Denverguardian.com</a:t>
            </a:r>
            <a:r>
              <a:rPr lang="en-US" sz="2000" dirty="0" smtClean="0"/>
              <a:t>.</a:t>
            </a:r>
            <a:endParaRPr lang="en-US" sz="2000" dirty="0" smtClean="0">
              <a:solidFill>
                <a:srgbClr val="333333"/>
              </a:solidFill>
            </a:endParaRPr>
          </a:p>
          <a:p>
            <a:pPr marL="285750" indent="-285750">
              <a:buFont typeface="Arial" panose="020B0604020202020204" pitchFamily="34" charset="0"/>
              <a:buChar char="•"/>
            </a:pPr>
            <a:r>
              <a:rPr lang="en-US" sz="2000" dirty="0" smtClean="0">
                <a:solidFill>
                  <a:srgbClr val="333333"/>
                </a:solidFill>
                <a:latin typeface="Georgia" panose="02040502050405020303" pitchFamily="18" charset="0"/>
              </a:rPr>
              <a:t>He </a:t>
            </a:r>
            <a:r>
              <a:rPr lang="en-US" sz="2000" dirty="0">
                <a:solidFill>
                  <a:srgbClr val="333333"/>
                </a:solidFill>
                <a:latin typeface="Georgia" panose="02040502050405020303" pitchFamily="18" charset="0"/>
              </a:rPr>
              <a:t>has no </a:t>
            </a:r>
            <a:r>
              <a:rPr lang="en-US" sz="2000" dirty="0" smtClean="0">
                <a:solidFill>
                  <a:srgbClr val="333333"/>
                </a:solidFill>
                <a:latin typeface="Georgia" panose="02040502050405020303" pitchFamily="18" charset="0"/>
              </a:rPr>
              <a:t>regrets and doesn't </a:t>
            </a:r>
            <a:r>
              <a:rPr lang="en-US" sz="2000" dirty="0">
                <a:solidFill>
                  <a:srgbClr val="333333"/>
                </a:solidFill>
                <a:latin typeface="Georgia" panose="02040502050405020303" pitchFamily="18" charset="0"/>
              </a:rPr>
              <a:t>think fake news swayed the election.</a:t>
            </a:r>
            <a:endParaRPr lang="en-US" sz="2000" dirty="0" smtClean="0">
              <a:solidFill>
                <a:srgbClr val="333333"/>
              </a:solidFill>
            </a:endParaRPr>
          </a:p>
          <a:p>
            <a:pPr marL="285750" indent="-285750">
              <a:buFont typeface="Arial" panose="020B0604020202020204" pitchFamily="34" charset="0"/>
              <a:buChar char="•"/>
            </a:pPr>
            <a:r>
              <a:rPr lang="en-US" sz="2000" dirty="0" smtClean="0"/>
              <a:t>He tries to hide his identity because he has received a number </a:t>
            </a:r>
            <a:r>
              <a:rPr lang="en-US" sz="2000" dirty="0"/>
              <a:t>of death </a:t>
            </a:r>
            <a:r>
              <a:rPr lang="en-US" sz="2000" dirty="0" smtClean="0"/>
              <a:t>threats. </a:t>
            </a:r>
          </a:p>
        </p:txBody>
      </p:sp>
      <p:sp>
        <p:nvSpPr>
          <p:cNvPr id="7" name="TextBox 6"/>
          <p:cNvSpPr txBox="1"/>
          <p:nvPr/>
        </p:nvSpPr>
        <p:spPr>
          <a:xfrm>
            <a:off x="1427560" y="557213"/>
            <a:ext cx="8031301" cy="523220"/>
          </a:xfrm>
          <a:prstGeom prst="rect">
            <a:avLst/>
          </a:prstGeom>
          <a:noFill/>
        </p:spPr>
        <p:txBody>
          <a:bodyPr wrap="none" rtlCol="0">
            <a:spAutoFit/>
          </a:bodyPr>
          <a:lstStyle/>
          <a:p>
            <a:r>
              <a:rPr lang="en-US" sz="2800" dirty="0" smtClean="0"/>
              <a:t>Here are a few things </a:t>
            </a:r>
            <a:r>
              <a:rPr lang="en-US" sz="2800" dirty="0" err="1" smtClean="0"/>
              <a:t>Coller</a:t>
            </a:r>
            <a:r>
              <a:rPr lang="en-US" sz="2800" dirty="0" smtClean="0"/>
              <a:t> said in the NPR interview:</a:t>
            </a:r>
            <a:endParaRPr lang="en-US" sz="2800" dirty="0"/>
          </a:p>
        </p:txBody>
      </p:sp>
      <p:sp>
        <p:nvSpPr>
          <p:cNvPr id="8" name="Rectangle 7"/>
          <p:cNvSpPr/>
          <p:nvPr/>
        </p:nvSpPr>
        <p:spPr>
          <a:xfrm>
            <a:off x="1427560" y="5531941"/>
            <a:ext cx="6096000" cy="369332"/>
          </a:xfrm>
          <a:prstGeom prst="rect">
            <a:avLst/>
          </a:prstGeom>
        </p:spPr>
        <p:txBody>
          <a:bodyPr>
            <a:spAutoFit/>
          </a:bodyPr>
          <a:lstStyle/>
          <a:p>
            <a:r>
              <a:rPr lang="en-US" dirty="0" smtClean="0"/>
              <a:t>Listen to or read the interview </a:t>
            </a:r>
            <a:r>
              <a:rPr lang="en-US" dirty="0" smtClean="0">
                <a:hlinkClick r:id="rId3"/>
              </a:rPr>
              <a:t>here</a:t>
            </a:r>
            <a:r>
              <a:rPr lang="en-US" dirty="0" smtClean="0"/>
              <a:t>.</a:t>
            </a:r>
            <a:endParaRPr lang="en-US" dirty="0"/>
          </a:p>
        </p:txBody>
      </p:sp>
    </p:spTree>
    <p:extLst>
      <p:ext uri="{BB962C8B-B14F-4D97-AF65-F5344CB8AC3E}">
        <p14:creationId xmlns:p14="http://schemas.microsoft.com/office/powerpoint/2010/main" val="38084444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859212" y="554806"/>
            <a:ext cx="5803519" cy="2624492"/>
          </a:xfrm>
          <a:prstGeom prst="rect">
            <a:avLst/>
          </a:prstGeom>
        </p:spPr>
      </p:pic>
      <p:sp>
        <p:nvSpPr>
          <p:cNvPr id="3" name="TextBox 2"/>
          <p:cNvSpPr txBox="1"/>
          <p:nvPr/>
        </p:nvSpPr>
        <p:spPr>
          <a:xfrm>
            <a:off x="437566" y="369599"/>
            <a:ext cx="2924611" cy="1384995"/>
          </a:xfrm>
          <a:prstGeom prst="rect">
            <a:avLst/>
          </a:prstGeom>
          <a:noFill/>
        </p:spPr>
        <p:txBody>
          <a:bodyPr wrap="square" rtlCol="0">
            <a:spAutoFit/>
          </a:bodyPr>
          <a:lstStyle/>
          <a:p>
            <a:r>
              <a:rPr lang="en-US" sz="2800" dirty="0" smtClean="0"/>
              <a:t>The rise and disappearance of the </a:t>
            </a:r>
            <a:r>
              <a:rPr lang="en-US" sz="2800" dirty="0" err="1" smtClean="0"/>
              <a:t>ChristianTimes</a:t>
            </a:r>
            <a:endParaRPr lang="en-US" sz="2800" dirty="0" smtClean="0"/>
          </a:p>
        </p:txBody>
      </p:sp>
      <p:pic>
        <p:nvPicPr>
          <p:cNvPr id="4" name="Picture 3"/>
          <p:cNvPicPr>
            <a:picLocks noChangeAspect="1"/>
          </p:cNvPicPr>
          <p:nvPr/>
        </p:nvPicPr>
        <p:blipFill>
          <a:blip r:embed="rId4"/>
          <a:stretch>
            <a:fillRect/>
          </a:stretch>
        </p:blipFill>
        <p:spPr>
          <a:xfrm>
            <a:off x="10196126" y="3911673"/>
            <a:ext cx="1511298" cy="2257973"/>
          </a:xfrm>
          <a:prstGeom prst="rect">
            <a:avLst/>
          </a:prstGeom>
        </p:spPr>
      </p:pic>
      <p:sp>
        <p:nvSpPr>
          <p:cNvPr id="5" name="Rectangle 4"/>
          <p:cNvSpPr/>
          <p:nvPr/>
        </p:nvSpPr>
        <p:spPr>
          <a:xfrm>
            <a:off x="8580191" y="3940682"/>
            <a:ext cx="1615935" cy="830997"/>
          </a:xfrm>
          <a:prstGeom prst="rect">
            <a:avLst/>
          </a:prstGeom>
        </p:spPr>
        <p:txBody>
          <a:bodyPr wrap="square">
            <a:spAutoFit/>
          </a:bodyPr>
          <a:lstStyle/>
          <a:p>
            <a:r>
              <a:rPr lang="en-US" sz="1600" dirty="0"/>
              <a:t>Cameron </a:t>
            </a:r>
            <a:r>
              <a:rPr lang="en-US" sz="1600" dirty="0" smtClean="0"/>
              <a:t>Harris,</a:t>
            </a:r>
          </a:p>
          <a:p>
            <a:r>
              <a:rPr lang="en-US" sz="1600" dirty="0" smtClean="0"/>
              <a:t>creator of </a:t>
            </a:r>
          </a:p>
          <a:p>
            <a:r>
              <a:rPr lang="en-US" sz="1600" dirty="0" err="1" smtClean="0"/>
              <a:t>ChristianTimes</a:t>
            </a:r>
            <a:endParaRPr lang="en-US" sz="1600" dirty="0"/>
          </a:p>
        </p:txBody>
      </p:sp>
      <p:sp>
        <p:nvSpPr>
          <p:cNvPr id="6" name="Rectangle 5"/>
          <p:cNvSpPr/>
          <p:nvPr/>
        </p:nvSpPr>
        <p:spPr>
          <a:xfrm>
            <a:off x="437566" y="2291556"/>
            <a:ext cx="4864217" cy="2031325"/>
          </a:xfrm>
          <a:prstGeom prst="rect">
            <a:avLst/>
          </a:prstGeom>
        </p:spPr>
        <p:txBody>
          <a:bodyPr wrap="none">
            <a:spAutoFit/>
          </a:bodyPr>
          <a:lstStyle/>
          <a:p>
            <a:pPr marL="285750" indent="-285750">
              <a:buFont typeface="Arial" panose="020B0604020202020204" pitchFamily="34" charset="0"/>
              <a:buChar char="•"/>
            </a:pPr>
            <a:r>
              <a:rPr lang="en-US" dirty="0" smtClean="0"/>
              <a:t>CTN no longer exists</a:t>
            </a:r>
          </a:p>
          <a:p>
            <a:pPr marL="285750" indent="-285750">
              <a:buFont typeface="Arial" panose="020B0604020202020204" pitchFamily="34" charset="0"/>
              <a:buChar char="•"/>
            </a:pPr>
            <a:r>
              <a:rPr lang="en-US" dirty="0" smtClean="0">
                <a:hlinkClick r:id="rId5"/>
              </a:rPr>
              <a:t>Site archived on 10/3/2016</a:t>
            </a:r>
            <a:endParaRPr lang="en-US" dirty="0" smtClean="0"/>
          </a:p>
          <a:p>
            <a:pPr marL="285750" indent="-285750">
              <a:buFont typeface="Arial" panose="020B0604020202020204" pitchFamily="34" charset="0"/>
              <a:buChar char="•"/>
            </a:pPr>
            <a:r>
              <a:rPr lang="en-US" dirty="0"/>
              <a:t>Earned $22,000 for about 20 hours </a:t>
            </a:r>
            <a:r>
              <a:rPr lang="en-US" dirty="0" smtClean="0"/>
              <a:t>work</a:t>
            </a:r>
          </a:p>
          <a:p>
            <a:pPr marL="285750" indent="-285750">
              <a:buFont typeface="Arial" panose="020B0604020202020204" pitchFamily="34" charset="0"/>
              <a:buChar char="•"/>
            </a:pPr>
            <a:r>
              <a:rPr lang="en-US" dirty="0" smtClean="0"/>
              <a:t>“Fraudulent votes” post viewed 6 million times</a:t>
            </a:r>
          </a:p>
          <a:p>
            <a:pPr marL="285750" indent="-285750">
              <a:buFont typeface="Arial" panose="020B0604020202020204" pitchFamily="34" charset="0"/>
              <a:buChar char="•"/>
            </a:pPr>
            <a:r>
              <a:rPr lang="en-US" dirty="0" smtClean="0"/>
              <a:t>Used 6 Facebook accounts to hype stories</a:t>
            </a:r>
          </a:p>
          <a:p>
            <a:pPr marL="285750" indent="-285750">
              <a:buFont typeface="Arial" panose="020B0604020202020204" pitchFamily="34" charset="0"/>
              <a:buChar char="•"/>
            </a:pPr>
            <a:r>
              <a:rPr lang="en-US" dirty="0" smtClean="0"/>
              <a:t>Collected 24,000 </a:t>
            </a:r>
            <a:r>
              <a:rPr lang="en-US" dirty="0"/>
              <a:t>email addresses</a:t>
            </a:r>
            <a:endParaRPr lang="en-US" dirty="0" smtClean="0"/>
          </a:p>
          <a:p>
            <a:pPr marL="285750" indent="-285750">
              <a:buFont typeface="Arial" panose="020B0604020202020204" pitchFamily="34" charset="0"/>
              <a:buChar char="•"/>
            </a:pPr>
            <a:r>
              <a:rPr lang="en-US" dirty="0" smtClean="0">
                <a:hlinkClick r:id="rId6"/>
              </a:rPr>
              <a:t>Harris fired from his job</a:t>
            </a:r>
            <a:endParaRPr lang="en-US" dirty="0"/>
          </a:p>
        </p:txBody>
      </p:sp>
      <p:sp>
        <p:nvSpPr>
          <p:cNvPr id="7" name="Rectangle 6"/>
          <p:cNvSpPr/>
          <p:nvPr/>
        </p:nvSpPr>
        <p:spPr>
          <a:xfrm>
            <a:off x="437567" y="5574475"/>
            <a:ext cx="6096000" cy="369332"/>
          </a:xfrm>
          <a:prstGeom prst="rect">
            <a:avLst/>
          </a:prstGeom>
        </p:spPr>
        <p:txBody>
          <a:bodyPr>
            <a:spAutoFit/>
          </a:bodyPr>
          <a:lstStyle/>
          <a:p>
            <a:r>
              <a:rPr lang="en-US" dirty="0" smtClean="0">
                <a:hlinkClick r:id="rId7"/>
              </a:rPr>
              <a:t>NY Times reporting on </a:t>
            </a:r>
            <a:r>
              <a:rPr lang="en-US" dirty="0" err="1" smtClean="0">
                <a:hlinkClick r:id="rId7"/>
              </a:rPr>
              <a:t>ChristianTimes</a:t>
            </a:r>
            <a:endParaRPr lang="en-US" dirty="0"/>
          </a:p>
        </p:txBody>
      </p:sp>
      <p:pic>
        <p:nvPicPr>
          <p:cNvPr id="9" name="Picture 8"/>
          <p:cNvPicPr>
            <a:picLocks noChangeAspect="1"/>
          </p:cNvPicPr>
          <p:nvPr/>
        </p:nvPicPr>
        <p:blipFill>
          <a:blip r:embed="rId8"/>
          <a:stretch>
            <a:fillRect/>
          </a:stretch>
        </p:blipFill>
        <p:spPr>
          <a:xfrm>
            <a:off x="8880394" y="5641074"/>
            <a:ext cx="1155206" cy="489307"/>
          </a:xfrm>
          <a:prstGeom prst="rect">
            <a:avLst/>
          </a:prstGeom>
          <a:ln>
            <a:noFill/>
          </a:ln>
        </p:spPr>
      </p:pic>
    </p:spTree>
    <p:extLst>
      <p:ext uri="{BB962C8B-B14F-4D97-AF65-F5344CB8AC3E}">
        <p14:creationId xmlns:p14="http://schemas.microsoft.com/office/powerpoint/2010/main" val="17096716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eddl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1453" y="1662858"/>
            <a:ext cx="7283327" cy="40290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0803" y="1662858"/>
            <a:ext cx="3214095" cy="1938992"/>
          </a:xfrm>
          <a:prstGeom prst="rect">
            <a:avLst/>
          </a:prstGeom>
          <a:noFill/>
        </p:spPr>
        <p:txBody>
          <a:bodyPr wrap="square" rtlCol="0">
            <a:spAutoFit/>
          </a:bodyPr>
          <a:lstStyle/>
          <a:p>
            <a:r>
              <a:rPr lang="en-US" sz="2000" dirty="0" smtClean="0"/>
              <a:t>These creeps are faking news in Long Beach and, they say, making $10-40,000 a month. </a:t>
            </a:r>
            <a:r>
              <a:rPr lang="en-US" sz="2000" dirty="0"/>
              <a:t>Six months ago they were unemployed restaurant </a:t>
            </a:r>
            <a:r>
              <a:rPr lang="en-US" sz="2000" dirty="0" smtClean="0"/>
              <a:t>workers. </a:t>
            </a:r>
            <a:r>
              <a:rPr lang="en-US" sz="2000" dirty="0"/>
              <a:t>(</a:t>
            </a:r>
            <a:r>
              <a:rPr lang="en-US" sz="2000" dirty="0">
                <a:hlinkClick r:id="rId4"/>
              </a:rPr>
              <a:t>source</a:t>
            </a:r>
            <a:r>
              <a:rPr lang="en-US" sz="2000" dirty="0" smtClean="0"/>
              <a:t>)</a:t>
            </a:r>
            <a:endParaRPr lang="en-US" sz="2000" dirty="0"/>
          </a:p>
        </p:txBody>
      </p:sp>
      <p:sp>
        <p:nvSpPr>
          <p:cNvPr id="3" name="Rectangle 2"/>
          <p:cNvSpPr/>
          <p:nvPr/>
        </p:nvSpPr>
        <p:spPr>
          <a:xfrm>
            <a:off x="560803" y="5322601"/>
            <a:ext cx="1539460" cy="369332"/>
          </a:xfrm>
          <a:prstGeom prst="rect">
            <a:avLst/>
          </a:prstGeom>
        </p:spPr>
        <p:txBody>
          <a:bodyPr wrap="none">
            <a:spAutoFit/>
          </a:bodyPr>
          <a:lstStyle/>
          <a:p>
            <a:r>
              <a:rPr lang="en-US" dirty="0" smtClean="0">
                <a:hlinkClick r:id="rId5"/>
              </a:rPr>
              <a:t>Their Web site</a:t>
            </a:r>
            <a:endParaRPr lang="en-US" dirty="0"/>
          </a:p>
        </p:txBody>
      </p:sp>
      <p:sp>
        <p:nvSpPr>
          <p:cNvPr id="5" name="Rectangle 4"/>
          <p:cNvSpPr/>
          <p:nvPr/>
        </p:nvSpPr>
        <p:spPr>
          <a:xfrm>
            <a:off x="4257159" y="516316"/>
            <a:ext cx="3374322" cy="523220"/>
          </a:xfrm>
          <a:prstGeom prst="rect">
            <a:avLst/>
          </a:prstGeom>
        </p:spPr>
        <p:txBody>
          <a:bodyPr wrap="none">
            <a:spAutoFit/>
          </a:bodyPr>
          <a:lstStyle/>
          <a:p>
            <a:r>
              <a:rPr lang="en-US" sz="2800" dirty="0"/>
              <a:t>Local </a:t>
            </a:r>
            <a:r>
              <a:rPr lang="en-US" sz="2800" dirty="0" smtClean="0"/>
              <a:t>“entrepreneurs”</a:t>
            </a:r>
            <a:endParaRPr lang="en-US" sz="2800" dirty="0"/>
          </a:p>
        </p:txBody>
      </p:sp>
      <p:pic>
        <p:nvPicPr>
          <p:cNvPr id="6" name="Picture 5"/>
          <p:cNvPicPr>
            <a:picLocks noChangeAspect="1"/>
          </p:cNvPicPr>
          <p:nvPr/>
        </p:nvPicPr>
        <p:blipFill>
          <a:blip r:embed="rId6"/>
          <a:stretch>
            <a:fillRect/>
          </a:stretch>
        </p:blipFill>
        <p:spPr>
          <a:xfrm>
            <a:off x="11053962" y="6039846"/>
            <a:ext cx="550818" cy="550818"/>
          </a:xfrm>
          <a:prstGeom prst="rect">
            <a:avLst/>
          </a:prstGeom>
        </p:spPr>
      </p:pic>
      <p:sp>
        <p:nvSpPr>
          <p:cNvPr id="7" name="TextBox 6"/>
          <p:cNvSpPr txBox="1"/>
          <p:nvPr/>
        </p:nvSpPr>
        <p:spPr>
          <a:xfrm>
            <a:off x="9915525" y="6115200"/>
            <a:ext cx="1065420" cy="400110"/>
          </a:xfrm>
          <a:prstGeom prst="rect">
            <a:avLst/>
          </a:prstGeom>
          <a:noFill/>
        </p:spPr>
        <p:txBody>
          <a:bodyPr wrap="none" rtlCol="0">
            <a:spAutoFit/>
          </a:bodyPr>
          <a:lstStyle/>
          <a:p>
            <a:r>
              <a:rPr lang="en-US" sz="2000" dirty="0" smtClean="0"/>
              <a:t>Tip from</a:t>
            </a:r>
            <a:endParaRPr lang="en-US" sz="2000" dirty="0"/>
          </a:p>
        </p:txBody>
      </p:sp>
    </p:spTree>
    <p:extLst>
      <p:ext uri="{BB962C8B-B14F-4D97-AF65-F5344CB8AC3E}">
        <p14:creationId xmlns:p14="http://schemas.microsoft.com/office/powerpoint/2010/main" val="42053913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69065" y="3105835"/>
            <a:ext cx="2453878" cy="646331"/>
          </a:xfrm>
          <a:prstGeom prst="rect">
            <a:avLst/>
          </a:prstGeom>
          <a:noFill/>
        </p:spPr>
        <p:txBody>
          <a:bodyPr wrap="none" rtlCol="0">
            <a:spAutoFit/>
          </a:bodyPr>
          <a:lstStyle/>
          <a:p>
            <a:pPr algn="ctr"/>
            <a:r>
              <a:rPr lang="en-US" sz="3600" dirty="0" smtClean="0"/>
              <a:t>Fake images</a:t>
            </a:r>
            <a:endParaRPr lang="en-US" sz="3600" dirty="0"/>
          </a:p>
        </p:txBody>
      </p:sp>
    </p:spTree>
    <p:extLst>
      <p:ext uri="{BB962C8B-B14F-4D97-AF65-F5344CB8AC3E}">
        <p14:creationId xmlns:p14="http://schemas.microsoft.com/office/powerpoint/2010/main" val="18696986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nopes.com/photos/politics/graphics/hillarybinladen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0" y="660545"/>
            <a:ext cx="5299075" cy="54168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9823" y="1002723"/>
            <a:ext cx="2976996" cy="954107"/>
          </a:xfrm>
          <a:prstGeom prst="rect">
            <a:avLst/>
          </a:prstGeom>
          <a:noFill/>
        </p:spPr>
        <p:txBody>
          <a:bodyPr wrap="square" rtlCol="0">
            <a:spAutoFit/>
          </a:bodyPr>
          <a:lstStyle/>
          <a:p>
            <a:r>
              <a:rPr lang="en-US" sz="2800" dirty="0" smtClean="0"/>
              <a:t>What does this photograph show?</a:t>
            </a:r>
            <a:endParaRPr lang="en-US" sz="2800" dirty="0"/>
          </a:p>
        </p:txBody>
      </p:sp>
    </p:spTree>
    <p:extLst>
      <p:ext uri="{BB962C8B-B14F-4D97-AF65-F5344CB8AC3E}">
        <p14:creationId xmlns:p14="http://schemas.microsoft.com/office/powerpoint/2010/main" val="5867583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9823" y="5239390"/>
            <a:ext cx="1904560" cy="369332"/>
          </a:xfrm>
          <a:prstGeom prst="rect">
            <a:avLst/>
          </a:prstGeom>
        </p:spPr>
        <p:txBody>
          <a:bodyPr wrap="none">
            <a:spAutoFit/>
          </a:bodyPr>
          <a:lstStyle/>
          <a:p>
            <a:r>
              <a:rPr lang="en-US" dirty="0" smtClean="0">
                <a:hlinkClick r:id="rId2"/>
              </a:rPr>
              <a:t>False: Snopes.com</a:t>
            </a:r>
            <a:endParaRPr lang="en-US" dirty="0"/>
          </a:p>
        </p:txBody>
      </p:sp>
      <p:pic>
        <p:nvPicPr>
          <p:cNvPr id="1026" name="Picture 2" descr="http://www.snopes.com/photos/politics/graphics/hillarybinladen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660545"/>
            <a:ext cx="5299075" cy="54168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9823" y="1002723"/>
            <a:ext cx="2976996" cy="954107"/>
          </a:xfrm>
          <a:prstGeom prst="rect">
            <a:avLst/>
          </a:prstGeom>
          <a:noFill/>
        </p:spPr>
        <p:txBody>
          <a:bodyPr wrap="square" rtlCol="0">
            <a:spAutoFit/>
          </a:bodyPr>
          <a:lstStyle/>
          <a:p>
            <a:r>
              <a:rPr lang="en-US" sz="2800" dirty="0" smtClean="0"/>
              <a:t>What does this photograph show?</a:t>
            </a:r>
            <a:endParaRPr lang="en-US" sz="2800" dirty="0"/>
          </a:p>
        </p:txBody>
      </p:sp>
      <p:sp>
        <p:nvSpPr>
          <p:cNvPr id="5" name="Rectangle 4"/>
          <p:cNvSpPr/>
          <p:nvPr/>
        </p:nvSpPr>
        <p:spPr>
          <a:xfrm>
            <a:off x="659823" y="4808165"/>
            <a:ext cx="1930208" cy="369332"/>
          </a:xfrm>
          <a:prstGeom prst="rect">
            <a:avLst/>
          </a:prstGeom>
        </p:spPr>
        <p:txBody>
          <a:bodyPr wrap="none">
            <a:spAutoFit/>
          </a:bodyPr>
          <a:lstStyle/>
          <a:p>
            <a:r>
              <a:rPr lang="en-US" dirty="0" smtClean="0">
                <a:hlinkClick r:id="rId4"/>
              </a:rPr>
              <a:t>Freakingnews.com</a:t>
            </a:r>
            <a:endParaRPr lang="en-US" dirty="0"/>
          </a:p>
        </p:txBody>
      </p:sp>
    </p:spTree>
    <p:extLst>
      <p:ext uri="{BB962C8B-B14F-4D97-AF65-F5344CB8AC3E}">
        <p14:creationId xmlns:p14="http://schemas.microsoft.com/office/powerpoint/2010/main" val="42206234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67200" y="840267"/>
            <a:ext cx="7290928" cy="5055951"/>
          </a:xfrm>
          <a:prstGeom prst="rect">
            <a:avLst/>
          </a:prstGeom>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649" y="5513892"/>
            <a:ext cx="419830" cy="41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46856" y="5526886"/>
            <a:ext cx="2597731" cy="369332"/>
          </a:xfrm>
          <a:prstGeom prst="rect">
            <a:avLst/>
          </a:prstGeom>
          <a:noFill/>
        </p:spPr>
        <p:txBody>
          <a:bodyPr wrap="square" rtlCol="0">
            <a:spAutoFit/>
          </a:bodyPr>
          <a:lstStyle/>
          <a:p>
            <a:r>
              <a:rPr lang="en-US" dirty="0" smtClean="0"/>
              <a:t>Does truth matter?</a:t>
            </a:r>
            <a:endParaRPr lang="en-US" dirty="0"/>
          </a:p>
        </p:txBody>
      </p:sp>
      <p:sp>
        <p:nvSpPr>
          <p:cNvPr id="5" name="TextBox 4"/>
          <p:cNvSpPr txBox="1"/>
          <p:nvPr/>
        </p:nvSpPr>
        <p:spPr>
          <a:xfrm>
            <a:off x="421649" y="1163144"/>
            <a:ext cx="2548597" cy="1384995"/>
          </a:xfrm>
          <a:prstGeom prst="rect">
            <a:avLst/>
          </a:prstGeom>
          <a:noFill/>
        </p:spPr>
        <p:txBody>
          <a:bodyPr wrap="square" rtlCol="0">
            <a:spAutoFit/>
          </a:bodyPr>
          <a:lstStyle/>
          <a:p>
            <a:r>
              <a:rPr lang="en-US" sz="2800" dirty="0" smtClean="0"/>
              <a:t>Rapid dissemination on social media</a:t>
            </a:r>
            <a:endParaRPr lang="en-US" sz="2800" dirty="0"/>
          </a:p>
        </p:txBody>
      </p:sp>
      <p:sp>
        <p:nvSpPr>
          <p:cNvPr id="6" name="TextBox 5"/>
          <p:cNvSpPr txBox="1"/>
          <p:nvPr/>
        </p:nvSpPr>
        <p:spPr>
          <a:xfrm>
            <a:off x="4267200" y="5980376"/>
            <a:ext cx="2976996" cy="400110"/>
          </a:xfrm>
          <a:prstGeom prst="rect">
            <a:avLst/>
          </a:prstGeom>
          <a:noFill/>
        </p:spPr>
        <p:txBody>
          <a:bodyPr wrap="square" rtlCol="0">
            <a:spAutoFit/>
          </a:bodyPr>
          <a:lstStyle/>
          <a:p>
            <a:r>
              <a:rPr lang="en-US" sz="2000" dirty="0" smtClean="0"/>
              <a:t>Google image search</a:t>
            </a:r>
            <a:endParaRPr lang="en-US" sz="2000" dirty="0"/>
          </a:p>
        </p:txBody>
      </p:sp>
    </p:spTree>
    <p:extLst>
      <p:ext uri="{BB962C8B-B14F-4D97-AF65-F5344CB8AC3E}">
        <p14:creationId xmlns:p14="http://schemas.microsoft.com/office/powerpoint/2010/main" val="13114698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4.bp.blogspot.com/_A8ddo0sljwY/TCKHN_9s0XI/AAAAAAAAAfk/XpHBfzqhyNg/s1600/bushkerr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5632" y="1655468"/>
            <a:ext cx="7680736" cy="29878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98110" y="423294"/>
            <a:ext cx="3038076" cy="523220"/>
          </a:xfrm>
          <a:prstGeom prst="rect">
            <a:avLst/>
          </a:prstGeom>
          <a:noFill/>
        </p:spPr>
        <p:txBody>
          <a:bodyPr wrap="none" rtlCol="0">
            <a:spAutoFit/>
          </a:bodyPr>
          <a:lstStyle/>
          <a:p>
            <a:r>
              <a:rPr lang="en-US" sz="2800" dirty="0" smtClean="0"/>
              <a:t>Kerry vs Bush, 2004</a:t>
            </a:r>
            <a:endParaRPr lang="en-US" sz="2800" dirty="0"/>
          </a:p>
        </p:txBody>
      </p:sp>
      <p:sp>
        <p:nvSpPr>
          <p:cNvPr id="3" name="Rectangle 2"/>
          <p:cNvSpPr/>
          <p:nvPr/>
        </p:nvSpPr>
        <p:spPr>
          <a:xfrm>
            <a:off x="2702862" y="5603897"/>
            <a:ext cx="8132904" cy="369332"/>
          </a:xfrm>
          <a:prstGeom prst="rect">
            <a:avLst/>
          </a:prstGeom>
        </p:spPr>
        <p:txBody>
          <a:bodyPr wrap="square">
            <a:spAutoFit/>
          </a:bodyPr>
          <a:lstStyle/>
          <a:p>
            <a:r>
              <a:rPr lang="en-US" dirty="0">
                <a:cs typeface="Times New Roman" pitchFamily="18" charset="0"/>
              </a:rPr>
              <a:t>Do you think political candidates touch up their pictures </a:t>
            </a:r>
            <a:r>
              <a:rPr lang="en-US" dirty="0" smtClean="0">
                <a:cs typeface="Times New Roman" pitchFamily="18" charset="0"/>
              </a:rPr>
              <a:t>in ads?</a:t>
            </a:r>
            <a:endParaRPr lang="en-US" dirty="0">
              <a:cs typeface="Times New Roman" pitchFamily="18" charset="0"/>
            </a:endParaRPr>
          </a:p>
        </p:txBody>
      </p:sp>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5632" y="5564948"/>
            <a:ext cx="447230" cy="44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2964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076056" y="417261"/>
            <a:ext cx="8229600" cy="1143000"/>
          </a:xfrm>
        </p:spPr>
        <p:txBody>
          <a:bodyPr>
            <a:normAutofit/>
          </a:bodyPr>
          <a:lstStyle/>
          <a:p>
            <a:pPr algn="ctr"/>
            <a:r>
              <a:rPr lang="en-US" sz="2800" dirty="0">
                <a:latin typeface="+mn-lt"/>
              </a:rPr>
              <a:t>Abraham Lincoln’s </a:t>
            </a:r>
            <a:r>
              <a:rPr lang="en-US" sz="2800" dirty="0" smtClean="0">
                <a:latin typeface="+mn-lt"/>
              </a:rPr>
              <a:t>head on John </a:t>
            </a:r>
            <a:r>
              <a:rPr lang="en-US" sz="2800" dirty="0">
                <a:latin typeface="+mn-lt"/>
              </a:rPr>
              <a:t>Calhoun’s body</a:t>
            </a:r>
          </a:p>
        </p:txBody>
      </p:sp>
      <p:pic>
        <p:nvPicPr>
          <p:cNvPr id="983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2023242"/>
            <a:ext cx="5715000"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07070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6432" y="1317812"/>
            <a:ext cx="3859136" cy="5108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txBox="1">
            <a:spLocks noChangeArrowheads="1"/>
          </p:cNvSpPr>
          <p:nvPr/>
        </p:nvSpPr>
        <p:spPr>
          <a:xfrm>
            <a:off x="1981200" y="349624"/>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mn-lt"/>
              </a:rPr>
              <a:t>Abraham and Marilyn</a:t>
            </a:r>
          </a:p>
        </p:txBody>
      </p:sp>
    </p:spTree>
    <p:extLst>
      <p:ext uri="{BB962C8B-B14F-4D97-AF65-F5344CB8AC3E}">
        <p14:creationId xmlns:p14="http://schemas.microsoft.com/office/powerpoint/2010/main" val="38115761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61638" y="168812"/>
            <a:ext cx="4917885" cy="6494085"/>
          </a:xfrm>
          <a:prstGeom prst="rect">
            <a:avLst/>
          </a:prstGeom>
          <a:noFill/>
        </p:spPr>
        <p:txBody>
          <a:bodyPr wrap="none" rtlCol="0">
            <a:spAutoFit/>
          </a:bodyPr>
          <a:lstStyle/>
          <a:p>
            <a:r>
              <a:rPr lang="en-US" sz="2600" dirty="0" smtClean="0"/>
              <a:t>Historical context</a:t>
            </a:r>
          </a:p>
          <a:p>
            <a:r>
              <a:rPr lang="en-US" sz="2600" dirty="0" smtClean="0"/>
              <a:t>Lying</a:t>
            </a:r>
          </a:p>
          <a:p>
            <a:r>
              <a:rPr lang="en-US" sz="2600" dirty="0"/>
              <a:t>Fact </a:t>
            </a:r>
            <a:r>
              <a:rPr lang="en-US" sz="2600" dirty="0" smtClean="0"/>
              <a:t>checking</a:t>
            </a:r>
          </a:p>
          <a:p>
            <a:r>
              <a:rPr lang="en-US" sz="2600" dirty="0" smtClean="0"/>
              <a:t>Fake news for money</a:t>
            </a:r>
          </a:p>
          <a:p>
            <a:r>
              <a:rPr lang="en-US" sz="2600" dirty="0" smtClean="0"/>
              <a:t>Fake news for politics</a:t>
            </a:r>
          </a:p>
          <a:p>
            <a:r>
              <a:rPr lang="en-US" sz="2600" dirty="0" smtClean="0"/>
              <a:t>Fake images</a:t>
            </a:r>
          </a:p>
          <a:p>
            <a:r>
              <a:rPr lang="en-US" sz="2600" dirty="0"/>
              <a:t>Trump dominated social media</a:t>
            </a:r>
          </a:p>
          <a:p>
            <a:r>
              <a:rPr lang="en-US" sz="2600" dirty="0" smtClean="0"/>
              <a:t>More historical context - disillusion</a:t>
            </a:r>
          </a:p>
          <a:p>
            <a:r>
              <a:rPr lang="en-US" sz="2600" dirty="0" smtClean="0"/>
              <a:t>Non-political consequences</a:t>
            </a:r>
          </a:p>
          <a:p>
            <a:r>
              <a:rPr lang="en-US" sz="2600" dirty="0" smtClean="0"/>
              <a:t>Hacking USA</a:t>
            </a:r>
          </a:p>
          <a:p>
            <a:r>
              <a:rPr lang="en-US" sz="2600" dirty="0" smtClean="0"/>
              <a:t>The </a:t>
            </a:r>
            <a:r>
              <a:rPr lang="en-US" sz="2600" dirty="0"/>
              <a:t>Internet  is </a:t>
            </a:r>
            <a:r>
              <a:rPr lang="en-US" sz="2600" dirty="0" smtClean="0"/>
              <a:t>ephemeral</a:t>
            </a:r>
          </a:p>
          <a:p>
            <a:r>
              <a:rPr lang="en-US" sz="2600" dirty="0"/>
              <a:t>Breitbart – “alt right” press </a:t>
            </a:r>
          </a:p>
          <a:p>
            <a:r>
              <a:rPr lang="en-US" sz="2600" dirty="0" smtClean="0"/>
              <a:t>Money </a:t>
            </a:r>
            <a:r>
              <a:rPr lang="en-US" sz="2600" dirty="0"/>
              <a:t>behind the </a:t>
            </a:r>
            <a:r>
              <a:rPr lang="en-US" sz="2600" dirty="0" smtClean="0"/>
              <a:t>scenes</a:t>
            </a:r>
          </a:p>
          <a:p>
            <a:r>
              <a:rPr lang="en-US" sz="2600" dirty="0" smtClean="0"/>
              <a:t>Europe</a:t>
            </a:r>
          </a:p>
          <a:p>
            <a:r>
              <a:rPr lang="en-US" sz="2600" dirty="0"/>
              <a:t>(Imperfect) fixes</a:t>
            </a:r>
          </a:p>
          <a:p>
            <a:r>
              <a:rPr lang="en-US" sz="2600" dirty="0" smtClean="0"/>
              <a:t>Future </a:t>
            </a:r>
            <a:r>
              <a:rPr lang="en-US" sz="2600" dirty="0"/>
              <a:t>fake </a:t>
            </a:r>
            <a:r>
              <a:rPr lang="en-US" sz="2600" dirty="0" smtClean="0"/>
              <a:t>media</a:t>
            </a:r>
            <a:endParaRPr lang="en-US" sz="2600" dirty="0"/>
          </a:p>
        </p:txBody>
      </p:sp>
    </p:spTree>
    <p:extLst>
      <p:ext uri="{BB962C8B-B14F-4D97-AF65-F5344CB8AC3E}">
        <p14:creationId xmlns:p14="http://schemas.microsoft.com/office/powerpoint/2010/main" val="22870236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brokelyn.com/wp-content/uploads/2014/06/Obama-playing-basketb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8809" y="742981"/>
            <a:ext cx="7912344" cy="52794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9635" y="742981"/>
            <a:ext cx="2519279" cy="523220"/>
          </a:xfrm>
          <a:prstGeom prst="rect">
            <a:avLst/>
          </a:prstGeom>
          <a:noFill/>
        </p:spPr>
        <p:txBody>
          <a:bodyPr wrap="none" rtlCol="0">
            <a:spAutoFit/>
          </a:bodyPr>
          <a:lstStyle/>
          <a:p>
            <a:r>
              <a:rPr lang="en-US" sz="2800" dirty="0" smtClean="0"/>
              <a:t>Selected photos</a:t>
            </a:r>
            <a:endParaRPr lang="en-US" sz="2800" dirty="0"/>
          </a:p>
        </p:txBody>
      </p:sp>
    </p:spTree>
    <p:extLst>
      <p:ext uri="{BB962C8B-B14F-4D97-AF65-F5344CB8AC3E}">
        <p14:creationId xmlns:p14="http://schemas.microsoft.com/office/powerpoint/2010/main" val="9509314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635" y="742981"/>
            <a:ext cx="2519279" cy="523220"/>
          </a:xfrm>
          <a:prstGeom prst="rect">
            <a:avLst/>
          </a:prstGeom>
          <a:noFill/>
        </p:spPr>
        <p:txBody>
          <a:bodyPr wrap="none" rtlCol="0">
            <a:spAutoFit/>
          </a:bodyPr>
          <a:lstStyle/>
          <a:p>
            <a:r>
              <a:rPr lang="en-US" sz="2800" dirty="0" smtClean="0"/>
              <a:t>Selected photos</a:t>
            </a:r>
            <a:endParaRPr lang="en-US" sz="2800" dirty="0"/>
          </a:p>
        </p:txBody>
      </p:sp>
      <p:pic>
        <p:nvPicPr>
          <p:cNvPr id="5" name="Picture 4"/>
          <p:cNvPicPr>
            <a:picLocks noChangeAspect="1"/>
          </p:cNvPicPr>
          <p:nvPr/>
        </p:nvPicPr>
        <p:blipFill>
          <a:blip r:embed="rId3"/>
          <a:stretch>
            <a:fillRect/>
          </a:stretch>
        </p:blipFill>
        <p:spPr>
          <a:xfrm>
            <a:off x="3807702" y="1654964"/>
            <a:ext cx="3463365" cy="3609963"/>
          </a:xfrm>
          <a:prstGeom prst="rect">
            <a:avLst/>
          </a:prstGeom>
        </p:spPr>
      </p:pic>
      <p:pic>
        <p:nvPicPr>
          <p:cNvPr id="6" name="Picture 5"/>
          <p:cNvPicPr>
            <a:picLocks noChangeAspect="1"/>
          </p:cNvPicPr>
          <p:nvPr/>
        </p:nvPicPr>
        <p:blipFill>
          <a:blip r:embed="rId4"/>
          <a:stretch>
            <a:fillRect/>
          </a:stretch>
        </p:blipFill>
        <p:spPr>
          <a:xfrm>
            <a:off x="8335548" y="1654964"/>
            <a:ext cx="3463365" cy="4824917"/>
          </a:xfrm>
          <a:prstGeom prst="rect">
            <a:avLst/>
          </a:prstGeom>
        </p:spPr>
      </p:pic>
      <p:pic>
        <p:nvPicPr>
          <p:cNvPr id="6146" name="Picture 2" descr="https://pbs.twimg.com/media/C3JYYjbXAAE-SWt.jpg: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960" y="1654964"/>
            <a:ext cx="2493302" cy="2309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9591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13141" y="3105835"/>
            <a:ext cx="5965736" cy="646331"/>
          </a:xfrm>
          <a:prstGeom prst="rect">
            <a:avLst/>
          </a:prstGeom>
          <a:noFill/>
        </p:spPr>
        <p:txBody>
          <a:bodyPr wrap="none" rtlCol="0">
            <a:spAutoFit/>
          </a:bodyPr>
          <a:lstStyle/>
          <a:p>
            <a:pPr algn="ctr"/>
            <a:r>
              <a:rPr lang="en-US" sz="3600" dirty="0" smtClean="0"/>
              <a:t>Trump dominated social media</a:t>
            </a:r>
            <a:endParaRPr lang="en-US" sz="3600" dirty="0"/>
          </a:p>
        </p:txBody>
      </p:sp>
    </p:spTree>
    <p:extLst>
      <p:ext uri="{BB962C8B-B14F-4D97-AF65-F5344CB8AC3E}">
        <p14:creationId xmlns:p14="http://schemas.microsoft.com/office/powerpoint/2010/main" val="11147565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258455" y="2650436"/>
            <a:ext cx="3234953" cy="1638138"/>
          </a:xfrm>
          <a:prstGeom prst="rect">
            <a:avLst/>
          </a:prstGeom>
          <a:ln>
            <a:solidFill>
              <a:schemeClr val="tx1">
                <a:lumMod val="50000"/>
                <a:lumOff val="50000"/>
              </a:schemeClr>
            </a:solidFill>
          </a:ln>
        </p:spPr>
      </p:pic>
      <p:sp>
        <p:nvSpPr>
          <p:cNvPr id="3" name="Rectangle 2"/>
          <p:cNvSpPr/>
          <p:nvPr/>
        </p:nvSpPr>
        <p:spPr>
          <a:xfrm>
            <a:off x="7339638" y="3826857"/>
            <a:ext cx="828111" cy="369332"/>
          </a:xfrm>
          <a:prstGeom prst="rect">
            <a:avLst/>
          </a:prstGeom>
        </p:spPr>
        <p:txBody>
          <a:bodyPr wrap="square">
            <a:spAutoFit/>
          </a:bodyPr>
          <a:lstStyle/>
          <a:p>
            <a:r>
              <a:rPr lang="en-US" dirty="0" smtClean="0">
                <a:hlinkClick r:id="rId4"/>
              </a:rPr>
              <a:t>Source</a:t>
            </a:r>
            <a:endParaRPr lang="en-US" dirty="0"/>
          </a:p>
        </p:txBody>
      </p:sp>
      <p:pic>
        <p:nvPicPr>
          <p:cNvPr id="4" name="Picture 3"/>
          <p:cNvPicPr>
            <a:picLocks noChangeAspect="1"/>
          </p:cNvPicPr>
          <p:nvPr/>
        </p:nvPicPr>
        <p:blipFill>
          <a:blip r:embed="rId5"/>
          <a:stretch>
            <a:fillRect/>
          </a:stretch>
        </p:blipFill>
        <p:spPr>
          <a:xfrm>
            <a:off x="8258454" y="4692515"/>
            <a:ext cx="3234952" cy="1883342"/>
          </a:xfrm>
          <a:prstGeom prst="rect">
            <a:avLst/>
          </a:prstGeom>
          <a:ln>
            <a:solidFill>
              <a:schemeClr val="tx1">
                <a:lumMod val="50000"/>
                <a:lumOff val="50000"/>
              </a:schemeClr>
            </a:solidFill>
          </a:ln>
        </p:spPr>
      </p:pic>
      <p:sp>
        <p:nvSpPr>
          <p:cNvPr id="5" name="Rectangle 4"/>
          <p:cNvSpPr/>
          <p:nvPr/>
        </p:nvSpPr>
        <p:spPr>
          <a:xfrm>
            <a:off x="7339638" y="6124219"/>
            <a:ext cx="825622" cy="369332"/>
          </a:xfrm>
          <a:prstGeom prst="rect">
            <a:avLst/>
          </a:prstGeom>
        </p:spPr>
        <p:txBody>
          <a:bodyPr wrap="square">
            <a:spAutoFit/>
          </a:bodyPr>
          <a:lstStyle/>
          <a:p>
            <a:r>
              <a:rPr lang="en-US" dirty="0" smtClean="0">
                <a:hlinkClick r:id="rId6"/>
              </a:rPr>
              <a:t>Source</a:t>
            </a:r>
            <a:endParaRPr lang="en-US" dirty="0"/>
          </a:p>
        </p:txBody>
      </p:sp>
      <p:pic>
        <p:nvPicPr>
          <p:cNvPr id="6" name="Picture 5"/>
          <p:cNvPicPr>
            <a:picLocks noChangeAspect="1"/>
          </p:cNvPicPr>
          <p:nvPr/>
        </p:nvPicPr>
        <p:blipFill>
          <a:blip r:embed="rId7"/>
          <a:stretch>
            <a:fillRect/>
          </a:stretch>
        </p:blipFill>
        <p:spPr>
          <a:xfrm>
            <a:off x="8269103" y="336959"/>
            <a:ext cx="3222196" cy="1868996"/>
          </a:xfrm>
          <a:prstGeom prst="rect">
            <a:avLst/>
          </a:prstGeom>
          <a:ln>
            <a:solidFill>
              <a:schemeClr val="tx1">
                <a:lumMod val="50000"/>
                <a:lumOff val="50000"/>
              </a:schemeClr>
            </a:solidFill>
          </a:ln>
        </p:spPr>
      </p:pic>
      <p:sp>
        <p:nvSpPr>
          <p:cNvPr id="7" name="Rectangle 6"/>
          <p:cNvSpPr/>
          <p:nvPr/>
        </p:nvSpPr>
        <p:spPr>
          <a:xfrm>
            <a:off x="7317718" y="1721954"/>
            <a:ext cx="847542" cy="369332"/>
          </a:xfrm>
          <a:prstGeom prst="rect">
            <a:avLst/>
          </a:prstGeom>
        </p:spPr>
        <p:txBody>
          <a:bodyPr wrap="square">
            <a:spAutoFit/>
          </a:bodyPr>
          <a:lstStyle/>
          <a:p>
            <a:r>
              <a:rPr lang="en-US" dirty="0" smtClean="0">
                <a:hlinkClick r:id="rId8"/>
              </a:rPr>
              <a:t>Source</a:t>
            </a:r>
            <a:endParaRPr lang="en-US" dirty="0"/>
          </a:p>
        </p:txBody>
      </p:sp>
      <p:sp>
        <p:nvSpPr>
          <p:cNvPr id="8" name="Rectangle 7"/>
          <p:cNvSpPr/>
          <p:nvPr/>
        </p:nvSpPr>
        <p:spPr>
          <a:xfrm>
            <a:off x="3992668" y="6124219"/>
            <a:ext cx="830718" cy="369332"/>
          </a:xfrm>
          <a:prstGeom prst="rect">
            <a:avLst/>
          </a:prstGeom>
        </p:spPr>
        <p:txBody>
          <a:bodyPr wrap="square">
            <a:spAutoFit/>
          </a:bodyPr>
          <a:lstStyle/>
          <a:p>
            <a:r>
              <a:rPr lang="en-US" dirty="0" smtClean="0">
                <a:hlinkClick r:id="rId9"/>
              </a:rPr>
              <a:t>Source</a:t>
            </a:r>
            <a:endParaRPr lang="en-US" dirty="0"/>
          </a:p>
        </p:txBody>
      </p:sp>
      <p:sp>
        <p:nvSpPr>
          <p:cNvPr id="10" name="TextBox 9"/>
          <p:cNvSpPr txBox="1"/>
          <p:nvPr/>
        </p:nvSpPr>
        <p:spPr>
          <a:xfrm>
            <a:off x="664384" y="213072"/>
            <a:ext cx="4662733" cy="954107"/>
          </a:xfrm>
          <a:prstGeom prst="rect">
            <a:avLst/>
          </a:prstGeom>
          <a:noFill/>
        </p:spPr>
        <p:txBody>
          <a:bodyPr wrap="square" rtlCol="0">
            <a:spAutoFit/>
          </a:bodyPr>
          <a:lstStyle/>
          <a:p>
            <a:r>
              <a:rPr lang="en-US" sz="2800" dirty="0" smtClean="0"/>
              <a:t>Sanders &amp; Trump used social media better than Clinton</a:t>
            </a:r>
            <a:endParaRPr lang="en-US" sz="2800" dirty="0"/>
          </a:p>
        </p:txBody>
      </p:sp>
      <p:pic>
        <p:nvPicPr>
          <p:cNvPr id="12" name="Picture 11"/>
          <p:cNvPicPr>
            <a:picLocks noChangeAspect="1"/>
          </p:cNvPicPr>
          <p:nvPr/>
        </p:nvPicPr>
        <p:blipFill>
          <a:blip r:embed="rId10"/>
          <a:stretch>
            <a:fillRect/>
          </a:stretch>
        </p:blipFill>
        <p:spPr>
          <a:xfrm>
            <a:off x="664384" y="1417889"/>
            <a:ext cx="3328284" cy="5093079"/>
          </a:xfrm>
          <a:prstGeom prst="rect">
            <a:avLst/>
          </a:prstGeom>
          <a:ln>
            <a:solidFill>
              <a:schemeClr val="tx1">
                <a:lumMod val="50000"/>
                <a:lumOff val="50000"/>
              </a:schemeClr>
            </a:solidFill>
          </a:ln>
        </p:spPr>
      </p:pic>
    </p:spTree>
    <p:extLst>
      <p:ext uri="{BB962C8B-B14F-4D97-AF65-F5344CB8AC3E}">
        <p14:creationId xmlns:p14="http://schemas.microsoft.com/office/powerpoint/2010/main" val="38509635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5498" y="5919696"/>
            <a:ext cx="2085780" cy="369332"/>
          </a:xfrm>
          <a:prstGeom prst="rect">
            <a:avLst/>
          </a:prstGeom>
        </p:spPr>
        <p:txBody>
          <a:bodyPr wrap="square">
            <a:spAutoFit/>
          </a:bodyPr>
          <a:lstStyle/>
          <a:p>
            <a:r>
              <a:rPr lang="en-US" dirty="0" smtClean="0">
                <a:hlinkClick r:id="rId3"/>
              </a:rPr>
              <a:t>Source: </a:t>
            </a:r>
            <a:r>
              <a:rPr lang="en-US" dirty="0" err="1" smtClean="0">
                <a:hlinkClick r:id="rId3"/>
              </a:rPr>
              <a:t>Ezyinsights</a:t>
            </a:r>
            <a:endParaRPr lang="en-US" dirty="0"/>
          </a:p>
        </p:txBody>
      </p:sp>
      <p:sp>
        <p:nvSpPr>
          <p:cNvPr id="6" name="TextBox 5"/>
          <p:cNvSpPr txBox="1"/>
          <p:nvPr/>
        </p:nvSpPr>
        <p:spPr>
          <a:xfrm>
            <a:off x="4949676" y="2451467"/>
            <a:ext cx="2816733" cy="369332"/>
          </a:xfrm>
          <a:prstGeom prst="rect">
            <a:avLst/>
          </a:prstGeom>
          <a:noFill/>
        </p:spPr>
        <p:txBody>
          <a:bodyPr wrap="none" rtlCol="0">
            <a:spAutoFit/>
          </a:bodyPr>
          <a:lstStyle/>
          <a:p>
            <a:pPr algn="ctr"/>
            <a:r>
              <a:rPr lang="en-US" dirty="0" smtClean="0"/>
              <a:t>A: Total weekly engagement</a:t>
            </a:r>
            <a:endParaRPr lang="en-US" dirty="0"/>
          </a:p>
        </p:txBody>
      </p:sp>
      <p:sp>
        <p:nvSpPr>
          <p:cNvPr id="7" name="Rectangle 6"/>
          <p:cNvSpPr/>
          <p:nvPr/>
        </p:nvSpPr>
        <p:spPr>
          <a:xfrm>
            <a:off x="9066242" y="2445538"/>
            <a:ext cx="2192908" cy="369332"/>
          </a:xfrm>
          <a:prstGeom prst="rect">
            <a:avLst/>
          </a:prstGeom>
        </p:spPr>
        <p:txBody>
          <a:bodyPr wrap="none">
            <a:spAutoFit/>
          </a:bodyPr>
          <a:lstStyle/>
          <a:p>
            <a:pPr algn="ctr"/>
            <a:r>
              <a:rPr lang="en-US" dirty="0" smtClean="0"/>
              <a:t>B: Video engagement</a:t>
            </a:r>
            <a:endParaRPr lang="en-US" dirty="0"/>
          </a:p>
        </p:txBody>
      </p:sp>
      <p:sp>
        <p:nvSpPr>
          <p:cNvPr id="9" name="Rectangle 8"/>
          <p:cNvSpPr/>
          <p:nvPr/>
        </p:nvSpPr>
        <p:spPr>
          <a:xfrm>
            <a:off x="8662026" y="5857492"/>
            <a:ext cx="2885726" cy="369332"/>
          </a:xfrm>
          <a:prstGeom prst="rect">
            <a:avLst/>
          </a:prstGeom>
        </p:spPr>
        <p:txBody>
          <a:bodyPr wrap="none">
            <a:spAutoFit/>
          </a:bodyPr>
          <a:lstStyle/>
          <a:p>
            <a:pPr algn="ctr"/>
            <a:r>
              <a:rPr lang="en-US" dirty="0" smtClean="0"/>
              <a:t>D: Number of posts, October</a:t>
            </a:r>
            <a:endParaRPr lang="en-US" dirty="0"/>
          </a:p>
        </p:txBody>
      </p:sp>
      <p:sp>
        <p:nvSpPr>
          <p:cNvPr id="18" name="Rectangle 17"/>
          <p:cNvSpPr/>
          <p:nvPr/>
        </p:nvSpPr>
        <p:spPr>
          <a:xfrm>
            <a:off x="5065542" y="5857492"/>
            <a:ext cx="2585003" cy="369332"/>
          </a:xfrm>
          <a:prstGeom prst="rect">
            <a:avLst/>
          </a:prstGeom>
        </p:spPr>
        <p:txBody>
          <a:bodyPr wrap="none">
            <a:spAutoFit/>
          </a:bodyPr>
          <a:lstStyle/>
          <a:p>
            <a:pPr algn="ctr"/>
            <a:r>
              <a:rPr lang="en-US" dirty="0" smtClean="0"/>
              <a:t>C: Live video engagement</a:t>
            </a:r>
            <a:endParaRPr lang="en-US" dirty="0"/>
          </a:p>
        </p:txBody>
      </p:sp>
      <p:pic>
        <p:nvPicPr>
          <p:cNvPr id="12" name="Picture 11"/>
          <p:cNvPicPr>
            <a:picLocks noChangeAspect="1"/>
          </p:cNvPicPr>
          <p:nvPr/>
        </p:nvPicPr>
        <p:blipFill>
          <a:blip r:embed="rId4"/>
          <a:stretch>
            <a:fillRect/>
          </a:stretch>
        </p:blipFill>
        <p:spPr>
          <a:xfrm>
            <a:off x="460449" y="5261764"/>
            <a:ext cx="1057330" cy="489981"/>
          </a:xfrm>
          <a:prstGeom prst="rect">
            <a:avLst/>
          </a:prstGeom>
        </p:spPr>
      </p:pic>
      <p:pic>
        <p:nvPicPr>
          <p:cNvPr id="15" name="Picture 14"/>
          <p:cNvPicPr>
            <a:picLocks noChangeAspect="1"/>
          </p:cNvPicPr>
          <p:nvPr/>
        </p:nvPicPr>
        <p:blipFill>
          <a:blip r:embed="rId5"/>
          <a:stretch>
            <a:fillRect/>
          </a:stretch>
        </p:blipFill>
        <p:spPr>
          <a:xfrm>
            <a:off x="8338663" y="882056"/>
            <a:ext cx="3648066" cy="1470686"/>
          </a:xfrm>
          <a:prstGeom prst="rect">
            <a:avLst/>
          </a:prstGeom>
        </p:spPr>
      </p:pic>
      <p:pic>
        <p:nvPicPr>
          <p:cNvPr id="16" name="Picture 15"/>
          <p:cNvPicPr>
            <a:picLocks noChangeAspect="1"/>
          </p:cNvPicPr>
          <p:nvPr/>
        </p:nvPicPr>
        <p:blipFill>
          <a:blip r:embed="rId6"/>
          <a:stretch>
            <a:fillRect/>
          </a:stretch>
        </p:blipFill>
        <p:spPr>
          <a:xfrm>
            <a:off x="4623773" y="4018384"/>
            <a:ext cx="3229695" cy="1839108"/>
          </a:xfrm>
          <a:prstGeom prst="rect">
            <a:avLst/>
          </a:prstGeom>
        </p:spPr>
      </p:pic>
      <p:pic>
        <p:nvPicPr>
          <p:cNvPr id="17" name="Picture 16"/>
          <p:cNvPicPr>
            <a:picLocks noChangeAspect="1"/>
          </p:cNvPicPr>
          <p:nvPr/>
        </p:nvPicPr>
        <p:blipFill>
          <a:blip r:embed="rId7"/>
          <a:stretch>
            <a:fillRect/>
          </a:stretch>
        </p:blipFill>
        <p:spPr>
          <a:xfrm>
            <a:off x="8958588" y="3446510"/>
            <a:ext cx="2292601" cy="2295662"/>
          </a:xfrm>
          <a:prstGeom prst="rect">
            <a:avLst/>
          </a:prstGeom>
        </p:spPr>
      </p:pic>
      <p:sp>
        <p:nvSpPr>
          <p:cNvPr id="19" name="TextBox 18"/>
          <p:cNvSpPr txBox="1"/>
          <p:nvPr/>
        </p:nvSpPr>
        <p:spPr>
          <a:xfrm>
            <a:off x="385498" y="889519"/>
            <a:ext cx="3489649" cy="954107"/>
          </a:xfrm>
          <a:prstGeom prst="rect">
            <a:avLst/>
          </a:prstGeom>
          <a:noFill/>
        </p:spPr>
        <p:txBody>
          <a:bodyPr wrap="square" rtlCol="0">
            <a:spAutoFit/>
          </a:bodyPr>
          <a:lstStyle/>
          <a:p>
            <a:r>
              <a:rPr lang="en-US" sz="2800" dirty="0" smtClean="0"/>
              <a:t>Trump dominated Clinton on Facebook</a:t>
            </a:r>
            <a:endParaRPr lang="en-US" sz="2800" dirty="0"/>
          </a:p>
        </p:txBody>
      </p:sp>
      <p:pic>
        <p:nvPicPr>
          <p:cNvPr id="20" name="Picture 19"/>
          <p:cNvPicPr>
            <a:picLocks noChangeAspect="1"/>
          </p:cNvPicPr>
          <p:nvPr/>
        </p:nvPicPr>
        <p:blipFill>
          <a:blip r:embed="rId8"/>
          <a:stretch>
            <a:fillRect/>
          </a:stretch>
        </p:blipFill>
        <p:spPr>
          <a:xfrm>
            <a:off x="4623773" y="380307"/>
            <a:ext cx="3128985" cy="2052653"/>
          </a:xfrm>
          <a:prstGeom prst="rect">
            <a:avLst/>
          </a:prstGeom>
        </p:spPr>
      </p:pic>
    </p:spTree>
    <p:extLst>
      <p:ext uri="{BB962C8B-B14F-4D97-AF65-F5344CB8AC3E}">
        <p14:creationId xmlns:p14="http://schemas.microsoft.com/office/powerpoint/2010/main" val="33982975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ump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8836" y="820010"/>
            <a:ext cx="3454565" cy="42886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illary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7718" y="908499"/>
            <a:ext cx="3669683" cy="42886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1692" y="908499"/>
            <a:ext cx="3297248" cy="1384995"/>
          </a:xfrm>
          <a:prstGeom prst="rect">
            <a:avLst/>
          </a:prstGeom>
          <a:noFill/>
        </p:spPr>
        <p:txBody>
          <a:bodyPr wrap="square" rtlCol="0">
            <a:spAutoFit/>
          </a:bodyPr>
          <a:lstStyle/>
          <a:p>
            <a:r>
              <a:rPr lang="en-US" sz="2800" dirty="0" smtClean="0"/>
              <a:t>Candidate’s most popular Facebook posts during October</a:t>
            </a:r>
          </a:p>
        </p:txBody>
      </p:sp>
      <p:sp>
        <p:nvSpPr>
          <p:cNvPr id="5" name="Rectangle 4"/>
          <p:cNvSpPr/>
          <p:nvPr/>
        </p:nvSpPr>
        <p:spPr>
          <a:xfrm>
            <a:off x="9621621" y="5197166"/>
            <a:ext cx="2085780" cy="369332"/>
          </a:xfrm>
          <a:prstGeom prst="rect">
            <a:avLst/>
          </a:prstGeom>
        </p:spPr>
        <p:txBody>
          <a:bodyPr wrap="square">
            <a:spAutoFit/>
          </a:bodyPr>
          <a:lstStyle/>
          <a:p>
            <a:r>
              <a:rPr lang="en-US" dirty="0" smtClean="0">
                <a:hlinkClick r:id="rId5"/>
              </a:rPr>
              <a:t>Source: </a:t>
            </a:r>
            <a:r>
              <a:rPr lang="en-US" dirty="0" err="1" smtClean="0">
                <a:hlinkClick r:id="rId5"/>
              </a:rPr>
              <a:t>Ezyinsights</a:t>
            </a:r>
            <a:endParaRPr lang="en-US" dirty="0"/>
          </a:p>
        </p:txBody>
      </p:sp>
    </p:spTree>
    <p:extLst>
      <p:ext uri="{BB962C8B-B14F-4D97-AF65-F5344CB8AC3E}">
        <p14:creationId xmlns:p14="http://schemas.microsoft.com/office/powerpoint/2010/main" val="692892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19119" y="3105835"/>
            <a:ext cx="2553776" cy="646331"/>
          </a:xfrm>
          <a:prstGeom prst="rect">
            <a:avLst/>
          </a:prstGeom>
          <a:noFill/>
        </p:spPr>
        <p:txBody>
          <a:bodyPr wrap="none" rtlCol="0">
            <a:spAutoFit/>
          </a:bodyPr>
          <a:lstStyle/>
          <a:p>
            <a:pPr algn="ctr"/>
            <a:r>
              <a:rPr lang="en-US" sz="3600" dirty="0" smtClean="0"/>
              <a:t>Filter bubble</a:t>
            </a:r>
            <a:endParaRPr lang="en-US" sz="3600" dirty="0"/>
          </a:p>
        </p:txBody>
      </p:sp>
    </p:spTree>
    <p:extLst>
      <p:ext uri="{BB962C8B-B14F-4D97-AF65-F5344CB8AC3E}">
        <p14:creationId xmlns:p14="http://schemas.microsoft.com/office/powerpoint/2010/main" val="29471074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43238" y="2046327"/>
            <a:ext cx="6105525" cy="2962275"/>
          </a:xfrm>
          <a:prstGeom prst="rect">
            <a:avLst/>
          </a:prstGeom>
        </p:spPr>
      </p:pic>
      <p:sp>
        <p:nvSpPr>
          <p:cNvPr id="4" name="Rectangle 3"/>
          <p:cNvSpPr/>
          <p:nvPr/>
        </p:nvSpPr>
        <p:spPr>
          <a:xfrm>
            <a:off x="2518835" y="792801"/>
            <a:ext cx="7154331" cy="523220"/>
          </a:xfrm>
          <a:prstGeom prst="rect">
            <a:avLst/>
          </a:prstGeom>
        </p:spPr>
        <p:txBody>
          <a:bodyPr wrap="none">
            <a:spAutoFit/>
          </a:bodyPr>
          <a:lstStyle/>
          <a:p>
            <a:pPr algn="ctr"/>
            <a:r>
              <a:rPr lang="en-US" sz="2800" dirty="0" smtClean="0"/>
              <a:t>I never see ads for or stories about skateboards.</a:t>
            </a:r>
            <a:endParaRPr lang="en-US" dirty="0"/>
          </a:p>
        </p:txBody>
      </p:sp>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8835" y="5585367"/>
            <a:ext cx="689628" cy="689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349139" y="5668571"/>
            <a:ext cx="3842029" cy="523220"/>
          </a:xfrm>
          <a:prstGeom prst="rect">
            <a:avLst/>
          </a:prstGeom>
          <a:noFill/>
        </p:spPr>
        <p:txBody>
          <a:bodyPr wrap="square" rtlCol="0">
            <a:spAutoFit/>
          </a:bodyPr>
          <a:lstStyle/>
          <a:p>
            <a:r>
              <a:rPr lang="en-US" sz="2800" dirty="0" smtClean="0"/>
              <a:t>Why?</a:t>
            </a:r>
            <a:endParaRPr lang="en-US" sz="2800" dirty="0"/>
          </a:p>
        </p:txBody>
      </p:sp>
    </p:spTree>
    <p:extLst>
      <p:ext uri="{BB962C8B-B14F-4D97-AF65-F5344CB8AC3E}">
        <p14:creationId xmlns:p14="http://schemas.microsoft.com/office/powerpoint/2010/main" val="10130312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stat.berkeley.edu/~nolan/stat133/Fall05/lectures/statemapredblu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5158" y="2244954"/>
            <a:ext cx="4126026" cy="25876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822067" y="2103207"/>
            <a:ext cx="1957589" cy="2987269"/>
          </a:xfrm>
          <a:prstGeom prst="rect">
            <a:avLst/>
          </a:prstGeom>
        </p:spPr>
      </p:pic>
      <p:sp>
        <p:nvSpPr>
          <p:cNvPr id="4" name="Rectangle 3"/>
          <p:cNvSpPr/>
          <p:nvPr/>
        </p:nvSpPr>
        <p:spPr>
          <a:xfrm>
            <a:off x="1899819" y="5295145"/>
            <a:ext cx="1788017" cy="369332"/>
          </a:xfrm>
          <a:prstGeom prst="rect">
            <a:avLst/>
          </a:prstGeom>
        </p:spPr>
        <p:txBody>
          <a:bodyPr wrap="square">
            <a:spAutoFit/>
          </a:bodyPr>
          <a:lstStyle/>
          <a:p>
            <a:pPr algn="ctr"/>
            <a:r>
              <a:rPr lang="en-US" dirty="0" smtClean="0">
                <a:hlinkClick r:id="rId5"/>
              </a:rPr>
              <a:t>The Filter Bubble</a:t>
            </a:r>
            <a:endParaRPr lang="en-US" dirty="0"/>
          </a:p>
        </p:txBody>
      </p:sp>
      <p:sp>
        <p:nvSpPr>
          <p:cNvPr id="5" name="Rectangle 4"/>
          <p:cNvSpPr/>
          <p:nvPr/>
        </p:nvSpPr>
        <p:spPr>
          <a:xfrm>
            <a:off x="1931144" y="609921"/>
            <a:ext cx="8329716" cy="523220"/>
          </a:xfrm>
          <a:prstGeom prst="rect">
            <a:avLst/>
          </a:prstGeom>
        </p:spPr>
        <p:txBody>
          <a:bodyPr wrap="none">
            <a:spAutoFit/>
          </a:bodyPr>
          <a:lstStyle/>
          <a:p>
            <a:pPr algn="ctr"/>
            <a:r>
              <a:rPr lang="en-US" sz="2800" dirty="0" smtClean="0"/>
              <a:t>We see ads </a:t>
            </a:r>
            <a:r>
              <a:rPr lang="en-US" sz="2800" dirty="0"/>
              <a:t>and other content that </a:t>
            </a:r>
            <a:r>
              <a:rPr lang="en-US" sz="2800" dirty="0" smtClean="0"/>
              <a:t>reinforce our beliefs.</a:t>
            </a:r>
            <a:endParaRPr lang="en-US" dirty="0"/>
          </a:p>
        </p:txBody>
      </p:sp>
    </p:spTree>
    <p:extLst>
      <p:ext uri="{BB962C8B-B14F-4D97-AF65-F5344CB8AC3E}">
        <p14:creationId xmlns:p14="http://schemas.microsoft.com/office/powerpoint/2010/main" val="42082099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478" y="734638"/>
            <a:ext cx="2262947" cy="5060359"/>
          </a:xfrm>
          <a:prstGeom prst="rect">
            <a:avLst/>
          </a:prstGeom>
        </p:spPr>
      </p:pic>
      <p:sp>
        <p:nvSpPr>
          <p:cNvPr id="9" name="TextBox 8"/>
          <p:cNvSpPr txBox="1"/>
          <p:nvPr/>
        </p:nvSpPr>
        <p:spPr>
          <a:xfrm>
            <a:off x="1345773" y="734638"/>
            <a:ext cx="2774302" cy="1384995"/>
          </a:xfrm>
          <a:prstGeom prst="rect">
            <a:avLst/>
          </a:prstGeom>
          <a:noFill/>
        </p:spPr>
        <p:txBody>
          <a:bodyPr wrap="square" rtlCol="0">
            <a:spAutoFit/>
          </a:bodyPr>
          <a:lstStyle/>
          <a:p>
            <a:r>
              <a:rPr lang="en-US" sz="2800" dirty="0" smtClean="0"/>
              <a:t>Pew survey: adult use of social media for news</a:t>
            </a:r>
            <a:endParaRPr lang="en-US" sz="2800" dirty="0"/>
          </a:p>
        </p:txBody>
      </p:sp>
      <p:sp>
        <p:nvSpPr>
          <p:cNvPr id="6" name="Rectangle 5"/>
          <p:cNvSpPr/>
          <p:nvPr/>
        </p:nvSpPr>
        <p:spPr>
          <a:xfrm>
            <a:off x="8137375" y="5907640"/>
            <a:ext cx="817570" cy="369332"/>
          </a:xfrm>
          <a:prstGeom prst="rect">
            <a:avLst/>
          </a:prstGeom>
        </p:spPr>
        <p:txBody>
          <a:bodyPr wrap="square">
            <a:spAutoFit/>
          </a:bodyPr>
          <a:lstStyle/>
          <a:p>
            <a:r>
              <a:rPr lang="en-US" dirty="0" smtClean="0">
                <a:hlinkClick r:id="rId4"/>
              </a:rPr>
              <a:t>Source</a:t>
            </a:r>
            <a:endParaRPr lang="en-US" dirty="0"/>
          </a:p>
        </p:txBody>
      </p:sp>
    </p:spTree>
    <p:extLst>
      <p:ext uri="{BB962C8B-B14F-4D97-AF65-F5344CB8AC3E}">
        <p14:creationId xmlns:p14="http://schemas.microsoft.com/office/powerpoint/2010/main" val="6677601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8320" y="3105835"/>
            <a:ext cx="3435364" cy="646331"/>
          </a:xfrm>
          <a:prstGeom prst="rect">
            <a:avLst/>
          </a:prstGeom>
          <a:noFill/>
        </p:spPr>
        <p:txBody>
          <a:bodyPr wrap="none" rtlCol="0">
            <a:spAutoFit/>
          </a:bodyPr>
          <a:lstStyle/>
          <a:p>
            <a:pPr algn="ctr"/>
            <a:r>
              <a:rPr lang="en-US" sz="3600" dirty="0" smtClean="0"/>
              <a:t>Historical context</a:t>
            </a:r>
            <a:endParaRPr lang="en-US" sz="3600" dirty="0"/>
          </a:p>
        </p:txBody>
      </p:sp>
    </p:spTree>
    <p:extLst>
      <p:ext uri="{BB962C8B-B14F-4D97-AF65-F5344CB8AC3E}">
        <p14:creationId xmlns:p14="http://schemas.microsoft.com/office/powerpoint/2010/main" val="31271844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2905" y="2215552"/>
            <a:ext cx="5175380" cy="2862322"/>
          </a:xfrm>
          <a:prstGeom prst="rect">
            <a:avLst/>
          </a:prstGeom>
        </p:spPr>
        <p:txBody>
          <a:bodyPr wrap="square">
            <a:spAutoFit/>
          </a:bodyPr>
          <a:lstStyle/>
          <a:p>
            <a:pPr marL="285750" indent="-285750">
              <a:buFont typeface="Arial" panose="020B0604020202020204" pitchFamily="34" charset="0"/>
              <a:buChar char="•"/>
            </a:pPr>
            <a:r>
              <a:rPr lang="en-US" sz="2000" dirty="0"/>
              <a:t>65% of Facebook users are white, </a:t>
            </a:r>
            <a:r>
              <a:rPr lang="en-US" sz="2000" dirty="0" smtClean="0"/>
              <a:t>non-Hispanic </a:t>
            </a:r>
            <a:r>
              <a:rPr lang="en-US" sz="2000" dirty="0"/>
              <a:t>and 57% are </a:t>
            </a:r>
            <a:r>
              <a:rPr lang="en-US" sz="2000" dirty="0" smtClean="0"/>
              <a:t>women.</a:t>
            </a:r>
            <a:endParaRPr lang="en-US" sz="2000" dirty="0"/>
          </a:p>
          <a:p>
            <a:pPr marL="285750" indent="-285750">
              <a:buFont typeface="Arial" panose="020B0604020202020204" pitchFamily="34" charset="0"/>
              <a:buChar char="•"/>
            </a:pPr>
            <a:r>
              <a:rPr lang="en-US" sz="2000" dirty="0" smtClean="0"/>
              <a:t>66</a:t>
            </a:r>
            <a:r>
              <a:rPr lang="en-US" sz="2000" dirty="0"/>
              <a:t>% of Facebook users get news </a:t>
            </a:r>
            <a:r>
              <a:rPr lang="en-US" sz="2000" dirty="0" smtClean="0"/>
              <a:t>there.</a:t>
            </a:r>
          </a:p>
          <a:p>
            <a:pPr marL="285750" indent="-285750">
              <a:buFont typeface="Arial" panose="020B0604020202020204" pitchFamily="34" charset="0"/>
              <a:buChar char="•"/>
            </a:pPr>
            <a:r>
              <a:rPr lang="en-US" sz="2000" dirty="0"/>
              <a:t>47% of users got news from Facebook in 2013</a:t>
            </a:r>
            <a:r>
              <a:rPr lang="en-US" sz="2000" dirty="0" smtClean="0"/>
              <a:t>.</a:t>
            </a:r>
            <a:endParaRPr lang="en-US" sz="2000" dirty="0"/>
          </a:p>
          <a:p>
            <a:pPr marL="285750" indent="-285750">
              <a:buFont typeface="Arial" panose="020B0604020202020204" pitchFamily="34" charset="0"/>
              <a:buChar char="•"/>
            </a:pPr>
            <a:r>
              <a:rPr lang="en-US" sz="2000" dirty="0" smtClean="0"/>
              <a:t>44</a:t>
            </a:r>
            <a:r>
              <a:rPr lang="en-US" sz="2000" dirty="0"/>
              <a:t>% of adults get news on </a:t>
            </a:r>
            <a:r>
              <a:rPr lang="en-US" sz="2000" dirty="0" smtClean="0"/>
              <a:t>Facebook.</a:t>
            </a:r>
            <a:endParaRPr lang="en-US" sz="2000" dirty="0"/>
          </a:p>
          <a:p>
            <a:pPr marL="285750" indent="-285750">
              <a:buFont typeface="Arial" panose="020B0604020202020204" pitchFamily="34" charset="0"/>
              <a:buChar char="•"/>
            </a:pPr>
            <a:r>
              <a:rPr lang="en-US" sz="2000" dirty="0" smtClean="0">
                <a:solidFill>
                  <a:srgbClr val="FF0000"/>
                </a:solidFill>
              </a:rPr>
              <a:t>64% of adults get news on only one site</a:t>
            </a:r>
            <a:r>
              <a:rPr lang="en-US" sz="2000" dirty="0" smtClean="0"/>
              <a:t>, </a:t>
            </a:r>
            <a:r>
              <a:rPr lang="en-US" sz="2000" dirty="0"/>
              <a:t>26% from two sites and 10% from 3 or more</a:t>
            </a:r>
            <a:r>
              <a:rPr lang="en-US" sz="2000" dirty="0" smtClean="0"/>
              <a:t>.</a:t>
            </a:r>
          </a:p>
          <a:p>
            <a:endParaRPr lang="en-US" sz="2000" dirty="0"/>
          </a:p>
        </p:txBody>
      </p:sp>
      <p:sp>
        <p:nvSpPr>
          <p:cNvPr id="4" name="TextBox 3"/>
          <p:cNvSpPr txBox="1"/>
          <p:nvPr/>
        </p:nvSpPr>
        <p:spPr>
          <a:xfrm>
            <a:off x="702905" y="637397"/>
            <a:ext cx="4043266" cy="954107"/>
          </a:xfrm>
          <a:prstGeom prst="rect">
            <a:avLst/>
          </a:prstGeom>
          <a:noFill/>
        </p:spPr>
        <p:txBody>
          <a:bodyPr wrap="square" rtlCol="0">
            <a:spAutoFit/>
          </a:bodyPr>
          <a:lstStyle/>
          <a:p>
            <a:r>
              <a:rPr lang="en-US" sz="2800" dirty="0" smtClean="0"/>
              <a:t>Facebook dominates social media news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2368" y="494328"/>
            <a:ext cx="4439718" cy="5670001"/>
          </a:xfrm>
          <a:prstGeom prst="rect">
            <a:avLst/>
          </a:prstGeom>
        </p:spPr>
      </p:pic>
      <p:sp>
        <p:nvSpPr>
          <p:cNvPr id="2" name="Rectangle 1"/>
          <p:cNvSpPr/>
          <p:nvPr/>
        </p:nvSpPr>
        <p:spPr>
          <a:xfrm>
            <a:off x="837692" y="4893208"/>
            <a:ext cx="817570" cy="369332"/>
          </a:xfrm>
          <a:prstGeom prst="rect">
            <a:avLst/>
          </a:prstGeom>
        </p:spPr>
        <p:txBody>
          <a:bodyPr wrap="square">
            <a:spAutoFit/>
          </a:bodyPr>
          <a:lstStyle/>
          <a:p>
            <a:r>
              <a:rPr lang="en-US" dirty="0" smtClean="0">
                <a:hlinkClick r:id="rId4"/>
              </a:rPr>
              <a:t>Source</a:t>
            </a:r>
            <a:endParaRPr lang="en-US" dirty="0"/>
          </a:p>
        </p:txBody>
      </p:sp>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692" y="5782003"/>
            <a:ext cx="419830" cy="41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62898" y="5794997"/>
            <a:ext cx="5461729" cy="400110"/>
          </a:xfrm>
          <a:prstGeom prst="rect">
            <a:avLst/>
          </a:prstGeom>
          <a:noFill/>
        </p:spPr>
        <p:txBody>
          <a:bodyPr wrap="square" rtlCol="0">
            <a:spAutoFit/>
          </a:bodyPr>
          <a:lstStyle/>
          <a:p>
            <a:r>
              <a:rPr lang="en-US" sz="2000" dirty="0" smtClean="0"/>
              <a:t>How many news sources do you use regularly? </a:t>
            </a:r>
            <a:endParaRPr lang="en-US" sz="2000" dirty="0"/>
          </a:p>
        </p:txBody>
      </p:sp>
    </p:spTree>
    <p:extLst>
      <p:ext uri="{BB962C8B-B14F-4D97-AF65-F5344CB8AC3E}">
        <p14:creationId xmlns:p14="http://schemas.microsoft.com/office/powerpoint/2010/main" val="29016691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16894" y="5225532"/>
            <a:ext cx="5042522" cy="369332"/>
          </a:xfrm>
          <a:prstGeom prst="rect">
            <a:avLst/>
          </a:prstGeom>
        </p:spPr>
        <p:txBody>
          <a:bodyPr wrap="square">
            <a:spAutoFit/>
          </a:bodyPr>
          <a:lstStyle/>
          <a:p>
            <a:r>
              <a:rPr lang="en-US" dirty="0">
                <a:solidFill>
                  <a:srgbClr val="0A0404"/>
                </a:solidFill>
                <a:latin typeface="ProximaNovaCond-Bold"/>
              </a:rPr>
              <a:t>Claiming credit for Cruz Iowa gain, </a:t>
            </a:r>
            <a:r>
              <a:rPr lang="en-US" dirty="0" smtClean="0">
                <a:hlinkClick r:id="rId3"/>
              </a:rPr>
              <a:t>Source</a:t>
            </a:r>
            <a:endParaRPr lang="en-US" dirty="0"/>
          </a:p>
        </p:txBody>
      </p:sp>
      <p:pic>
        <p:nvPicPr>
          <p:cNvPr id="6" name="Picture 5"/>
          <p:cNvPicPr>
            <a:picLocks noChangeAspect="1"/>
          </p:cNvPicPr>
          <p:nvPr/>
        </p:nvPicPr>
        <p:blipFill>
          <a:blip r:embed="rId4"/>
          <a:stretch>
            <a:fillRect/>
          </a:stretch>
        </p:blipFill>
        <p:spPr>
          <a:xfrm>
            <a:off x="6716894" y="1760551"/>
            <a:ext cx="4980254" cy="3326783"/>
          </a:xfrm>
          <a:prstGeom prst="rect">
            <a:avLst/>
          </a:prstGeom>
        </p:spPr>
      </p:pic>
      <p:sp>
        <p:nvSpPr>
          <p:cNvPr id="10" name="TextBox 9"/>
          <p:cNvSpPr txBox="1"/>
          <p:nvPr/>
        </p:nvSpPr>
        <p:spPr>
          <a:xfrm>
            <a:off x="433085" y="1760551"/>
            <a:ext cx="5419619"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Demographics: age, education, sex, …</a:t>
            </a:r>
          </a:p>
          <a:p>
            <a:pPr marL="285750" indent="-285750">
              <a:buFont typeface="Arial" panose="020B0604020202020204" pitchFamily="34" charset="0"/>
              <a:buChar char="•"/>
            </a:pPr>
            <a:r>
              <a:rPr lang="en-US" sz="2000" dirty="0" smtClean="0"/>
              <a:t>Psychographics: </a:t>
            </a:r>
            <a:r>
              <a:rPr lang="en-US" sz="2000" dirty="0"/>
              <a:t>interests, </a:t>
            </a:r>
            <a:r>
              <a:rPr lang="en-US" sz="2000" dirty="0" smtClean="0"/>
              <a:t>opinions, values, …</a:t>
            </a:r>
            <a:endParaRPr lang="en-US" sz="2000" dirty="0"/>
          </a:p>
          <a:p>
            <a:pPr marL="285750" indent="-285750">
              <a:buFont typeface="Arial" panose="020B0604020202020204" pitchFamily="34" charset="0"/>
              <a:buChar char="•"/>
            </a:pPr>
            <a:r>
              <a:rPr lang="en-US" sz="2000" dirty="0" smtClean="0">
                <a:hlinkClick r:id="rId5"/>
              </a:rPr>
              <a:t>Five personality traits</a:t>
            </a:r>
            <a:r>
              <a:rPr lang="en-US" sz="2000" dirty="0"/>
              <a:t>: openness to experience, conscientiousness, extraversion, agreeableness, and </a:t>
            </a:r>
            <a:r>
              <a:rPr lang="en-US" sz="2000" dirty="0" smtClean="0"/>
              <a:t>neuroticism</a:t>
            </a:r>
            <a:endParaRPr lang="en-US" sz="2000" dirty="0"/>
          </a:p>
        </p:txBody>
      </p:sp>
      <p:cxnSp>
        <p:nvCxnSpPr>
          <p:cNvPr id="12" name="Straight Arrow Connector 11"/>
          <p:cNvCxnSpPr/>
          <p:nvPr/>
        </p:nvCxnSpPr>
        <p:spPr>
          <a:xfrm flipH="1">
            <a:off x="11571662" y="3585374"/>
            <a:ext cx="494852" cy="0"/>
          </a:xfrm>
          <a:prstGeom prst="straightConnector1">
            <a:avLst/>
          </a:prstGeom>
          <a:ln w="539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79917" y="3652301"/>
            <a:ext cx="5247934" cy="707886"/>
          </a:xfrm>
          <a:prstGeom prst="rect">
            <a:avLst/>
          </a:prstGeom>
          <a:noFill/>
        </p:spPr>
        <p:txBody>
          <a:bodyPr wrap="square" rtlCol="0">
            <a:spAutoFit/>
          </a:bodyPr>
          <a:lstStyle/>
          <a:p>
            <a:r>
              <a:rPr lang="en-US" sz="2000" i="1" dirty="0" smtClean="0"/>
              <a:t>Send the strong terrorism ad to a 64 year old, gun-owning medium-neurotic.</a:t>
            </a:r>
            <a:endParaRPr lang="en-US" sz="2000" i="1" dirty="0"/>
          </a:p>
        </p:txBody>
      </p:sp>
      <p:sp>
        <p:nvSpPr>
          <p:cNvPr id="21" name="Rectangle 20"/>
          <p:cNvSpPr/>
          <p:nvPr/>
        </p:nvSpPr>
        <p:spPr>
          <a:xfrm>
            <a:off x="778008" y="8599617"/>
            <a:ext cx="6096000" cy="646331"/>
          </a:xfrm>
          <a:prstGeom prst="rect">
            <a:avLst/>
          </a:prstGeom>
        </p:spPr>
        <p:txBody>
          <a:bodyPr>
            <a:spAutoFit/>
          </a:bodyPr>
          <a:lstStyle/>
          <a:p>
            <a:r>
              <a:rPr lang="en-US" dirty="0"/>
              <a:t>https://motherboard.vice.com/en_us/article/how-our-likes-helped-trump-win</a:t>
            </a:r>
          </a:p>
        </p:txBody>
      </p:sp>
      <p:sp>
        <p:nvSpPr>
          <p:cNvPr id="3" name="TextBox 2"/>
          <p:cNvSpPr txBox="1"/>
          <p:nvPr/>
        </p:nvSpPr>
        <p:spPr>
          <a:xfrm>
            <a:off x="438944" y="475100"/>
            <a:ext cx="6277950" cy="523220"/>
          </a:xfrm>
          <a:prstGeom prst="rect">
            <a:avLst/>
          </a:prstGeom>
          <a:noFill/>
        </p:spPr>
        <p:txBody>
          <a:bodyPr wrap="square" rtlCol="0">
            <a:spAutoFit/>
          </a:bodyPr>
          <a:lstStyle/>
          <a:p>
            <a:r>
              <a:rPr lang="en-US" sz="2800" dirty="0" smtClean="0"/>
              <a:t>Cambridge </a:t>
            </a:r>
            <a:r>
              <a:rPr lang="en-US" sz="2800" dirty="0" err="1" smtClean="0"/>
              <a:t>Analytica</a:t>
            </a:r>
            <a:r>
              <a:rPr lang="en-US" sz="2800" dirty="0" smtClean="0"/>
              <a:t> micro-targeted ads</a:t>
            </a:r>
            <a:endParaRPr lang="en-US" sz="2800" dirty="0"/>
          </a:p>
        </p:txBody>
      </p:sp>
      <p:pic>
        <p:nvPicPr>
          <p:cNvPr id="11"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085" y="5627955"/>
            <a:ext cx="419830" cy="41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852186" y="5656797"/>
            <a:ext cx="4791290" cy="400110"/>
          </a:xfrm>
          <a:prstGeom prst="rect">
            <a:avLst/>
          </a:prstGeom>
          <a:noFill/>
        </p:spPr>
        <p:txBody>
          <a:bodyPr wrap="square" rtlCol="0">
            <a:spAutoFit/>
          </a:bodyPr>
          <a:lstStyle/>
          <a:p>
            <a:r>
              <a:rPr lang="en-US" sz="2000" dirty="0" smtClean="0"/>
              <a:t>How do they gather the information?</a:t>
            </a:r>
            <a:endParaRPr lang="en-US" sz="2000" dirty="0"/>
          </a:p>
        </p:txBody>
      </p:sp>
    </p:spTree>
    <p:extLst>
      <p:ext uri="{BB962C8B-B14F-4D97-AF65-F5344CB8AC3E}">
        <p14:creationId xmlns:p14="http://schemas.microsoft.com/office/powerpoint/2010/main" val="15603791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8Dd5aVXLCc"/>
          <p:cNvPicPr>
            <a:picLocks noRot="1" noChangeAspect="1"/>
          </p:cNvPicPr>
          <p:nvPr>
            <a:videoFile r:link="rId1"/>
          </p:nvPr>
        </p:nvPicPr>
        <p:blipFill>
          <a:blip r:embed="rId4"/>
          <a:stretch>
            <a:fillRect/>
          </a:stretch>
        </p:blipFill>
        <p:spPr>
          <a:xfrm>
            <a:off x="6583239" y="1041743"/>
            <a:ext cx="5056175" cy="2844098"/>
          </a:xfrm>
          <a:prstGeom prst="rect">
            <a:avLst/>
          </a:prstGeom>
        </p:spPr>
      </p:pic>
      <p:sp>
        <p:nvSpPr>
          <p:cNvPr id="3" name="TextBox 2"/>
          <p:cNvSpPr txBox="1"/>
          <p:nvPr/>
        </p:nvSpPr>
        <p:spPr>
          <a:xfrm>
            <a:off x="9598471" y="3885841"/>
            <a:ext cx="2040943" cy="369332"/>
          </a:xfrm>
          <a:prstGeom prst="rect">
            <a:avLst/>
          </a:prstGeom>
          <a:noFill/>
        </p:spPr>
        <p:txBody>
          <a:bodyPr wrap="none" rtlCol="0">
            <a:spAutoFit/>
          </a:bodyPr>
          <a:lstStyle/>
          <a:p>
            <a:pPr algn="ctr"/>
            <a:r>
              <a:rPr lang="en-US" dirty="0" smtClean="0">
                <a:hlinkClick r:id="rId5"/>
              </a:rPr>
              <a:t>Nix speech</a:t>
            </a:r>
            <a:r>
              <a:rPr lang="en-US" dirty="0" smtClean="0"/>
              <a:t> (11 min)</a:t>
            </a:r>
            <a:endParaRPr lang="en-US" dirty="0"/>
          </a:p>
        </p:txBody>
      </p:sp>
      <p:sp>
        <p:nvSpPr>
          <p:cNvPr id="4" name="TextBox 3"/>
          <p:cNvSpPr txBox="1"/>
          <p:nvPr/>
        </p:nvSpPr>
        <p:spPr>
          <a:xfrm>
            <a:off x="993550" y="5919316"/>
            <a:ext cx="7685160" cy="707886"/>
          </a:xfrm>
          <a:prstGeom prst="rect">
            <a:avLst/>
          </a:prstGeom>
          <a:noFill/>
        </p:spPr>
        <p:txBody>
          <a:bodyPr wrap="square" rtlCol="0">
            <a:spAutoFit/>
          </a:bodyPr>
          <a:lstStyle/>
          <a:p>
            <a:r>
              <a:rPr lang="en-US" sz="2000" dirty="0" smtClean="0"/>
              <a:t>Do we want technique and data to determine our political leaders? Would Cambridge </a:t>
            </a:r>
            <a:r>
              <a:rPr lang="en-US" sz="2000" dirty="0" err="1" smtClean="0"/>
              <a:t>Analytica</a:t>
            </a:r>
            <a:r>
              <a:rPr lang="en-US" sz="2000" dirty="0" smtClean="0"/>
              <a:t> work for a Democrat?</a:t>
            </a:r>
            <a:endParaRPr lang="en-US" sz="2000" dirty="0"/>
          </a:p>
        </p:txBody>
      </p:sp>
      <p:pic>
        <p:nvPicPr>
          <p:cNvPr id="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838" y="6017795"/>
            <a:ext cx="419830" cy="41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28277" y="2485911"/>
            <a:ext cx="184731" cy="1938992"/>
          </a:xfrm>
          <a:prstGeom prst="rect">
            <a:avLst/>
          </a:prstGeom>
          <a:noFill/>
        </p:spPr>
        <p:txBody>
          <a:bodyPr wrap="none" rtlCol="0">
            <a:spAutoFit/>
          </a:bodyPr>
          <a:lstStyle/>
          <a:p>
            <a:endParaRPr lang="en-US" sz="2000" dirty="0"/>
          </a:p>
          <a:p>
            <a:endParaRPr lang="en-US" sz="2000" dirty="0" smtClean="0"/>
          </a:p>
          <a:p>
            <a:endParaRPr lang="en-US" sz="2000" dirty="0"/>
          </a:p>
          <a:p>
            <a:endParaRPr lang="en-US" sz="2000" dirty="0" smtClean="0"/>
          </a:p>
          <a:p>
            <a:endParaRPr lang="en-US" sz="2000" dirty="0"/>
          </a:p>
          <a:p>
            <a:endParaRPr lang="en-US" sz="2000" dirty="0"/>
          </a:p>
        </p:txBody>
      </p:sp>
      <p:sp>
        <p:nvSpPr>
          <p:cNvPr id="8" name="Rectangle 7"/>
          <p:cNvSpPr/>
          <p:nvPr/>
        </p:nvSpPr>
        <p:spPr>
          <a:xfrm>
            <a:off x="469838" y="851661"/>
            <a:ext cx="5320454" cy="4493538"/>
          </a:xfrm>
          <a:prstGeom prst="rect">
            <a:avLst/>
          </a:prstGeom>
        </p:spPr>
        <p:txBody>
          <a:bodyPr wrap="square">
            <a:spAutoFit/>
          </a:bodyPr>
          <a:lstStyle/>
          <a:p>
            <a:r>
              <a:rPr lang="en-US" sz="2600" dirty="0" smtClean="0">
                <a:solidFill>
                  <a:srgbClr val="000000"/>
                </a:solidFill>
              </a:rPr>
              <a:t>“We </a:t>
            </a:r>
            <a:r>
              <a:rPr lang="en-US" sz="2600" dirty="0">
                <a:solidFill>
                  <a:srgbClr val="000000"/>
                </a:solidFill>
              </a:rPr>
              <a:t>have profiled the personality of </a:t>
            </a:r>
            <a:r>
              <a:rPr lang="en-US" sz="2600" dirty="0">
                <a:solidFill>
                  <a:srgbClr val="FF0000"/>
                </a:solidFill>
              </a:rPr>
              <a:t>every adult </a:t>
            </a:r>
            <a:r>
              <a:rPr lang="en-US" sz="2600" dirty="0">
                <a:solidFill>
                  <a:srgbClr val="000000"/>
                </a:solidFill>
              </a:rPr>
              <a:t>in the United States of America—220 million </a:t>
            </a:r>
            <a:r>
              <a:rPr lang="en-US" sz="2600" dirty="0" smtClean="0">
                <a:solidFill>
                  <a:srgbClr val="000000"/>
                </a:solidFill>
              </a:rPr>
              <a:t>people.”</a:t>
            </a:r>
          </a:p>
          <a:p>
            <a:r>
              <a:rPr lang="en-US" sz="2600" dirty="0" smtClean="0">
                <a:hlinkClick r:id="rId7"/>
              </a:rPr>
              <a:t>Source</a:t>
            </a:r>
            <a:endParaRPr lang="en-US" sz="2600" dirty="0" smtClean="0"/>
          </a:p>
          <a:p>
            <a:endParaRPr lang="en-US" sz="2600" dirty="0"/>
          </a:p>
          <a:p>
            <a:r>
              <a:rPr lang="en-US" sz="2600" dirty="0"/>
              <a:t>“We are thrilled that our revolutionary approach to data-driven communications played such an integral part in President-elect Donald Trump’s extraordinary win</a:t>
            </a:r>
            <a:r>
              <a:rPr lang="en-US" sz="2600" dirty="0" smtClean="0"/>
              <a:t>.”</a:t>
            </a:r>
          </a:p>
          <a:p>
            <a:r>
              <a:rPr lang="en-US" sz="2600" dirty="0" smtClean="0">
                <a:solidFill>
                  <a:srgbClr val="000000"/>
                </a:solidFill>
                <a:hlinkClick r:id="rId8"/>
              </a:rPr>
              <a:t>Source</a:t>
            </a:r>
            <a:endParaRPr lang="en-US" sz="2600" dirty="0">
              <a:solidFill>
                <a:srgbClr val="000000"/>
              </a:solidFill>
            </a:endParaRPr>
          </a:p>
        </p:txBody>
      </p:sp>
      <p:sp>
        <p:nvSpPr>
          <p:cNvPr id="6" name="TextBox 5"/>
          <p:cNvSpPr txBox="1"/>
          <p:nvPr/>
        </p:nvSpPr>
        <p:spPr>
          <a:xfrm>
            <a:off x="259924" y="3358562"/>
            <a:ext cx="5043596" cy="492443"/>
          </a:xfrm>
          <a:prstGeom prst="rect">
            <a:avLst/>
          </a:prstGeom>
          <a:noFill/>
        </p:spPr>
        <p:txBody>
          <a:bodyPr wrap="square" rtlCol="0">
            <a:spAutoFit/>
          </a:bodyPr>
          <a:lstStyle/>
          <a:p>
            <a:r>
              <a:rPr lang="en-US" sz="2600" dirty="0"/>
              <a:t> </a:t>
            </a:r>
          </a:p>
        </p:txBody>
      </p:sp>
    </p:spTree>
    <p:extLst>
      <p:ext uri="{BB962C8B-B14F-4D97-AF65-F5344CB8AC3E}">
        <p14:creationId xmlns:p14="http://schemas.microsoft.com/office/powerpoint/2010/main" val="12068713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1861" y="1216071"/>
            <a:ext cx="668108" cy="668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87237" y="3432752"/>
            <a:ext cx="6247605" cy="1815882"/>
          </a:xfrm>
          <a:prstGeom prst="rect">
            <a:avLst/>
          </a:prstGeom>
          <a:noFill/>
        </p:spPr>
        <p:txBody>
          <a:bodyPr wrap="square" rtlCol="0">
            <a:spAutoFit/>
          </a:bodyPr>
          <a:lstStyle/>
          <a:p>
            <a:r>
              <a:rPr lang="en-US" sz="2800" dirty="0" smtClean="0"/>
              <a:t>Where do you get political news?</a:t>
            </a:r>
          </a:p>
          <a:p>
            <a:endParaRPr lang="en-US" sz="2800" dirty="0"/>
          </a:p>
          <a:p>
            <a:r>
              <a:rPr lang="en-US" sz="2800" dirty="0" smtClean="0"/>
              <a:t>Do you ever look at “alt-right” sources? Fox News? Rush Limbaugh?</a:t>
            </a:r>
            <a:endParaRPr lang="en-US" sz="2800" dirty="0"/>
          </a:p>
        </p:txBody>
      </p:sp>
      <p:sp>
        <p:nvSpPr>
          <p:cNvPr id="4" name="TextBox 3"/>
          <p:cNvSpPr txBox="1"/>
          <p:nvPr/>
        </p:nvSpPr>
        <p:spPr>
          <a:xfrm>
            <a:off x="3481861" y="2461846"/>
            <a:ext cx="4438651" cy="523220"/>
          </a:xfrm>
          <a:prstGeom prst="rect">
            <a:avLst/>
          </a:prstGeom>
          <a:noFill/>
        </p:spPr>
        <p:txBody>
          <a:bodyPr wrap="none" rtlCol="0">
            <a:spAutoFit/>
          </a:bodyPr>
          <a:lstStyle/>
          <a:p>
            <a:r>
              <a:rPr lang="en-US" sz="2800" dirty="0" smtClean="0"/>
              <a:t>Do you live in a filter bubble?</a:t>
            </a:r>
            <a:endParaRPr lang="en-US" dirty="0"/>
          </a:p>
        </p:txBody>
      </p:sp>
    </p:spTree>
    <p:extLst>
      <p:ext uri="{BB962C8B-B14F-4D97-AF65-F5344CB8AC3E}">
        <p14:creationId xmlns:p14="http://schemas.microsoft.com/office/powerpoint/2010/main" val="18043133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22788" y="4546109"/>
            <a:ext cx="2311792" cy="369332"/>
          </a:xfrm>
          <a:prstGeom prst="rect">
            <a:avLst/>
          </a:prstGeom>
        </p:spPr>
        <p:txBody>
          <a:bodyPr wrap="square">
            <a:spAutoFit/>
          </a:bodyPr>
          <a:lstStyle/>
          <a:p>
            <a:pPr algn="r"/>
            <a:r>
              <a:rPr lang="en-US" dirty="0" smtClean="0">
                <a:hlinkClick r:id="rId3"/>
              </a:rPr>
              <a:t>About Crooked Media</a:t>
            </a:r>
            <a:endParaRPr lang="en-US" dirty="0"/>
          </a:p>
        </p:txBody>
      </p:sp>
      <p:pic>
        <p:nvPicPr>
          <p:cNvPr id="3" name="Picture 2"/>
          <p:cNvPicPr>
            <a:picLocks noChangeAspect="1"/>
          </p:cNvPicPr>
          <p:nvPr/>
        </p:nvPicPr>
        <p:blipFill>
          <a:blip r:embed="rId4"/>
          <a:stretch>
            <a:fillRect/>
          </a:stretch>
        </p:blipFill>
        <p:spPr>
          <a:xfrm>
            <a:off x="3894093" y="1596957"/>
            <a:ext cx="7840487" cy="2820977"/>
          </a:xfrm>
          <a:prstGeom prst="rect">
            <a:avLst/>
          </a:prstGeom>
        </p:spPr>
      </p:pic>
      <p:sp>
        <p:nvSpPr>
          <p:cNvPr id="4" name="TextBox 3"/>
          <p:cNvSpPr txBox="1"/>
          <p:nvPr/>
        </p:nvSpPr>
        <p:spPr>
          <a:xfrm>
            <a:off x="351692" y="419855"/>
            <a:ext cx="2526013" cy="523220"/>
          </a:xfrm>
          <a:prstGeom prst="rect">
            <a:avLst/>
          </a:prstGeom>
          <a:noFill/>
        </p:spPr>
        <p:txBody>
          <a:bodyPr wrap="none" rtlCol="0">
            <a:spAutoFit/>
          </a:bodyPr>
          <a:lstStyle/>
          <a:p>
            <a:r>
              <a:rPr lang="en-US" sz="2800" dirty="0" smtClean="0"/>
              <a:t>My filter bubble</a:t>
            </a:r>
            <a:endParaRPr lang="en-US" sz="2800" dirty="0"/>
          </a:p>
        </p:txBody>
      </p:sp>
      <p:sp>
        <p:nvSpPr>
          <p:cNvPr id="5" name="TextBox 4"/>
          <p:cNvSpPr txBox="1"/>
          <p:nvPr/>
        </p:nvSpPr>
        <p:spPr>
          <a:xfrm>
            <a:off x="351692" y="2195802"/>
            <a:ext cx="2449710" cy="2123658"/>
          </a:xfrm>
          <a:prstGeom prst="rect">
            <a:avLst/>
          </a:prstGeom>
          <a:noFill/>
        </p:spPr>
        <p:txBody>
          <a:bodyPr wrap="none" rtlCol="0">
            <a:spAutoFit/>
          </a:bodyPr>
          <a:lstStyle/>
          <a:p>
            <a:pPr marL="342900" indent="-342900">
              <a:buFont typeface="Arial" panose="020B0604020202020204" pitchFamily="34" charset="0"/>
              <a:buChar char="•"/>
            </a:pPr>
            <a:r>
              <a:rPr lang="en-US" sz="2200" dirty="0" smtClean="0"/>
              <a:t>NY Times</a:t>
            </a:r>
          </a:p>
          <a:p>
            <a:pPr marL="342900" indent="-342900">
              <a:buFont typeface="Arial" panose="020B0604020202020204" pitchFamily="34" charset="0"/>
              <a:buChar char="•"/>
            </a:pPr>
            <a:r>
              <a:rPr lang="en-US" sz="2200" dirty="0" smtClean="0"/>
              <a:t>The Guardian</a:t>
            </a:r>
          </a:p>
          <a:p>
            <a:pPr marL="342900" indent="-342900">
              <a:buFont typeface="Arial" panose="020B0604020202020204" pitchFamily="34" charset="0"/>
              <a:buChar char="•"/>
            </a:pPr>
            <a:r>
              <a:rPr lang="en-US" sz="2200" dirty="0" smtClean="0"/>
              <a:t>Washington Post</a:t>
            </a:r>
          </a:p>
          <a:p>
            <a:pPr marL="342900" indent="-342900">
              <a:buFont typeface="Arial" panose="020B0604020202020204" pitchFamily="34" charset="0"/>
              <a:buChar char="•"/>
            </a:pPr>
            <a:r>
              <a:rPr lang="en-US" sz="2200" dirty="0" smtClean="0">
                <a:solidFill>
                  <a:srgbClr val="FF0000"/>
                </a:solidFill>
              </a:rPr>
              <a:t>Atlantic Monthly</a:t>
            </a:r>
          </a:p>
          <a:p>
            <a:pPr marL="342900" indent="-342900">
              <a:buFont typeface="Arial" panose="020B0604020202020204" pitchFamily="34" charset="0"/>
              <a:buChar char="•"/>
            </a:pPr>
            <a:r>
              <a:rPr lang="en-US" sz="2200" dirty="0" smtClean="0">
                <a:solidFill>
                  <a:srgbClr val="FF0000"/>
                </a:solidFill>
              </a:rPr>
              <a:t>The Economist</a:t>
            </a:r>
          </a:p>
          <a:p>
            <a:pPr marL="342900" indent="-342900">
              <a:buFont typeface="Arial" panose="020B0604020202020204" pitchFamily="34" charset="0"/>
              <a:buChar char="•"/>
            </a:pPr>
            <a:r>
              <a:rPr lang="en-US" sz="2200" dirty="0" smtClean="0">
                <a:solidFill>
                  <a:srgbClr val="FF0000"/>
                </a:solidFill>
              </a:rPr>
              <a:t>New Yorker</a:t>
            </a:r>
            <a:endParaRPr lang="en-US" sz="2200" dirty="0">
              <a:solidFill>
                <a:srgbClr val="FF0000"/>
              </a:solidFill>
            </a:endParaRPr>
          </a:p>
        </p:txBody>
      </p:sp>
      <p:sp>
        <p:nvSpPr>
          <p:cNvPr id="6" name="TextBox 5"/>
          <p:cNvSpPr txBox="1"/>
          <p:nvPr/>
        </p:nvSpPr>
        <p:spPr>
          <a:xfrm>
            <a:off x="647113" y="4477144"/>
            <a:ext cx="1377300" cy="646331"/>
          </a:xfrm>
          <a:prstGeom prst="rect">
            <a:avLst/>
          </a:prstGeom>
          <a:noFill/>
        </p:spPr>
        <p:txBody>
          <a:bodyPr wrap="none" rtlCol="0">
            <a:spAutoFit/>
          </a:bodyPr>
          <a:lstStyle/>
          <a:p>
            <a:r>
              <a:rPr lang="en-US" dirty="0" smtClean="0"/>
              <a:t>Red: print</a:t>
            </a:r>
          </a:p>
          <a:p>
            <a:r>
              <a:rPr lang="en-US" dirty="0" smtClean="0"/>
              <a:t>Black: online</a:t>
            </a:r>
            <a:endParaRPr lang="en-US" dirty="0"/>
          </a:p>
        </p:txBody>
      </p:sp>
      <p:sp>
        <p:nvSpPr>
          <p:cNvPr id="7" name="TextBox 6"/>
          <p:cNvSpPr txBox="1"/>
          <p:nvPr/>
        </p:nvSpPr>
        <p:spPr>
          <a:xfrm>
            <a:off x="647113" y="5894363"/>
            <a:ext cx="4817473" cy="461665"/>
          </a:xfrm>
          <a:prstGeom prst="rect">
            <a:avLst/>
          </a:prstGeom>
          <a:noFill/>
        </p:spPr>
        <p:txBody>
          <a:bodyPr wrap="none" rtlCol="0">
            <a:spAutoFit/>
          </a:bodyPr>
          <a:lstStyle/>
          <a:p>
            <a:r>
              <a:rPr lang="en-US" sz="2400" dirty="0" smtClean="0"/>
              <a:t>I subscribe as a political contribution.</a:t>
            </a:r>
            <a:endParaRPr lang="en-US" sz="2400" dirty="0"/>
          </a:p>
        </p:txBody>
      </p:sp>
    </p:spTree>
    <p:extLst>
      <p:ext uri="{BB962C8B-B14F-4D97-AF65-F5344CB8AC3E}">
        <p14:creationId xmlns:p14="http://schemas.microsoft.com/office/powerpoint/2010/main" val="23654016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8615" y="3105835"/>
            <a:ext cx="6814814" cy="646331"/>
          </a:xfrm>
          <a:prstGeom prst="rect">
            <a:avLst/>
          </a:prstGeom>
          <a:noFill/>
        </p:spPr>
        <p:txBody>
          <a:bodyPr wrap="none" rtlCol="0">
            <a:spAutoFit/>
          </a:bodyPr>
          <a:lstStyle/>
          <a:p>
            <a:pPr algn="ctr"/>
            <a:r>
              <a:rPr lang="en-US" sz="3600" dirty="0" smtClean="0"/>
              <a:t>More historical context – disillusion</a:t>
            </a:r>
          </a:p>
        </p:txBody>
      </p:sp>
    </p:spTree>
    <p:extLst>
      <p:ext uri="{BB962C8B-B14F-4D97-AF65-F5344CB8AC3E}">
        <p14:creationId xmlns:p14="http://schemas.microsoft.com/office/powerpoint/2010/main" val="30615915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2.bp.blogspot.com/-IbHTEwCg-x4/T0QNgFbf53I/AAAAAAAABxg/38z7rW7Ei7k/s1600/tvtruck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424" y="858339"/>
            <a:ext cx="7033489" cy="56831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4573" y="970881"/>
            <a:ext cx="2783070" cy="523220"/>
          </a:xfrm>
          <a:prstGeom prst="rect">
            <a:avLst/>
          </a:prstGeom>
          <a:noFill/>
        </p:spPr>
        <p:txBody>
          <a:bodyPr wrap="none" rtlCol="0">
            <a:spAutoFit/>
          </a:bodyPr>
          <a:lstStyle/>
          <a:p>
            <a:r>
              <a:rPr lang="en-US" sz="2800" dirty="0" smtClean="0"/>
              <a:t>Citizen journalism</a:t>
            </a:r>
            <a:endParaRPr lang="en-US" sz="2800" dirty="0"/>
          </a:p>
        </p:txBody>
      </p:sp>
      <p:sp>
        <p:nvSpPr>
          <p:cNvPr id="3" name="Rectangle 2"/>
          <p:cNvSpPr/>
          <p:nvPr/>
        </p:nvSpPr>
        <p:spPr>
          <a:xfrm>
            <a:off x="534573" y="5497342"/>
            <a:ext cx="1404412" cy="369332"/>
          </a:xfrm>
          <a:prstGeom prst="rect">
            <a:avLst/>
          </a:prstGeom>
        </p:spPr>
        <p:txBody>
          <a:bodyPr wrap="square">
            <a:spAutoFit/>
          </a:bodyPr>
          <a:lstStyle/>
          <a:p>
            <a:r>
              <a:rPr lang="en-US" dirty="0" smtClean="0">
                <a:hlinkClick r:id="rId4"/>
              </a:rPr>
              <a:t>Discussion</a:t>
            </a:r>
            <a:endParaRPr lang="en-US" dirty="0"/>
          </a:p>
        </p:txBody>
      </p:sp>
      <p:sp>
        <p:nvSpPr>
          <p:cNvPr id="4" name="TextBox 3"/>
          <p:cNvSpPr txBox="1"/>
          <p:nvPr/>
        </p:nvSpPr>
        <p:spPr>
          <a:xfrm>
            <a:off x="534573" y="2089625"/>
            <a:ext cx="2557988" cy="1015663"/>
          </a:xfrm>
          <a:prstGeom prst="rect">
            <a:avLst/>
          </a:prstGeom>
          <a:noFill/>
        </p:spPr>
        <p:txBody>
          <a:bodyPr wrap="square" rtlCol="0">
            <a:spAutoFit/>
          </a:bodyPr>
          <a:lstStyle/>
          <a:p>
            <a:r>
              <a:rPr lang="en-US" sz="2000" dirty="0" smtClean="0"/>
              <a:t>We were naively optimistic about the power of the Internet.</a:t>
            </a:r>
            <a:endParaRPr lang="en-US" sz="2000" dirty="0"/>
          </a:p>
        </p:txBody>
      </p:sp>
    </p:spTree>
    <p:extLst>
      <p:ext uri="{BB962C8B-B14F-4D97-AF65-F5344CB8AC3E}">
        <p14:creationId xmlns:p14="http://schemas.microsoft.com/office/powerpoint/2010/main" val="6146199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8179" y="1064028"/>
            <a:ext cx="3416531" cy="656387"/>
          </a:xfrm>
        </p:spPr>
        <p:txBody>
          <a:bodyPr>
            <a:normAutofit/>
          </a:bodyPr>
          <a:lstStyle/>
          <a:p>
            <a:r>
              <a:rPr lang="en-US" sz="3200" dirty="0" smtClean="0"/>
              <a:t>The “Arab Spring”</a:t>
            </a:r>
            <a:endParaRPr lang="en-US" sz="3200" dirty="0"/>
          </a:p>
        </p:txBody>
      </p:sp>
      <p:pic>
        <p:nvPicPr>
          <p:cNvPr id="2050" name="Picture 2" descr="http://images.apple.com/iphone/features/images/photos-togo-201006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9358" y="1767481"/>
            <a:ext cx="1914525" cy="423862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7243" y="2691420"/>
            <a:ext cx="4287466"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52675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733" y="1571668"/>
            <a:ext cx="6602534" cy="3826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847328" y="451275"/>
            <a:ext cx="6497356" cy="523220"/>
          </a:xfrm>
          <a:prstGeom prst="rect">
            <a:avLst/>
          </a:prstGeom>
          <a:noFill/>
        </p:spPr>
        <p:txBody>
          <a:bodyPr wrap="none" rtlCol="0">
            <a:spAutoFit/>
          </a:bodyPr>
          <a:lstStyle/>
          <a:p>
            <a:pPr algn="ctr"/>
            <a:r>
              <a:rPr lang="en-US" sz="2800" dirty="0"/>
              <a:t>Pre Internet citizen journalism, March 1991</a:t>
            </a:r>
          </a:p>
        </p:txBody>
      </p:sp>
      <p:sp>
        <p:nvSpPr>
          <p:cNvPr id="4" name="Rectangle 3"/>
          <p:cNvSpPr/>
          <p:nvPr/>
        </p:nvSpPr>
        <p:spPr>
          <a:xfrm>
            <a:off x="2969173" y="6077115"/>
            <a:ext cx="4589776" cy="369332"/>
          </a:xfrm>
          <a:prstGeom prst="rect">
            <a:avLst/>
          </a:prstGeom>
        </p:spPr>
        <p:txBody>
          <a:bodyPr wrap="square">
            <a:spAutoFit/>
          </a:bodyPr>
          <a:lstStyle/>
          <a:p>
            <a:r>
              <a:rPr lang="en-US" dirty="0"/>
              <a:t>Do you recognize this event?</a:t>
            </a:r>
          </a:p>
        </p:txBody>
      </p:sp>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3021" y="6036054"/>
            <a:ext cx="423438" cy="42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669183" y="5397822"/>
            <a:ext cx="728084" cy="369332"/>
          </a:xfrm>
          <a:prstGeom prst="rect">
            <a:avLst/>
          </a:prstGeom>
        </p:spPr>
        <p:txBody>
          <a:bodyPr wrap="none">
            <a:spAutoFit/>
          </a:bodyPr>
          <a:lstStyle/>
          <a:p>
            <a:r>
              <a:rPr lang="en-US" dirty="0">
                <a:hlinkClick r:id="rId5"/>
              </a:rPr>
              <a:t>Video</a:t>
            </a:r>
            <a:endParaRPr lang="en-US" dirty="0"/>
          </a:p>
        </p:txBody>
      </p:sp>
    </p:spTree>
    <p:extLst>
      <p:ext uri="{BB962C8B-B14F-4D97-AF65-F5344CB8AC3E}">
        <p14:creationId xmlns:p14="http://schemas.microsoft.com/office/powerpoint/2010/main" val="15366124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3.bp.blogspot.com/_A8ddo0sljwY/TURRyGEkG7I/AAAAAAAAArc/159ryhE2zZE/s1600/kremvax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7293" y="1500507"/>
            <a:ext cx="3620771" cy="215783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3.bp.blogspot.com/_A8ddo0sljwY/TURRyf9PKFI/AAAAAAAAArk/6VFcbKRg37g/s1600/paul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5593" y="4236023"/>
            <a:ext cx="1039150" cy="142087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165.photobucket.com/albums/u63/Lancero2/20070423173900ENLUS009906361177349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2638" y="1461669"/>
            <a:ext cx="3148226" cy="21644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48445" y="4167394"/>
            <a:ext cx="6331020" cy="1569660"/>
          </a:xfrm>
          <a:prstGeom prst="rect">
            <a:avLst/>
          </a:prstGeom>
        </p:spPr>
        <p:txBody>
          <a:bodyPr wrap="square">
            <a:spAutoFit/>
          </a:bodyPr>
          <a:lstStyle/>
          <a:p>
            <a:r>
              <a:rPr lang="en-US" sz="1600" i="1" dirty="0"/>
              <a:t>They try to close all mass media, they stopped CNN an hour ago, and Soviet TV transmits opera and old movies. But, thank Heaven, they don't consider RELCOM mass media or they simply forgot about it.  Now we transmit information enough to put us in prison for the rest of our life.</a:t>
            </a:r>
          </a:p>
          <a:p>
            <a:endParaRPr lang="en-US" sz="1600" dirty="0"/>
          </a:p>
          <a:p>
            <a:r>
              <a:rPr lang="en-US" sz="1600" dirty="0" err="1"/>
              <a:t>Polina</a:t>
            </a:r>
            <a:r>
              <a:rPr lang="en-US" sz="1600" dirty="0"/>
              <a:t> </a:t>
            </a:r>
            <a:r>
              <a:rPr lang="en-US" sz="1600" dirty="0" err="1"/>
              <a:t>Antonova</a:t>
            </a:r>
            <a:endParaRPr lang="en-US" sz="1600" dirty="0"/>
          </a:p>
        </p:txBody>
      </p:sp>
      <p:sp>
        <p:nvSpPr>
          <p:cNvPr id="8" name="Rectangle 7"/>
          <p:cNvSpPr/>
          <p:nvPr/>
        </p:nvSpPr>
        <p:spPr>
          <a:xfrm>
            <a:off x="7669367" y="3658341"/>
            <a:ext cx="983026" cy="369332"/>
          </a:xfrm>
          <a:prstGeom prst="rect">
            <a:avLst/>
          </a:prstGeom>
        </p:spPr>
        <p:txBody>
          <a:bodyPr wrap="none">
            <a:spAutoFit/>
          </a:bodyPr>
          <a:lstStyle/>
          <a:p>
            <a:pPr algn="ctr"/>
            <a:r>
              <a:rPr lang="en-US" dirty="0"/>
              <a:t>Kremvax</a:t>
            </a:r>
          </a:p>
        </p:txBody>
      </p:sp>
      <p:sp>
        <p:nvSpPr>
          <p:cNvPr id="16" name="Rectangle 15"/>
          <p:cNvSpPr/>
          <p:nvPr/>
        </p:nvSpPr>
        <p:spPr>
          <a:xfrm>
            <a:off x="2798311" y="3626075"/>
            <a:ext cx="2016514" cy="369332"/>
          </a:xfrm>
          <a:prstGeom prst="rect">
            <a:avLst/>
          </a:prstGeom>
        </p:spPr>
        <p:txBody>
          <a:bodyPr wrap="none">
            <a:spAutoFit/>
          </a:bodyPr>
          <a:lstStyle/>
          <a:p>
            <a:pPr algn="ctr"/>
            <a:r>
              <a:rPr lang="en-US" dirty="0"/>
              <a:t>Protests in Moscow</a:t>
            </a:r>
          </a:p>
        </p:txBody>
      </p:sp>
      <p:sp>
        <p:nvSpPr>
          <p:cNvPr id="4" name="Rectangle 3"/>
          <p:cNvSpPr/>
          <p:nvPr/>
        </p:nvSpPr>
        <p:spPr>
          <a:xfrm>
            <a:off x="2579653" y="6148936"/>
            <a:ext cx="4589776" cy="369332"/>
          </a:xfrm>
          <a:prstGeom prst="rect">
            <a:avLst/>
          </a:prstGeom>
        </p:spPr>
        <p:txBody>
          <a:bodyPr wrap="square">
            <a:spAutoFit/>
          </a:bodyPr>
          <a:lstStyle/>
          <a:p>
            <a:r>
              <a:rPr lang="en-US" dirty="0">
                <a:hlinkClick r:id="rId6"/>
              </a:rPr>
              <a:t>Video clip, 3m 13s, (highlight at 1m 40 s :-)</a:t>
            </a:r>
            <a:endParaRPr lang="en-US" dirty="0"/>
          </a:p>
        </p:txBody>
      </p:sp>
      <p:sp>
        <p:nvSpPr>
          <p:cNvPr id="11" name="TextBox 10"/>
          <p:cNvSpPr txBox="1"/>
          <p:nvPr/>
        </p:nvSpPr>
        <p:spPr>
          <a:xfrm>
            <a:off x="3094416" y="451275"/>
            <a:ext cx="6003182" cy="523220"/>
          </a:xfrm>
          <a:prstGeom prst="rect">
            <a:avLst/>
          </a:prstGeom>
          <a:noFill/>
        </p:spPr>
        <p:txBody>
          <a:bodyPr wrap="none" rtlCol="0">
            <a:spAutoFit/>
          </a:bodyPr>
          <a:lstStyle/>
          <a:p>
            <a:pPr algn="ctr"/>
            <a:r>
              <a:rPr lang="en-US" sz="2800" dirty="0"/>
              <a:t>Internet citizen journalism, August 1991</a:t>
            </a:r>
          </a:p>
        </p:txBody>
      </p:sp>
      <p:pic>
        <p:nvPicPr>
          <p:cNvPr id="1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5836" y="6107875"/>
            <a:ext cx="423438" cy="42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818552" y="5367722"/>
            <a:ext cx="1186376" cy="369332"/>
          </a:xfrm>
          <a:prstGeom prst="rect">
            <a:avLst/>
          </a:prstGeom>
        </p:spPr>
        <p:txBody>
          <a:bodyPr wrap="square">
            <a:spAutoFit/>
          </a:bodyPr>
          <a:lstStyle/>
          <a:p>
            <a:pPr algn="r"/>
            <a:r>
              <a:rPr lang="en-US" dirty="0" smtClean="0">
                <a:hlinkClick r:id="rId8"/>
              </a:rPr>
              <a:t>Discussion</a:t>
            </a:r>
            <a:endParaRPr lang="en-US" dirty="0"/>
          </a:p>
        </p:txBody>
      </p:sp>
    </p:spTree>
    <p:extLst>
      <p:ext uri="{BB962C8B-B14F-4D97-AF65-F5344CB8AC3E}">
        <p14:creationId xmlns:p14="http://schemas.microsoft.com/office/powerpoint/2010/main" val="28862698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742" y="767828"/>
            <a:ext cx="2716437" cy="2105578"/>
          </a:xfrm>
          <a:prstGeom prst="rect">
            <a:avLst/>
          </a:prstGeom>
        </p:spPr>
      </p:pic>
      <p:pic>
        <p:nvPicPr>
          <p:cNvPr id="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723" y="732490"/>
            <a:ext cx="2854554" cy="2140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kpbs.media.clients.ellingtoncms.com/img/photos/2013/11/07/AE_JFK_campaign59_tx700.jpg?8e0a8887e886a6ff6e13ee030987b3616fc57cd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94750" y="724433"/>
            <a:ext cx="2623215" cy="21409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frontpagemag.com/sites/default/files/uploads/2013/01/Eisenhower-W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49" y="3765483"/>
            <a:ext cx="2623215" cy="21162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709750" y="3765483"/>
            <a:ext cx="2135577" cy="2140916"/>
          </a:xfrm>
          <a:prstGeom prst="rect">
            <a:avLst/>
          </a:prstGeom>
        </p:spPr>
      </p:pic>
      <p:sp>
        <p:nvSpPr>
          <p:cNvPr id="7" name="TextBox 6"/>
          <p:cNvSpPr txBox="1"/>
          <p:nvPr/>
        </p:nvSpPr>
        <p:spPr>
          <a:xfrm>
            <a:off x="4480567" y="4359964"/>
            <a:ext cx="3230865" cy="523220"/>
          </a:xfrm>
          <a:prstGeom prst="rect">
            <a:avLst/>
          </a:prstGeom>
          <a:noFill/>
        </p:spPr>
        <p:txBody>
          <a:bodyPr wrap="square" rtlCol="0">
            <a:spAutoFit/>
          </a:bodyPr>
          <a:lstStyle/>
          <a:p>
            <a:r>
              <a:rPr lang="en-US" sz="2800" dirty="0" smtClean="0"/>
              <a:t>Who are these men?</a:t>
            </a:r>
          </a:p>
        </p:txBody>
      </p:sp>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28644" y="4295787"/>
            <a:ext cx="651573" cy="651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90523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66088" y="5666281"/>
            <a:ext cx="894412" cy="369332"/>
          </a:xfrm>
          <a:prstGeom prst="rect">
            <a:avLst/>
          </a:prstGeom>
        </p:spPr>
        <p:txBody>
          <a:bodyPr wrap="square">
            <a:spAutoFit/>
          </a:bodyPr>
          <a:lstStyle/>
          <a:p>
            <a:r>
              <a:rPr lang="en-US" dirty="0" smtClean="0">
                <a:hlinkClick r:id="rId3"/>
              </a:rPr>
              <a:t>Source</a:t>
            </a:r>
            <a:endParaRPr lang="en-US" dirty="0"/>
          </a:p>
        </p:txBody>
      </p:sp>
      <p:pic>
        <p:nvPicPr>
          <p:cNvPr id="4" name="Picture 3"/>
          <p:cNvPicPr>
            <a:picLocks noChangeAspect="1"/>
          </p:cNvPicPr>
          <p:nvPr/>
        </p:nvPicPr>
        <p:blipFill>
          <a:blip r:embed="rId4"/>
          <a:stretch>
            <a:fillRect/>
          </a:stretch>
        </p:blipFill>
        <p:spPr>
          <a:xfrm>
            <a:off x="5535294" y="704537"/>
            <a:ext cx="5825206" cy="4961744"/>
          </a:xfrm>
          <a:prstGeom prst="rect">
            <a:avLst/>
          </a:prstGeom>
          <a:ln>
            <a:solidFill>
              <a:schemeClr val="tx1">
                <a:lumMod val="50000"/>
                <a:lumOff val="50000"/>
              </a:schemeClr>
            </a:solidFill>
          </a:ln>
        </p:spPr>
      </p:pic>
      <p:sp>
        <p:nvSpPr>
          <p:cNvPr id="5" name="TextBox 4"/>
          <p:cNvSpPr txBox="1"/>
          <p:nvPr/>
        </p:nvSpPr>
        <p:spPr>
          <a:xfrm>
            <a:off x="742014" y="824458"/>
            <a:ext cx="2855625" cy="1815882"/>
          </a:xfrm>
          <a:prstGeom prst="rect">
            <a:avLst/>
          </a:prstGeom>
          <a:noFill/>
        </p:spPr>
        <p:txBody>
          <a:bodyPr wrap="square" rtlCol="0">
            <a:spAutoFit/>
          </a:bodyPr>
          <a:lstStyle/>
          <a:p>
            <a:r>
              <a:rPr lang="en-US" sz="2800" dirty="0" smtClean="0"/>
              <a:t>Cuba and other dictatorships saw the Internet as a potential threat</a:t>
            </a:r>
            <a:endParaRPr lang="en-US" sz="2800" dirty="0"/>
          </a:p>
        </p:txBody>
      </p:sp>
      <p:sp>
        <p:nvSpPr>
          <p:cNvPr id="6" name="Rectangle 5"/>
          <p:cNvSpPr/>
          <p:nvPr/>
        </p:nvSpPr>
        <p:spPr>
          <a:xfrm>
            <a:off x="742015" y="3111736"/>
            <a:ext cx="3039994" cy="2862322"/>
          </a:xfrm>
          <a:prstGeom prst="rect">
            <a:avLst/>
          </a:prstGeom>
        </p:spPr>
        <p:txBody>
          <a:bodyPr wrap="square">
            <a:spAutoFit/>
          </a:bodyPr>
          <a:lstStyle/>
          <a:p>
            <a:r>
              <a:rPr lang="en-US" sz="2000" dirty="0" smtClean="0"/>
              <a:t>But Cuba and other governments have used </a:t>
            </a:r>
          </a:p>
          <a:p>
            <a:r>
              <a:rPr lang="en-US" sz="2000" dirty="0" smtClean="0"/>
              <a:t>the Internet for </a:t>
            </a:r>
          </a:p>
          <a:p>
            <a:pPr marL="342900" indent="-342900">
              <a:buFont typeface="Arial" panose="020B0604020202020204" pitchFamily="34" charset="0"/>
              <a:buChar char="•"/>
            </a:pPr>
            <a:r>
              <a:rPr lang="en-US" sz="2000" dirty="0" smtClean="0"/>
              <a:t>Censorship</a:t>
            </a:r>
          </a:p>
          <a:p>
            <a:pPr marL="342900" indent="-342900">
              <a:buFont typeface="Arial" panose="020B0604020202020204" pitchFamily="34" charset="0"/>
              <a:buChar char="•"/>
            </a:pPr>
            <a:r>
              <a:rPr lang="en-US" sz="2000" dirty="0" smtClean="0"/>
              <a:t>Surveillance</a:t>
            </a:r>
          </a:p>
          <a:p>
            <a:pPr marL="342900" indent="-342900">
              <a:buFont typeface="Arial" panose="020B0604020202020204" pitchFamily="34" charset="0"/>
              <a:buChar char="•"/>
            </a:pPr>
            <a:r>
              <a:rPr lang="en-US" sz="2000" dirty="0" smtClean="0"/>
              <a:t>Terrorism</a:t>
            </a:r>
          </a:p>
          <a:p>
            <a:pPr marL="342900" indent="-342900">
              <a:buFont typeface="Arial" panose="020B0604020202020204" pitchFamily="34" charset="0"/>
              <a:buChar char="•"/>
            </a:pPr>
            <a:r>
              <a:rPr lang="en-US" sz="2000" dirty="0" smtClean="0"/>
              <a:t>Propaganda </a:t>
            </a:r>
          </a:p>
          <a:p>
            <a:pPr marL="342900" indent="-342900">
              <a:buFont typeface="Arial" panose="020B0604020202020204" pitchFamily="34" charset="0"/>
              <a:buChar char="•"/>
            </a:pPr>
            <a:r>
              <a:rPr lang="en-US" sz="2000" dirty="0" smtClean="0"/>
              <a:t>Hacking infrastructure</a:t>
            </a:r>
          </a:p>
          <a:p>
            <a:pPr marL="342900" indent="-342900">
              <a:buFont typeface="Arial" panose="020B0604020202020204" pitchFamily="34" charset="0"/>
              <a:buChar char="•"/>
            </a:pPr>
            <a:r>
              <a:rPr lang="en-US" sz="2000" dirty="0" smtClean="0"/>
              <a:t>Seeking regime change</a:t>
            </a:r>
            <a:endParaRPr lang="en-US" sz="2000" dirty="0"/>
          </a:p>
        </p:txBody>
      </p:sp>
    </p:spTree>
    <p:extLst>
      <p:ext uri="{BB962C8B-B14F-4D97-AF65-F5344CB8AC3E}">
        <p14:creationId xmlns:p14="http://schemas.microsoft.com/office/powerpoint/2010/main" val="20566149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096" y="1565436"/>
            <a:ext cx="2616336" cy="1815882"/>
          </a:xfrm>
          <a:prstGeom prst="rect">
            <a:avLst/>
          </a:prstGeom>
        </p:spPr>
        <p:txBody>
          <a:bodyPr wrap="square">
            <a:spAutoFit/>
          </a:bodyPr>
          <a:lstStyle/>
          <a:p>
            <a:r>
              <a:rPr lang="en-US" sz="2800" dirty="0" smtClean="0">
                <a:solidFill>
                  <a:srgbClr val="000000"/>
                </a:solidFill>
                <a:latin typeface="Roboto"/>
              </a:rPr>
              <a:t>Chinese </a:t>
            </a:r>
            <a:r>
              <a:rPr lang="en-US" sz="2800" dirty="0">
                <a:solidFill>
                  <a:srgbClr val="000000"/>
                </a:solidFill>
                <a:latin typeface="Roboto"/>
              </a:rPr>
              <a:t>Government Censors History</a:t>
            </a:r>
            <a:endParaRPr lang="en-US" sz="2800" dirty="0"/>
          </a:p>
        </p:txBody>
      </p:sp>
      <p:pic>
        <p:nvPicPr>
          <p:cNvPr id="5" name="q5QxP1mHzbw"/>
          <p:cNvPicPr>
            <a:picLocks noRot="1" noChangeAspect="1"/>
          </p:cNvPicPr>
          <p:nvPr>
            <a:videoFile r:link="rId1"/>
          </p:nvPr>
        </p:nvPicPr>
        <p:blipFill>
          <a:blip r:embed="rId3"/>
          <a:stretch>
            <a:fillRect/>
          </a:stretch>
        </p:blipFill>
        <p:spPr>
          <a:xfrm>
            <a:off x="3971146" y="1173497"/>
            <a:ext cx="7396992" cy="4160807"/>
          </a:xfrm>
          <a:prstGeom prst="rect">
            <a:avLst/>
          </a:prstGeom>
        </p:spPr>
      </p:pic>
      <p:sp>
        <p:nvSpPr>
          <p:cNvPr id="6" name="Rectangle 5"/>
          <p:cNvSpPr/>
          <p:nvPr/>
        </p:nvSpPr>
        <p:spPr>
          <a:xfrm>
            <a:off x="10523695" y="5414320"/>
            <a:ext cx="844443" cy="369332"/>
          </a:xfrm>
          <a:prstGeom prst="rect">
            <a:avLst/>
          </a:prstGeom>
        </p:spPr>
        <p:txBody>
          <a:bodyPr wrap="square">
            <a:spAutoFit/>
          </a:bodyPr>
          <a:lstStyle/>
          <a:p>
            <a:r>
              <a:rPr lang="en-US" dirty="0" smtClean="0">
                <a:hlinkClick r:id="rId4"/>
              </a:rPr>
              <a:t>Source</a:t>
            </a:r>
            <a:endParaRPr lang="en-US" dirty="0"/>
          </a:p>
        </p:txBody>
      </p:sp>
    </p:spTree>
    <p:extLst>
      <p:ext uri="{BB962C8B-B14F-4D97-AF65-F5344CB8AC3E}">
        <p14:creationId xmlns:p14="http://schemas.microsoft.com/office/powerpoint/2010/main" val="20608908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2774" y="1151621"/>
            <a:ext cx="3212240" cy="35128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203" y="1202589"/>
            <a:ext cx="3144047" cy="34109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678206" y="4755594"/>
            <a:ext cx="1132041" cy="461665"/>
          </a:xfrm>
          <a:prstGeom prst="rect">
            <a:avLst/>
          </a:prstGeom>
        </p:spPr>
        <p:txBody>
          <a:bodyPr wrap="none">
            <a:spAutoFit/>
          </a:bodyPr>
          <a:lstStyle/>
          <a:p>
            <a:pPr algn="ctr"/>
            <a:r>
              <a:rPr lang="en-US" sz="2400" dirty="0" smtClean="0"/>
              <a:t>Shi Tao </a:t>
            </a:r>
            <a:endParaRPr lang="en-US" sz="2400" dirty="0"/>
          </a:p>
        </p:txBody>
      </p:sp>
      <p:sp>
        <p:nvSpPr>
          <p:cNvPr id="4" name="Rectangle 3"/>
          <p:cNvSpPr/>
          <p:nvPr/>
        </p:nvSpPr>
        <p:spPr>
          <a:xfrm>
            <a:off x="9059662" y="4756806"/>
            <a:ext cx="2118465" cy="461665"/>
          </a:xfrm>
          <a:prstGeom prst="rect">
            <a:avLst/>
          </a:prstGeom>
        </p:spPr>
        <p:txBody>
          <a:bodyPr wrap="none">
            <a:spAutoFit/>
          </a:bodyPr>
          <a:lstStyle/>
          <a:p>
            <a:pPr algn="ctr"/>
            <a:r>
              <a:rPr lang="en-US" sz="2400" dirty="0" smtClean="0"/>
              <a:t>Wang </a:t>
            </a:r>
            <a:r>
              <a:rPr lang="en-US" sz="2400" dirty="0" err="1" smtClean="0"/>
              <a:t>Xiaoning</a:t>
            </a:r>
            <a:r>
              <a:rPr lang="en-US" sz="2400" dirty="0" smtClean="0"/>
              <a:t> </a:t>
            </a:r>
            <a:endParaRPr lang="en-US" sz="2400" dirty="0"/>
          </a:p>
        </p:txBody>
      </p:sp>
      <p:sp>
        <p:nvSpPr>
          <p:cNvPr id="5" name="Rectangle 4"/>
          <p:cNvSpPr/>
          <p:nvPr/>
        </p:nvSpPr>
        <p:spPr>
          <a:xfrm>
            <a:off x="584718" y="2347478"/>
            <a:ext cx="898695" cy="369332"/>
          </a:xfrm>
          <a:prstGeom prst="rect">
            <a:avLst/>
          </a:prstGeom>
        </p:spPr>
        <p:txBody>
          <a:bodyPr wrap="square">
            <a:spAutoFit/>
          </a:bodyPr>
          <a:lstStyle/>
          <a:p>
            <a:r>
              <a:rPr lang="en-US" dirty="0" smtClean="0">
                <a:hlinkClick r:id="rId5"/>
              </a:rPr>
              <a:t>Source</a:t>
            </a:r>
            <a:endParaRPr lang="en-US" dirty="0"/>
          </a:p>
        </p:txBody>
      </p:sp>
      <p:sp>
        <p:nvSpPr>
          <p:cNvPr id="9" name="Rectangle 8"/>
          <p:cNvSpPr/>
          <p:nvPr/>
        </p:nvSpPr>
        <p:spPr>
          <a:xfrm>
            <a:off x="4554015" y="5474027"/>
            <a:ext cx="4645968" cy="369332"/>
          </a:xfrm>
          <a:prstGeom prst="rect">
            <a:avLst/>
          </a:prstGeom>
        </p:spPr>
        <p:txBody>
          <a:bodyPr wrap="square">
            <a:spAutoFit/>
          </a:bodyPr>
          <a:lstStyle/>
          <a:p>
            <a:r>
              <a:rPr lang="en-US" dirty="0" smtClean="0">
                <a:hlinkClick r:id="rId6"/>
              </a:rPr>
              <a:t>Watching individuals and demonstration plans</a:t>
            </a:r>
            <a:endParaRPr lang="en-US" dirty="0"/>
          </a:p>
        </p:txBody>
      </p:sp>
      <p:sp>
        <p:nvSpPr>
          <p:cNvPr id="10" name="TextBox 9"/>
          <p:cNvSpPr txBox="1"/>
          <p:nvPr/>
        </p:nvSpPr>
        <p:spPr>
          <a:xfrm>
            <a:off x="584718" y="1393371"/>
            <a:ext cx="1828800" cy="954107"/>
          </a:xfrm>
          <a:prstGeom prst="rect">
            <a:avLst/>
          </a:prstGeom>
          <a:noFill/>
        </p:spPr>
        <p:txBody>
          <a:bodyPr wrap="square" rtlCol="0">
            <a:spAutoFit/>
          </a:bodyPr>
          <a:lstStyle/>
          <a:p>
            <a:r>
              <a:rPr lang="en-US" sz="2800" dirty="0" smtClean="0"/>
              <a:t>Ten years in prison</a:t>
            </a:r>
            <a:endParaRPr lang="en-US" sz="2800" dirty="0"/>
          </a:p>
        </p:txBody>
      </p:sp>
    </p:spTree>
    <p:extLst>
      <p:ext uri="{BB962C8B-B14F-4D97-AF65-F5344CB8AC3E}">
        <p14:creationId xmlns:p14="http://schemas.microsoft.com/office/powerpoint/2010/main" val="34752286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83405" y="642082"/>
            <a:ext cx="6231435" cy="4679426"/>
          </a:xfrm>
          <a:prstGeom prst="rect">
            <a:avLst/>
          </a:prstGeom>
        </p:spPr>
      </p:pic>
      <p:sp>
        <p:nvSpPr>
          <p:cNvPr id="5" name="Rectangle 4"/>
          <p:cNvSpPr/>
          <p:nvPr/>
        </p:nvSpPr>
        <p:spPr>
          <a:xfrm>
            <a:off x="10775165" y="5411147"/>
            <a:ext cx="839675" cy="369332"/>
          </a:xfrm>
          <a:prstGeom prst="rect">
            <a:avLst/>
          </a:prstGeom>
        </p:spPr>
        <p:txBody>
          <a:bodyPr wrap="square">
            <a:spAutoFit/>
          </a:bodyPr>
          <a:lstStyle/>
          <a:p>
            <a:pPr algn="r"/>
            <a:r>
              <a:rPr lang="en-US" dirty="0" smtClean="0">
                <a:hlinkClick r:id="rId3"/>
              </a:rPr>
              <a:t>Source</a:t>
            </a:r>
            <a:endParaRPr lang="en-US" dirty="0"/>
          </a:p>
        </p:txBody>
      </p:sp>
      <p:sp>
        <p:nvSpPr>
          <p:cNvPr id="6" name="TextBox 5"/>
          <p:cNvSpPr txBox="1"/>
          <p:nvPr/>
        </p:nvSpPr>
        <p:spPr>
          <a:xfrm>
            <a:off x="689549" y="814469"/>
            <a:ext cx="2893100" cy="1384995"/>
          </a:xfrm>
          <a:prstGeom prst="rect">
            <a:avLst/>
          </a:prstGeom>
          <a:noFill/>
        </p:spPr>
        <p:txBody>
          <a:bodyPr wrap="square" rtlCol="0">
            <a:spAutoFit/>
          </a:bodyPr>
          <a:lstStyle/>
          <a:p>
            <a:r>
              <a:rPr lang="en-US" sz="2800" dirty="0" smtClean="0"/>
              <a:t>Terrorist use the Internet to plan and recruit</a:t>
            </a:r>
            <a:endParaRPr lang="en-US" sz="2800" dirty="0"/>
          </a:p>
        </p:txBody>
      </p:sp>
      <p:sp>
        <p:nvSpPr>
          <p:cNvPr id="7" name="Rectangle 6"/>
          <p:cNvSpPr/>
          <p:nvPr/>
        </p:nvSpPr>
        <p:spPr>
          <a:xfrm>
            <a:off x="10785271" y="5780479"/>
            <a:ext cx="819462" cy="369332"/>
          </a:xfrm>
          <a:prstGeom prst="rect">
            <a:avLst/>
          </a:prstGeom>
        </p:spPr>
        <p:txBody>
          <a:bodyPr wrap="square">
            <a:spAutoFit/>
          </a:bodyPr>
          <a:lstStyle/>
          <a:p>
            <a:pPr algn="r"/>
            <a:r>
              <a:rPr lang="en-US" dirty="0" smtClean="0">
                <a:hlinkClick r:id="rId4"/>
              </a:rPr>
              <a:t>Video</a:t>
            </a:r>
            <a:endParaRPr lang="en-US" dirty="0"/>
          </a:p>
        </p:txBody>
      </p:sp>
    </p:spTree>
    <p:extLst>
      <p:ext uri="{BB962C8B-B14F-4D97-AF65-F5344CB8AC3E}">
        <p14:creationId xmlns:p14="http://schemas.microsoft.com/office/powerpoint/2010/main" val="3690847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76805" y="5501850"/>
            <a:ext cx="1434718" cy="647017"/>
          </a:xfrm>
          <a:prstGeom prst="rect">
            <a:avLst/>
          </a:prstGeom>
        </p:spPr>
        <p:txBody>
          <a:bodyPr wrap="square">
            <a:spAutoFit/>
          </a:bodyPr>
          <a:lstStyle/>
          <a:p>
            <a:r>
              <a:rPr lang="en-US" dirty="0" smtClean="0">
                <a:hlinkClick r:id="rId3"/>
              </a:rPr>
              <a:t>Chinese "Trolls"</a:t>
            </a:r>
            <a:endParaRPr lang="en-US" dirty="0"/>
          </a:p>
        </p:txBody>
      </p:sp>
      <p:pic>
        <p:nvPicPr>
          <p:cNvPr id="3074" name="Picture 2" descr="https://2.bp.blogspot.com/-DxuXM8qdsO8/V0WkOZJiY_I/AAAAAAAAwEY/2PtvQkmDsW0ciNU8LLJNCyFvksop-dcYACLcB/s1600/chinesetroll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314723"/>
            <a:ext cx="5182338" cy="32587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66272" y="1430715"/>
            <a:ext cx="6096000" cy="369332"/>
          </a:xfrm>
          <a:prstGeom prst="rect">
            <a:avLst/>
          </a:prstGeom>
        </p:spPr>
        <p:txBody>
          <a:bodyPr>
            <a:spAutoFit/>
          </a:bodyPr>
          <a:lstStyle/>
          <a:p>
            <a:endParaRPr lang="en-US" dirty="0"/>
          </a:p>
        </p:txBody>
      </p:sp>
      <p:sp>
        <p:nvSpPr>
          <p:cNvPr id="4" name="Rectangle 3"/>
          <p:cNvSpPr/>
          <p:nvPr/>
        </p:nvSpPr>
        <p:spPr>
          <a:xfrm>
            <a:off x="5076805" y="1297830"/>
            <a:ext cx="1611314" cy="923330"/>
          </a:xfrm>
          <a:prstGeom prst="rect">
            <a:avLst/>
          </a:prstGeom>
        </p:spPr>
        <p:txBody>
          <a:bodyPr wrap="square">
            <a:spAutoFit/>
          </a:bodyPr>
          <a:lstStyle/>
          <a:p>
            <a:r>
              <a:rPr lang="en-US" dirty="0" smtClean="0">
                <a:hlinkClick r:id="rId5"/>
              </a:rPr>
              <a:t>Cuba’s Operation Truth</a:t>
            </a:r>
            <a:endParaRPr lang="en-US" dirty="0"/>
          </a:p>
        </p:txBody>
      </p:sp>
      <p:pic>
        <p:nvPicPr>
          <p:cNvPr id="3076" name="Picture 4" descr="http://1.bp.blogspot.com/-B9R5QbRa5uE/UnPuEZqsgYI/AAAAAAAAYFs/DN61Sz5oKXE/s1600/avilaalar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2272" y="530247"/>
            <a:ext cx="5120866" cy="20138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8498" y="803787"/>
            <a:ext cx="1922706" cy="523220"/>
          </a:xfrm>
          <a:prstGeom prst="rect">
            <a:avLst/>
          </a:prstGeom>
          <a:noFill/>
        </p:spPr>
        <p:txBody>
          <a:bodyPr wrap="none" rtlCol="0">
            <a:spAutoFit/>
          </a:bodyPr>
          <a:lstStyle/>
          <a:p>
            <a:r>
              <a:rPr lang="en-US" sz="2800" dirty="0" smtClean="0"/>
              <a:t>Propaganda</a:t>
            </a:r>
            <a:endParaRPr lang="en-US" sz="2800" dirty="0"/>
          </a:p>
        </p:txBody>
      </p:sp>
    </p:spTree>
    <p:extLst>
      <p:ext uri="{BB962C8B-B14F-4D97-AF65-F5344CB8AC3E}">
        <p14:creationId xmlns:p14="http://schemas.microsoft.com/office/powerpoint/2010/main" val="13680047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38722" y="5656203"/>
            <a:ext cx="939282" cy="369332"/>
          </a:xfrm>
          <a:prstGeom prst="rect">
            <a:avLst/>
          </a:prstGeom>
        </p:spPr>
        <p:txBody>
          <a:bodyPr wrap="square">
            <a:spAutoFit/>
          </a:bodyPr>
          <a:lstStyle/>
          <a:p>
            <a:r>
              <a:rPr lang="en-US" dirty="0" err="1" smtClean="0">
                <a:hlinkClick r:id="rId3"/>
              </a:rPr>
              <a:t>Stuxnet</a:t>
            </a:r>
            <a:endParaRPr lang="en-US" dirty="0"/>
          </a:p>
        </p:txBody>
      </p:sp>
      <p:pic>
        <p:nvPicPr>
          <p:cNvPr id="5122" name="Picture 2" descr="https://www.wired.com/images_blogs/threatlevel/2011/07/Natanz_Satellit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5199" y="810822"/>
            <a:ext cx="4800600" cy="47053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7787" y="1051248"/>
            <a:ext cx="3415679" cy="523220"/>
          </a:xfrm>
          <a:prstGeom prst="rect">
            <a:avLst/>
          </a:prstGeom>
          <a:noFill/>
        </p:spPr>
        <p:txBody>
          <a:bodyPr wrap="none" rtlCol="0">
            <a:spAutoFit/>
          </a:bodyPr>
          <a:lstStyle/>
          <a:p>
            <a:r>
              <a:rPr lang="en-US" sz="2800" dirty="0" smtClean="0"/>
              <a:t>Hacking infrastructure</a:t>
            </a:r>
            <a:endParaRPr lang="en-US" sz="2800" dirty="0"/>
          </a:p>
        </p:txBody>
      </p:sp>
      <p:sp>
        <p:nvSpPr>
          <p:cNvPr id="3" name="Rectangle 2"/>
          <p:cNvSpPr/>
          <p:nvPr/>
        </p:nvSpPr>
        <p:spPr>
          <a:xfrm>
            <a:off x="727787" y="2141671"/>
            <a:ext cx="3806890" cy="1815882"/>
          </a:xfrm>
          <a:prstGeom prst="rect">
            <a:avLst/>
          </a:prstGeom>
        </p:spPr>
        <p:txBody>
          <a:bodyPr wrap="square">
            <a:spAutoFit/>
          </a:bodyPr>
          <a:lstStyle/>
          <a:p>
            <a:r>
              <a:rPr lang="en-US" sz="2800" dirty="0" err="1" smtClean="0"/>
              <a:t>Stuxnet</a:t>
            </a:r>
            <a:r>
              <a:rPr lang="en-US" sz="2800" dirty="0" smtClean="0"/>
              <a:t>: the </a:t>
            </a:r>
            <a:r>
              <a:rPr lang="en-US" sz="2800" dirty="0"/>
              <a:t>US and Israel teamed up to destroy Iranian uranium-enrichment centrifuges.</a:t>
            </a:r>
          </a:p>
        </p:txBody>
      </p:sp>
    </p:spTree>
    <p:extLst>
      <p:ext uri="{BB962C8B-B14F-4D97-AF65-F5344CB8AC3E}">
        <p14:creationId xmlns:p14="http://schemas.microsoft.com/office/powerpoint/2010/main" val="38537084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4246" y="1264595"/>
            <a:ext cx="3433665" cy="1384995"/>
          </a:xfrm>
          <a:prstGeom prst="rect">
            <a:avLst/>
          </a:prstGeom>
        </p:spPr>
        <p:txBody>
          <a:bodyPr wrap="square">
            <a:spAutoFit/>
          </a:bodyPr>
          <a:lstStyle/>
          <a:p>
            <a:r>
              <a:rPr lang="en-US" sz="2800" dirty="0" smtClean="0"/>
              <a:t>Regime change: The equipment Alan Gross brought into Cuba</a:t>
            </a:r>
            <a:endParaRPr lang="en-US" sz="2800" dirty="0"/>
          </a:p>
        </p:txBody>
      </p:sp>
      <p:sp>
        <p:nvSpPr>
          <p:cNvPr id="3" name="Rectangle 2"/>
          <p:cNvSpPr/>
          <p:nvPr/>
        </p:nvSpPr>
        <p:spPr>
          <a:xfrm>
            <a:off x="10674220" y="5186083"/>
            <a:ext cx="889518" cy="369332"/>
          </a:xfrm>
          <a:prstGeom prst="rect">
            <a:avLst/>
          </a:prstGeom>
        </p:spPr>
        <p:txBody>
          <a:bodyPr wrap="square">
            <a:spAutoFit/>
          </a:bodyPr>
          <a:lstStyle/>
          <a:p>
            <a:r>
              <a:rPr lang="en-US" dirty="0" smtClean="0">
                <a:hlinkClick r:id="rId3"/>
              </a:rPr>
              <a:t>Source</a:t>
            </a:r>
            <a:endParaRPr lang="en-US" dirty="0"/>
          </a:p>
        </p:txBody>
      </p:sp>
      <p:pic>
        <p:nvPicPr>
          <p:cNvPr id="6148" name="Picture 4" descr="http://3.bp.blogspot.com/-6bken9lWjxw/UPr0NFMKLjI/AAAAAAAAS5I/WWzcrQkNJ64/s1600/telco-in-a-ba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9869" y="1040660"/>
            <a:ext cx="6470727" cy="4071326"/>
          </a:xfrm>
          <a:prstGeom prst="rect">
            <a:avLst/>
          </a:prstGeom>
          <a:noFill/>
          <a:ln>
            <a:solidFill>
              <a:schemeClr val="accent5">
                <a:lumMod val="40000"/>
                <a:lumOff val="60000"/>
              </a:schemeClr>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449973" y="5629512"/>
            <a:ext cx="2040623" cy="369332"/>
          </a:xfrm>
          <a:prstGeom prst="rect">
            <a:avLst/>
          </a:prstGeom>
          <a:noFill/>
        </p:spPr>
        <p:txBody>
          <a:bodyPr wrap="none" rtlCol="0">
            <a:spAutoFit/>
          </a:bodyPr>
          <a:lstStyle/>
          <a:p>
            <a:r>
              <a:rPr lang="en-US" dirty="0" smtClean="0">
                <a:hlinkClick r:id="rId3"/>
              </a:rPr>
              <a:t>More on Alan Gross</a:t>
            </a:r>
            <a:endParaRPr lang="en-US" dirty="0"/>
          </a:p>
        </p:txBody>
      </p:sp>
    </p:spTree>
    <p:extLst>
      <p:ext uri="{BB962C8B-B14F-4D97-AF65-F5344CB8AC3E}">
        <p14:creationId xmlns:p14="http://schemas.microsoft.com/office/powerpoint/2010/main" val="29098359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6469" y="1246698"/>
            <a:ext cx="5416926" cy="1935931"/>
          </a:xfrm>
          <a:prstGeom prst="rect">
            <a:avLst/>
          </a:prstGeom>
          <a:ln>
            <a:solidFill>
              <a:schemeClr val="tx1">
                <a:lumMod val="65000"/>
                <a:lumOff val="35000"/>
              </a:schemeClr>
            </a:solidFill>
          </a:ln>
        </p:spPr>
      </p:pic>
      <p:sp>
        <p:nvSpPr>
          <p:cNvPr id="3" name="Rectangle 2"/>
          <p:cNvSpPr/>
          <p:nvPr/>
        </p:nvSpPr>
        <p:spPr>
          <a:xfrm>
            <a:off x="692945" y="1246698"/>
            <a:ext cx="3552825" cy="1938992"/>
          </a:xfrm>
          <a:prstGeom prst="rect">
            <a:avLst/>
          </a:prstGeom>
        </p:spPr>
        <p:txBody>
          <a:bodyPr wrap="square">
            <a:spAutoFit/>
          </a:bodyPr>
          <a:lstStyle/>
          <a:p>
            <a:pPr marL="342900" indent="-342900">
              <a:buFont typeface="Arial" panose="020B0604020202020204" pitchFamily="34" charset="0"/>
              <a:buChar char="•"/>
            </a:pPr>
            <a:r>
              <a:rPr lang="en-US" sz="2000" dirty="0" smtClean="0">
                <a:hlinkClick r:id="rId3"/>
              </a:rPr>
              <a:t>Cuban trolls</a:t>
            </a:r>
            <a:endParaRPr lang="en-US" sz="2000" dirty="0" smtClean="0"/>
          </a:p>
          <a:p>
            <a:pPr marL="342900" indent="-342900">
              <a:buFont typeface="Arial" panose="020B0604020202020204" pitchFamily="34" charset="0"/>
              <a:buChar char="•"/>
            </a:pPr>
            <a:r>
              <a:rPr lang="en-US" sz="2000" dirty="0" smtClean="0">
                <a:hlinkClick r:id="rId4"/>
              </a:rPr>
              <a:t>Chinese trolls</a:t>
            </a:r>
            <a:endParaRPr lang="en-US" sz="2000" dirty="0"/>
          </a:p>
          <a:p>
            <a:pPr marL="342900" indent="-342900">
              <a:buFont typeface="Arial" panose="020B0604020202020204" pitchFamily="34" charset="0"/>
              <a:buChar char="•"/>
            </a:pPr>
            <a:r>
              <a:rPr lang="en-US" sz="2000" dirty="0" smtClean="0">
                <a:hlinkClick r:id="rId5"/>
              </a:rPr>
              <a:t>Russian trolls</a:t>
            </a:r>
            <a:endParaRPr lang="en-US" sz="2000" dirty="0"/>
          </a:p>
          <a:p>
            <a:pPr marL="342900" indent="-342900">
              <a:buFont typeface="Arial" panose="020B0604020202020204" pitchFamily="34" charset="0"/>
              <a:buChar char="•"/>
            </a:pPr>
            <a:r>
              <a:rPr lang="en-US" sz="2000" dirty="0" smtClean="0">
                <a:hlinkClick r:id="rId6"/>
              </a:rPr>
              <a:t>More on Russian trolls</a:t>
            </a:r>
            <a:endParaRPr lang="en-US" sz="2000" dirty="0"/>
          </a:p>
          <a:p>
            <a:pPr marL="342900" indent="-342900">
              <a:buFont typeface="Arial" panose="020B0604020202020204" pitchFamily="34" charset="0"/>
              <a:buChar char="•"/>
            </a:pPr>
            <a:r>
              <a:rPr lang="en-US" sz="2000" dirty="0" smtClean="0">
                <a:hlinkClick r:id="rId7"/>
              </a:rPr>
              <a:t>Yet more on Russian trolls</a:t>
            </a:r>
            <a:endParaRPr lang="en-US" sz="2000" dirty="0" smtClean="0"/>
          </a:p>
          <a:p>
            <a:pPr marL="342900" indent="-342900">
              <a:buFont typeface="Arial" panose="020B0604020202020204" pitchFamily="34" charset="0"/>
              <a:buChar char="•"/>
            </a:pPr>
            <a:r>
              <a:rPr lang="en-US" sz="2000" dirty="0">
                <a:hlinkClick r:id="rId8"/>
              </a:rPr>
              <a:t>Bot </a:t>
            </a:r>
            <a:r>
              <a:rPr lang="en-US" sz="2000" dirty="0" smtClean="0">
                <a:hlinkClick r:id="rId8"/>
              </a:rPr>
              <a:t>trolls</a:t>
            </a:r>
            <a:endParaRPr lang="en-US" sz="2000" dirty="0" smtClean="0"/>
          </a:p>
        </p:txBody>
      </p:sp>
      <p:sp>
        <p:nvSpPr>
          <p:cNvPr id="6" name="TextBox 5"/>
          <p:cNvSpPr txBox="1"/>
          <p:nvPr/>
        </p:nvSpPr>
        <p:spPr>
          <a:xfrm>
            <a:off x="757238" y="341024"/>
            <a:ext cx="3031599" cy="523220"/>
          </a:xfrm>
          <a:prstGeom prst="rect">
            <a:avLst/>
          </a:prstGeom>
          <a:noFill/>
        </p:spPr>
        <p:txBody>
          <a:bodyPr wrap="none" rtlCol="0">
            <a:spAutoFit/>
          </a:bodyPr>
          <a:lstStyle/>
          <a:p>
            <a:r>
              <a:rPr lang="en-US" sz="2800" dirty="0" smtClean="0"/>
              <a:t>Who can you trust?</a:t>
            </a:r>
            <a:endParaRPr lang="en-US" sz="2800" dirty="0"/>
          </a:p>
        </p:txBody>
      </p:sp>
      <p:sp>
        <p:nvSpPr>
          <p:cNvPr id="7" name="TextBox 6"/>
          <p:cNvSpPr txBox="1"/>
          <p:nvPr/>
        </p:nvSpPr>
        <p:spPr>
          <a:xfrm>
            <a:off x="1230753" y="4553918"/>
            <a:ext cx="4520460" cy="1631216"/>
          </a:xfrm>
          <a:prstGeom prst="rect">
            <a:avLst/>
          </a:prstGeom>
          <a:noFill/>
        </p:spPr>
        <p:txBody>
          <a:bodyPr wrap="square" rtlCol="0">
            <a:spAutoFit/>
          </a:bodyPr>
          <a:lstStyle/>
          <a:p>
            <a:r>
              <a:rPr lang="en-US" sz="2000" dirty="0" smtClean="0"/>
              <a:t>In 1961, </a:t>
            </a:r>
            <a:r>
              <a:rPr lang="en-US" sz="2000" dirty="0" smtClean="0">
                <a:hlinkClick r:id="rId9"/>
              </a:rPr>
              <a:t>Newton Minnow</a:t>
            </a:r>
            <a:r>
              <a:rPr lang="en-US" sz="2000" dirty="0" smtClean="0"/>
              <a:t> gave a </a:t>
            </a:r>
            <a:r>
              <a:rPr lang="en-US" sz="2000" dirty="0" smtClean="0">
                <a:hlinkClick r:id="rId10"/>
              </a:rPr>
              <a:t>talk</a:t>
            </a:r>
            <a:r>
              <a:rPr lang="en-US" sz="2000" dirty="0" smtClean="0"/>
              <a:t> to the National Association for Broadcasters in which he said television had become a “vast wasteland.” Will we </a:t>
            </a:r>
            <a:r>
              <a:rPr lang="en-US" sz="2000" dirty="0" smtClean="0">
                <a:hlinkClick r:id="rId11"/>
              </a:rPr>
              <a:t>lose all trust</a:t>
            </a:r>
            <a:r>
              <a:rPr lang="en-US" sz="2000" dirty="0" smtClean="0"/>
              <a:t> in the Internet?</a:t>
            </a:r>
            <a:endParaRPr lang="en-US" sz="2000" dirty="0"/>
          </a:p>
        </p:txBody>
      </p:sp>
      <p:pic>
        <p:nvPicPr>
          <p:cNvPr id="6146" name="Picture 2" descr="https://3.bp.blogspot.com/-C6rKM20XvEE/WDhO1UB1-uI/AAAAAAAA4-A/z_zW_GqRl8AATDi0OVVlfuWtsF7q0ovyQCLcB/s1600/newtonminowwasteland.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69919" y="4583855"/>
            <a:ext cx="2283476" cy="157134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151220" y="6176794"/>
            <a:ext cx="1764586" cy="369332"/>
          </a:xfrm>
          <a:prstGeom prst="rect">
            <a:avLst/>
          </a:prstGeom>
          <a:noFill/>
        </p:spPr>
        <p:txBody>
          <a:bodyPr wrap="none" rtlCol="0">
            <a:spAutoFit/>
          </a:bodyPr>
          <a:lstStyle/>
          <a:p>
            <a:r>
              <a:rPr lang="en-US" dirty="0" smtClean="0"/>
              <a:t>Newton Minnow</a:t>
            </a:r>
            <a:endParaRPr lang="en-US" dirty="0"/>
          </a:p>
        </p:txBody>
      </p:sp>
      <p:pic>
        <p:nvPicPr>
          <p:cNvPr id="11" name="Picture 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7238" y="4583855"/>
            <a:ext cx="419830" cy="41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7238" y="3851888"/>
            <a:ext cx="419830" cy="41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230753" y="3875332"/>
            <a:ext cx="4106637" cy="400110"/>
          </a:xfrm>
          <a:prstGeom prst="rect">
            <a:avLst/>
          </a:prstGeom>
          <a:noFill/>
        </p:spPr>
        <p:txBody>
          <a:bodyPr wrap="none" rtlCol="0">
            <a:spAutoFit/>
          </a:bodyPr>
          <a:lstStyle/>
          <a:p>
            <a:r>
              <a:rPr lang="en-US" sz="2000" dirty="0" smtClean="0"/>
              <a:t>Should the US government pay trolls?</a:t>
            </a:r>
            <a:endParaRPr lang="en-US" sz="2000" dirty="0"/>
          </a:p>
        </p:txBody>
      </p:sp>
    </p:spTree>
    <p:extLst>
      <p:ext uri="{BB962C8B-B14F-4D97-AF65-F5344CB8AC3E}">
        <p14:creationId xmlns:p14="http://schemas.microsoft.com/office/powerpoint/2010/main" val="19222332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6700" y="3105835"/>
            <a:ext cx="5338642" cy="646331"/>
          </a:xfrm>
          <a:prstGeom prst="rect">
            <a:avLst/>
          </a:prstGeom>
          <a:noFill/>
        </p:spPr>
        <p:txBody>
          <a:bodyPr wrap="none" rtlCol="0">
            <a:spAutoFit/>
          </a:bodyPr>
          <a:lstStyle/>
          <a:p>
            <a:pPr algn="ctr"/>
            <a:r>
              <a:rPr lang="en-US" sz="3600" dirty="0" smtClean="0"/>
              <a:t>Non-political consequences</a:t>
            </a:r>
          </a:p>
        </p:txBody>
      </p:sp>
    </p:spTree>
    <p:extLst>
      <p:ext uri="{BB962C8B-B14F-4D97-AF65-F5344CB8AC3E}">
        <p14:creationId xmlns:p14="http://schemas.microsoft.com/office/powerpoint/2010/main" val="27700258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0236" y="326683"/>
            <a:ext cx="6400342" cy="523220"/>
          </a:xfrm>
          <a:prstGeom prst="rect">
            <a:avLst/>
          </a:prstGeom>
          <a:noFill/>
        </p:spPr>
        <p:txBody>
          <a:bodyPr wrap="none" rtlCol="0">
            <a:spAutoFit/>
          </a:bodyPr>
          <a:lstStyle/>
          <a:p>
            <a:r>
              <a:rPr lang="en-US" sz="2800" dirty="0" smtClean="0"/>
              <a:t>Internet lies have real world consequences</a:t>
            </a: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2590" y="2179161"/>
            <a:ext cx="3544759" cy="2589298"/>
          </a:xfrm>
          <a:prstGeom prst="rect">
            <a:avLst/>
          </a:prstGeom>
        </p:spPr>
      </p:pic>
      <p:sp>
        <p:nvSpPr>
          <p:cNvPr id="6" name="Rectangle 5"/>
          <p:cNvSpPr/>
          <p:nvPr/>
        </p:nvSpPr>
        <p:spPr>
          <a:xfrm>
            <a:off x="3536830" y="5117340"/>
            <a:ext cx="838200" cy="369332"/>
          </a:xfrm>
          <a:prstGeom prst="rect">
            <a:avLst/>
          </a:prstGeom>
        </p:spPr>
        <p:txBody>
          <a:bodyPr wrap="square">
            <a:spAutoFit/>
          </a:bodyPr>
          <a:lstStyle/>
          <a:p>
            <a:r>
              <a:rPr lang="en-US" dirty="0" smtClean="0">
                <a:hlinkClick r:id="rId4"/>
              </a:rPr>
              <a:t>Source</a:t>
            </a:r>
            <a:endParaRPr lang="en-US" dirty="0"/>
          </a:p>
        </p:txBody>
      </p:sp>
      <p:sp>
        <p:nvSpPr>
          <p:cNvPr id="5" name="Rectangle 4"/>
          <p:cNvSpPr/>
          <p:nvPr/>
        </p:nvSpPr>
        <p:spPr>
          <a:xfrm>
            <a:off x="2922590" y="3136157"/>
            <a:ext cx="6096000" cy="369332"/>
          </a:xfrm>
          <a:prstGeom prst="rect">
            <a:avLst/>
          </a:prstGeom>
        </p:spPr>
        <p:txBody>
          <a:bodyPr>
            <a:spAutoFit/>
          </a:bodyPr>
          <a:lstStyle/>
          <a:p>
            <a:endParaRPr lang="en-US" dirty="0"/>
          </a:p>
        </p:txBody>
      </p:sp>
      <p:pic>
        <p:nvPicPr>
          <p:cNvPr id="7" name="Picture 6"/>
          <p:cNvPicPr>
            <a:picLocks noChangeAspect="1"/>
          </p:cNvPicPr>
          <p:nvPr/>
        </p:nvPicPr>
        <p:blipFill>
          <a:blip r:embed="rId5"/>
          <a:stretch>
            <a:fillRect/>
          </a:stretch>
        </p:blipFill>
        <p:spPr>
          <a:xfrm>
            <a:off x="467824" y="2233810"/>
            <a:ext cx="2489034" cy="2859997"/>
          </a:xfrm>
          <a:prstGeom prst="rect">
            <a:avLst/>
          </a:prstGeom>
        </p:spPr>
      </p:pic>
      <p:pic>
        <p:nvPicPr>
          <p:cNvPr id="9" name="Picture 8"/>
          <p:cNvPicPr>
            <a:picLocks noChangeAspect="1"/>
          </p:cNvPicPr>
          <p:nvPr/>
        </p:nvPicPr>
        <p:blipFill>
          <a:blip r:embed="rId6"/>
          <a:stretch>
            <a:fillRect/>
          </a:stretch>
        </p:blipFill>
        <p:spPr>
          <a:xfrm>
            <a:off x="6631401" y="2210278"/>
            <a:ext cx="5150788" cy="2907062"/>
          </a:xfrm>
          <a:prstGeom prst="rect">
            <a:avLst/>
          </a:prstGeom>
        </p:spPr>
      </p:pic>
      <p:sp>
        <p:nvSpPr>
          <p:cNvPr id="3" name="Rectangle 2"/>
          <p:cNvSpPr/>
          <p:nvPr/>
        </p:nvSpPr>
        <p:spPr>
          <a:xfrm>
            <a:off x="401911" y="5173558"/>
            <a:ext cx="851002" cy="369332"/>
          </a:xfrm>
          <a:prstGeom prst="rect">
            <a:avLst/>
          </a:prstGeom>
        </p:spPr>
        <p:txBody>
          <a:bodyPr wrap="square">
            <a:spAutoFit/>
          </a:bodyPr>
          <a:lstStyle/>
          <a:p>
            <a:r>
              <a:rPr lang="en-US" dirty="0" smtClean="0">
                <a:hlinkClick r:id="rId7"/>
              </a:rPr>
              <a:t>Source</a:t>
            </a:r>
            <a:endParaRPr lang="en-US" dirty="0"/>
          </a:p>
        </p:txBody>
      </p:sp>
      <p:sp>
        <p:nvSpPr>
          <p:cNvPr id="8" name="Rectangle 7"/>
          <p:cNvSpPr/>
          <p:nvPr/>
        </p:nvSpPr>
        <p:spPr>
          <a:xfrm>
            <a:off x="10889827" y="5173558"/>
            <a:ext cx="892362" cy="369332"/>
          </a:xfrm>
          <a:prstGeom prst="rect">
            <a:avLst/>
          </a:prstGeom>
        </p:spPr>
        <p:txBody>
          <a:bodyPr wrap="square">
            <a:spAutoFit/>
          </a:bodyPr>
          <a:lstStyle/>
          <a:p>
            <a:r>
              <a:rPr lang="en-US" dirty="0" smtClean="0">
                <a:hlinkClick r:id="rId8"/>
              </a:rPr>
              <a:t>Source</a:t>
            </a:r>
            <a:endParaRPr lang="en-US" dirty="0"/>
          </a:p>
        </p:txBody>
      </p:sp>
      <p:sp>
        <p:nvSpPr>
          <p:cNvPr id="10" name="TextBox 9"/>
          <p:cNvSpPr txBox="1"/>
          <p:nvPr/>
        </p:nvSpPr>
        <p:spPr>
          <a:xfrm>
            <a:off x="467824" y="1344838"/>
            <a:ext cx="1614416" cy="400110"/>
          </a:xfrm>
          <a:prstGeom prst="rect">
            <a:avLst/>
          </a:prstGeom>
          <a:noFill/>
        </p:spPr>
        <p:txBody>
          <a:bodyPr wrap="none" rtlCol="0">
            <a:spAutoFit/>
          </a:bodyPr>
          <a:lstStyle/>
          <a:p>
            <a:r>
              <a:rPr lang="en-US" sz="2000" dirty="0"/>
              <a:t>Death threats</a:t>
            </a:r>
          </a:p>
        </p:txBody>
      </p:sp>
      <p:sp>
        <p:nvSpPr>
          <p:cNvPr id="11" name="TextBox 10"/>
          <p:cNvSpPr txBox="1"/>
          <p:nvPr/>
        </p:nvSpPr>
        <p:spPr>
          <a:xfrm>
            <a:off x="10373598" y="1344838"/>
            <a:ext cx="1408591" cy="400110"/>
          </a:xfrm>
          <a:prstGeom prst="rect">
            <a:avLst/>
          </a:prstGeom>
          <a:noFill/>
        </p:spPr>
        <p:txBody>
          <a:bodyPr wrap="none" rtlCol="0">
            <a:spAutoFit/>
          </a:bodyPr>
          <a:lstStyle/>
          <a:p>
            <a:pPr algn="r"/>
            <a:r>
              <a:rPr lang="en-US" sz="2000" dirty="0" smtClean="0"/>
              <a:t>Violent acts</a:t>
            </a:r>
            <a:endParaRPr lang="en-US" sz="2000" dirty="0"/>
          </a:p>
        </p:txBody>
      </p:sp>
      <p:sp>
        <p:nvSpPr>
          <p:cNvPr id="12" name="TextBox 11"/>
          <p:cNvSpPr txBox="1"/>
          <p:nvPr/>
        </p:nvSpPr>
        <p:spPr>
          <a:xfrm>
            <a:off x="3527438" y="1344838"/>
            <a:ext cx="2335063" cy="400110"/>
          </a:xfrm>
          <a:prstGeom prst="rect">
            <a:avLst/>
          </a:prstGeom>
          <a:noFill/>
        </p:spPr>
        <p:txBody>
          <a:bodyPr wrap="none" rtlCol="0">
            <a:spAutoFit/>
          </a:bodyPr>
          <a:lstStyle/>
          <a:p>
            <a:pPr algn="ctr"/>
            <a:r>
              <a:rPr lang="en-US" sz="2000" dirty="0" smtClean="0"/>
              <a:t>Profiles in cowardice</a:t>
            </a:r>
            <a:endParaRPr lang="en-US" sz="2000" dirty="0"/>
          </a:p>
        </p:txBody>
      </p:sp>
      <p:sp>
        <p:nvSpPr>
          <p:cNvPr id="13" name="TextBox 12"/>
          <p:cNvSpPr txBox="1"/>
          <p:nvPr/>
        </p:nvSpPr>
        <p:spPr>
          <a:xfrm>
            <a:off x="821741" y="5988447"/>
            <a:ext cx="6230167" cy="400110"/>
          </a:xfrm>
          <a:prstGeom prst="rect">
            <a:avLst/>
          </a:prstGeom>
          <a:noFill/>
        </p:spPr>
        <p:txBody>
          <a:bodyPr wrap="none" rtlCol="0">
            <a:spAutoFit/>
          </a:bodyPr>
          <a:lstStyle/>
          <a:p>
            <a:r>
              <a:rPr lang="en-US" sz="2000" dirty="0" smtClean="0"/>
              <a:t>Do Trump’s statements legitimize and encourage violence?</a:t>
            </a:r>
            <a:endParaRPr lang="en-US" sz="2000" dirty="0"/>
          </a:p>
        </p:txBody>
      </p:sp>
      <p:pic>
        <p:nvPicPr>
          <p:cNvPr id="14"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1911" y="5968727"/>
            <a:ext cx="419830" cy="41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76973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742" y="767828"/>
            <a:ext cx="2716437" cy="2105578"/>
          </a:xfrm>
          <a:prstGeom prst="rect">
            <a:avLst/>
          </a:prstGeom>
        </p:spPr>
      </p:pic>
      <p:pic>
        <p:nvPicPr>
          <p:cNvPr id="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8723" y="732490"/>
            <a:ext cx="2854554" cy="2140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kpbs.media.clients.ellingtoncms.com/img/photos/2013/11/07/AE_JFK_campaign59_tx700.jpg?8e0a8887e886a6ff6e13ee030987b3616fc57cd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4750" y="724433"/>
            <a:ext cx="2623215" cy="21409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frontpagemag.com/sites/default/files/uploads/2013/01/Eisenhower-W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4749" y="3765483"/>
            <a:ext cx="2623215" cy="21162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stretch>
            <a:fillRect/>
          </a:stretch>
        </p:blipFill>
        <p:spPr>
          <a:xfrm>
            <a:off x="709750" y="3765483"/>
            <a:ext cx="2135577" cy="2140916"/>
          </a:xfrm>
          <a:prstGeom prst="rect">
            <a:avLst/>
          </a:prstGeom>
        </p:spPr>
      </p:pic>
      <p:sp>
        <p:nvSpPr>
          <p:cNvPr id="4" name="TextBox 3"/>
          <p:cNvSpPr txBox="1"/>
          <p:nvPr/>
        </p:nvSpPr>
        <p:spPr>
          <a:xfrm>
            <a:off x="1413385" y="2919334"/>
            <a:ext cx="1203150" cy="400110"/>
          </a:xfrm>
          <a:prstGeom prst="rect">
            <a:avLst/>
          </a:prstGeom>
          <a:noFill/>
        </p:spPr>
        <p:txBody>
          <a:bodyPr wrap="none" rtlCol="0">
            <a:spAutoFit/>
          </a:bodyPr>
          <a:lstStyle/>
          <a:p>
            <a:pPr algn="ctr"/>
            <a:r>
              <a:rPr lang="en-US" sz="2000" dirty="0" smtClean="0"/>
              <a:t>Roosevelt</a:t>
            </a:r>
            <a:endParaRPr lang="en-US" sz="2000" dirty="0"/>
          </a:p>
        </p:txBody>
      </p:sp>
      <p:sp>
        <p:nvSpPr>
          <p:cNvPr id="9" name="TextBox 8"/>
          <p:cNvSpPr txBox="1"/>
          <p:nvPr/>
        </p:nvSpPr>
        <p:spPr>
          <a:xfrm>
            <a:off x="1348510" y="5952328"/>
            <a:ext cx="858056" cy="400110"/>
          </a:xfrm>
          <a:prstGeom prst="rect">
            <a:avLst/>
          </a:prstGeom>
          <a:noFill/>
        </p:spPr>
        <p:txBody>
          <a:bodyPr wrap="none" rtlCol="0">
            <a:spAutoFit/>
          </a:bodyPr>
          <a:lstStyle/>
          <a:p>
            <a:pPr algn="ctr"/>
            <a:r>
              <a:rPr lang="en-US" sz="2000" dirty="0" smtClean="0"/>
              <a:t>Trump</a:t>
            </a:r>
            <a:endParaRPr lang="en-US" sz="2000" dirty="0"/>
          </a:p>
        </p:txBody>
      </p:sp>
      <p:sp>
        <p:nvSpPr>
          <p:cNvPr id="10" name="TextBox 9"/>
          <p:cNvSpPr txBox="1"/>
          <p:nvPr/>
        </p:nvSpPr>
        <p:spPr>
          <a:xfrm>
            <a:off x="5625359" y="2931654"/>
            <a:ext cx="941283" cy="400110"/>
          </a:xfrm>
          <a:prstGeom prst="rect">
            <a:avLst/>
          </a:prstGeom>
          <a:noFill/>
        </p:spPr>
        <p:txBody>
          <a:bodyPr wrap="none" rtlCol="0">
            <a:spAutoFit/>
          </a:bodyPr>
          <a:lstStyle/>
          <a:p>
            <a:pPr algn="ctr"/>
            <a:r>
              <a:rPr lang="en-US" sz="2000" dirty="0" smtClean="0"/>
              <a:t>Obama</a:t>
            </a:r>
            <a:endParaRPr lang="en-US" sz="2000" dirty="0"/>
          </a:p>
        </p:txBody>
      </p:sp>
      <p:sp>
        <p:nvSpPr>
          <p:cNvPr id="11" name="TextBox 10"/>
          <p:cNvSpPr txBox="1"/>
          <p:nvPr/>
        </p:nvSpPr>
        <p:spPr>
          <a:xfrm>
            <a:off x="9361879" y="2935917"/>
            <a:ext cx="1088952" cy="400110"/>
          </a:xfrm>
          <a:prstGeom prst="rect">
            <a:avLst/>
          </a:prstGeom>
          <a:noFill/>
        </p:spPr>
        <p:txBody>
          <a:bodyPr wrap="none" rtlCol="0">
            <a:spAutoFit/>
          </a:bodyPr>
          <a:lstStyle/>
          <a:p>
            <a:pPr algn="ctr"/>
            <a:r>
              <a:rPr lang="en-US" sz="2000" dirty="0" smtClean="0"/>
              <a:t>Kennedy</a:t>
            </a:r>
            <a:endParaRPr lang="en-US" sz="2000" dirty="0"/>
          </a:p>
        </p:txBody>
      </p:sp>
      <p:sp>
        <p:nvSpPr>
          <p:cNvPr id="12" name="TextBox 11"/>
          <p:cNvSpPr txBox="1"/>
          <p:nvPr/>
        </p:nvSpPr>
        <p:spPr>
          <a:xfrm>
            <a:off x="9206516" y="5952328"/>
            <a:ext cx="1399679" cy="400110"/>
          </a:xfrm>
          <a:prstGeom prst="rect">
            <a:avLst/>
          </a:prstGeom>
          <a:noFill/>
        </p:spPr>
        <p:txBody>
          <a:bodyPr wrap="none" rtlCol="0">
            <a:spAutoFit/>
          </a:bodyPr>
          <a:lstStyle/>
          <a:p>
            <a:pPr algn="ctr"/>
            <a:r>
              <a:rPr lang="en-US" sz="2000" dirty="0" smtClean="0"/>
              <a:t>Eisenhower</a:t>
            </a:r>
            <a:endParaRPr lang="en-US" sz="2000" dirty="0"/>
          </a:p>
        </p:txBody>
      </p:sp>
      <p:sp>
        <p:nvSpPr>
          <p:cNvPr id="13" name="TextBox 12"/>
          <p:cNvSpPr txBox="1"/>
          <p:nvPr/>
        </p:nvSpPr>
        <p:spPr>
          <a:xfrm>
            <a:off x="4672215" y="3928000"/>
            <a:ext cx="3311711" cy="1815882"/>
          </a:xfrm>
          <a:prstGeom prst="rect">
            <a:avLst/>
          </a:prstGeom>
          <a:noFill/>
        </p:spPr>
        <p:txBody>
          <a:bodyPr wrap="square" rtlCol="0">
            <a:spAutoFit/>
          </a:bodyPr>
          <a:lstStyle/>
          <a:p>
            <a:r>
              <a:rPr lang="en-US" sz="2800" dirty="0" smtClean="0"/>
              <a:t>What do they have in common other than having been elected president?</a:t>
            </a:r>
          </a:p>
        </p:txBody>
      </p:sp>
      <p:pic>
        <p:nvPicPr>
          <p:cNvPr id="14"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52821" y="3928000"/>
            <a:ext cx="651573" cy="651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2064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23676" y="505471"/>
            <a:ext cx="4840556" cy="1359310"/>
          </a:xfrm>
          <a:prstGeom prst="rect">
            <a:avLst/>
          </a:prstGeom>
          <a:ln>
            <a:solidFill>
              <a:srgbClr val="1F4D78"/>
            </a:solidFill>
          </a:ln>
        </p:spPr>
      </p:pic>
      <p:pic>
        <p:nvPicPr>
          <p:cNvPr id="4" name="Picture 3"/>
          <p:cNvPicPr>
            <a:picLocks noChangeAspect="1"/>
          </p:cNvPicPr>
          <p:nvPr/>
        </p:nvPicPr>
        <p:blipFill>
          <a:blip r:embed="rId4"/>
          <a:stretch>
            <a:fillRect/>
          </a:stretch>
        </p:blipFill>
        <p:spPr>
          <a:xfrm>
            <a:off x="6710424" y="2517127"/>
            <a:ext cx="4852097" cy="1589611"/>
          </a:xfrm>
          <a:prstGeom prst="rect">
            <a:avLst/>
          </a:prstGeom>
          <a:ln>
            <a:solidFill>
              <a:srgbClr val="1F4D78"/>
            </a:solidFill>
          </a:ln>
        </p:spPr>
      </p:pic>
      <p:sp>
        <p:nvSpPr>
          <p:cNvPr id="5" name="Rectangle 4"/>
          <p:cNvSpPr/>
          <p:nvPr/>
        </p:nvSpPr>
        <p:spPr>
          <a:xfrm>
            <a:off x="5641727" y="5329397"/>
            <a:ext cx="894522" cy="369332"/>
          </a:xfrm>
          <a:prstGeom prst="rect">
            <a:avLst/>
          </a:prstGeom>
        </p:spPr>
        <p:txBody>
          <a:bodyPr wrap="square">
            <a:spAutoFit/>
          </a:bodyPr>
          <a:lstStyle/>
          <a:p>
            <a:r>
              <a:rPr lang="en-US" dirty="0" smtClean="0">
                <a:hlinkClick r:id="rId5"/>
              </a:rPr>
              <a:t>Source</a:t>
            </a:r>
            <a:endParaRPr lang="en-US" dirty="0"/>
          </a:p>
        </p:txBody>
      </p:sp>
      <p:pic>
        <p:nvPicPr>
          <p:cNvPr id="6" name="Picture 5"/>
          <p:cNvPicPr>
            <a:picLocks noChangeAspect="1"/>
          </p:cNvPicPr>
          <p:nvPr/>
        </p:nvPicPr>
        <p:blipFill>
          <a:blip r:embed="rId6"/>
          <a:stretch>
            <a:fillRect/>
          </a:stretch>
        </p:blipFill>
        <p:spPr>
          <a:xfrm>
            <a:off x="6710424" y="4753367"/>
            <a:ext cx="4852097" cy="1585298"/>
          </a:xfrm>
          <a:prstGeom prst="rect">
            <a:avLst/>
          </a:prstGeom>
          <a:ln>
            <a:solidFill>
              <a:srgbClr val="1F4D78"/>
            </a:solidFill>
          </a:ln>
        </p:spPr>
      </p:pic>
      <p:sp>
        <p:nvSpPr>
          <p:cNvPr id="7" name="Rectangle 6"/>
          <p:cNvSpPr/>
          <p:nvPr/>
        </p:nvSpPr>
        <p:spPr>
          <a:xfrm>
            <a:off x="5665557" y="980229"/>
            <a:ext cx="901148" cy="369332"/>
          </a:xfrm>
          <a:prstGeom prst="rect">
            <a:avLst/>
          </a:prstGeom>
        </p:spPr>
        <p:txBody>
          <a:bodyPr wrap="square">
            <a:spAutoFit/>
          </a:bodyPr>
          <a:lstStyle/>
          <a:p>
            <a:r>
              <a:rPr lang="en-US" dirty="0" smtClean="0">
                <a:hlinkClick r:id="rId7"/>
              </a:rPr>
              <a:t>Source</a:t>
            </a:r>
            <a:endParaRPr lang="en-US" dirty="0"/>
          </a:p>
        </p:txBody>
      </p:sp>
      <p:sp>
        <p:nvSpPr>
          <p:cNvPr id="8" name="Rectangle 7"/>
          <p:cNvSpPr/>
          <p:nvPr/>
        </p:nvSpPr>
        <p:spPr>
          <a:xfrm>
            <a:off x="5705314" y="3062480"/>
            <a:ext cx="861391" cy="369332"/>
          </a:xfrm>
          <a:prstGeom prst="rect">
            <a:avLst/>
          </a:prstGeom>
        </p:spPr>
        <p:txBody>
          <a:bodyPr wrap="square">
            <a:spAutoFit/>
          </a:bodyPr>
          <a:lstStyle/>
          <a:p>
            <a:r>
              <a:rPr lang="en-US" dirty="0" smtClean="0">
                <a:hlinkClick r:id="rId8"/>
              </a:rPr>
              <a:t>Source</a:t>
            </a:r>
            <a:endParaRPr lang="en-US" dirty="0"/>
          </a:p>
        </p:txBody>
      </p:sp>
      <p:sp>
        <p:nvSpPr>
          <p:cNvPr id="9" name="TextBox 8"/>
          <p:cNvSpPr txBox="1"/>
          <p:nvPr/>
        </p:nvSpPr>
        <p:spPr>
          <a:xfrm>
            <a:off x="622852" y="762000"/>
            <a:ext cx="2859885" cy="584775"/>
          </a:xfrm>
          <a:prstGeom prst="rect">
            <a:avLst/>
          </a:prstGeom>
          <a:noFill/>
        </p:spPr>
        <p:txBody>
          <a:bodyPr wrap="none" rtlCol="0">
            <a:spAutoFit/>
          </a:bodyPr>
          <a:lstStyle/>
          <a:p>
            <a:r>
              <a:rPr lang="en-US" sz="3200" dirty="0" smtClean="0"/>
              <a:t>Playing with fire</a:t>
            </a:r>
            <a:endParaRPr lang="en-US" sz="3200" dirty="0"/>
          </a:p>
        </p:txBody>
      </p:sp>
      <p:sp>
        <p:nvSpPr>
          <p:cNvPr id="10" name="TextBox 9"/>
          <p:cNvSpPr txBox="1"/>
          <p:nvPr/>
        </p:nvSpPr>
        <p:spPr>
          <a:xfrm>
            <a:off x="5097970" y="546116"/>
            <a:ext cx="1468735" cy="461665"/>
          </a:xfrm>
          <a:prstGeom prst="rect">
            <a:avLst/>
          </a:prstGeom>
          <a:noFill/>
        </p:spPr>
        <p:txBody>
          <a:bodyPr wrap="none" rtlCol="0">
            <a:spAutoFit/>
          </a:bodyPr>
          <a:lstStyle/>
          <a:p>
            <a:r>
              <a:rPr lang="en-US" sz="2400" dirty="0" smtClean="0"/>
              <a:t>Fake news</a:t>
            </a:r>
            <a:endParaRPr lang="en-US" sz="2400" dirty="0"/>
          </a:p>
        </p:txBody>
      </p:sp>
      <p:sp>
        <p:nvSpPr>
          <p:cNvPr id="11" name="Rectangle 10"/>
          <p:cNvSpPr/>
          <p:nvPr/>
        </p:nvSpPr>
        <p:spPr>
          <a:xfrm>
            <a:off x="5097970" y="2600815"/>
            <a:ext cx="1438279" cy="461665"/>
          </a:xfrm>
          <a:prstGeom prst="rect">
            <a:avLst/>
          </a:prstGeom>
        </p:spPr>
        <p:txBody>
          <a:bodyPr wrap="none">
            <a:spAutoFit/>
          </a:bodyPr>
          <a:lstStyle/>
          <a:p>
            <a:r>
              <a:rPr lang="en-US" sz="2400" dirty="0" smtClean="0"/>
              <a:t>Real news</a:t>
            </a:r>
            <a:endParaRPr lang="en-US" sz="2400" dirty="0"/>
          </a:p>
        </p:txBody>
      </p:sp>
      <p:sp>
        <p:nvSpPr>
          <p:cNvPr id="12" name="TextBox 11"/>
          <p:cNvSpPr txBox="1"/>
          <p:nvPr/>
        </p:nvSpPr>
        <p:spPr>
          <a:xfrm>
            <a:off x="5097970" y="4867732"/>
            <a:ext cx="1438279" cy="461665"/>
          </a:xfrm>
          <a:prstGeom prst="rect">
            <a:avLst/>
          </a:prstGeom>
          <a:noFill/>
        </p:spPr>
        <p:txBody>
          <a:bodyPr wrap="none" rtlCol="0">
            <a:spAutoFit/>
          </a:bodyPr>
          <a:lstStyle/>
          <a:p>
            <a:pPr algn="r"/>
            <a:r>
              <a:rPr lang="en-US" sz="2400" dirty="0" smtClean="0"/>
              <a:t>Real news</a:t>
            </a:r>
            <a:endParaRPr lang="en-US" sz="2400" dirty="0"/>
          </a:p>
        </p:txBody>
      </p:sp>
    </p:spTree>
    <p:extLst>
      <p:ext uri="{BB962C8B-B14F-4D97-AF65-F5344CB8AC3E}">
        <p14:creationId xmlns:p14="http://schemas.microsoft.com/office/powerpoint/2010/main" val="29428389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86" y="5065599"/>
            <a:ext cx="834683" cy="369332"/>
          </a:xfrm>
          <a:prstGeom prst="rect">
            <a:avLst/>
          </a:prstGeom>
        </p:spPr>
        <p:txBody>
          <a:bodyPr wrap="square">
            <a:spAutoFit/>
          </a:bodyPr>
          <a:lstStyle/>
          <a:p>
            <a:r>
              <a:rPr lang="en-US" dirty="0" smtClean="0">
                <a:hlinkClick r:id="rId2"/>
              </a:rPr>
              <a:t>Source</a:t>
            </a:r>
            <a:endParaRPr lang="en-US" dirty="0"/>
          </a:p>
        </p:txBody>
      </p:sp>
      <p:sp>
        <p:nvSpPr>
          <p:cNvPr id="3" name="TextBox 2"/>
          <p:cNvSpPr txBox="1"/>
          <p:nvPr/>
        </p:nvSpPr>
        <p:spPr>
          <a:xfrm>
            <a:off x="622852" y="762000"/>
            <a:ext cx="4187557" cy="584775"/>
          </a:xfrm>
          <a:prstGeom prst="rect">
            <a:avLst/>
          </a:prstGeom>
          <a:noFill/>
        </p:spPr>
        <p:txBody>
          <a:bodyPr wrap="none" rtlCol="0">
            <a:spAutoFit/>
          </a:bodyPr>
          <a:lstStyle/>
          <a:p>
            <a:r>
              <a:rPr lang="en-US" sz="3200" dirty="0" smtClean="0"/>
              <a:t>“Get out of my country”</a:t>
            </a:r>
            <a:endParaRPr lang="en-US" sz="3200" dirty="0"/>
          </a:p>
        </p:txBody>
      </p:sp>
      <p:pic>
        <p:nvPicPr>
          <p:cNvPr id="1026" name="Picture 2" descr=" This undated photo provided by the Henry County Sheriff's Office in Clinton, Mo., shows Adam Purinton, of Olathe, Kan. (Henry County (Mo.) Sheriff's Office via 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704" y="436098"/>
            <a:ext cx="5089547" cy="60279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22851" y="3657861"/>
            <a:ext cx="6096000" cy="369332"/>
          </a:xfrm>
          <a:prstGeom prst="rect">
            <a:avLst/>
          </a:prstGeom>
        </p:spPr>
        <p:txBody>
          <a:bodyPr>
            <a:spAutoFit/>
          </a:bodyPr>
          <a:lstStyle/>
          <a:p>
            <a:r>
              <a:rPr lang="en-US" dirty="0" smtClean="0">
                <a:hlinkClick r:id="rId4"/>
              </a:rPr>
              <a:t>Source</a:t>
            </a:r>
            <a:endParaRPr lang="en-US" dirty="0"/>
          </a:p>
        </p:txBody>
      </p:sp>
      <p:sp>
        <p:nvSpPr>
          <p:cNvPr id="5" name="Rectangle 4"/>
          <p:cNvSpPr/>
          <p:nvPr/>
        </p:nvSpPr>
        <p:spPr>
          <a:xfrm>
            <a:off x="622851" y="2132986"/>
            <a:ext cx="4554059" cy="1107996"/>
          </a:xfrm>
          <a:prstGeom prst="rect">
            <a:avLst/>
          </a:prstGeom>
        </p:spPr>
        <p:txBody>
          <a:bodyPr wrap="square">
            <a:spAutoFit/>
          </a:bodyPr>
          <a:lstStyle/>
          <a:p>
            <a:r>
              <a:rPr lang="en-US" sz="2200" dirty="0">
                <a:solidFill>
                  <a:srgbClr val="111111"/>
                </a:solidFill>
                <a:latin typeface="Georgia" panose="02040502050405020303" pitchFamily="18" charset="0"/>
              </a:rPr>
              <a:t>Adam W. </a:t>
            </a:r>
            <a:r>
              <a:rPr lang="en-US" sz="2200" dirty="0" err="1">
                <a:solidFill>
                  <a:srgbClr val="111111"/>
                </a:solidFill>
                <a:latin typeface="Georgia" panose="02040502050405020303" pitchFamily="18" charset="0"/>
              </a:rPr>
              <a:t>Purinton</a:t>
            </a:r>
            <a:r>
              <a:rPr lang="en-US" sz="2200" dirty="0">
                <a:solidFill>
                  <a:srgbClr val="111111"/>
                </a:solidFill>
                <a:latin typeface="Georgia" panose="02040502050405020303" pitchFamily="18" charset="0"/>
              </a:rPr>
              <a:t>, 51, </a:t>
            </a:r>
            <a:r>
              <a:rPr lang="en-US" sz="2200" dirty="0" smtClean="0">
                <a:solidFill>
                  <a:srgbClr val="111111"/>
                </a:solidFill>
                <a:latin typeface="Georgia" panose="02040502050405020303" pitchFamily="18" charset="0"/>
              </a:rPr>
              <a:t>shot two Indian men and a white man who came to their rescue.</a:t>
            </a:r>
            <a:endParaRPr lang="en-US" sz="2200" dirty="0"/>
          </a:p>
        </p:txBody>
      </p:sp>
      <p:sp>
        <p:nvSpPr>
          <p:cNvPr id="7" name="TextBox 6"/>
          <p:cNvSpPr txBox="1"/>
          <p:nvPr/>
        </p:nvSpPr>
        <p:spPr>
          <a:xfrm>
            <a:off x="1042681" y="5599615"/>
            <a:ext cx="3623650" cy="707886"/>
          </a:xfrm>
          <a:prstGeom prst="rect">
            <a:avLst/>
          </a:prstGeom>
          <a:noFill/>
        </p:spPr>
        <p:txBody>
          <a:bodyPr wrap="square" rtlCol="0">
            <a:spAutoFit/>
          </a:bodyPr>
          <a:lstStyle/>
          <a:p>
            <a:r>
              <a:rPr lang="en-US" sz="2000" dirty="0" smtClean="0"/>
              <a:t>Has the hate-crime rate gone up since the campaign began? </a:t>
            </a:r>
            <a:endParaRPr lang="en-US" sz="2000" dirty="0"/>
          </a:p>
        </p:txBody>
      </p:sp>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51" y="5743643"/>
            <a:ext cx="419830" cy="41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90377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25570" y="3105835"/>
            <a:ext cx="2540888" cy="646331"/>
          </a:xfrm>
          <a:prstGeom prst="rect">
            <a:avLst/>
          </a:prstGeom>
          <a:noFill/>
        </p:spPr>
        <p:txBody>
          <a:bodyPr wrap="none" rtlCol="0">
            <a:spAutoFit/>
          </a:bodyPr>
          <a:lstStyle/>
          <a:p>
            <a:pPr algn="ctr"/>
            <a:r>
              <a:rPr lang="en-US" sz="3600" dirty="0" smtClean="0"/>
              <a:t>Hacking USA</a:t>
            </a:r>
          </a:p>
        </p:txBody>
      </p:sp>
    </p:spTree>
    <p:extLst>
      <p:ext uri="{BB962C8B-B14F-4D97-AF65-F5344CB8AC3E}">
        <p14:creationId xmlns:p14="http://schemas.microsoft.com/office/powerpoint/2010/main" val="6968120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65610" y="5921269"/>
            <a:ext cx="833887" cy="369332"/>
          </a:xfrm>
          <a:prstGeom prst="rect">
            <a:avLst/>
          </a:prstGeom>
        </p:spPr>
        <p:txBody>
          <a:bodyPr wrap="square">
            <a:spAutoFit/>
          </a:bodyPr>
          <a:lstStyle/>
          <a:p>
            <a:r>
              <a:rPr lang="en-US" dirty="0" smtClean="0">
                <a:hlinkClick r:id="rId3"/>
              </a:rPr>
              <a:t>Source</a:t>
            </a:r>
            <a:endParaRPr lang="en-US" dirty="0"/>
          </a:p>
        </p:txBody>
      </p:sp>
      <p:pic>
        <p:nvPicPr>
          <p:cNvPr id="3" name="Picture 2"/>
          <p:cNvPicPr>
            <a:picLocks noChangeAspect="1"/>
          </p:cNvPicPr>
          <p:nvPr/>
        </p:nvPicPr>
        <p:blipFill>
          <a:blip r:embed="rId4"/>
          <a:stretch>
            <a:fillRect/>
          </a:stretch>
        </p:blipFill>
        <p:spPr>
          <a:xfrm>
            <a:off x="8373375" y="607022"/>
            <a:ext cx="3280114" cy="5362457"/>
          </a:xfrm>
          <a:prstGeom prst="rect">
            <a:avLst/>
          </a:prstGeom>
          <a:ln>
            <a:solidFill>
              <a:schemeClr val="bg2">
                <a:lumMod val="75000"/>
              </a:schemeClr>
            </a:solidFill>
          </a:ln>
        </p:spPr>
      </p:pic>
      <p:sp>
        <p:nvSpPr>
          <p:cNvPr id="4" name="TextBox 3"/>
          <p:cNvSpPr txBox="1"/>
          <p:nvPr/>
        </p:nvSpPr>
        <p:spPr>
          <a:xfrm>
            <a:off x="626854" y="715428"/>
            <a:ext cx="5607169" cy="2492990"/>
          </a:xfrm>
          <a:prstGeom prst="rect">
            <a:avLst/>
          </a:prstGeom>
          <a:noFill/>
        </p:spPr>
        <p:txBody>
          <a:bodyPr wrap="square" rtlCol="0">
            <a:spAutoFit/>
          </a:bodyPr>
          <a:lstStyle/>
          <a:p>
            <a:r>
              <a:rPr lang="en-US" sz="2000" dirty="0" smtClean="0"/>
              <a:t>In 1972, the police caught five men breaking into the Democratic National Committee headquarters. They had cameras and film for copying documents. This eventually led to the resignation of President Nixon.</a:t>
            </a:r>
          </a:p>
          <a:p>
            <a:endParaRPr lang="en-US" dirty="0" smtClean="0"/>
          </a:p>
          <a:p>
            <a:r>
              <a:rPr lang="en-US" sz="2000" b="1" dirty="0" smtClean="0"/>
              <a:t>It’s a lot easier in the Internet era.</a:t>
            </a:r>
          </a:p>
          <a:p>
            <a:endParaRPr lang="en-US" dirty="0"/>
          </a:p>
        </p:txBody>
      </p:sp>
      <p:sp>
        <p:nvSpPr>
          <p:cNvPr id="5" name="Rectangle 4"/>
          <p:cNvSpPr/>
          <p:nvPr/>
        </p:nvSpPr>
        <p:spPr>
          <a:xfrm>
            <a:off x="2662688" y="6048426"/>
            <a:ext cx="1713781" cy="369332"/>
          </a:xfrm>
          <a:prstGeom prst="rect">
            <a:avLst/>
          </a:prstGeom>
        </p:spPr>
        <p:txBody>
          <a:bodyPr wrap="square">
            <a:spAutoFit/>
          </a:bodyPr>
          <a:lstStyle/>
          <a:p>
            <a:endParaRPr lang="en-US" dirty="0"/>
          </a:p>
        </p:txBody>
      </p:sp>
      <p:sp>
        <p:nvSpPr>
          <p:cNvPr id="6" name="Rectangle 5"/>
          <p:cNvSpPr/>
          <p:nvPr/>
        </p:nvSpPr>
        <p:spPr>
          <a:xfrm>
            <a:off x="626854" y="4997939"/>
            <a:ext cx="3910639" cy="923330"/>
          </a:xfrm>
          <a:prstGeom prst="rect">
            <a:avLst/>
          </a:prstGeom>
        </p:spPr>
        <p:txBody>
          <a:bodyPr wrap="square">
            <a:spAutoFit/>
          </a:bodyPr>
          <a:lstStyle/>
          <a:p>
            <a:r>
              <a:rPr lang="en-US" dirty="0" smtClean="0">
                <a:hlinkClick r:id="rId5"/>
              </a:rPr>
              <a:t>Wall Street Journal accuses Russia</a:t>
            </a:r>
            <a:endParaRPr lang="en-US" dirty="0" smtClean="0"/>
          </a:p>
          <a:p>
            <a:r>
              <a:rPr lang="en-US" dirty="0">
                <a:hlinkClick r:id="rId6"/>
              </a:rPr>
              <a:t>US Government accuses </a:t>
            </a:r>
            <a:r>
              <a:rPr lang="en-US" dirty="0" smtClean="0">
                <a:hlinkClick r:id="rId6"/>
              </a:rPr>
              <a:t>Russia</a:t>
            </a:r>
            <a:endParaRPr lang="en-US" dirty="0" smtClean="0"/>
          </a:p>
          <a:p>
            <a:r>
              <a:rPr lang="en-US" dirty="0">
                <a:hlinkClick r:id="rId7"/>
              </a:rPr>
              <a:t>How they did </a:t>
            </a:r>
            <a:r>
              <a:rPr lang="en-US" dirty="0" smtClean="0">
                <a:hlinkClick r:id="rId7"/>
              </a:rPr>
              <a:t>it</a:t>
            </a:r>
            <a:endParaRPr lang="en-US" dirty="0"/>
          </a:p>
        </p:txBody>
      </p:sp>
      <p:sp>
        <p:nvSpPr>
          <p:cNvPr id="8" name="TextBox 7"/>
          <p:cNvSpPr txBox="1"/>
          <p:nvPr/>
        </p:nvSpPr>
        <p:spPr>
          <a:xfrm>
            <a:off x="626854" y="3528196"/>
            <a:ext cx="3492944" cy="1354217"/>
          </a:xfrm>
          <a:prstGeom prst="rect">
            <a:avLst/>
          </a:prstGeom>
          <a:noFill/>
        </p:spPr>
        <p:txBody>
          <a:bodyPr wrap="none" rtlCol="0">
            <a:spAutoFit/>
          </a:bodyPr>
          <a:lstStyle/>
          <a:p>
            <a:r>
              <a:rPr lang="en-US" sz="2800" dirty="0" smtClean="0"/>
              <a:t>Election 2016 hacks:</a:t>
            </a:r>
          </a:p>
          <a:p>
            <a:pPr marL="285750" indent="-285750">
              <a:buFont typeface="Arial" panose="020B0604020202020204" pitchFamily="34" charset="0"/>
              <a:buChar char="•"/>
            </a:pPr>
            <a:r>
              <a:rPr lang="en-US" dirty="0" smtClean="0"/>
              <a:t>Clinton email</a:t>
            </a:r>
          </a:p>
          <a:p>
            <a:pPr marL="285750" indent="-285750">
              <a:buFont typeface="Arial" panose="020B0604020202020204" pitchFamily="34" charset="0"/>
              <a:buChar char="•"/>
            </a:pPr>
            <a:r>
              <a:rPr lang="en-US" dirty="0" smtClean="0"/>
              <a:t>Democratic National Committee</a:t>
            </a:r>
          </a:p>
          <a:p>
            <a:pPr marL="285750" indent="-285750">
              <a:buFont typeface="Arial" panose="020B0604020202020204" pitchFamily="34" charset="0"/>
              <a:buChar char="•"/>
            </a:pPr>
            <a:r>
              <a:rPr lang="en-US" dirty="0" smtClean="0"/>
              <a:t>Clinton staff email</a:t>
            </a:r>
          </a:p>
        </p:txBody>
      </p:sp>
    </p:spTree>
    <p:extLst>
      <p:ext uri="{BB962C8B-B14F-4D97-AF65-F5344CB8AC3E}">
        <p14:creationId xmlns:p14="http://schemas.microsoft.com/office/powerpoint/2010/main" val="34834662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22154" y="4929025"/>
            <a:ext cx="6096000" cy="369332"/>
          </a:xfrm>
          <a:prstGeom prst="rect">
            <a:avLst/>
          </a:prstGeom>
        </p:spPr>
        <p:txBody>
          <a:bodyPr>
            <a:spAutoFit/>
          </a:bodyPr>
          <a:lstStyle/>
          <a:p>
            <a:endParaRPr lang="en-US" dirty="0"/>
          </a:p>
        </p:txBody>
      </p:sp>
      <p:pic>
        <p:nvPicPr>
          <p:cNvPr id="11" name="Picture 10"/>
          <p:cNvPicPr>
            <a:picLocks noChangeAspect="1"/>
          </p:cNvPicPr>
          <p:nvPr/>
        </p:nvPicPr>
        <p:blipFill>
          <a:blip r:embed="rId3"/>
          <a:stretch>
            <a:fillRect/>
          </a:stretch>
        </p:blipFill>
        <p:spPr>
          <a:xfrm>
            <a:off x="0" y="3864754"/>
            <a:ext cx="3261360" cy="1924203"/>
          </a:xfrm>
          <a:prstGeom prst="rect">
            <a:avLst/>
          </a:prstGeom>
        </p:spPr>
      </p:pic>
      <p:sp>
        <p:nvSpPr>
          <p:cNvPr id="12" name="TextBox 11"/>
          <p:cNvSpPr txBox="1"/>
          <p:nvPr/>
        </p:nvSpPr>
        <p:spPr>
          <a:xfrm>
            <a:off x="433978" y="788762"/>
            <a:ext cx="3233782" cy="954107"/>
          </a:xfrm>
          <a:prstGeom prst="rect">
            <a:avLst/>
          </a:prstGeom>
          <a:noFill/>
        </p:spPr>
        <p:txBody>
          <a:bodyPr wrap="square" rtlCol="0">
            <a:spAutoFit/>
          </a:bodyPr>
          <a:lstStyle/>
          <a:p>
            <a:r>
              <a:rPr lang="en-US" sz="2800" dirty="0" smtClean="0"/>
              <a:t>Russian hacking: USA</a:t>
            </a:r>
            <a:endParaRPr lang="en-US" sz="2800" dirty="0"/>
          </a:p>
        </p:txBody>
      </p:sp>
      <p:sp>
        <p:nvSpPr>
          <p:cNvPr id="14" name="Rectangle 13"/>
          <p:cNvSpPr/>
          <p:nvPr/>
        </p:nvSpPr>
        <p:spPr>
          <a:xfrm>
            <a:off x="5772874" y="777476"/>
            <a:ext cx="5664045" cy="1200329"/>
          </a:xfrm>
          <a:prstGeom prst="rect">
            <a:avLst/>
          </a:prstGeom>
        </p:spPr>
        <p:txBody>
          <a:bodyPr wrap="square">
            <a:spAutoFit/>
          </a:bodyPr>
          <a:lstStyle/>
          <a:p>
            <a:r>
              <a:rPr lang="en-US" dirty="0" smtClean="0">
                <a:solidFill>
                  <a:srgbClr val="000000"/>
                </a:solidFill>
              </a:rPr>
              <a:t>“The </a:t>
            </a:r>
            <a:r>
              <a:rPr lang="en-US" dirty="0">
                <a:solidFill>
                  <a:srgbClr val="000000"/>
                </a:solidFill>
              </a:rPr>
              <a:t>U.S. Intelligence Community (</a:t>
            </a:r>
            <a:r>
              <a:rPr lang="en-US" dirty="0">
                <a:solidFill>
                  <a:srgbClr val="000000"/>
                </a:solidFill>
                <a:hlinkClick r:id="rId4"/>
              </a:rPr>
              <a:t>USIC</a:t>
            </a:r>
            <a:r>
              <a:rPr lang="en-US" dirty="0">
                <a:solidFill>
                  <a:srgbClr val="000000"/>
                </a:solidFill>
              </a:rPr>
              <a:t>) is confident that the Russian Government directed the recent compromises of e-mails from US persons and institutions, including from US political organizations</a:t>
            </a:r>
            <a:r>
              <a:rPr lang="en-US" dirty="0" smtClean="0">
                <a:solidFill>
                  <a:srgbClr val="000000"/>
                </a:solidFill>
              </a:rPr>
              <a:t>.”</a:t>
            </a:r>
            <a:endParaRPr lang="en-US" dirty="0"/>
          </a:p>
        </p:txBody>
      </p:sp>
      <p:sp>
        <p:nvSpPr>
          <p:cNvPr id="15" name="Rectangle 14"/>
          <p:cNvSpPr/>
          <p:nvPr/>
        </p:nvSpPr>
        <p:spPr>
          <a:xfrm>
            <a:off x="5772874" y="2128473"/>
            <a:ext cx="5779014" cy="923330"/>
          </a:xfrm>
          <a:prstGeom prst="rect">
            <a:avLst/>
          </a:prstGeom>
        </p:spPr>
        <p:txBody>
          <a:bodyPr wrap="square">
            <a:spAutoFit/>
          </a:bodyPr>
          <a:lstStyle/>
          <a:p>
            <a:r>
              <a:rPr lang="en-US" dirty="0">
                <a:solidFill>
                  <a:srgbClr val="264363"/>
                </a:solidFill>
                <a:hlinkClick r:id="rId5"/>
              </a:rPr>
              <a:t>Joint Statement from the Department Of Homeland Security and Office of the Director of National Intelligence on Election Security</a:t>
            </a:r>
            <a:endParaRPr lang="en-US" b="0" i="0" dirty="0">
              <a:solidFill>
                <a:srgbClr val="264363"/>
              </a:solidFill>
              <a:effectLst/>
            </a:endParaRPr>
          </a:p>
        </p:txBody>
      </p:sp>
      <p:sp>
        <p:nvSpPr>
          <p:cNvPr id="16" name="Rectangle 15"/>
          <p:cNvSpPr/>
          <p:nvPr/>
        </p:nvSpPr>
        <p:spPr>
          <a:xfrm>
            <a:off x="5772874" y="4047029"/>
            <a:ext cx="5712973" cy="1200329"/>
          </a:xfrm>
          <a:prstGeom prst="rect">
            <a:avLst/>
          </a:prstGeom>
        </p:spPr>
        <p:txBody>
          <a:bodyPr wrap="square">
            <a:spAutoFit/>
          </a:bodyPr>
          <a:lstStyle/>
          <a:p>
            <a:r>
              <a:rPr lang="en-US" dirty="0">
                <a:solidFill>
                  <a:srgbClr val="222222"/>
                </a:solidFill>
              </a:rPr>
              <a:t>"I don't know if we know it was Russia who broke into the DNC," Trump said at the debate. "[Clinton is] saying Russia, Russia, Russia. Maybe it was. It could also be China, it could be someone sitting on their bed that weighs 400 pounds."</a:t>
            </a:r>
            <a:endParaRPr lang="en-US" dirty="0"/>
          </a:p>
        </p:txBody>
      </p:sp>
      <p:sp>
        <p:nvSpPr>
          <p:cNvPr id="17" name="Rectangle 16"/>
          <p:cNvSpPr/>
          <p:nvPr/>
        </p:nvSpPr>
        <p:spPr>
          <a:xfrm>
            <a:off x="5772874" y="5306650"/>
            <a:ext cx="822772" cy="369332"/>
          </a:xfrm>
          <a:prstGeom prst="rect">
            <a:avLst/>
          </a:prstGeom>
        </p:spPr>
        <p:txBody>
          <a:bodyPr wrap="square">
            <a:spAutoFit/>
          </a:bodyPr>
          <a:lstStyle/>
          <a:p>
            <a:pPr algn="r"/>
            <a:r>
              <a:rPr lang="en-US" dirty="0" smtClean="0">
                <a:hlinkClick r:id="rId6"/>
              </a:rPr>
              <a:t>Source</a:t>
            </a:r>
            <a:endParaRPr lang="en-US" dirty="0"/>
          </a:p>
        </p:txBody>
      </p:sp>
    </p:spTree>
    <p:extLst>
      <p:ext uri="{BB962C8B-B14F-4D97-AF65-F5344CB8AC3E}">
        <p14:creationId xmlns:p14="http://schemas.microsoft.com/office/powerpoint/2010/main" val="39615967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41800" y="3994835"/>
            <a:ext cx="6096000" cy="369332"/>
          </a:xfrm>
          <a:prstGeom prst="rect">
            <a:avLst/>
          </a:prstGeom>
        </p:spPr>
        <p:txBody>
          <a:bodyPr>
            <a:spAutoFit/>
          </a:bodyPr>
          <a:lstStyle/>
          <a:p>
            <a:endParaRPr lang="en-US" dirty="0"/>
          </a:p>
        </p:txBody>
      </p:sp>
      <p:pic>
        <p:nvPicPr>
          <p:cNvPr id="3" name="Picture 2"/>
          <p:cNvPicPr>
            <a:picLocks noChangeAspect="1"/>
          </p:cNvPicPr>
          <p:nvPr/>
        </p:nvPicPr>
        <p:blipFill>
          <a:blip r:embed="rId3"/>
          <a:stretch>
            <a:fillRect/>
          </a:stretch>
        </p:blipFill>
        <p:spPr>
          <a:xfrm>
            <a:off x="0" y="3864754"/>
            <a:ext cx="3261360" cy="1924203"/>
          </a:xfrm>
          <a:prstGeom prst="rect">
            <a:avLst/>
          </a:prstGeom>
        </p:spPr>
      </p:pic>
      <p:sp>
        <p:nvSpPr>
          <p:cNvPr id="4" name="TextBox 3"/>
          <p:cNvSpPr txBox="1"/>
          <p:nvPr/>
        </p:nvSpPr>
        <p:spPr>
          <a:xfrm>
            <a:off x="433978" y="788762"/>
            <a:ext cx="3233782" cy="954107"/>
          </a:xfrm>
          <a:prstGeom prst="rect">
            <a:avLst/>
          </a:prstGeom>
          <a:noFill/>
        </p:spPr>
        <p:txBody>
          <a:bodyPr wrap="square" rtlCol="0">
            <a:spAutoFit/>
          </a:bodyPr>
          <a:lstStyle/>
          <a:p>
            <a:r>
              <a:rPr lang="en-US" sz="2800" dirty="0" smtClean="0"/>
              <a:t>Russian hacking: USA</a:t>
            </a:r>
            <a:endParaRPr lang="en-US" sz="2800" dirty="0"/>
          </a:p>
        </p:txBody>
      </p:sp>
      <p:sp>
        <p:nvSpPr>
          <p:cNvPr id="6" name="Rectangle 5"/>
          <p:cNvSpPr/>
          <p:nvPr/>
        </p:nvSpPr>
        <p:spPr>
          <a:xfrm>
            <a:off x="5374640" y="4142155"/>
            <a:ext cx="6096000" cy="369332"/>
          </a:xfrm>
          <a:prstGeom prst="rect">
            <a:avLst/>
          </a:prstGeom>
        </p:spPr>
        <p:txBody>
          <a:bodyPr>
            <a:spAutoFit/>
          </a:bodyPr>
          <a:lstStyle/>
          <a:p>
            <a:r>
              <a:rPr lang="en-US" dirty="0">
                <a:solidFill>
                  <a:srgbClr val="000000"/>
                </a:solidFill>
                <a:hlinkClick r:id="rId4"/>
              </a:rPr>
              <a:t>FBI and CIA now agree that Russia hacked to help Trump win</a:t>
            </a:r>
            <a:endParaRPr lang="en-US" i="0" dirty="0">
              <a:solidFill>
                <a:srgbClr val="000000"/>
              </a:solidFill>
              <a:effectLst/>
            </a:endParaRPr>
          </a:p>
        </p:txBody>
      </p:sp>
      <p:sp>
        <p:nvSpPr>
          <p:cNvPr id="7" name="Rectangle 6"/>
          <p:cNvSpPr/>
          <p:nvPr/>
        </p:nvSpPr>
        <p:spPr>
          <a:xfrm>
            <a:off x="5374640" y="1719153"/>
            <a:ext cx="6096000" cy="2308324"/>
          </a:xfrm>
          <a:prstGeom prst="rect">
            <a:avLst/>
          </a:prstGeom>
        </p:spPr>
        <p:txBody>
          <a:bodyPr>
            <a:spAutoFit/>
          </a:bodyPr>
          <a:lstStyle/>
          <a:p>
            <a:r>
              <a:rPr lang="en-US" dirty="0" smtClean="0">
                <a:solidFill>
                  <a:srgbClr val="424242"/>
                </a:solidFill>
                <a:latin typeface="Helvetica" panose="020B0604020202020204" pitchFamily="34" charset="0"/>
              </a:rPr>
              <a:t>“FBI </a:t>
            </a:r>
            <a:r>
              <a:rPr lang="en-US" dirty="0">
                <a:solidFill>
                  <a:srgbClr val="424242"/>
                </a:solidFill>
                <a:latin typeface="Helvetica" panose="020B0604020202020204" pitchFamily="34" charset="0"/>
              </a:rPr>
              <a:t>director James </a:t>
            </a:r>
            <a:r>
              <a:rPr lang="en-US" dirty="0" err="1">
                <a:solidFill>
                  <a:srgbClr val="424242"/>
                </a:solidFill>
                <a:latin typeface="Helvetica" panose="020B0604020202020204" pitchFamily="34" charset="0"/>
              </a:rPr>
              <a:t>Comey</a:t>
            </a:r>
            <a:r>
              <a:rPr lang="en-US" dirty="0">
                <a:solidFill>
                  <a:srgbClr val="424242"/>
                </a:solidFill>
                <a:latin typeface="Helvetica" panose="020B0604020202020204" pitchFamily="34" charset="0"/>
              </a:rPr>
              <a:t> has signed on to </a:t>
            </a:r>
            <a:r>
              <a:rPr lang="en-US" dirty="0">
                <a:solidFill>
                  <a:srgbClr val="E5127D"/>
                </a:solidFill>
                <a:latin typeface="Helvetica" panose="020B0604020202020204" pitchFamily="34" charset="0"/>
                <a:hlinkClick r:id="rId5"/>
              </a:rPr>
              <a:t>a previously reported CIA assessment</a:t>
            </a:r>
            <a:r>
              <a:rPr lang="en-US" dirty="0">
                <a:solidFill>
                  <a:srgbClr val="424242"/>
                </a:solidFill>
                <a:latin typeface="Helvetica" panose="020B0604020202020204" pitchFamily="34" charset="0"/>
              </a:rPr>
              <a:t> that Russian President Vladimir Putin directly intervened in the US presidential election in aid of Donald Trump, according to an internal CIA memo obtained by </a:t>
            </a:r>
            <a:r>
              <a:rPr lang="en-US" dirty="0">
                <a:solidFill>
                  <a:srgbClr val="E5127D"/>
                </a:solidFill>
                <a:latin typeface="Helvetica" panose="020B0604020202020204" pitchFamily="34" charset="0"/>
                <a:hlinkClick r:id="rId6"/>
              </a:rPr>
              <a:t>the Associated Press</a:t>
            </a:r>
            <a:r>
              <a:rPr lang="en-US" dirty="0">
                <a:solidFill>
                  <a:srgbClr val="424242"/>
                </a:solidFill>
                <a:latin typeface="Helvetica" panose="020B0604020202020204" pitchFamily="34" charset="0"/>
              </a:rPr>
              <a:t> and </a:t>
            </a:r>
            <a:r>
              <a:rPr lang="en-US" i="1" dirty="0">
                <a:solidFill>
                  <a:srgbClr val="E5127D"/>
                </a:solidFill>
                <a:latin typeface="inherit"/>
                <a:hlinkClick r:id="rId7"/>
              </a:rPr>
              <a:t>Washington Post</a:t>
            </a:r>
            <a:r>
              <a:rPr lang="en-US" dirty="0">
                <a:solidFill>
                  <a:srgbClr val="424242"/>
                </a:solidFill>
                <a:latin typeface="Helvetica" panose="020B0604020202020204" pitchFamily="34" charset="0"/>
              </a:rPr>
              <a:t>. The report has also been endorsed by the Office of the Director of National Intelligence, giving it the unanimous support of US intelligence agencies</a:t>
            </a:r>
            <a:r>
              <a:rPr lang="en-US" dirty="0" smtClean="0">
                <a:solidFill>
                  <a:srgbClr val="424242"/>
                </a:solidFill>
                <a:latin typeface="Helvetica" panose="020B0604020202020204" pitchFamily="34" charset="0"/>
              </a:rPr>
              <a:t>.”</a:t>
            </a:r>
            <a:endParaRPr lang="en-US" dirty="0"/>
          </a:p>
        </p:txBody>
      </p:sp>
    </p:spTree>
    <p:extLst>
      <p:ext uri="{BB962C8B-B14F-4D97-AF65-F5344CB8AC3E}">
        <p14:creationId xmlns:p14="http://schemas.microsoft.com/office/powerpoint/2010/main" val="31213065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56305" y="6146522"/>
            <a:ext cx="6096000" cy="369332"/>
          </a:xfrm>
          <a:prstGeom prst="rect">
            <a:avLst/>
          </a:prstGeom>
        </p:spPr>
        <p:txBody>
          <a:bodyPr>
            <a:spAutoFit/>
          </a:bodyPr>
          <a:lstStyle/>
          <a:p>
            <a:r>
              <a:rPr lang="en-US" dirty="0">
                <a:hlinkClick r:id="rId3"/>
              </a:rPr>
              <a:t>McCain, Schumer double down on Russia </a:t>
            </a:r>
            <a:r>
              <a:rPr lang="en-US" dirty="0" smtClean="0">
                <a:hlinkClick r:id="rId3"/>
              </a:rPr>
              <a:t>probe</a:t>
            </a:r>
            <a:endParaRPr lang="en-US" dirty="0"/>
          </a:p>
        </p:txBody>
      </p:sp>
      <p:sp>
        <p:nvSpPr>
          <p:cNvPr id="5" name="Rectangle 4"/>
          <p:cNvSpPr/>
          <p:nvPr/>
        </p:nvSpPr>
        <p:spPr>
          <a:xfrm>
            <a:off x="5556305" y="2730202"/>
            <a:ext cx="6096000" cy="3416320"/>
          </a:xfrm>
          <a:prstGeom prst="rect">
            <a:avLst/>
          </a:prstGeom>
        </p:spPr>
        <p:txBody>
          <a:bodyPr>
            <a:spAutoFit/>
          </a:bodyPr>
          <a:lstStyle/>
          <a:p>
            <a:r>
              <a:rPr lang="en-US" dirty="0">
                <a:solidFill>
                  <a:srgbClr val="000000"/>
                </a:solidFill>
                <a:latin typeface="ff-tisa-web-pro"/>
              </a:rPr>
              <a:t>Four influential Democratic and GOP senators on Sunday amplified their call for a special investigation into foreign cyberwarfare, defying Majority Leader Mitch McConnell, who has already ruled out a select panel to probe Russian interference in the U.S. election</a:t>
            </a:r>
            <a:r>
              <a:rPr lang="en-US" dirty="0" smtClean="0">
                <a:solidFill>
                  <a:srgbClr val="000000"/>
                </a:solidFill>
                <a:latin typeface="ff-tisa-web-pro"/>
              </a:rPr>
              <a:t>.</a:t>
            </a:r>
          </a:p>
          <a:p>
            <a:endParaRPr lang="en-US" dirty="0">
              <a:solidFill>
                <a:srgbClr val="000000"/>
              </a:solidFill>
              <a:latin typeface="ff-tisa-web-pro"/>
            </a:endParaRPr>
          </a:p>
          <a:p>
            <a:r>
              <a:rPr lang="en-US" dirty="0">
                <a:solidFill>
                  <a:srgbClr val="000000"/>
                </a:solidFill>
                <a:latin typeface="ff-tisa-web-pro"/>
              </a:rPr>
              <a:t>Sens. Chuck Schumer (D-N.Y.), John McCain (R-Ariz.), Lindsey Graham (R-S.C.) and Jack Reed (D-R.I.) urged McConnell in a new letter to create a Senate select committee on cyber, a panel that Schumer said would focus not only on Russian meddling but also potential threats from other countries, including China and Iran.</a:t>
            </a:r>
            <a:endParaRPr lang="en-US" b="0" i="0" dirty="0">
              <a:solidFill>
                <a:srgbClr val="000000"/>
              </a:solidFill>
              <a:effectLst/>
              <a:latin typeface="ff-tisa-web-pro"/>
            </a:endParaRPr>
          </a:p>
        </p:txBody>
      </p:sp>
      <p:sp>
        <p:nvSpPr>
          <p:cNvPr id="10" name="Rectangle 9"/>
          <p:cNvSpPr/>
          <p:nvPr/>
        </p:nvSpPr>
        <p:spPr>
          <a:xfrm>
            <a:off x="5556305" y="1498503"/>
            <a:ext cx="6096000" cy="646331"/>
          </a:xfrm>
          <a:prstGeom prst="rect">
            <a:avLst/>
          </a:prstGeom>
        </p:spPr>
        <p:txBody>
          <a:bodyPr>
            <a:spAutoFit/>
          </a:bodyPr>
          <a:lstStyle/>
          <a:p>
            <a:r>
              <a:rPr lang="en-US" dirty="0">
                <a:solidFill>
                  <a:srgbClr val="262626"/>
                </a:solidFill>
                <a:latin typeface="CNN"/>
                <a:hlinkClick r:id="rId4"/>
              </a:rPr>
              <a:t>McCain: Russian election-related hacks threaten to 'destroy democracy'</a:t>
            </a:r>
            <a:endParaRPr lang="en-US" b="0" i="0" dirty="0">
              <a:solidFill>
                <a:srgbClr val="262626"/>
              </a:solidFill>
              <a:effectLst/>
              <a:latin typeface="CNN"/>
            </a:endParaRPr>
          </a:p>
        </p:txBody>
      </p:sp>
      <p:sp>
        <p:nvSpPr>
          <p:cNvPr id="11" name="Rectangle 10"/>
          <p:cNvSpPr/>
          <p:nvPr/>
        </p:nvSpPr>
        <p:spPr>
          <a:xfrm>
            <a:off x="5556305" y="500763"/>
            <a:ext cx="6096000" cy="923330"/>
          </a:xfrm>
          <a:prstGeom prst="rect">
            <a:avLst/>
          </a:prstGeom>
        </p:spPr>
        <p:txBody>
          <a:bodyPr>
            <a:spAutoFit/>
          </a:bodyPr>
          <a:lstStyle/>
          <a:p>
            <a:r>
              <a:rPr lang="en-US" dirty="0" smtClean="0">
                <a:solidFill>
                  <a:srgbClr val="262626"/>
                </a:solidFill>
                <a:latin typeface="CNN"/>
              </a:rPr>
              <a:t>“Sen</a:t>
            </a:r>
            <a:r>
              <a:rPr lang="en-US" dirty="0">
                <a:solidFill>
                  <a:srgbClr val="262626"/>
                </a:solidFill>
                <a:latin typeface="CNN"/>
              </a:rPr>
              <a:t>. John McCain said Russian election-related hacks threaten to "destroy democracy" and faulted the American response as "totally paralyzed."</a:t>
            </a:r>
            <a:endParaRPr lang="en-US" dirty="0"/>
          </a:p>
        </p:txBody>
      </p:sp>
      <p:pic>
        <p:nvPicPr>
          <p:cNvPr id="12" name="Picture 11"/>
          <p:cNvPicPr>
            <a:picLocks noChangeAspect="1"/>
          </p:cNvPicPr>
          <p:nvPr/>
        </p:nvPicPr>
        <p:blipFill>
          <a:blip r:embed="rId5"/>
          <a:stretch>
            <a:fillRect/>
          </a:stretch>
        </p:blipFill>
        <p:spPr>
          <a:xfrm>
            <a:off x="0" y="3864754"/>
            <a:ext cx="3261360" cy="1924203"/>
          </a:xfrm>
          <a:prstGeom prst="rect">
            <a:avLst/>
          </a:prstGeom>
        </p:spPr>
      </p:pic>
      <p:sp>
        <p:nvSpPr>
          <p:cNvPr id="13" name="TextBox 12"/>
          <p:cNvSpPr txBox="1"/>
          <p:nvPr/>
        </p:nvSpPr>
        <p:spPr>
          <a:xfrm>
            <a:off x="433978" y="788762"/>
            <a:ext cx="3233782" cy="954107"/>
          </a:xfrm>
          <a:prstGeom prst="rect">
            <a:avLst/>
          </a:prstGeom>
          <a:noFill/>
        </p:spPr>
        <p:txBody>
          <a:bodyPr wrap="square" rtlCol="0">
            <a:spAutoFit/>
          </a:bodyPr>
          <a:lstStyle/>
          <a:p>
            <a:r>
              <a:rPr lang="en-US" sz="2800" dirty="0" smtClean="0"/>
              <a:t>Russian hacking: USA</a:t>
            </a:r>
            <a:endParaRPr lang="en-US" sz="2800" dirty="0"/>
          </a:p>
        </p:txBody>
      </p:sp>
    </p:spTree>
    <p:extLst>
      <p:ext uri="{BB962C8B-B14F-4D97-AF65-F5344CB8AC3E}">
        <p14:creationId xmlns:p14="http://schemas.microsoft.com/office/powerpoint/2010/main" val="768686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56305" y="897003"/>
            <a:ext cx="5873695" cy="1200329"/>
          </a:xfrm>
          <a:prstGeom prst="rect">
            <a:avLst/>
          </a:prstGeom>
        </p:spPr>
        <p:txBody>
          <a:bodyPr wrap="square">
            <a:spAutoFit/>
          </a:bodyPr>
          <a:lstStyle/>
          <a:p>
            <a:r>
              <a:rPr lang="en-US" dirty="0" smtClean="0">
                <a:solidFill>
                  <a:srgbClr val="333333"/>
                </a:solidFill>
              </a:rPr>
              <a:t>“A Russian </a:t>
            </a:r>
            <a:r>
              <a:rPr lang="en-US" dirty="0" err="1" smtClean="0">
                <a:solidFill>
                  <a:srgbClr val="333333"/>
                </a:solidFill>
              </a:rPr>
              <a:t>cyberforgery</a:t>
            </a:r>
            <a:r>
              <a:rPr lang="en-US" dirty="0" smtClean="0">
                <a:solidFill>
                  <a:srgbClr val="333333"/>
                </a:solidFill>
              </a:rPr>
              <a:t> </a:t>
            </a:r>
            <a:r>
              <a:rPr lang="en-US" dirty="0">
                <a:solidFill>
                  <a:srgbClr val="333333"/>
                </a:solidFill>
              </a:rPr>
              <a:t>ring has created more than half a million fake internet users and 250,000 fake websites to trick advertisers into collectively paying as much as $5 million a day for video ads that are never watched</a:t>
            </a:r>
            <a:r>
              <a:rPr lang="en-US" dirty="0" smtClean="0">
                <a:solidFill>
                  <a:srgbClr val="333333"/>
                </a:solidFill>
              </a:rPr>
              <a:t>.”</a:t>
            </a:r>
            <a:endParaRPr lang="en-US" dirty="0"/>
          </a:p>
        </p:txBody>
      </p:sp>
      <p:sp>
        <p:nvSpPr>
          <p:cNvPr id="6" name="Rectangle 5"/>
          <p:cNvSpPr/>
          <p:nvPr/>
        </p:nvSpPr>
        <p:spPr>
          <a:xfrm>
            <a:off x="5556305" y="2097332"/>
            <a:ext cx="6096000" cy="369332"/>
          </a:xfrm>
          <a:prstGeom prst="rect">
            <a:avLst/>
          </a:prstGeom>
        </p:spPr>
        <p:txBody>
          <a:bodyPr>
            <a:spAutoFit/>
          </a:bodyPr>
          <a:lstStyle/>
          <a:p>
            <a:r>
              <a:rPr lang="en-US" dirty="0">
                <a:solidFill>
                  <a:srgbClr val="333333"/>
                </a:solidFill>
                <a:hlinkClick r:id="rId3"/>
              </a:rPr>
              <a:t>Russian </a:t>
            </a:r>
            <a:r>
              <a:rPr lang="en-US" dirty="0" err="1">
                <a:solidFill>
                  <a:srgbClr val="333333"/>
                </a:solidFill>
                <a:hlinkClick r:id="rId3"/>
              </a:rPr>
              <a:t>Cyberforgers</a:t>
            </a:r>
            <a:r>
              <a:rPr lang="en-US" dirty="0">
                <a:solidFill>
                  <a:srgbClr val="333333"/>
                </a:solidFill>
                <a:hlinkClick r:id="rId3"/>
              </a:rPr>
              <a:t> Steal Millions a Day With Fake Sites</a:t>
            </a:r>
            <a:endParaRPr lang="en-US" b="0" i="0" dirty="0">
              <a:solidFill>
                <a:srgbClr val="333333"/>
              </a:solidFill>
              <a:effectLst/>
            </a:endParaRPr>
          </a:p>
        </p:txBody>
      </p:sp>
      <p:sp>
        <p:nvSpPr>
          <p:cNvPr id="10" name="TextBox 9"/>
          <p:cNvSpPr txBox="1"/>
          <p:nvPr/>
        </p:nvSpPr>
        <p:spPr>
          <a:xfrm>
            <a:off x="5556305" y="4031993"/>
            <a:ext cx="4459811" cy="1477328"/>
          </a:xfrm>
          <a:prstGeom prst="rect">
            <a:avLst/>
          </a:prstGeom>
          <a:noFill/>
        </p:spPr>
        <p:txBody>
          <a:bodyPr wrap="none" rtlCol="0">
            <a:spAutoFit/>
          </a:bodyPr>
          <a:lstStyle/>
          <a:p>
            <a:r>
              <a:rPr lang="en-US" dirty="0" smtClean="0"/>
              <a:t>I steal from the rich and give to the poor.</a:t>
            </a:r>
          </a:p>
          <a:p>
            <a:r>
              <a:rPr lang="en-US" dirty="0" smtClean="0"/>
              <a:t>Robin Hood</a:t>
            </a:r>
          </a:p>
          <a:p>
            <a:endParaRPr lang="en-US" dirty="0"/>
          </a:p>
          <a:p>
            <a:r>
              <a:rPr lang="en-US" dirty="0" smtClean="0"/>
              <a:t>I rob banks because that’s were the money is.</a:t>
            </a:r>
          </a:p>
          <a:p>
            <a:r>
              <a:rPr lang="en-US" dirty="0" smtClean="0"/>
              <a:t>Willie Sutton</a:t>
            </a:r>
            <a:endParaRPr lang="en-US" dirty="0"/>
          </a:p>
        </p:txBody>
      </p:sp>
      <p:pic>
        <p:nvPicPr>
          <p:cNvPr id="11" name="Picture 10"/>
          <p:cNvPicPr>
            <a:picLocks noChangeAspect="1"/>
          </p:cNvPicPr>
          <p:nvPr/>
        </p:nvPicPr>
        <p:blipFill>
          <a:blip r:embed="rId4"/>
          <a:stretch>
            <a:fillRect/>
          </a:stretch>
        </p:blipFill>
        <p:spPr>
          <a:xfrm>
            <a:off x="0" y="3864754"/>
            <a:ext cx="3261360" cy="1924203"/>
          </a:xfrm>
          <a:prstGeom prst="rect">
            <a:avLst/>
          </a:prstGeom>
        </p:spPr>
      </p:pic>
      <p:sp>
        <p:nvSpPr>
          <p:cNvPr id="15" name="TextBox 14"/>
          <p:cNvSpPr txBox="1"/>
          <p:nvPr/>
        </p:nvSpPr>
        <p:spPr>
          <a:xfrm>
            <a:off x="433978" y="788762"/>
            <a:ext cx="3233782" cy="954107"/>
          </a:xfrm>
          <a:prstGeom prst="rect">
            <a:avLst/>
          </a:prstGeom>
          <a:noFill/>
        </p:spPr>
        <p:txBody>
          <a:bodyPr wrap="square" rtlCol="0">
            <a:spAutoFit/>
          </a:bodyPr>
          <a:lstStyle/>
          <a:p>
            <a:r>
              <a:rPr lang="en-US" sz="2800" dirty="0" smtClean="0"/>
              <a:t>Russian hacking: </a:t>
            </a:r>
            <a:r>
              <a:rPr lang="en-US" sz="2800" dirty="0" err="1" smtClean="0"/>
              <a:t>Cyberforgery</a:t>
            </a:r>
            <a:endParaRPr lang="en-US" sz="2800" dirty="0"/>
          </a:p>
        </p:txBody>
      </p:sp>
    </p:spTree>
    <p:extLst>
      <p:ext uri="{BB962C8B-B14F-4D97-AF65-F5344CB8AC3E}">
        <p14:creationId xmlns:p14="http://schemas.microsoft.com/office/powerpoint/2010/main" val="74488464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3864754"/>
            <a:ext cx="3261360" cy="1924203"/>
          </a:xfrm>
          <a:prstGeom prst="rect">
            <a:avLst/>
          </a:prstGeom>
        </p:spPr>
      </p:pic>
      <p:sp>
        <p:nvSpPr>
          <p:cNvPr id="9" name="TextBox 8"/>
          <p:cNvSpPr txBox="1"/>
          <p:nvPr/>
        </p:nvSpPr>
        <p:spPr>
          <a:xfrm>
            <a:off x="433978" y="788762"/>
            <a:ext cx="3233782" cy="954107"/>
          </a:xfrm>
          <a:prstGeom prst="rect">
            <a:avLst/>
          </a:prstGeom>
          <a:noFill/>
        </p:spPr>
        <p:txBody>
          <a:bodyPr wrap="square" rtlCol="0">
            <a:spAutoFit/>
          </a:bodyPr>
          <a:lstStyle/>
          <a:p>
            <a:r>
              <a:rPr lang="en-US" sz="2800" dirty="0" smtClean="0"/>
              <a:t>Not Russian hacking: Fake news</a:t>
            </a:r>
            <a:endParaRPr lang="en-US" sz="2800" dirty="0"/>
          </a:p>
        </p:txBody>
      </p:sp>
      <p:sp>
        <p:nvSpPr>
          <p:cNvPr id="11" name="Rectangle 10"/>
          <p:cNvSpPr/>
          <p:nvPr/>
        </p:nvSpPr>
        <p:spPr>
          <a:xfrm>
            <a:off x="5556305" y="2882053"/>
            <a:ext cx="5735320" cy="646331"/>
          </a:xfrm>
          <a:prstGeom prst="rect">
            <a:avLst/>
          </a:prstGeom>
        </p:spPr>
        <p:txBody>
          <a:bodyPr wrap="square">
            <a:spAutoFit/>
          </a:bodyPr>
          <a:lstStyle/>
          <a:p>
            <a:r>
              <a:rPr lang="en-US" dirty="0">
                <a:solidFill>
                  <a:srgbClr val="000000"/>
                </a:solidFill>
                <a:ea typeface="Microsoft YaHei" panose="020B0503020204020204" pitchFamily="34" charset="-122"/>
                <a:hlinkClick r:id="rId4"/>
              </a:rPr>
              <a:t>Inside a Fake News Sausage Factory: ‘This Is All About Income’</a:t>
            </a:r>
            <a:endParaRPr lang="en-US" dirty="0">
              <a:solidFill>
                <a:srgbClr val="000000"/>
              </a:solidFill>
              <a:effectLst/>
              <a:ea typeface="Microsoft YaHei" panose="020B0503020204020204" pitchFamily="34" charset="-122"/>
            </a:endParaRPr>
          </a:p>
        </p:txBody>
      </p:sp>
      <p:sp>
        <p:nvSpPr>
          <p:cNvPr id="12" name="Rectangle 11"/>
          <p:cNvSpPr/>
          <p:nvPr/>
        </p:nvSpPr>
        <p:spPr>
          <a:xfrm>
            <a:off x="5556305" y="1966282"/>
            <a:ext cx="5445760" cy="646331"/>
          </a:xfrm>
          <a:prstGeom prst="rect">
            <a:avLst/>
          </a:prstGeom>
        </p:spPr>
        <p:txBody>
          <a:bodyPr wrap="square">
            <a:spAutoFit/>
          </a:bodyPr>
          <a:lstStyle/>
          <a:p>
            <a:r>
              <a:rPr lang="en-US" dirty="0" smtClean="0">
                <a:solidFill>
                  <a:srgbClr val="333333"/>
                </a:solidFill>
                <a:latin typeface="georgia" panose="02040502050405020303" pitchFamily="18" charset="0"/>
              </a:rPr>
              <a:t>“Mr</a:t>
            </a:r>
            <a:r>
              <a:rPr lang="en-US" dirty="0">
                <a:solidFill>
                  <a:srgbClr val="333333"/>
                </a:solidFill>
                <a:latin typeface="georgia" panose="02040502050405020303" pitchFamily="18" charset="0"/>
              </a:rPr>
              <a:t>. </a:t>
            </a:r>
            <a:r>
              <a:rPr lang="en-US" dirty="0" err="1">
                <a:solidFill>
                  <a:srgbClr val="333333"/>
                </a:solidFill>
                <a:latin typeface="georgia" panose="02040502050405020303" pitchFamily="18" charset="0"/>
              </a:rPr>
              <a:t>Latsabidze</a:t>
            </a:r>
            <a:r>
              <a:rPr lang="en-US" dirty="0">
                <a:solidFill>
                  <a:srgbClr val="333333"/>
                </a:solidFill>
                <a:latin typeface="georgia" panose="02040502050405020303" pitchFamily="18" charset="0"/>
              </a:rPr>
              <a:t> and others here say they serve only their bank balances, not Russia or anything else</a:t>
            </a:r>
            <a:r>
              <a:rPr lang="en-US" dirty="0" smtClean="0">
                <a:solidFill>
                  <a:srgbClr val="333333"/>
                </a:solidFill>
                <a:latin typeface="georgia" panose="02040502050405020303" pitchFamily="18" charset="0"/>
              </a:rPr>
              <a:t>.”</a:t>
            </a:r>
            <a:endParaRPr lang="en-US" dirty="0"/>
          </a:p>
        </p:txBody>
      </p:sp>
    </p:spTree>
    <p:extLst>
      <p:ext uri="{BB962C8B-B14F-4D97-AF65-F5344CB8AC3E}">
        <p14:creationId xmlns:p14="http://schemas.microsoft.com/office/powerpoint/2010/main" val="55486628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36845" y="3105835"/>
            <a:ext cx="5118325" cy="646331"/>
          </a:xfrm>
          <a:prstGeom prst="rect">
            <a:avLst/>
          </a:prstGeom>
          <a:noFill/>
        </p:spPr>
        <p:txBody>
          <a:bodyPr wrap="none" rtlCol="0">
            <a:spAutoFit/>
          </a:bodyPr>
          <a:lstStyle/>
          <a:p>
            <a:pPr algn="ctr"/>
            <a:r>
              <a:rPr lang="en-US" sz="3600" dirty="0" smtClean="0"/>
              <a:t>The Internet  is ephemeral</a:t>
            </a:r>
            <a:endParaRPr lang="en-US" sz="3600" dirty="0"/>
          </a:p>
        </p:txBody>
      </p:sp>
    </p:spTree>
    <p:extLst>
      <p:ext uri="{BB962C8B-B14F-4D97-AF65-F5344CB8AC3E}">
        <p14:creationId xmlns:p14="http://schemas.microsoft.com/office/powerpoint/2010/main" val="19853230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742" y="767828"/>
            <a:ext cx="2716437" cy="2105578"/>
          </a:xfrm>
          <a:prstGeom prst="rect">
            <a:avLst/>
          </a:prstGeom>
        </p:spPr>
      </p:pic>
      <p:pic>
        <p:nvPicPr>
          <p:cNvPr id="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723" y="732490"/>
            <a:ext cx="2854554" cy="2140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kpbs.media.clients.ellingtoncms.com/img/photos/2013/11/07/AE_JFK_campaign59_tx700.jpg?8e0a8887e886a6ff6e13ee030987b3616fc57cd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94750" y="724433"/>
            <a:ext cx="2623215" cy="21409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frontpagemag.com/sites/default/files/uploads/2013/01/Eisenhower-W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49" y="3765483"/>
            <a:ext cx="2623215" cy="21162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709750" y="3765483"/>
            <a:ext cx="2135577" cy="2140916"/>
          </a:xfrm>
          <a:prstGeom prst="rect">
            <a:avLst/>
          </a:prstGeom>
        </p:spPr>
      </p:pic>
      <p:sp>
        <p:nvSpPr>
          <p:cNvPr id="4" name="TextBox 3"/>
          <p:cNvSpPr txBox="1"/>
          <p:nvPr/>
        </p:nvSpPr>
        <p:spPr>
          <a:xfrm>
            <a:off x="1413385" y="2919334"/>
            <a:ext cx="1203150" cy="400110"/>
          </a:xfrm>
          <a:prstGeom prst="rect">
            <a:avLst/>
          </a:prstGeom>
          <a:noFill/>
        </p:spPr>
        <p:txBody>
          <a:bodyPr wrap="none" rtlCol="0">
            <a:spAutoFit/>
          </a:bodyPr>
          <a:lstStyle/>
          <a:p>
            <a:pPr algn="ctr"/>
            <a:r>
              <a:rPr lang="en-US" sz="2000" dirty="0" smtClean="0"/>
              <a:t>Roosevelt</a:t>
            </a:r>
            <a:endParaRPr lang="en-US" sz="2000" dirty="0"/>
          </a:p>
        </p:txBody>
      </p:sp>
      <p:sp>
        <p:nvSpPr>
          <p:cNvPr id="9" name="TextBox 8"/>
          <p:cNvSpPr txBox="1"/>
          <p:nvPr/>
        </p:nvSpPr>
        <p:spPr>
          <a:xfrm>
            <a:off x="1348510" y="5952328"/>
            <a:ext cx="858056" cy="400110"/>
          </a:xfrm>
          <a:prstGeom prst="rect">
            <a:avLst/>
          </a:prstGeom>
          <a:noFill/>
        </p:spPr>
        <p:txBody>
          <a:bodyPr wrap="none" rtlCol="0">
            <a:spAutoFit/>
          </a:bodyPr>
          <a:lstStyle/>
          <a:p>
            <a:pPr algn="ctr"/>
            <a:r>
              <a:rPr lang="en-US" sz="2000" dirty="0" smtClean="0"/>
              <a:t>Trump</a:t>
            </a:r>
            <a:endParaRPr lang="en-US" sz="2000" dirty="0"/>
          </a:p>
        </p:txBody>
      </p:sp>
      <p:sp>
        <p:nvSpPr>
          <p:cNvPr id="10" name="TextBox 9"/>
          <p:cNvSpPr txBox="1"/>
          <p:nvPr/>
        </p:nvSpPr>
        <p:spPr>
          <a:xfrm>
            <a:off x="5625359" y="2931654"/>
            <a:ext cx="941283" cy="400110"/>
          </a:xfrm>
          <a:prstGeom prst="rect">
            <a:avLst/>
          </a:prstGeom>
          <a:noFill/>
        </p:spPr>
        <p:txBody>
          <a:bodyPr wrap="none" rtlCol="0">
            <a:spAutoFit/>
          </a:bodyPr>
          <a:lstStyle/>
          <a:p>
            <a:pPr algn="ctr"/>
            <a:r>
              <a:rPr lang="en-US" sz="2000" dirty="0" smtClean="0"/>
              <a:t>Obama</a:t>
            </a:r>
            <a:endParaRPr lang="en-US" sz="2000" dirty="0"/>
          </a:p>
        </p:txBody>
      </p:sp>
      <p:sp>
        <p:nvSpPr>
          <p:cNvPr id="11" name="TextBox 10"/>
          <p:cNvSpPr txBox="1"/>
          <p:nvPr/>
        </p:nvSpPr>
        <p:spPr>
          <a:xfrm>
            <a:off x="9361879" y="2935917"/>
            <a:ext cx="1088952" cy="400110"/>
          </a:xfrm>
          <a:prstGeom prst="rect">
            <a:avLst/>
          </a:prstGeom>
          <a:noFill/>
        </p:spPr>
        <p:txBody>
          <a:bodyPr wrap="none" rtlCol="0">
            <a:spAutoFit/>
          </a:bodyPr>
          <a:lstStyle/>
          <a:p>
            <a:pPr algn="ctr"/>
            <a:r>
              <a:rPr lang="en-US" sz="2000" dirty="0" smtClean="0"/>
              <a:t>Kennedy</a:t>
            </a:r>
            <a:endParaRPr lang="en-US" sz="2000" dirty="0"/>
          </a:p>
        </p:txBody>
      </p:sp>
      <p:sp>
        <p:nvSpPr>
          <p:cNvPr id="12" name="TextBox 11"/>
          <p:cNvSpPr txBox="1"/>
          <p:nvPr/>
        </p:nvSpPr>
        <p:spPr>
          <a:xfrm>
            <a:off x="9206516" y="5952328"/>
            <a:ext cx="1399679" cy="400110"/>
          </a:xfrm>
          <a:prstGeom prst="rect">
            <a:avLst/>
          </a:prstGeom>
          <a:noFill/>
        </p:spPr>
        <p:txBody>
          <a:bodyPr wrap="none" rtlCol="0">
            <a:spAutoFit/>
          </a:bodyPr>
          <a:lstStyle/>
          <a:p>
            <a:pPr algn="ctr"/>
            <a:r>
              <a:rPr lang="en-US" sz="2000" dirty="0" smtClean="0"/>
              <a:t>Eisenhower</a:t>
            </a:r>
            <a:endParaRPr lang="en-US" sz="2000" dirty="0"/>
          </a:p>
        </p:txBody>
      </p:sp>
      <p:sp>
        <p:nvSpPr>
          <p:cNvPr id="13" name="TextBox 12"/>
          <p:cNvSpPr txBox="1"/>
          <p:nvPr/>
        </p:nvSpPr>
        <p:spPr>
          <a:xfrm>
            <a:off x="4440145" y="3928000"/>
            <a:ext cx="3311711" cy="1384995"/>
          </a:xfrm>
          <a:prstGeom prst="rect">
            <a:avLst/>
          </a:prstGeom>
          <a:noFill/>
        </p:spPr>
        <p:txBody>
          <a:bodyPr wrap="square" rtlCol="0">
            <a:spAutoFit/>
          </a:bodyPr>
          <a:lstStyle/>
          <a:p>
            <a:r>
              <a:rPr lang="en-US" sz="2800" dirty="0" smtClean="0"/>
              <a:t>Each encountered a new communication medium</a:t>
            </a:r>
          </a:p>
        </p:txBody>
      </p:sp>
      <p:sp>
        <p:nvSpPr>
          <p:cNvPr id="5" name="Rectangle 4"/>
          <p:cNvSpPr/>
          <p:nvPr/>
        </p:nvSpPr>
        <p:spPr>
          <a:xfrm>
            <a:off x="4440145" y="5537067"/>
            <a:ext cx="2116240" cy="369332"/>
          </a:xfrm>
          <a:prstGeom prst="rect">
            <a:avLst/>
          </a:prstGeom>
        </p:spPr>
        <p:txBody>
          <a:bodyPr wrap="square">
            <a:spAutoFit/>
          </a:bodyPr>
          <a:lstStyle/>
          <a:p>
            <a:r>
              <a:rPr lang="en-US" dirty="0" smtClean="0">
                <a:hlinkClick r:id="rId7"/>
              </a:rPr>
              <a:t>Links and discussion</a:t>
            </a:r>
            <a:endParaRPr lang="en-US" dirty="0"/>
          </a:p>
        </p:txBody>
      </p:sp>
    </p:spTree>
    <p:extLst>
      <p:ext uri="{BB962C8B-B14F-4D97-AF65-F5344CB8AC3E}">
        <p14:creationId xmlns:p14="http://schemas.microsoft.com/office/powerpoint/2010/main" val="75192797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3824" y="2844213"/>
            <a:ext cx="4610865" cy="1754326"/>
          </a:xfrm>
          <a:prstGeom prst="rect">
            <a:avLst/>
          </a:prstGeom>
        </p:spPr>
        <p:txBody>
          <a:bodyPr wrap="square">
            <a:spAutoFit/>
          </a:bodyPr>
          <a:lstStyle/>
          <a:p>
            <a:r>
              <a:rPr lang="en-US" dirty="0" smtClean="0">
                <a:solidFill>
                  <a:srgbClr val="222222"/>
                </a:solidFill>
                <a:latin typeface="Arial" panose="020B0604020202020204" pitchFamily="34" charset="0"/>
              </a:rPr>
              <a:t>83 </a:t>
            </a:r>
            <a:r>
              <a:rPr lang="en-US" dirty="0">
                <a:solidFill>
                  <a:srgbClr val="222222"/>
                </a:solidFill>
                <a:latin typeface="Arial" panose="020B0604020202020204" pitchFamily="34" charset="0"/>
              </a:rPr>
              <a:t>percent of the </a:t>
            </a:r>
            <a:r>
              <a:rPr lang="en-US" dirty="0" smtClean="0">
                <a:solidFill>
                  <a:srgbClr val="222222"/>
                </a:solidFill>
                <a:latin typeface="Arial" panose="020B0604020202020204" pitchFamily="34" charset="0"/>
              </a:rPr>
              <a:t>PDFs on </a:t>
            </a:r>
            <a:r>
              <a:rPr lang="en-US" i="1" dirty="0" smtClean="0">
                <a:solidFill>
                  <a:srgbClr val="222222"/>
                </a:solidFill>
                <a:latin typeface="Arial" panose="020B0604020202020204" pitchFamily="34" charset="0"/>
              </a:rPr>
              <a:t>.</a:t>
            </a:r>
            <a:r>
              <a:rPr lang="en-US" i="1" dirty="0" err="1" smtClean="0">
                <a:solidFill>
                  <a:srgbClr val="222222"/>
                </a:solidFill>
                <a:latin typeface="Arial" panose="020B0604020202020204" pitchFamily="34" charset="0"/>
              </a:rPr>
              <a:t>gov</a:t>
            </a:r>
            <a:r>
              <a:rPr lang="en-US" i="1" dirty="0" smtClean="0">
                <a:solidFill>
                  <a:srgbClr val="222222"/>
                </a:solidFill>
                <a:latin typeface="Arial" panose="020B0604020202020204" pitchFamily="34" charset="0"/>
              </a:rPr>
              <a:t> </a:t>
            </a:r>
            <a:r>
              <a:rPr lang="en-US" dirty="0" smtClean="0">
                <a:solidFill>
                  <a:srgbClr val="222222"/>
                </a:solidFill>
                <a:latin typeface="Arial" panose="020B0604020202020204" pitchFamily="34" charset="0"/>
              </a:rPr>
              <a:t>and </a:t>
            </a:r>
            <a:r>
              <a:rPr lang="en-US" i="1" dirty="0" smtClean="0">
                <a:solidFill>
                  <a:srgbClr val="222222"/>
                </a:solidFill>
                <a:latin typeface="Arial" panose="020B0604020202020204" pitchFamily="34" charset="0"/>
              </a:rPr>
              <a:t>.mil </a:t>
            </a:r>
            <a:r>
              <a:rPr lang="en-US" dirty="0" smtClean="0">
                <a:solidFill>
                  <a:srgbClr val="222222"/>
                </a:solidFill>
                <a:latin typeface="Arial" panose="020B0604020202020204" pitchFamily="34" charset="0"/>
              </a:rPr>
              <a:t>sites were deleted between 2008 and 2012.</a:t>
            </a:r>
          </a:p>
          <a:p>
            <a:endParaRPr lang="en-US" dirty="0">
              <a:solidFill>
                <a:srgbClr val="222222"/>
              </a:solidFill>
              <a:latin typeface="Arial" panose="020B0604020202020204" pitchFamily="34" charset="0"/>
            </a:endParaRPr>
          </a:p>
          <a:p>
            <a:r>
              <a:rPr lang="en-US" dirty="0">
                <a:solidFill>
                  <a:srgbClr val="222222"/>
                </a:solidFill>
                <a:latin typeface="Arial" panose="020B0604020202020204" pitchFamily="34" charset="0"/>
              </a:rPr>
              <a:t>The headline of the press release for George Bush’s “mission accomplished” speech was first altered then deleted</a:t>
            </a:r>
            <a:r>
              <a:rPr lang="en-US" dirty="0" smtClean="0">
                <a:solidFill>
                  <a:srgbClr val="222222"/>
                </a:solidFill>
                <a:latin typeface="Arial" panose="020B0604020202020204" pitchFamily="34" charset="0"/>
              </a:rPr>
              <a:t>.</a:t>
            </a:r>
            <a:endParaRPr lang="en-US" dirty="0">
              <a:solidFill>
                <a:srgbClr val="222222"/>
              </a:solidFill>
              <a:latin typeface="Arial" panose="020B0604020202020204" pitchFamily="34" charset="0"/>
            </a:endParaRPr>
          </a:p>
        </p:txBody>
      </p:sp>
      <p:sp>
        <p:nvSpPr>
          <p:cNvPr id="3" name="Rectangle 2"/>
          <p:cNvSpPr/>
          <p:nvPr/>
        </p:nvSpPr>
        <p:spPr>
          <a:xfrm>
            <a:off x="583824" y="4598539"/>
            <a:ext cx="831476" cy="369332"/>
          </a:xfrm>
          <a:prstGeom prst="rect">
            <a:avLst/>
          </a:prstGeom>
        </p:spPr>
        <p:txBody>
          <a:bodyPr wrap="square">
            <a:spAutoFit/>
          </a:bodyPr>
          <a:lstStyle/>
          <a:p>
            <a:r>
              <a:rPr lang="en-US" dirty="0" smtClean="0">
                <a:hlinkClick r:id="rId2"/>
              </a:rPr>
              <a:t>Source</a:t>
            </a:r>
            <a:endParaRPr lang="en-US" dirty="0"/>
          </a:p>
        </p:txBody>
      </p:sp>
      <p:sp>
        <p:nvSpPr>
          <p:cNvPr id="4" name="TextBox 3"/>
          <p:cNvSpPr txBox="1"/>
          <p:nvPr/>
        </p:nvSpPr>
        <p:spPr>
          <a:xfrm>
            <a:off x="583825" y="1268576"/>
            <a:ext cx="4556313" cy="954107"/>
          </a:xfrm>
          <a:prstGeom prst="rect">
            <a:avLst/>
          </a:prstGeom>
          <a:noFill/>
        </p:spPr>
        <p:txBody>
          <a:bodyPr wrap="square" rtlCol="0">
            <a:spAutoFit/>
          </a:bodyPr>
          <a:lstStyle/>
          <a:p>
            <a:r>
              <a:rPr lang="en-US" sz="2800" dirty="0" smtClean="0"/>
              <a:t>The Internet is fragile, with an unreliable political memory</a:t>
            </a:r>
            <a:endParaRPr lang="en-US" sz="2800" dirty="0"/>
          </a:p>
        </p:txBody>
      </p:sp>
      <p:pic>
        <p:nvPicPr>
          <p:cNvPr id="4098" name="Picture 2" descr="http://bushrewrite.americanbridge.org/app/uploads/sites/12/miss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490" y="2580517"/>
            <a:ext cx="3876976" cy="280490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themideastbeast.com/wp-content/uploads/2016/03/M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490" y="1268576"/>
            <a:ext cx="3876976" cy="85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85852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225905" y="1025909"/>
            <a:ext cx="3456627" cy="2573152"/>
          </a:xfrm>
          <a:prstGeom prst="rect">
            <a:avLst/>
          </a:prstGeom>
          <a:ln>
            <a:solidFill>
              <a:schemeClr val="tx1">
                <a:lumMod val="50000"/>
                <a:lumOff val="50000"/>
              </a:schemeClr>
            </a:solidFill>
          </a:ln>
        </p:spPr>
      </p:pic>
      <p:sp>
        <p:nvSpPr>
          <p:cNvPr id="6" name="Rectangle 5"/>
          <p:cNvSpPr/>
          <p:nvPr/>
        </p:nvSpPr>
        <p:spPr>
          <a:xfrm>
            <a:off x="10825282" y="3599061"/>
            <a:ext cx="857250" cy="369332"/>
          </a:xfrm>
          <a:prstGeom prst="rect">
            <a:avLst/>
          </a:prstGeom>
        </p:spPr>
        <p:txBody>
          <a:bodyPr wrap="square">
            <a:spAutoFit/>
          </a:bodyPr>
          <a:lstStyle/>
          <a:p>
            <a:pPr algn="r"/>
            <a:r>
              <a:rPr lang="en-US" dirty="0" smtClean="0">
                <a:hlinkClick r:id="rId4"/>
              </a:rPr>
              <a:t>Source</a:t>
            </a:r>
            <a:endParaRPr lang="en-US" dirty="0"/>
          </a:p>
        </p:txBody>
      </p:sp>
      <p:pic>
        <p:nvPicPr>
          <p:cNvPr id="7" name="Picture 6"/>
          <p:cNvPicPr>
            <a:picLocks noChangeAspect="1"/>
          </p:cNvPicPr>
          <p:nvPr/>
        </p:nvPicPr>
        <p:blipFill>
          <a:blip r:embed="rId5"/>
          <a:stretch>
            <a:fillRect/>
          </a:stretch>
        </p:blipFill>
        <p:spPr>
          <a:xfrm>
            <a:off x="4154055" y="1025909"/>
            <a:ext cx="3456627" cy="3745578"/>
          </a:xfrm>
          <a:prstGeom prst="rect">
            <a:avLst/>
          </a:prstGeom>
          <a:ln>
            <a:solidFill>
              <a:schemeClr val="tx1">
                <a:lumMod val="50000"/>
                <a:lumOff val="50000"/>
              </a:schemeClr>
            </a:solidFill>
          </a:ln>
        </p:spPr>
      </p:pic>
      <p:sp>
        <p:nvSpPr>
          <p:cNvPr id="8" name="Rectangle 7"/>
          <p:cNvSpPr/>
          <p:nvPr/>
        </p:nvSpPr>
        <p:spPr>
          <a:xfrm>
            <a:off x="6765950" y="4771487"/>
            <a:ext cx="844732" cy="369332"/>
          </a:xfrm>
          <a:prstGeom prst="rect">
            <a:avLst/>
          </a:prstGeom>
        </p:spPr>
        <p:txBody>
          <a:bodyPr wrap="square">
            <a:spAutoFit/>
          </a:bodyPr>
          <a:lstStyle/>
          <a:p>
            <a:pPr algn="ctr"/>
            <a:r>
              <a:rPr lang="en-US" dirty="0" smtClean="0">
                <a:hlinkClick r:id="rId6"/>
              </a:rPr>
              <a:t>Source</a:t>
            </a:r>
            <a:endParaRPr lang="en-US" dirty="0"/>
          </a:p>
        </p:txBody>
      </p:sp>
      <p:pic>
        <p:nvPicPr>
          <p:cNvPr id="11"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772" y="5717712"/>
            <a:ext cx="419830" cy="41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959872" y="5746554"/>
            <a:ext cx="7125550" cy="400110"/>
          </a:xfrm>
          <a:prstGeom prst="rect">
            <a:avLst/>
          </a:prstGeom>
          <a:noFill/>
        </p:spPr>
        <p:txBody>
          <a:bodyPr wrap="square" rtlCol="0">
            <a:spAutoFit/>
          </a:bodyPr>
          <a:lstStyle/>
          <a:p>
            <a:r>
              <a:rPr lang="en-US" sz="2000" dirty="0" smtClean="0"/>
              <a:t>Would you  accept and retweet these posts or be skeptical?</a:t>
            </a:r>
            <a:endParaRPr lang="en-US" sz="2000" dirty="0"/>
          </a:p>
        </p:txBody>
      </p:sp>
      <p:sp>
        <p:nvSpPr>
          <p:cNvPr id="13" name="Rectangle 12"/>
          <p:cNvSpPr/>
          <p:nvPr/>
        </p:nvSpPr>
        <p:spPr>
          <a:xfrm>
            <a:off x="451872" y="3371320"/>
            <a:ext cx="1316002" cy="707886"/>
          </a:xfrm>
          <a:prstGeom prst="rect">
            <a:avLst/>
          </a:prstGeom>
        </p:spPr>
        <p:txBody>
          <a:bodyPr wrap="none">
            <a:spAutoFit/>
          </a:bodyPr>
          <a:lstStyle/>
          <a:p>
            <a:r>
              <a:rPr lang="en-US" sz="2000" dirty="0">
                <a:hlinkClick r:id="rId8"/>
              </a:rPr>
              <a:t>Source</a:t>
            </a:r>
            <a:endParaRPr lang="en-US" sz="2000" dirty="0"/>
          </a:p>
          <a:p>
            <a:r>
              <a:rPr lang="en-US" sz="2000" dirty="0" smtClean="0">
                <a:hlinkClick r:id="rId9"/>
              </a:rPr>
              <a:t>@</a:t>
            </a:r>
            <a:r>
              <a:rPr lang="en-US" sz="2000" dirty="0" err="1" smtClean="0">
                <a:hlinkClick r:id="rId9"/>
              </a:rPr>
              <a:t>genflynn</a:t>
            </a:r>
            <a:endParaRPr lang="en-US" sz="2000" dirty="0"/>
          </a:p>
        </p:txBody>
      </p:sp>
      <p:sp>
        <p:nvSpPr>
          <p:cNvPr id="14" name="TextBox 13"/>
          <p:cNvSpPr txBox="1"/>
          <p:nvPr/>
        </p:nvSpPr>
        <p:spPr>
          <a:xfrm>
            <a:off x="451872" y="1025909"/>
            <a:ext cx="2767578" cy="2246769"/>
          </a:xfrm>
          <a:prstGeom prst="rect">
            <a:avLst/>
          </a:prstGeom>
          <a:noFill/>
        </p:spPr>
        <p:txBody>
          <a:bodyPr wrap="square" rtlCol="0">
            <a:spAutoFit/>
          </a:bodyPr>
          <a:lstStyle/>
          <a:p>
            <a:r>
              <a:rPr lang="en-US" sz="2800" dirty="0" smtClean="0"/>
              <a:t>Sample tweets by General Michael Flynn, Trump’s pick for national security advisor</a:t>
            </a:r>
            <a:endParaRPr lang="en-US" sz="2800" dirty="0"/>
          </a:p>
        </p:txBody>
      </p:sp>
    </p:spTree>
    <p:extLst>
      <p:ext uri="{BB962C8B-B14F-4D97-AF65-F5344CB8AC3E}">
        <p14:creationId xmlns:p14="http://schemas.microsoft.com/office/powerpoint/2010/main" val="311118580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071" y="635598"/>
            <a:ext cx="5111029" cy="2932178"/>
          </a:xfrm>
          <a:prstGeom prst="rect">
            <a:avLst/>
          </a:prstGeom>
          <a:ln>
            <a:solidFill>
              <a:schemeClr val="tx1">
                <a:lumMod val="50000"/>
                <a:lumOff val="50000"/>
              </a:schemeClr>
            </a:solidFill>
          </a:ln>
        </p:spPr>
      </p:pic>
      <p:sp>
        <p:nvSpPr>
          <p:cNvPr id="4" name="TextBox 3"/>
          <p:cNvSpPr txBox="1"/>
          <p:nvPr/>
        </p:nvSpPr>
        <p:spPr>
          <a:xfrm>
            <a:off x="699249" y="1069040"/>
            <a:ext cx="3852581" cy="954107"/>
          </a:xfrm>
          <a:prstGeom prst="rect">
            <a:avLst/>
          </a:prstGeom>
          <a:noFill/>
        </p:spPr>
        <p:txBody>
          <a:bodyPr wrap="square" rtlCol="0">
            <a:spAutoFit/>
          </a:bodyPr>
          <a:lstStyle/>
          <a:p>
            <a:r>
              <a:rPr lang="en-US" sz="2800" dirty="0" smtClean="0"/>
              <a:t>General Flynn deleted this embarrassing tweet.</a:t>
            </a:r>
            <a:endParaRPr lang="en-US" sz="2800" dirty="0"/>
          </a:p>
        </p:txBody>
      </p:sp>
      <p:sp>
        <p:nvSpPr>
          <p:cNvPr id="5" name="Rectangle 4"/>
          <p:cNvSpPr/>
          <p:nvPr/>
        </p:nvSpPr>
        <p:spPr>
          <a:xfrm>
            <a:off x="10195111" y="3852147"/>
            <a:ext cx="891989" cy="400110"/>
          </a:xfrm>
          <a:prstGeom prst="rect">
            <a:avLst/>
          </a:prstGeom>
        </p:spPr>
        <p:txBody>
          <a:bodyPr wrap="square">
            <a:spAutoFit/>
          </a:bodyPr>
          <a:lstStyle/>
          <a:p>
            <a:r>
              <a:rPr lang="en-US" sz="2000" dirty="0" smtClean="0">
                <a:hlinkClick r:id="rId4"/>
              </a:rPr>
              <a:t>Source</a:t>
            </a:r>
            <a:endParaRPr lang="en-US" dirty="0"/>
          </a:p>
        </p:txBody>
      </p:sp>
      <p:sp>
        <p:nvSpPr>
          <p:cNvPr id="6" name="TextBox 5"/>
          <p:cNvSpPr txBox="1"/>
          <p:nvPr/>
        </p:nvSpPr>
        <p:spPr>
          <a:xfrm>
            <a:off x="699249" y="4611906"/>
            <a:ext cx="5019387" cy="400110"/>
          </a:xfrm>
          <a:prstGeom prst="rect">
            <a:avLst/>
          </a:prstGeom>
          <a:noFill/>
        </p:spPr>
        <p:txBody>
          <a:bodyPr wrap="none" rtlCol="0">
            <a:spAutoFit/>
          </a:bodyPr>
          <a:lstStyle/>
          <a:p>
            <a:r>
              <a:rPr lang="en-US" sz="2000" dirty="0" smtClean="0">
                <a:solidFill>
                  <a:srgbClr val="FF0000"/>
                </a:solidFill>
              </a:rPr>
              <a:t>But, it had been saved by the </a:t>
            </a:r>
            <a:r>
              <a:rPr lang="en-US" sz="2000" dirty="0" smtClean="0">
                <a:solidFill>
                  <a:srgbClr val="FF0000"/>
                </a:solidFill>
                <a:hlinkClick r:id="rId5"/>
              </a:rPr>
              <a:t>Internet Archive</a:t>
            </a:r>
            <a:r>
              <a:rPr lang="en-US" sz="2000" dirty="0" smtClean="0">
                <a:solidFill>
                  <a:srgbClr val="FF0000"/>
                </a:solidFill>
              </a:rPr>
              <a:t>.</a:t>
            </a:r>
            <a:endParaRPr lang="en-US" sz="2000" dirty="0">
              <a:solidFill>
                <a:srgbClr val="FF0000"/>
              </a:solidFill>
            </a:endParaRPr>
          </a:p>
        </p:txBody>
      </p:sp>
      <p:sp>
        <p:nvSpPr>
          <p:cNvPr id="7" name="TextBox 6"/>
          <p:cNvSpPr txBox="1"/>
          <p:nvPr/>
        </p:nvSpPr>
        <p:spPr>
          <a:xfrm>
            <a:off x="8568654" y="4611906"/>
            <a:ext cx="2518446" cy="400110"/>
          </a:xfrm>
          <a:prstGeom prst="rect">
            <a:avLst/>
          </a:prstGeom>
          <a:noFill/>
        </p:spPr>
        <p:txBody>
          <a:bodyPr wrap="none" rtlCol="0">
            <a:spAutoFit/>
          </a:bodyPr>
          <a:lstStyle/>
          <a:p>
            <a:r>
              <a:rPr lang="en-US" sz="2000" dirty="0" smtClean="0">
                <a:hlinkClick r:id="rId6"/>
              </a:rPr>
              <a:t>CNN background story</a:t>
            </a:r>
            <a:endParaRPr lang="en-US" sz="2000" dirty="0"/>
          </a:p>
        </p:txBody>
      </p:sp>
    </p:spTree>
    <p:extLst>
      <p:ext uri="{BB962C8B-B14F-4D97-AF65-F5344CB8AC3E}">
        <p14:creationId xmlns:p14="http://schemas.microsoft.com/office/powerpoint/2010/main" val="40407289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1.bp.blogspot.com/-dA3-MW-wNEE/WG_k4FfK67I/AAAAAAAA6nc/eAtrtl0hjb8VH2j_jalPNtkZe5D2GZeEgCLcB/s1600/trumparchiv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523" y="1228549"/>
            <a:ext cx="2435487" cy="149221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076" name="Picture 4" descr="https://4.bp.blogspot.com/-zMuCel8BTUM/WGws2vMtMxI/AAAAAAAA6YQ/Y1uiENXBRck9vRLsdvRBm1rjkzO9TdvUQCLcB/s1600/sovietcoupwaybackmachin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535" y="4200623"/>
            <a:ext cx="2438084" cy="139431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4463" y="2732483"/>
            <a:ext cx="2619607" cy="646331"/>
          </a:xfrm>
          <a:prstGeom prst="rect">
            <a:avLst/>
          </a:prstGeom>
          <a:noFill/>
        </p:spPr>
        <p:txBody>
          <a:bodyPr wrap="square" rtlCol="0">
            <a:spAutoFit/>
          </a:bodyPr>
          <a:lstStyle/>
          <a:p>
            <a:r>
              <a:rPr lang="en-US" dirty="0" smtClean="0"/>
              <a:t>Focused political archives: audio and video material</a:t>
            </a:r>
            <a:endParaRPr lang="en-US" dirty="0"/>
          </a:p>
        </p:txBody>
      </p:sp>
      <p:sp>
        <p:nvSpPr>
          <p:cNvPr id="7" name="TextBox 6"/>
          <p:cNvSpPr txBox="1"/>
          <p:nvPr/>
        </p:nvSpPr>
        <p:spPr>
          <a:xfrm>
            <a:off x="2316855" y="210589"/>
            <a:ext cx="8387713" cy="523220"/>
          </a:xfrm>
          <a:prstGeom prst="rect">
            <a:avLst/>
          </a:prstGeom>
          <a:noFill/>
        </p:spPr>
        <p:txBody>
          <a:bodyPr wrap="square" rtlCol="0">
            <a:spAutoFit/>
          </a:bodyPr>
          <a:lstStyle/>
          <a:p>
            <a:r>
              <a:rPr lang="en-US" sz="2800" dirty="0" smtClean="0"/>
              <a:t>The Internet Archive protects the political record</a:t>
            </a:r>
            <a:endParaRPr lang="en-US" sz="2800" dirty="0"/>
          </a:p>
        </p:txBody>
      </p:sp>
      <p:sp>
        <p:nvSpPr>
          <p:cNvPr id="3" name="Rectangle 2"/>
          <p:cNvSpPr/>
          <p:nvPr/>
        </p:nvSpPr>
        <p:spPr>
          <a:xfrm>
            <a:off x="724463" y="5594940"/>
            <a:ext cx="2830535" cy="646331"/>
          </a:xfrm>
          <a:prstGeom prst="rect">
            <a:avLst/>
          </a:prstGeom>
        </p:spPr>
        <p:txBody>
          <a:bodyPr wrap="square">
            <a:spAutoFit/>
          </a:bodyPr>
          <a:lstStyle/>
          <a:p>
            <a:r>
              <a:rPr lang="en-US" dirty="0" smtClean="0"/>
              <a:t>Web site backup: over </a:t>
            </a:r>
            <a:r>
              <a:rPr lang="en-US" dirty="0"/>
              <a:t>279 billion Web </a:t>
            </a:r>
            <a:r>
              <a:rPr lang="en-US" dirty="0" smtClean="0"/>
              <a:t>pages saved</a:t>
            </a:r>
            <a:endParaRPr lang="en-US" dirty="0"/>
          </a:p>
        </p:txBody>
      </p:sp>
      <p:pic>
        <p:nvPicPr>
          <p:cNvPr id="8" name="K8I28erYFLc"/>
          <p:cNvPicPr>
            <a:picLocks noRot="1" noChangeAspect="1"/>
          </p:cNvPicPr>
          <p:nvPr>
            <a:videoFile r:link="rId1"/>
          </p:nvPr>
        </p:nvPicPr>
        <p:blipFill>
          <a:blip r:embed="rId5"/>
          <a:stretch>
            <a:fillRect/>
          </a:stretch>
        </p:blipFill>
        <p:spPr>
          <a:xfrm>
            <a:off x="5061925" y="1228961"/>
            <a:ext cx="6522346" cy="3668820"/>
          </a:xfrm>
          <a:prstGeom prst="rect">
            <a:avLst/>
          </a:prstGeom>
        </p:spPr>
      </p:pic>
      <p:sp>
        <p:nvSpPr>
          <p:cNvPr id="2" name="Rectangle 1"/>
          <p:cNvSpPr/>
          <p:nvPr/>
        </p:nvSpPr>
        <p:spPr>
          <a:xfrm>
            <a:off x="10682949" y="5871939"/>
            <a:ext cx="833992" cy="369332"/>
          </a:xfrm>
          <a:prstGeom prst="rect">
            <a:avLst/>
          </a:prstGeom>
        </p:spPr>
        <p:txBody>
          <a:bodyPr wrap="square">
            <a:spAutoFit/>
          </a:bodyPr>
          <a:lstStyle/>
          <a:p>
            <a:r>
              <a:rPr lang="en-US" dirty="0" smtClean="0">
                <a:hlinkClick r:id="rId6"/>
              </a:rPr>
              <a:t>Source</a:t>
            </a:r>
            <a:endParaRPr lang="en-US" dirty="0"/>
          </a:p>
        </p:txBody>
      </p:sp>
    </p:spTree>
    <p:extLst>
      <p:ext uri="{BB962C8B-B14F-4D97-AF65-F5344CB8AC3E}">
        <p14:creationId xmlns:p14="http://schemas.microsoft.com/office/powerpoint/2010/main" val="319652328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3"/>
          </p:cNvPr>
          <p:cNvSpPr/>
          <p:nvPr/>
        </p:nvSpPr>
        <p:spPr>
          <a:xfrm>
            <a:off x="392688" y="4751019"/>
            <a:ext cx="931916" cy="369332"/>
          </a:xfrm>
          <a:prstGeom prst="rect">
            <a:avLst/>
          </a:prstGeom>
        </p:spPr>
        <p:txBody>
          <a:bodyPr wrap="square">
            <a:spAutoFit/>
          </a:bodyPr>
          <a:lstStyle/>
          <a:p>
            <a:r>
              <a:rPr lang="en-US" dirty="0" smtClean="0">
                <a:hlinkClick r:id="rId3"/>
              </a:rPr>
              <a:t>Source</a:t>
            </a:r>
            <a:endParaRPr lang="en-US" dirty="0"/>
          </a:p>
        </p:txBody>
      </p:sp>
      <p:sp>
        <p:nvSpPr>
          <p:cNvPr id="4" name="TextBox 3"/>
          <p:cNvSpPr txBox="1"/>
          <p:nvPr/>
        </p:nvSpPr>
        <p:spPr>
          <a:xfrm>
            <a:off x="392688" y="2299527"/>
            <a:ext cx="3836330" cy="1938992"/>
          </a:xfrm>
          <a:prstGeom prst="rect">
            <a:avLst/>
          </a:prstGeom>
          <a:noFill/>
        </p:spPr>
        <p:txBody>
          <a:bodyPr wrap="square" rtlCol="0">
            <a:spAutoFit/>
          </a:bodyPr>
          <a:lstStyle/>
          <a:p>
            <a:r>
              <a:rPr lang="en-US" sz="2000" dirty="0" smtClean="0"/>
              <a:t>The Internet Archive collaborates with other, more specialized archive projects.</a:t>
            </a:r>
          </a:p>
          <a:p>
            <a:endParaRPr lang="en-US" sz="2000" dirty="0"/>
          </a:p>
          <a:p>
            <a:r>
              <a:rPr lang="en-US" sz="2000" dirty="0" smtClean="0"/>
              <a:t>They plan to archive Interactive services in the future.</a:t>
            </a:r>
          </a:p>
        </p:txBody>
      </p:sp>
      <p:pic>
        <p:nvPicPr>
          <p:cNvPr id="1028" name="Picture 4" descr="https://2.bp.blogspot.com/-SM2euG-D57M/WFKJjNA9oqI/AAAAAAAA5SY/nszX4NZuiTI3JqeP_Z_wCG0BCJ7ZtunSwCLcB/s1600/nasaglobalwarmingma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0147" y="1002130"/>
            <a:ext cx="6381301" cy="32949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2688" y="1002130"/>
            <a:ext cx="3837114" cy="954107"/>
          </a:xfrm>
          <a:prstGeom prst="rect">
            <a:avLst/>
          </a:prstGeom>
          <a:noFill/>
        </p:spPr>
        <p:txBody>
          <a:bodyPr wrap="square" rtlCol="0">
            <a:spAutoFit/>
          </a:bodyPr>
          <a:lstStyle/>
          <a:p>
            <a:r>
              <a:rPr lang="en-US" sz="2800" dirty="0" smtClean="0"/>
              <a:t>Climate science </a:t>
            </a:r>
            <a:r>
              <a:rPr lang="en-US" sz="2800" dirty="0"/>
              <a:t>data </a:t>
            </a:r>
            <a:r>
              <a:rPr lang="en-US" sz="2800" dirty="0" smtClean="0"/>
              <a:t> and research archive</a:t>
            </a:r>
            <a:endParaRPr lang="en-US" sz="2800" dirty="0"/>
          </a:p>
        </p:txBody>
      </p:sp>
    </p:spTree>
    <p:extLst>
      <p:ext uri="{BB962C8B-B14F-4D97-AF65-F5344CB8AC3E}">
        <p14:creationId xmlns:p14="http://schemas.microsoft.com/office/powerpoint/2010/main" val="313246290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14449" y="5533971"/>
            <a:ext cx="2253887" cy="338554"/>
          </a:xfrm>
          <a:prstGeom prst="rect">
            <a:avLst/>
          </a:prstGeom>
        </p:spPr>
        <p:txBody>
          <a:bodyPr wrap="square">
            <a:spAutoFit/>
          </a:bodyPr>
          <a:lstStyle/>
          <a:p>
            <a:r>
              <a:rPr lang="en-US" sz="1600" dirty="0" smtClean="0">
                <a:hlinkClick r:id="rId3"/>
              </a:rPr>
              <a:t>Christian Times, 10/3</a:t>
            </a:r>
            <a:endParaRPr lang="en-US" sz="1600" dirty="0"/>
          </a:p>
        </p:txBody>
      </p:sp>
      <p:sp>
        <p:nvSpPr>
          <p:cNvPr id="5" name="Rectangle 4"/>
          <p:cNvSpPr/>
          <p:nvPr/>
        </p:nvSpPr>
        <p:spPr>
          <a:xfrm>
            <a:off x="424234" y="161485"/>
            <a:ext cx="6909968" cy="523220"/>
          </a:xfrm>
          <a:prstGeom prst="rect">
            <a:avLst/>
          </a:prstGeom>
        </p:spPr>
        <p:txBody>
          <a:bodyPr wrap="square">
            <a:spAutoFit/>
          </a:bodyPr>
          <a:lstStyle/>
          <a:p>
            <a:r>
              <a:rPr lang="en-US" sz="2800" dirty="0" smtClean="0"/>
              <a:t>Internet Archive preserves fake news site</a:t>
            </a:r>
            <a:endParaRPr lang="en-US" sz="2800" dirty="0"/>
          </a:p>
        </p:txBody>
      </p:sp>
      <p:sp>
        <p:nvSpPr>
          <p:cNvPr id="6" name="Rectangle 5"/>
          <p:cNvSpPr/>
          <p:nvPr/>
        </p:nvSpPr>
        <p:spPr>
          <a:xfrm>
            <a:off x="3825330" y="5533971"/>
            <a:ext cx="986071" cy="338554"/>
          </a:xfrm>
          <a:prstGeom prst="rect">
            <a:avLst/>
          </a:prstGeom>
        </p:spPr>
        <p:txBody>
          <a:bodyPr wrap="square">
            <a:spAutoFit/>
          </a:bodyPr>
          <a:lstStyle/>
          <a:p>
            <a:pPr algn="r"/>
            <a:r>
              <a:rPr lang="en-US" sz="1600" dirty="0" smtClean="0">
                <a:hlinkClick r:id="rId4"/>
              </a:rPr>
              <a:t>Debunk</a:t>
            </a:r>
            <a:endParaRPr lang="en-US" sz="1600" dirty="0"/>
          </a:p>
        </p:txBody>
      </p:sp>
      <p:pic>
        <p:nvPicPr>
          <p:cNvPr id="7" name="Picture 6"/>
          <p:cNvPicPr>
            <a:picLocks noChangeAspect="1"/>
          </p:cNvPicPr>
          <p:nvPr/>
        </p:nvPicPr>
        <p:blipFill>
          <a:blip r:embed="rId5"/>
          <a:stretch>
            <a:fillRect/>
          </a:stretch>
        </p:blipFill>
        <p:spPr>
          <a:xfrm>
            <a:off x="529338" y="1797274"/>
            <a:ext cx="4197979" cy="3736697"/>
          </a:xfrm>
          <a:prstGeom prst="rect">
            <a:avLst/>
          </a:prstGeom>
          <a:ln>
            <a:solidFill>
              <a:schemeClr val="accent1"/>
            </a:solidFill>
          </a:ln>
        </p:spPr>
      </p:pic>
      <p:pic>
        <p:nvPicPr>
          <p:cNvPr id="8" name="Picture 7"/>
          <p:cNvPicPr>
            <a:picLocks noChangeAspect="1"/>
          </p:cNvPicPr>
          <p:nvPr/>
        </p:nvPicPr>
        <p:blipFill>
          <a:blip r:embed="rId6"/>
          <a:stretch>
            <a:fillRect/>
          </a:stretch>
        </p:blipFill>
        <p:spPr>
          <a:xfrm>
            <a:off x="7431801" y="1093394"/>
            <a:ext cx="4195054" cy="4440577"/>
          </a:xfrm>
          <a:prstGeom prst="rect">
            <a:avLst/>
          </a:prstGeom>
          <a:ln>
            <a:solidFill>
              <a:schemeClr val="accent1"/>
            </a:solidFill>
          </a:ln>
        </p:spPr>
      </p:pic>
      <p:sp>
        <p:nvSpPr>
          <p:cNvPr id="9" name="Rectangle 8"/>
          <p:cNvSpPr/>
          <p:nvPr/>
        </p:nvSpPr>
        <p:spPr>
          <a:xfrm>
            <a:off x="424234" y="5533971"/>
            <a:ext cx="2432561" cy="338554"/>
          </a:xfrm>
          <a:prstGeom prst="rect">
            <a:avLst/>
          </a:prstGeom>
        </p:spPr>
        <p:txBody>
          <a:bodyPr wrap="square">
            <a:spAutoFit/>
          </a:bodyPr>
          <a:lstStyle/>
          <a:p>
            <a:r>
              <a:rPr lang="en-US" sz="1600" dirty="0" smtClean="0">
                <a:hlinkClick r:id="rId7"/>
              </a:rPr>
              <a:t>Christian Times, 10/3</a:t>
            </a:r>
            <a:endParaRPr lang="en-US" sz="1600" dirty="0"/>
          </a:p>
        </p:txBody>
      </p:sp>
      <p:sp>
        <p:nvSpPr>
          <p:cNvPr id="10" name="Rectangle 9"/>
          <p:cNvSpPr/>
          <p:nvPr/>
        </p:nvSpPr>
        <p:spPr>
          <a:xfrm>
            <a:off x="10770261" y="5533971"/>
            <a:ext cx="919656" cy="338554"/>
          </a:xfrm>
          <a:prstGeom prst="rect">
            <a:avLst/>
          </a:prstGeom>
        </p:spPr>
        <p:txBody>
          <a:bodyPr wrap="square">
            <a:spAutoFit/>
          </a:bodyPr>
          <a:lstStyle/>
          <a:p>
            <a:pPr algn="r"/>
            <a:r>
              <a:rPr lang="en-US" sz="1600" dirty="0" smtClean="0">
                <a:hlinkClick r:id="rId8"/>
              </a:rPr>
              <a:t>Debunk</a:t>
            </a:r>
            <a:endParaRPr lang="en-US" sz="1600" dirty="0"/>
          </a:p>
        </p:txBody>
      </p:sp>
      <p:sp>
        <p:nvSpPr>
          <p:cNvPr id="14" name="Rectangle 13"/>
          <p:cNvSpPr/>
          <p:nvPr/>
        </p:nvSpPr>
        <p:spPr>
          <a:xfrm>
            <a:off x="424234" y="684705"/>
            <a:ext cx="5696023" cy="646331"/>
          </a:xfrm>
          <a:prstGeom prst="rect">
            <a:avLst/>
          </a:prstGeom>
        </p:spPr>
        <p:txBody>
          <a:bodyPr wrap="square">
            <a:spAutoFit/>
          </a:bodyPr>
          <a:lstStyle/>
          <a:p>
            <a:pPr marL="285750" indent="-285750">
              <a:buFont typeface="Arial" panose="020B0604020202020204" pitchFamily="34" charset="0"/>
              <a:buChar char="•"/>
            </a:pPr>
            <a:r>
              <a:rPr lang="en-US" dirty="0" smtClean="0"/>
              <a:t>christiantimesnewspaper.com no longer exists</a:t>
            </a:r>
          </a:p>
          <a:p>
            <a:pPr marL="285750" indent="-285750">
              <a:buFont typeface="Arial" panose="020B0604020202020204" pitchFamily="34" charset="0"/>
              <a:buChar char="•"/>
            </a:pPr>
            <a:r>
              <a:rPr lang="en-US" dirty="0" smtClean="0"/>
              <a:t>Internet Archive saved a copy on October 3, 2016</a:t>
            </a:r>
          </a:p>
        </p:txBody>
      </p:sp>
      <p:sp>
        <p:nvSpPr>
          <p:cNvPr id="2" name="TextBox 1"/>
          <p:cNvSpPr txBox="1"/>
          <p:nvPr/>
        </p:nvSpPr>
        <p:spPr>
          <a:xfrm>
            <a:off x="354663" y="6164323"/>
            <a:ext cx="3524555" cy="369332"/>
          </a:xfrm>
          <a:prstGeom prst="rect">
            <a:avLst/>
          </a:prstGeom>
          <a:noFill/>
        </p:spPr>
        <p:txBody>
          <a:bodyPr wrap="none" rtlCol="0">
            <a:spAutoFit/>
          </a:bodyPr>
          <a:lstStyle/>
          <a:p>
            <a:r>
              <a:rPr lang="en-US" dirty="0" smtClean="0">
                <a:hlinkClick r:id="rId9"/>
              </a:rPr>
              <a:t>Background on the Internet Archive</a:t>
            </a:r>
            <a:endParaRPr lang="en-US" dirty="0"/>
          </a:p>
        </p:txBody>
      </p:sp>
    </p:spTree>
    <p:extLst>
      <p:ext uri="{BB962C8B-B14F-4D97-AF65-F5344CB8AC3E}">
        <p14:creationId xmlns:p14="http://schemas.microsoft.com/office/powerpoint/2010/main" val="228990810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285" y="2624123"/>
            <a:ext cx="910057" cy="369332"/>
          </a:xfrm>
          <a:prstGeom prst="rect">
            <a:avLst/>
          </a:prstGeom>
        </p:spPr>
        <p:txBody>
          <a:bodyPr wrap="square">
            <a:spAutoFit/>
          </a:bodyPr>
          <a:lstStyle/>
          <a:p>
            <a:r>
              <a:rPr lang="en-US" dirty="0" smtClean="0">
                <a:hlinkClick r:id="rId2"/>
              </a:rPr>
              <a:t>Source</a:t>
            </a:r>
            <a:endParaRPr lang="en-US" dirty="0"/>
          </a:p>
        </p:txBody>
      </p:sp>
      <p:pic>
        <p:nvPicPr>
          <p:cNvPr id="1026" name="Picture 2" descr="http://media4.s-nbcnews.com/j/newscms/2017_04/1877766/screenshot-twitter-com-2017-01-24-17-50-26_f925ca462ff2d1fe89af9ab5abcc968d.nbcnews-ux-600-7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9025" y="1455442"/>
            <a:ext cx="3722621" cy="4417849"/>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714285" y="1455442"/>
            <a:ext cx="3719274" cy="954107"/>
          </a:xfrm>
          <a:prstGeom prst="rect">
            <a:avLst/>
          </a:prstGeom>
        </p:spPr>
        <p:txBody>
          <a:bodyPr wrap="square">
            <a:spAutoFit/>
          </a:bodyPr>
          <a:lstStyle/>
          <a:p>
            <a:r>
              <a:rPr lang="en-US" sz="2800" dirty="0" smtClean="0"/>
              <a:t>Badlands </a:t>
            </a:r>
            <a:r>
              <a:rPr lang="en-US" sz="2800" dirty="0"/>
              <a:t>National </a:t>
            </a:r>
            <a:r>
              <a:rPr lang="en-US" sz="2800" dirty="0" smtClean="0"/>
              <a:t>Forest tweets deleted</a:t>
            </a:r>
            <a:endParaRPr lang="en-US" sz="2800" dirty="0"/>
          </a:p>
        </p:txBody>
      </p:sp>
      <p:sp>
        <p:nvSpPr>
          <p:cNvPr id="5" name="TextBox 4"/>
          <p:cNvSpPr txBox="1"/>
          <p:nvPr/>
        </p:nvSpPr>
        <p:spPr>
          <a:xfrm>
            <a:off x="7229025" y="664780"/>
            <a:ext cx="2391424" cy="430887"/>
          </a:xfrm>
          <a:prstGeom prst="rect">
            <a:avLst/>
          </a:prstGeom>
          <a:noFill/>
        </p:spPr>
        <p:txBody>
          <a:bodyPr wrap="none" rtlCol="0">
            <a:spAutoFit/>
          </a:bodyPr>
          <a:lstStyle/>
          <a:p>
            <a:r>
              <a:rPr lang="en-US" sz="2200" dirty="0" smtClean="0"/>
              <a:t>The deleted tweets</a:t>
            </a:r>
            <a:endParaRPr lang="en-US" sz="2200" dirty="0"/>
          </a:p>
        </p:txBody>
      </p:sp>
    </p:spTree>
    <p:extLst>
      <p:ext uri="{BB962C8B-B14F-4D97-AF65-F5344CB8AC3E}">
        <p14:creationId xmlns:p14="http://schemas.microsoft.com/office/powerpoint/2010/main" val="5624494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24079" y="1347145"/>
            <a:ext cx="5486440" cy="3933854"/>
          </a:xfrm>
          <a:prstGeom prst="rect">
            <a:avLst/>
          </a:prstGeom>
          <a:ln>
            <a:solidFill>
              <a:schemeClr val="tx1">
                <a:lumMod val="65000"/>
                <a:lumOff val="35000"/>
              </a:schemeClr>
            </a:solidFill>
          </a:ln>
        </p:spPr>
      </p:pic>
      <p:sp>
        <p:nvSpPr>
          <p:cNvPr id="3" name="Rectangle 2"/>
          <p:cNvSpPr/>
          <p:nvPr/>
        </p:nvSpPr>
        <p:spPr>
          <a:xfrm>
            <a:off x="296090" y="5650331"/>
            <a:ext cx="5727990" cy="646331"/>
          </a:xfrm>
          <a:prstGeom prst="rect">
            <a:avLst/>
          </a:prstGeom>
        </p:spPr>
        <p:txBody>
          <a:bodyPr wrap="square">
            <a:spAutoFit/>
          </a:bodyPr>
          <a:lstStyle/>
          <a:p>
            <a:r>
              <a:rPr lang="en-US" dirty="0" smtClean="0">
                <a:hlinkClick r:id="rId4"/>
              </a:rPr>
              <a:t>Alternative account established</a:t>
            </a:r>
            <a:r>
              <a:rPr lang="en-US" dirty="0" smtClean="0"/>
              <a:t> by employees of the National Park Service.</a:t>
            </a:r>
            <a:endParaRPr lang="en-US" dirty="0"/>
          </a:p>
        </p:txBody>
      </p:sp>
      <p:sp>
        <p:nvSpPr>
          <p:cNvPr id="4" name="Rectangle 3"/>
          <p:cNvSpPr/>
          <p:nvPr/>
        </p:nvSpPr>
        <p:spPr>
          <a:xfrm>
            <a:off x="10686153" y="5280999"/>
            <a:ext cx="824366" cy="369332"/>
          </a:xfrm>
          <a:prstGeom prst="rect">
            <a:avLst/>
          </a:prstGeom>
        </p:spPr>
        <p:txBody>
          <a:bodyPr wrap="square">
            <a:spAutoFit/>
          </a:bodyPr>
          <a:lstStyle/>
          <a:p>
            <a:r>
              <a:rPr lang="en-US" dirty="0" smtClean="0">
                <a:hlinkClick r:id="rId5"/>
              </a:rPr>
              <a:t>Source</a:t>
            </a:r>
            <a:endParaRPr lang="en-US" dirty="0"/>
          </a:p>
        </p:txBody>
      </p:sp>
      <p:sp>
        <p:nvSpPr>
          <p:cNvPr id="5" name="TextBox 4"/>
          <p:cNvSpPr txBox="1"/>
          <p:nvPr/>
        </p:nvSpPr>
        <p:spPr>
          <a:xfrm>
            <a:off x="422214" y="1347145"/>
            <a:ext cx="3613758" cy="954107"/>
          </a:xfrm>
          <a:prstGeom prst="rect">
            <a:avLst/>
          </a:prstGeom>
          <a:noFill/>
        </p:spPr>
        <p:txBody>
          <a:bodyPr wrap="square" rtlCol="0">
            <a:spAutoFit/>
          </a:bodyPr>
          <a:lstStyle/>
          <a:p>
            <a:r>
              <a:rPr lang="en-US" sz="2800" dirty="0" smtClean="0"/>
              <a:t>The Internet routes around censorship.</a:t>
            </a:r>
            <a:endParaRPr lang="en-US" sz="2800" dirty="0"/>
          </a:p>
        </p:txBody>
      </p:sp>
    </p:spTree>
    <p:extLst>
      <p:ext uri="{BB962C8B-B14F-4D97-AF65-F5344CB8AC3E}">
        <p14:creationId xmlns:p14="http://schemas.microsoft.com/office/powerpoint/2010/main" val="50798172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3890" y="3105835"/>
            <a:ext cx="5344220" cy="646331"/>
          </a:xfrm>
          <a:prstGeom prst="rect">
            <a:avLst/>
          </a:prstGeom>
          <a:noFill/>
        </p:spPr>
        <p:txBody>
          <a:bodyPr wrap="none" rtlCol="0">
            <a:spAutoFit/>
          </a:bodyPr>
          <a:lstStyle/>
          <a:p>
            <a:r>
              <a:rPr lang="en-US" sz="3600" dirty="0"/>
              <a:t>Breitbart – “alt right” press </a:t>
            </a:r>
          </a:p>
        </p:txBody>
      </p:sp>
    </p:spTree>
    <p:extLst>
      <p:ext uri="{BB962C8B-B14F-4D97-AF65-F5344CB8AC3E}">
        <p14:creationId xmlns:p14="http://schemas.microsoft.com/office/powerpoint/2010/main" val="411948664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66078" y="606777"/>
            <a:ext cx="5157825" cy="5434052"/>
          </a:xfrm>
          <a:prstGeom prst="rect">
            <a:avLst/>
          </a:prstGeom>
          <a:ln>
            <a:solidFill>
              <a:schemeClr val="bg2">
                <a:lumMod val="50000"/>
              </a:schemeClr>
            </a:solidFill>
          </a:ln>
        </p:spPr>
      </p:pic>
      <p:sp>
        <p:nvSpPr>
          <p:cNvPr id="4" name="TextBox 3"/>
          <p:cNvSpPr txBox="1"/>
          <p:nvPr/>
        </p:nvSpPr>
        <p:spPr>
          <a:xfrm>
            <a:off x="6066078" y="6141855"/>
            <a:ext cx="824072" cy="369332"/>
          </a:xfrm>
          <a:prstGeom prst="rect">
            <a:avLst/>
          </a:prstGeom>
          <a:noFill/>
        </p:spPr>
        <p:txBody>
          <a:bodyPr wrap="none" rtlCol="0">
            <a:spAutoFit/>
          </a:bodyPr>
          <a:lstStyle/>
          <a:p>
            <a:r>
              <a:rPr lang="en-US" dirty="0" smtClean="0">
                <a:hlinkClick r:id="rId3"/>
              </a:rPr>
              <a:t>Source</a:t>
            </a:r>
            <a:endParaRPr lang="en-US" dirty="0"/>
          </a:p>
        </p:txBody>
      </p:sp>
      <p:sp>
        <p:nvSpPr>
          <p:cNvPr id="6" name="TextBox 5"/>
          <p:cNvSpPr txBox="1"/>
          <p:nvPr/>
        </p:nvSpPr>
        <p:spPr>
          <a:xfrm>
            <a:off x="669710" y="754113"/>
            <a:ext cx="3309643" cy="1815882"/>
          </a:xfrm>
          <a:prstGeom prst="rect">
            <a:avLst/>
          </a:prstGeom>
          <a:noFill/>
        </p:spPr>
        <p:txBody>
          <a:bodyPr wrap="square" rtlCol="0">
            <a:spAutoFit/>
          </a:bodyPr>
          <a:lstStyle/>
          <a:p>
            <a:r>
              <a:rPr lang="en-US" sz="2800" dirty="0" smtClean="0"/>
              <a:t>Fake story posted on Breitbart.com, January </a:t>
            </a:r>
            <a:r>
              <a:rPr lang="en-US" sz="2800" dirty="0"/>
              <a:t>2, 2016</a:t>
            </a:r>
          </a:p>
          <a:p>
            <a:endParaRPr lang="en-US" sz="2800" dirty="0"/>
          </a:p>
        </p:txBody>
      </p:sp>
    </p:spTree>
    <p:extLst>
      <p:ext uri="{BB962C8B-B14F-4D97-AF65-F5344CB8AC3E}">
        <p14:creationId xmlns:p14="http://schemas.microsoft.com/office/powerpoint/2010/main" val="12471055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615" y="1814765"/>
            <a:ext cx="3995889" cy="309731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0128" y="1814765"/>
            <a:ext cx="3995889" cy="3181440"/>
          </a:xfrm>
          <a:prstGeom prst="rect">
            <a:avLst/>
          </a:prstGeom>
        </p:spPr>
      </p:pic>
      <p:sp>
        <p:nvSpPr>
          <p:cNvPr id="5" name="TextBox 4"/>
          <p:cNvSpPr txBox="1"/>
          <p:nvPr/>
        </p:nvSpPr>
        <p:spPr>
          <a:xfrm>
            <a:off x="602615" y="596348"/>
            <a:ext cx="1011815" cy="523220"/>
          </a:xfrm>
          <a:prstGeom prst="rect">
            <a:avLst/>
          </a:prstGeom>
          <a:noFill/>
        </p:spPr>
        <p:txBody>
          <a:bodyPr wrap="none" rtlCol="0">
            <a:spAutoFit/>
          </a:bodyPr>
          <a:lstStyle/>
          <a:p>
            <a:r>
              <a:rPr lang="en-US" sz="2800" dirty="0" smtClean="0"/>
              <a:t>Radio</a:t>
            </a:r>
            <a:endParaRPr lang="en-US" sz="2800" dirty="0"/>
          </a:p>
        </p:txBody>
      </p:sp>
      <p:sp>
        <p:nvSpPr>
          <p:cNvPr id="3" name="Rectangle 2"/>
          <p:cNvSpPr/>
          <p:nvPr/>
        </p:nvSpPr>
        <p:spPr>
          <a:xfrm>
            <a:off x="602615" y="5713569"/>
            <a:ext cx="6096000" cy="369332"/>
          </a:xfrm>
          <a:prstGeom prst="rect">
            <a:avLst/>
          </a:prstGeom>
        </p:spPr>
        <p:txBody>
          <a:bodyPr>
            <a:spAutoFit/>
          </a:bodyPr>
          <a:lstStyle/>
          <a:p>
            <a:r>
              <a:rPr lang="en-US" dirty="0" smtClean="0">
                <a:hlinkClick r:id="rId5"/>
              </a:rPr>
              <a:t>Roosevelt’s Fireside Chats</a:t>
            </a:r>
            <a:endParaRPr lang="en-US" dirty="0"/>
          </a:p>
        </p:txBody>
      </p:sp>
    </p:spTree>
    <p:extLst>
      <p:ext uri="{BB962C8B-B14F-4D97-AF65-F5344CB8AC3E}">
        <p14:creationId xmlns:p14="http://schemas.microsoft.com/office/powerpoint/2010/main" val="11108253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26248" y="3369089"/>
            <a:ext cx="6827544"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There were 4,197 comments as of January 9, 2016.</a:t>
            </a:r>
          </a:p>
          <a:p>
            <a:pPr marL="342900" indent="-342900">
              <a:buFont typeface="Arial" panose="020B0604020202020204" pitchFamily="34" charset="0"/>
              <a:buChar char="•"/>
            </a:pPr>
            <a:r>
              <a:rPr lang="en-US" sz="2000" dirty="0" smtClean="0"/>
              <a:t>The </a:t>
            </a:r>
            <a:r>
              <a:rPr lang="en-US" sz="2000" dirty="0"/>
              <a:t>first comment, </a:t>
            </a:r>
            <a:r>
              <a:rPr lang="en-US" sz="2000" dirty="0" smtClean="0"/>
              <a:t>shown here</a:t>
            </a:r>
            <a:r>
              <a:rPr lang="en-US" sz="2000" dirty="0"/>
              <a:t>, generated a threaded discussion with 838 </a:t>
            </a:r>
            <a:r>
              <a:rPr lang="en-US" sz="2000" dirty="0" smtClean="0"/>
              <a:t>entries.</a:t>
            </a:r>
          </a:p>
        </p:txBody>
      </p:sp>
      <p:sp>
        <p:nvSpPr>
          <p:cNvPr id="5" name="Rectangle 4"/>
          <p:cNvSpPr/>
          <p:nvPr/>
        </p:nvSpPr>
        <p:spPr>
          <a:xfrm>
            <a:off x="10829841" y="2685538"/>
            <a:ext cx="917097" cy="369332"/>
          </a:xfrm>
          <a:prstGeom prst="rect">
            <a:avLst/>
          </a:prstGeom>
        </p:spPr>
        <p:txBody>
          <a:bodyPr wrap="square">
            <a:spAutoFit/>
          </a:bodyPr>
          <a:lstStyle/>
          <a:p>
            <a:r>
              <a:rPr lang="en-US" dirty="0" smtClean="0">
                <a:hlinkClick r:id="rId2"/>
              </a:rPr>
              <a:t>source</a:t>
            </a:r>
            <a:endParaRPr lang="en-US" dirty="0"/>
          </a:p>
        </p:txBody>
      </p:sp>
      <p:sp>
        <p:nvSpPr>
          <p:cNvPr id="7" name="TextBox 6"/>
          <p:cNvSpPr txBox="1"/>
          <p:nvPr/>
        </p:nvSpPr>
        <p:spPr>
          <a:xfrm>
            <a:off x="469339" y="1160341"/>
            <a:ext cx="2261773" cy="584775"/>
          </a:xfrm>
          <a:prstGeom prst="rect">
            <a:avLst/>
          </a:prstGeom>
          <a:noFill/>
        </p:spPr>
        <p:txBody>
          <a:bodyPr wrap="none" rtlCol="0">
            <a:spAutoFit/>
          </a:bodyPr>
          <a:lstStyle/>
          <a:p>
            <a:r>
              <a:rPr lang="en-US" sz="3200" dirty="0" smtClean="0"/>
              <a:t>Engagement</a:t>
            </a:r>
            <a:endParaRPr lang="en-US" sz="3200" dirty="0"/>
          </a:p>
        </p:txBody>
      </p:sp>
      <p:pic>
        <p:nvPicPr>
          <p:cNvPr id="8" name="Picture 7"/>
          <p:cNvPicPr>
            <a:picLocks noChangeAspect="1"/>
          </p:cNvPicPr>
          <p:nvPr/>
        </p:nvPicPr>
        <p:blipFill>
          <a:blip r:embed="rId3"/>
          <a:stretch>
            <a:fillRect/>
          </a:stretch>
        </p:blipFill>
        <p:spPr>
          <a:xfrm>
            <a:off x="3645328" y="951280"/>
            <a:ext cx="8004506" cy="1587671"/>
          </a:xfrm>
          <a:prstGeom prst="rect">
            <a:avLst/>
          </a:prstGeom>
          <a:ln>
            <a:solidFill>
              <a:schemeClr val="bg2">
                <a:lumMod val="50000"/>
              </a:schemeClr>
            </a:solidFill>
          </a:ln>
        </p:spPr>
      </p:pic>
      <p:sp>
        <p:nvSpPr>
          <p:cNvPr id="9" name="TextBox 8"/>
          <p:cNvSpPr txBox="1"/>
          <p:nvPr/>
        </p:nvSpPr>
        <p:spPr>
          <a:xfrm>
            <a:off x="1051009" y="5791331"/>
            <a:ext cx="7121947" cy="400110"/>
          </a:xfrm>
          <a:prstGeom prst="rect">
            <a:avLst/>
          </a:prstGeom>
          <a:noFill/>
        </p:spPr>
        <p:txBody>
          <a:bodyPr wrap="square" rtlCol="0">
            <a:spAutoFit/>
          </a:bodyPr>
          <a:lstStyle/>
          <a:p>
            <a:r>
              <a:rPr lang="en-US" sz="2000" dirty="0" smtClean="0"/>
              <a:t>Read some of the comments – how would you describe them?</a:t>
            </a:r>
            <a:endParaRPr lang="en-US" sz="2000" dirty="0"/>
          </a:p>
        </p:txBody>
      </p:sp>
      <p:pic>
        <p:nvPicPr>
          <p:cNvPr id="1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259" y="5771611"/>
            <a:ext cx="419830" cy="41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30316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08892" y="687191"/>
            <a:ext cx="5071575" cy="5460614"/>
          </a:xfrm>
          <a:prstGeom prst="rect">
            <a:avLst/>
          </a:prstGeom>
          <a:ln>
            <a:solidFill>
              <a:schemeClr val="bg2">
                <a:lumMod val="50000"/>
              </a:schemeClr>
            </a:solidFill>
          </a:ln>
        </p:spPr>
      </p:pic>
      <p:sp>
        <p:nvSpPr>
          <p:cNvPr id="3" name="TextBox 2"/>
          <p:cNvSpPr txBox="1"/>
          <p:nvPr/>
        </p:nvSpPr>
        <p:spPr>
          <a:xfrm>
            <a:off x="604746" y="849663"/>
            <a:ext cx="3131617" cy="954107"/>
          </a:xfrm>
          <a:prstGeom prst="rect">
            <a:avLst/>
          </a:prstGeom>
          <a:noFill/>
        </p:spPr>
        <p:txBody>
          <a:bodyPr wrap="square" rtlCol="0">
            <a:spAutoFit/>
          </a:bodyPr>
          <a:lstStyle/>
          <a:p>
            <a:r>
              <a:rPr lang="en-US" sz="2800" dirty="0" smtClean="0"/>
              <a:t>Fake story written by Virginia Hale</a:t>
            </a:r>
            <a:endParaRPr lang="en-US" sz="2800" dirty="0"/>
          </a:p>
        </p:txBody>
      </p:sp>
      <p:sp>
        <p:nvSpPr>
          <p:cNvPr id="4" name="TextBox 3"/>
          <p:cNvSpPr txBox="1"/>
          <p:nvPr/>
        </p:nvSpPr>
        <p:spPr>
          <a:xfrm>
            <a:off x="604746" y="2257678"/>
            <a:ext cx="3414839"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Hale has written hundreds of Breitbart stories.</a:t>
            </a:r>
          </a:p>
          <a:p>
            <a:pPr marL="342900" indent="-342900">
              <a:buFont typeface="Arial" panose="020B0604020202020204" pitchFamily="34" charset="0"/>
              <a:buChar char="•"/>
            </a:pPr>
            <a:r>
              <a:rPr lang="en-US" sz="2000" dirty="0" smtClean="0"/>
              <a:t>Hale has written three others since the church fire hoax.</a:t>
            </a:r>
          </a:p>
          <a:p>
            <a:endParaRPr lang="en-US" sz="2000" dirty="0"/>
          </a:p>
        </p:txBody>
      </p:sp>
      <p:sp>
        <p:nvSpPr>
          <p:cNvPr id="5" name="Rectangle 4"/>
          <p:cNvSpPr/>
          <p:nvPr/>
        </p:nvSpPr>
        <p:spPr>
          <a:xfrm>
            <a:off x="3112742" y="3724394"/>
            <a:ext cx="824072" cy="369332"/>
          </a:xfrm>
          <a:prstGeom prst="rect">
            <a:avLst/>
          </a:prstGeom>
        </p:spPr>
        <p:txBody>
          <a:bodyPr wrap="none">
            <a:spAutoFit/>
          </a:bodyPr>
          <a:lstStyle/>
          <a:p>
            <a:pPr algn="r"/>
            <a:r>
              <a:rPr lang="en-US" dirty="0" smtClean="0">
                <a:hlinkClick r:id="rId4"/>
              </a:rPr>
              <a:t>Source</a:t>
            </a:r>
            <a:endParaRPr lang="en-US" dirty="0"/>
          </a:p>
        </p:txBody>
      </p:sp>
      <p:sp>
        <p:nvSpPr>
          <p:cNvPr id="6" name="TextBox 5"/>
          <p:cNvSpPr txBox="1"/>
          <p:nvPr/>
        </p:nvSpPr>
        <p:spPr>
          <a:xfrm>
            <a:off x="1120490" y="4832875"/>
            <a:ext cx="3984505" cy="1015663"/>
          </a:xfrm>
          <a:prstGeom prst="rect">
            <a:avLst/>
          </a:prstGeom>
          <a:noFill/>
        </p:spPr>
        <p:txBody>
          <a:bodyPr wrap="square" rtlCol="0">
            <a:spAutoFit/>
          </a:bodyPr>
          <a:lstStyle/>
          <a:p>
            <a:r>
              <a:rPr lang="en-US" sz="2000" dirty="0" smtClean="0"/>
              <a:t>Do you think “Virginia Hale” is a pseudonym? A real person? A group of free lance writers?</a:t>
            </a:r>
            <a:endParaRPr lang="en-US" sz="2000" dirty="0"/>
          </a:p>
        </p:txBody>
      </p:sp>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266" y="5130792"/>
            <a:ext cx="419830" cy="41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105071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31988" y="460228"/>
            <a:ext cx="5344738" cy="5925401"/>
          </a:xfrm>
          <a:prstGeom prst="rect">
            <a:avLst/>
          </a:prstGeom>
          <a:ln>
            <a:solidFill>
              <a:schemeClr val="bg2">
                <a:lumMod val="50000"/>
              </a:schemeClr>
            </a:solidFill>
          </a:ln>
        </p:spPr>
      </p:pic>
      <p:sp>
        <p:nvSpPr>
          <p:cNvPr id="3" name="TextBox 2"/>
          <p:cNvSpPr txBox="1"/>
          <p:nvPr/>
        </p:nvSpPr>
        <p:spPr>
          <a:xfrm>
            <a:off x="508673" y="829622"/>
            <a:ext cx="3808991" cy="1384995"/>
          </a:xfrm>
          <a:prstGeom prst="rect">
            <a:avLst/>
          </a:prstGeom>
          <a:noFill/>
        </p:spPr>
        <p:txBody>
          <a:bodyPr wrap="square" rtlCol="0">
            <a:spAutoFit/>
          </a:bodyPr>
          <a:lstStyle/>
          <a:p>
            <a:r>
              <a:rPr lang="en-US" sz="2800" dirty="0" smtClean="0"/>
              <a:t>Google search for “Dortmund church mob” on January 8 2016</a:t>
            </a:r>
            <a:endParaRPr lang="en-US" sz="2800" dirty="0"/>
          </a:p>
        </p:txBody>
      </p:sp>
      <p:sp>
        <p:nvSpPr>
          <p:cNvPr id="7" name="TextBox 6"/>
          <p:cNvSpPr txBox="1"/>
          <p:nvPr/>
        </p:nvSpPr>
        <p:spPr>
          <a:xfrm flipH="1">
            <a:off x="508673" y="3018330"/>
            <a:ext cx="3611882" cy="1015663"/>
          </a:xfrm>
          <a:prstGeom prst="rect">
            <a:avLst/>
          </a:prstGeom>
          <a:noFill/>
        </p:spPr>
        <p:txBody>
          <a:bodyPr wrap="square" rtlCol="0">
            <a:spAutoFit/>
          </a:bodyPr>
          <a:lstStyle/>
          <a:p>
            <a:r>
              <a:rPr lang="en-US" sz="2000" dirty="0" smtClean="0"/>
              <a:t>By January 8, the story had been debunked, but it still came up on the first page in a Google search.</a:t>
            </a:r>
            <a:endParaRPr lang="en-US" sz="2000" dirty="0"/>
          </a:p>
        </p:txBody>
      </p:sp>
    </p:spTree>
    <p:extLst>
      <p:ext uri="{BB962C8B-B14F-4D97-AF65-F5344CB8AC3E}">
        <p14:creationId xmlns:p14="http://schemas.microsoft.com/office/powerpoint/2010/main" val="175741325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6555" y="2308753"/>
            <a:ext cx="6096000" cy="1323439"/>
          </a:xfrm>
          <a:prstGeom prst="rect">
            <a:avLst/>
          </a:prstGeom>
        </p:spPr>
        <p:txBody>
          <a:bodyPr>
            <a:spAutoFit/>
          </a:bodyPr>
          <a:lstStyle/>
          <a:p>
            <a:pPr marL="342900" indent="-342900">
              <a:buFont typeface="Arial" panose="020B0604020202020204" pitchFamily="34" charset="0"/>
              <a:buChar char="•"/>
            </a:pPr>
            <a:r>
              <a:rPr lang="en-US" sz="2000" dirty="0">
                <a:solidFill>
                  <a:srgbClr val="252525"/>
                </a:solidFill>
                <a:latin typeface="Arial" panose="020B0604020202020204" pitchFamily="34" charset="0"/>
              </a:rPr>
              <a:t>F</a:t>
            </a:r>
            <a:r>
              <a:rPr lang="en-US" sz="2000" dirty="0" smtClean="0">
                <a:solidFill>
                  <a:srgbClr val="252525"/>
                </a:solidFill>
                <a:latin typeface="Arial" panose="020B0604020202020204" pitchFamily="34" charset="0"/>
              </a:rPr>
              <a:t>ounding </a:t>
            </a:r>
            <a:r>
              <a:rPr lang="en-US" sz="2000" dirty="0">
                <a:solidFill>
                  <a:srgbClr val="252525"/>
                </a:solidFill>
                <a:latin typeface="Arial" panose="020B0604020202020204" pitchFamily="34" charset="0"/>
              </a:rPr>
              <a:t>member of the board of Breitbart </a:t>
            </a:r>
            <a:r>
              <a:rPr lang="en-US" sz="2000" dirty="0" smtClean="0">
                <a:solidFill>
                  <a:srgbClr val="252525"/>
                </a:solidFill>
                <a:latin typeface="Arial" panose="020B0604020202020204" pitchFamily="34" charset="0"/>
              </a:rPr>
              <a:t>News</a:t>
            </a:r>
          </a:p>
          <a:p>
            <a:pPr marL="342900" indent="-342900">
              <a:buFont typeface="Arial" panose="020B0604020202020204" pitchFamily="34" charset="0"/>
              <a:buChar char="•"/>
            </a:pPr>
            <a:r>
              <a:rPr lang="en-US" sz="2000" dirty="0" smtClean="0">
                <a:solidFill>
                  <a:srgbClr val="252525"/>
                </a:solidFill>
                <a:latin typeface="Arial" panose="020B0604020202020204" pitchFamily="34" charset="0"/>
              </a:rPr>
              <a:t>Executive </a:t>
            </a:r>
            <a:r>
              <a:rPr lang="en-US" sz="2000" dirty="0">
                <a:solidFill>
                  <a:srgbClr val="252525"/>
                </a:solidFill>
                <a:latin typeface="Arial" panose="020B0604020202020204" pitchFamily="34" charset="0"/>
              </a:rPr>
              <a:t>chair of Breitbart News </a:t>
            </a:r>
            <a:r>
              <a:rPr lang="en-US" sz="2000" dirty="0" smtClean="0">
                <a:solidFill>
                  <a:srgbClr val="252525"/>
                </a:solidFill>
                <a:latin typeface="Arial" panose="020B0604020202020204" pitchFamily="34" charset="0"/>
              </a:rPr>
              <a:t>LLC</a:t>
            </a:r>
          </a:p>
          <a:p>
            <a:pPr marL="342900" indent="-342900">
              <a:buFont typeface="Arial" panose="020B0604020202020204" pitchFamily="34" charset="0"/>
              <a:buChar char="•"/>
            </a:pPr>
            <a:r>
              <a:rPr lang="en-US" sz="2000" dirty="0" smtClean="0">
                <a:solidFill>
                  <a:srgbClr val="252525"/>
                </a:solidFill>
                <a:latin typeface="Arial" panose="020B0604020202020204" pitchFamily="34" charset="0"/>
              </a:rPr>
              <a:t>Former CEO of Trump’s presidential campaign</a:t>
            </a:r>
          </a:p>
          <a:p>
            <a:pPr marL="342900" indent="-342900">
              <a:buFont typeface="Arial" panose="020B0604020202020204" pitchFamily="34" charset="0"/>
              <a:buChar char="•"/>
            </a:pPr>
            <a:r>
              <a:rPr lang="en-US" sz="2000" dirty="0" smtClean="0">
                <a:solidFill>
                  <a:srgbClr val="FF0000"/>
                </a:solidFill>
                <a:latin typeface="Arial" panose="020B0604020202020204" pitchFamily="34" charset="0"/>
              </a:rPr>
              <a:t>White House Chief Strategist designate</a:t>
            </a:r>
          </a:p>
        </p:txBody>
      </p:sp>
      <p:sp>
        <p:nvSpPr>
          <p:cNvPr id="4" name="Rectangle 3"/>
          <p:cNvSpPr/>
          <p:nvPr/>
        </p:nvSpPr>
        <p:spPr>
          <a:xfrm>
            <a:off x="10027423" y="5840941"/>
            <a:ext cx="1467356" cy="369332"/>
          </a:xfrm>
          <a:prstGeom prst="rect">
            <a:avLst/>
          </a:prstGeom>
        </p:spPr>
        <p:txBody>
          <a:bodyPr wrap="square">
            <a:spAutoFit/>
          </a:bodyPr>
          <a:lstStyle/>
          <a:p>
            <a:r>
              <a:rPr lang="en-US" dirty="0" smtClean="0">
                <a:hlinkClick r:id="rId3"/>
              </a:rPr>
              <a:t>By </a:t>
            </a:r>
            <a:r>
              <a:rPr lang="en-US" dirty="0">
                <a:hlinkClick r:id="rId3"/>
              </a:rPr>
              <a:t>Don </a:t>
            </a:r>
            <a:r>
              <a:rPr lang="en-US" dirty="0" smtClean="0">
                <a:hlinkClick r:id="rId3"/>
              </a:rPr>
              <a:t>Irvine</a:t>
            </a:r>
            <a:r>
              <a:rPr lang="en-US" dirty="0" smtClean="0"/>
              <a:t> </a:t>
            </a:r>
            <a:endParaRPr lang="en-US" dirty="0"/>
          </a:p>
        </p:txBody>
      </p:sp>
      <p:pic>
        <p:nvPicPr>
          <p:cNvPr id="1026" name="Picture 2" descr="https://upload.wikimedia.org/wikipedia/commons/thumb/3/31/Steve_Bannon_2010.jpg/1024px-Steve_Bannon_20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7434" y="767731"/>
            <a:ext cx="3807345" cy="49264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6555" y="931362"/>
            <a:ext cx="3859900" cy="954107"/>
          </a:xfrm>
          <a:prstGeom prst="rect">
            <a:avLst/>
          </a:prstGeom>
          <a:noFill/>
        </p:spPr>
        <p:txBody>
          <a:bodyPr wrap="square" rtlCol="0">
            <a:spAutoFit/>
          </a:bodyPr>
          <a:lstStyle/>
          <a:p>
            <a:r>
              <a:rPr lang="en-US" sz="2800" dirty="0" smtClean="0"/>
              <a:t>Breitbart Executive Chair, Steve Bannon</a:t>
            </a:r>
            <a:endParaRPr lang="en-US" dirty="0"/>
          </a:p>
        </p:txBody>
      </p:sp>
      <p:sp>
        <p:nvSpPr>
          <p:cNvPr id="10" name="TextBox 9"/>
          <p:cNvSpPr txBox="1"/>
          <p:nvPr/>
        </p:nvSpPr>
        <p:spPr>
          <a:xfrm>
            <a:off x="1228735" y="4547703"/>
            <a:ext cx="3990150" cy="1015663"/>
          </a:xfrm>
          <a:prstGeom prst="rect">
            <a:avLst/>
          </a:prstGeom>
          <a:noFill/>
        </p:spPr>
        <p:txBody>
          <a:bodyPr wrap="square" rtlCol="0">
            <a:spAutoFit/>
          </a:bodyPr>
          <a:lstStyle/>
          <a:p>
            <a:r>
              <a:rPr lang="en-US" sz="2000" dirty="0" smtClean="0"/>
              <a:t>Do you think being a media executive qualifies one to be Chief White House Strategist?</a:t>
            </a:r>
            <a:endParaRPr lang="en-US" sz="2000" dirty="0"/>
          </a:p>
        </p:txBody>
      </p:sp>
      <p:pic>
        <p:nvPicPr>
          <p:cNvPr id="11"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555" y="4845620"/>
            <a:ext cx="419830" cy="41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941479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6644" y="3105835"/>
            <a:ext cx="4998741" cy="646331"/>
          </a:xfrm>
          <a:prstGeom prst="rect">
            <a:avLst/>
          </a:prstGeom>
          <a:noFill/>
        </p:spPr>
        <p:txBody>
          <a:bodyPr wrap="none" rtlCol="0">
            <a:spAutoFit/>
          </a:bodyPr>
          <a:lstStyle/>
          <a:p>
            <a:pPr algn="ctr"/>
            <a:r>
              <a:rPr lang="en-US" sz="3600" dirty="0" smtClean="0"/>
              <a:t>Money behind the scenes</a:t>
            </a:r>
            <a:endParaRPr lang="en-US" sz="3600" dirty="0"/>
          </a:p>
        </p:txBody>
      </p:sp>
    </p:spTree>
    <p:extLst>
      <p:ext uri="{BB962C8B-B14F-4D97-AF65-F5344CB8AC3E}">
        <p14:creationId xmlns:p14="http://schemas.microsoft.com/office/powerpoint/2010/main" val="348495062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2903" y="4075330"/>
            <a:ext cx="5749158"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Bannon and Conway were advisors to the Mercers.</a:t>
            </a:r>
          </a:p>
          <a:p>
            <a:pPr marL="285750" indent="-285750">
              <a:buFont typeface="Arial" panose="020B0604020202020204" pitchFamily="34" charset="0"/>
              <a:buChar char="•"/>
            </a:pPr>
            <a:r>
              <a:rPr lang="en-US" dirty="0" smtClean="0"/>
              <a:t>Bannon ran Breitbart News.</a:t>
            </a:r>
          </a:p>
          <a:p>
            <a:pPr marL="285750" indent="-285750">
              <a:buFont typeface="Arial" panose="020B0604020202020204" pitchFamily="34" charset="0"/>
              <a:buChar char="•"/>
            </a:pPr>
            <a:r>
              <a:rPr lang="en-US" dirty="0" smtClean="0"/>
              <a:t>Bannon and Conway are high-ranking Trump staff members.</a:t>
            </a:r>
            <a:endParaRPr lang="en-US" dirty="0"/>
          </a:p>
        </p:txBody>
      </p:sp>
      <p:sp>
        <p:nvSpPr>
          <p:cNvPr id="4" name="Rectangle 3"/>
          <p:cNvSpPr/>
          <p:nvPr/>
        </p:nvSpPr>
        <p:spPr>
          <a:xfrm>
            <a:off x="8378183" y="3221676"/>
            <a:ext cx="2931335" cy="369332"/>
          </a:xfrm>
          <a:prstGeom prst="rect">
            <a:avLst/>
          </a:prstGeom>
        </p:spPr>
        <p:txBody>
          <a:bodyPr wrap="square">
            <a:spAutoFit/>
          </a:bodyPr>
          <a:lstStyle/>
          <a:p>
            <a:pPr algn="r"/>
            <a:r>
              <a:rPr lang="en-US" dirty="0" smtClean="0"/>
              <a:t>Rebekah and Robert Mercer</a:t>
            </a:r>
            <a:endParaRPr lang="en-US" dirty="0"/>
          </a:p>
        </p:txBody>
      </p:sp>
      <p:pic>
        <p:nvPicPr>
          <p:cNvPr id="6" name="Picture 6" descr="Image result for rebekah merc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5420" y="1141414"/>
            <a:ext cx="3794098" cy="20684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7515420" y="3922459"/>
            <a:ext cx="3794098" cy="2068415"/>
          </a:xfrm>
          <a:prstGeom prst="rect">
            <a:avLst/>
          </a:prstGeom>
        </p:spPr>
      </p:pic>
      <p:sp>
        <p:nvSpPr>
          <p:cNvPr id="8" name="Rectangle 7"/>
          <p:cNvSpPr/>
          <p:nvPr/>
        </p:nvSpPr>
        <p:spPr>
          <a:xfrm>
            <a:off x="232277" y="2054197"/>
            <a:ext cx="6096000" cy="369332"/>
          </a:xfrm>
          <a:prstGeom prst="rect">
            <a:avLst/>
          </a:prstGeom>
        </p:spPr>
        <p:txBody>
          <a:bodyPr>
            <a:spAutoFit/>
          </a:bodyPr>
          <a:lstStyle/>
          <a:p>
            <a:pPr algn="ctr"/>
            <a:r>
              <a:rPr lang="en-US" dirty="0">
                <a:solidFill>
                  <a:srgbClr val="000000"/>
                </a:solidFill>
                <a:latin typeface="proxima-nova"/>
              </a:rPr>
              <a:t> </a:t>
            </a:r>
            <a:endParaRPr lang="en-US" b="0" i="0" dirty="0">
              <a:solidFill>
                <a:srgbClr val="000000"/>
              </a:solidFill>
              <a:effectLst/>
              <a:latin typeface="proxima-nova"/>
            </a:endParaRPr>
          </a:p>
        </p:txBody>
      </p:sp>
      <p:sp>
        <p:nvSpPr>
          <p:cNvPr id="9" name="Rectangle 8"/>
          <p:cNvSpPr/>
          <p:nvPr/>
        </p:nvSpPr>
        <p:spPr>
          <a:xfrm>
            <a:off x="512903" y="1418668"/>
            <a:ext cx="6096000" cy="2031325"/>
          </a:xfrm>
          <a:prstGeom prst="rect">
            <a:avLst/>
          </a:prstGeom>
        </p:spPr>
        <p:txBody>
          <a:bodyPr>
            <a:spAutoFit/>
          </a:bodyPr>
          <a:lstStyle/>
          <a:p>
            <a:r>
              <a:rPr lang="en-US" dirty="0" smtClean="0">
                <a:solidFill>
                  <a:srgbClr val="333333"/>
                </a:solidFill>
                <a:latin typeface="Guardian Text Egyptian Web"/>
                <a:hlinkClick r:id="rId5"/>
              </a:rPr>
              <a:t>Robert Mercer</a:t>
            </a:r>
            <a:r>
              <a:rPr lang="en-US" dirty="0" smtClean="0">
                <a:solidFill>
                  <a:srgbClr val="333333"/>
                </a:solidFill>
                <a:latin typeface="Guardian Text Egyptian Web"/>
              </a:rPr>
              <a:t>-- $10 million to Breitbart News and $10 million to Cambridge </a:t>
            </a:r>
            <a:r>
              <a:rPr lang="en-US" dirty="0" err="1" smtClean="0">
                <a:solidFill>
                  <a:srgbClr val="333333"/>
                </a:solidFill>
                <a:latin typeface="Guardian Text Egyptian Web"/>
              </a:rPr>
              <a:t>Analytica</a:t>
            </a:r>
            <a:endParaRPr lang="en-US" dirty="0" smtClean="0">
              <a:solidFill>
                <a:srgbClr val="333333"/>
              </a:solidFill>
              <a:latin typeface="Guardian Text Egyptian Web"/>
            </a:endParaRPr>
          </a:p>
          <a:p>
            <a:endParaRPr lang="en-US" dirty="0">
              <a:solidFill>
                <a:srgbClr val="333333"/>
              </a:solidFill>
              <a:latin typeface="Guardian Text Egyptian Web"/>
              <a:hlinkClick r:id="rId6"/>
            </a:endParaRPr>
          </a:p>
          <a:p>
            <a:r>
              <a:rPr lang="en-US" dirty="0" smtClean="0">
                <a:solidFill>
                  <a:srgbClr val="000000"/>
                </a:solidFill>
                <a:latin typeface="proxima-nova"/>
                <a:hlinkClick r:id="rId6"/>
              </a:rPr>
              <a:t>Rebekah </a:t>
            </a:r>
            <a:r>
              <a:rPr lang="en-US" dirty="0">
                <a:solidFill>
                  <a:srgbClr val="000000"/>
                </a:solidFill>
                <a:latin typeface="proxima-nova"/>
                <a:hlinkClick r:id="rId6"/>
              </a:rPr>
              <a:t>Mercer</a:t>
            </a:r>
            <a:r>
              <a:rPr lang="en-US" dirty="0">
                <a:solidFill>
                  <a:srgbClr val="000000"/>
                </a:solidFill>
                <a:latin typeface="proxima-nova"/>
              </a:rPr>
              <a:t> -- quietly shaping Trump’s </a:t>
            </a:r>
            <a:r>
              <a:rPr lang="en-US" dirty="0" smtClean="0">
                <a:solidFill>
                  <a:srgbClr val="000000"/>
                </a:solidFill>
                <a:latin typeface="proxima-nova"/>
              </a:rPr>
              <a:t>operation along with her father</a:t>
            </a:r>
          </a:p>
          <a:p>
            <a:endParaRPr lang="en-US" dirty="0" smtClean="0">
              <a:solidFill>
                <a:srgbClr val="000000"/>
              </a:solidFill>
              <a:latin typeface="proxima-nova"/>
            </a:endParaRPr>
          </a:p>
          <a:p>
            <a:r>
              <a:rPr lang="en-US" dirty="0">
                <a:hlinkClick r:id="rId7"/>
              </a:rPr>
              <a:t>Background and </a:t>
            </a:r>
            <a:r>
              <a:rPr lang="en-US" dirty="0" smtClean="0">
                <a:hlinkClick r:id="rId7"/>
              </a:rPr>
              <a:t>connections</a:t>
            </a:r>
            <a:endParaRPr lang="en-US" dirty="0"/>
          </a:p>
        </p:txBody>
      </p:sp>
      <p:sp>
        <p:nvSpPr>
          <p:cNvPr id="10" name="Rectangle 9"/>
          <p:cNvSpPr/>
          <p:nvPr/>
        </p:nvSpPr>
        <p:spPr>
          <a:xfrm>
            <a:off x="7353948" y="5990874"/>
            <a:ext cx="3955570" cy="369332"/>
          </a:xfrm>
          <a:prstGeom prst="rect">
            <a:avLst/>
          </a:prstGeom>
        </p:spPr>
        <p:txBody>
          <a:bodyPr wrap="square">
            <a:spAutoFit/>
          </a:bodyPr>
          <a:lstStyle/>
          <a:p>
            <a:pPr algn="r"/>
            <a:r>
              <a:rPr lang="en-US" dirty="0" smtClean="0"/>
              <a:t>Steve Bannon and </a:t>
            </a:r>
            <a:r>
              <a:rPr lang="en-US" dirty="0" err="1" smtClean="0"/>
              <a:t>Kellyanne</a:t>
            </a:r>
            <a:r>
              <a:rPr lang="en-US" dirty="0" smtClean="0"/>
              <a:t> Conway</a:t>
            </a:r>
            <a:endParaRPr lang="en-US" dirty="0"/>
          </a:p>
        </p:txBody>
      </p:sp>
      <p:sp>
        <p:nvSpPr>
          <p:cNvPr id="11" name="TextBox 10"/>
          <p:cNvSpPr txBox="1"/>
          <p:nvPr/>
        </p:nvSpPr>
        <p:spPr>
          <a:xfrm>
            <a:off x="512903" y="376053"/>
            <a:ext cx="3991990" cy="523220"/>
          </a:xfrm>
          <a:prstGeom prst="rect">
            <a:avLst/>
          </a:prstGeom>
          <a:noFill/>
        </p:spPr>
        <p:txBody>
          <a:bodyPr wrap="none" rtlCol="0">
            <a:spAutoFit/>
          </a:bodyPr>
          <a:lstStyle/>
          <a:p>
            <a:r>
              <a:rPr lang="en-US" sz="2800" dirty="0" smtClean="0"/>
              <a:t>Who is running the show?</a:t>
            </a:r>
            <a:endParaRPr lang="en-US" sz="2800" dirty="0"/>
          </a:p>
        </p:txBody>
      </p:sp>
      <p:sp>
        <p:nvSpPr>
          <p:cNvPr id="2" name="Rectangle 1"/>
          <p:cNvSpPr/>
          <p:nvPr/>
        </p:nvSpPr>
        <p:spPr>
          <a:xfrm>
            <a:off x="932733" y="5716330"/>
            <a:ext cx="3933641" cy="369332"/>
          </a:xfrm>
          <a:prstGeom prst="rect">
            <a:avLst/>
          </a:prstGeom>
        </p:spPr>
        <p:txBody>
          <a:bodyPr wrap="none">
            <a:spAutoFit/>
          </a:bodyPr>
          <a:lstStyle/>
          <a:p>
            <a:r>
              <a:rPr lang="en-US" dirty="0"/>
              <a:t>Is Trump an easily maneuverable pawn?</a:t>
            </a:r>
          </a:p>
        </p:txBody>
      </p:sp>
      <p:pic>
        <p:nvPicPr>
          <p:cNvPr id="12"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2903" y="5691081"/>
            <a:ext cx="419830" cy="41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042194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2277" y="2054197"/>
            <a:ext cx="6096000" cy="369332"/>
          </a:xfrm>
          <a:prstGeom prst="rect">
            <a:avLst/>
          </a:prstGeom>
        </p:spPr>
        <p:txBody>
          <a:bodyPr>
            <a:spAutoFit/>
          </a:bodyPr>
          <a:lstStyle/>
          <a:p>
            <a:pPr algn="ctr"/>
            <a:r>
              <a:rPr lang="en-US" dirty="0">
                <a:solidFill>
                  <a:srgbClr val="000000"/>
                </a:solidFill>
                <a:latin typeface="proxima-nova"/>
              </a:rPr>
              <a:t> </a:t>
            </a:r>
            <a:endParaRPr lang="en-US" b="0" i="0" dirty="0">
              <a:solidFill>
                <a:srgbClr val="000000"/>
              </a:solidFill>
              <a:effectLst/>
              <a:latin typeface="proxima-nova"/>
            </a:endParaRPr>
          </a:p>
        </p:txBody>
      </p:sp>
      <p:sp>
        <p:nvSpPr>
          <p:cNvPr id="11" name="TextBox 10"/>
          <p:cNvSpPr txBox="1"/>
          <p:nvPr/>
        </p:nvSpPr>
        <p:spPr>
          <a:xfrm>
            <a:off x="512903" y="376053"/>
            <a:ext cx="3991990" cy="523220"/>
          </a:xfrm>
          <a:prstGeom prst="rect">
            <a:avLst/>
          </a:prstGeom>
          <a:noFill/>
        </p:spPr>
        <p:txBody>
          <a:bodyPr wrap="none" rtlCol="0">
            <a:spAutoFit/>
          </a:bodyPr>
          <a:lstStyle/>
          <a:p>
            <a:r>
              <a:rPr lang="en-US" sz="2800" dirty="0" smtClean="0"/>
              <a:t>Who is running the show?</a:t>
            </a:r>
            <a:endParaRPr lang="en-US" sz="2800" dirty="0"/>
          </a:p>
        </p:txBody>
      </p:sp>
      <p:sp>
        <p:nvSpPr>
          <p:cNvPr id="2" name="Rectangle 1"/>
          <p:cNvSpPr/>
          <p:nvPr/>
        </p:nvSpPr>
        <p:spPr>
          <a:xfrm>
            <a:off x="1325178" y="5926245"/>
            <a:ext cx="3384068" cy="369332"/>
          </a:xfrm>
          <a:prstGeom prst="rect">
            <a:avLst/>
          </a:prstGeom>
        </p:spPr>
        <p:txBody>
          <a:bodyPr wrap="none">
            <a:spAutoFit/>
          </a:bodyPr>
          <a:lstStyle/>
          <a:p>
            <a:r>
              <a:rPr lang="en-US" dirty="0" smtClean="0"/>
              <a:t>Do you know who these men are?</a:t>
            </a:r>
            <a:endParaRPr lang="en-US" dirty="0"/>
          </a:p>
        </p:txBody>
      </p:sp>
      <p:pic>
        <p:nvPicPr>
          <p:cNvPr id="1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348" y="5900996"/>
            <a:ext cx="419830" cy="41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2623" y="1378263"/>
            <a:ext cx="6226755" cy="3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27725202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673" y="1619563"/>
            <a:ext cx="6226755" cy="3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 name="Rectangle 7"/>
          <p:cNvSpPr/>
          <p:nvPr/>
        </p:nvSpPr>
        <p:spPr>
          <a:xfrm>
            <a:off x="0" y="2668964"/>
            <a:ext cx="6096000" cy="369332"/>
          </a:xfrm>
          <a:prstGeom prst="rect">
            <a:avLst/>
          </a:prstGeom>
        </p:spPr>
        <p:txBody>
          <a:bodyPr>
            <a:spAutoFit/>
          </a:bodyPr>
          <a:lstStyle/>
          <a:p>
            <a:pPr algn="ctr"/>
            <a:r>
              <a:rPr lang="en-US" dirty="0">
                <a:solidFill>
                  <a:srgbClr val="000000"/>
                </a:solidFill>
                <a:latin typeface="proxima-nova"/>
              </a:rPr>
              <a:t> </a:t>
            </a:r>
            <a:endParaRPr lang="en-US" b="0" i="0" dirty="0">
              <a:solidFill>
                <a:srgbClr val="000000"/>
              </a:solidFill>
              <a:effectLst/>
              <a:latin typeface="proxima-nova"/>
            </a:endParaRPr>
          </a:p>
        </p:txBody>
      </p:sp>
      <p:sp>
        <p:nvSpPr>
          <p:cNvPr id="11" name="TextBox 10"/>
          <p:cNvSpPr txBox="1"/>
          <p:nvPr/>
        </p:nvSpPr>
        <p:spPr>
          <a:xfrm>
            <a:off x="1547953" y="617353"/>
            <a:ext cx="3991990" cy="523220"/>
          </a:xfrm>
          <a:prstGeom prst="rect">
            <a:avLst/>
          </a:prstGeom>
          <a:noFill/>
        </p:spPr>
        <p:txBody>
          <a:bodyPr wrap="none" rtlCol="0">
            <a:spAutoFit/>
          </a:bodyPr>
          <a:lstStyle/>
          <a:p>
            <a:r>
              <a:rPr lang="en-US" sz="2800" dirty="0" smtClean="0"/>
              <a:t>Who is running the show?</a:t>
            </a:r>
            <a:endParaRPr lang="en-US" sz="2800" dirty="0"/>
          </a:p>
        </p:txBody>
      </p:sp>
      <p:sp>
        <p:nvSpPr>
          <p:cNvPr id="3" name="Rectangle 2"/>
          <p:cNvSpPr/>
          <p:nvPr/>
        </p:nvSpPr>
        <p:spPr>
          <a:xfrm>
            <a:off x="1547953" y="1818831"/>
            <a:ext cx="2143279" cy="400110"/>
          </a:xfrm>
          <a:prstGeom prst="rect">
            <a:avLst/>
          </a:prstGeom>
        </p:spPr>
        <p:txBody>
          <a:bodyPr wrap="none">
            <a:spAutoFit/>
          </a:bodyPr>
          <a:lstStyle/>
          <a:p>
            <a:r>
              <a:rPr lang="en-US" sz="2000" dirty="0"/>
              <a:t>The Koch brothers </a:t>
            </a:r>
          </a:p>
        </p:txBody>
      </p:sp>
      <p:sp>
        <p:nvSpPr>
          <p:cNvPr id="4" name="Rectangle 3"/>
          <p:cNvSpPr/>
          <p:nvPr/>
        </p:nvSpPr>
        <p:spPr>
          <a:xfrm>
            <a:off x="1547953" y="2631463"/>
            <a:ext cx="2111447" cy="1477328"/>
          </a:xfrm>
          <a:prstGeom prst="rect">
            <a:avLst/>
          </a:prstGeom>
        </p:spPr>
        <p:txBody>
          <a:bodyPr wrap="square">
            <a:spAutoFit/>
          </a:bodyPr>
          <a:lstStyle/>
          <a:p>
            <a:r>
              <a:rPr lang="en-US" dirty="0" smtClean="0"/>
              <a:t>Wealthy </a:t>
            </a:r>
            <a:r>
              <a:rPr lang="en-US" dirty="0"/>
              <a:t>supporters of </a:t>
            </a:r>
            <a:r>
              <a:rPr lang="en-US" dirty="0" smtClean="0"/>
              <a:t>libertarian, </a:t>
            </a:r>
            <a:r>
              <a:rPr lang="en-US" dirty="0"/>
              <a:t>“tea party” policies </a:t>
            </a:r>
            <a:endParaRPr lang="en-US" dirty="0" smtClean="0"/>
          </a:p>
          <a:p>
            <a:endParaRPr lang="en-US" dirty="0"/>
          </a:p>
          <a:p>
            <a:endParaRPr lang="en-US" dirty="0"/>
          </a:p>
        </p:txBody>
      </p:sp>
      <p:sp>
        <p:nvSpPr>
          <p:cNvPr id="5" name="Rectangle 4"/>
          <p:cNvSpPr/>
          <p:nvPr/>
        </p:nvSpPr>
        <p:spPr>
          <a:xfrm>
            <a:off x="1547953" y="4030970"/>
            <a:ext cx="2428673" cy="923330"/>
          </a:xfrm>
          <a:prstGeom prst="rect">
            <a:avLst/>
          </a:prstGeom>
        </p:spPr>
        <p:txBody>
          <a:bodyPr wrap="square">
            <a:spAutoFit/>
          </a:bodyPr>
          <a:lstStyle/>
          <a:p>
            <a:r>
              <a:rPr lang="en-US" dirty="0" smtClean="0"/>
              <a:t>Support </a:t>
            </a:r>
            <a:r>
              <a:rPr lang="en-US" dirty="0"/>
              <a:t>of congressional gerrymandering </a:t>
            </a:r>
          </a:p>
        </p:txBody>
      </p:sp>
      <p:sp>
        <p:nvSpPr>
          <p:cNvPr id="10" name="TextBox 9"/>
          <p:cNvSpPr txBox="1"/>
          <p:nvPr/>
        </p:nvSpPr>
        <p:spPr>
          <a:xfrm>
            <a:off x="1547953" y="610667"/>
            <a:ext cx="3991990" cy="523220"/>
          </a:xfrm>
          <a:prstGeom prst="rect">
            <a:avLst/>
          </a:prstGeom>
          <a:noFill/>
        </p:spPr>
        <p:txBody>
          <a:bodyPr wrap="none" rtlCol="0">
            <a:spAutoFit/>
          </a:bodyPr>
          <a:lstStyle/>
          <a:p>
            <a:r>
              <a:rPr lang="en-US" sz="2800" dirty="0" smtClean="0"/>
              <a:t>Who is running the show?</a:t>
            </a:r>
            <a:endParaRPr lang="en-US" sz="2800" dirty="0"/>
          </a:p>
        </p:txBody>
      </p:sp>
    </p:spTree>
    <p:extLst>
      <p:ext uri="{BB962C8B-B14F-4D97-AF65-F5344CB8AC3E}">
        <p14:creationId xmlns:p14="http://schemas.microsoft.com/office/powerpoint/2010/main" val="170261099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79049A8A-1FCE-4105-9EF9-0A12D015C369}" type="slidenum">
              <a:rPr lang="en-US" altLang="en-US"/>
              <a:pPr/>
              <a:t>98</a:t>
            </a:fld>
            <a:endParaRPr lang="en-US" altLang="en-US"/>
          </a:p>
        </p:txBody>
      </p:sp>
      <p:sp>
        <p:nvSpPr>
          <p:cNvPr id="2" name="Rectangle 1"/>
          <p:cNvSpPr/>
          <p:nvPr/>
        </p:nvSpPr>
        <p:spPr>
          <a:xfrm>
            <a:off x="449010" y="1846245"/>
            <a:ext cx="3368309" cy="1477328"/>
          </a:xfrm>
          <a:prstGeom prst="rect">
            <a:avLst/>
          </a:prstGeom>
        </p:spPr>
        <p:txBody>
          <a:bodyPr wrap="square">
            <a:spAutoFit/>
          </a:bodyPr>
          <a:lstStyle/>
          <a:p>
            <a:pPr marL="285750" indent="-285750">
              <a:buFont typeface="Arial" panose="020B0604020202020204" pitchFamily="34" charset="0"/>
              <a:buChar char="•"/>
            </a:pPr>
            <a:r>
              <a:rPr lang="en-US" dirty="0" smtClean="0">
                <a:hlinkClick r:id="rId2"/>
              </a:rPr>
              <a:t>All about gerrymandering</a:t>
            </a:r>
            <a:endParaRPr lang="en-US" dirty="0" smtClean="0"/>
          </a:p>
          <a:p>
            <a:endParaRPr lang="en-US" dirty="0" smtClean="0"/>
          </a:p>
          <a:p>
            <a:pPr marL="285750" indent="-285750">
              <a:buFont typeface="Arial" panose="020B0604020202020204" pitchFamily="34" charset="0"/>
              <a:buChar char="•"/>
            </a:pPr>
            <a:r>
              <a:rPr lang="en-US" dirty="0" smtClean="0">
                <a:hlinkClick r:id="rId3"/>
              </a:rPr>
              <a:t>Gerrymandering </a:t>
            </a:r>
            <a:r>
              <a:rPr lang="en-US" dirty="0">
                <a:hlinkClick r:id="rId3"/>
              </a:rPr>
              <a:t>1788 </a:t>
            </a:r>
            <a:r>
              <a:rPr lang="en-US" dirty="0" smtClean="0">
                <a:hlinkClick r:id="rId3"/>
              </a:rPr>
              <a:t>– 2017</a:t>
            </a:r>
            <a:endParaRPr lang="en-US" dirty="0" smtClean="0"/>
          </a:p>
          <a:p>
            <a:endParaRPr lang="en-US" dirty="0"/>
          </a:p>
          <a:p>
            <a:endParaRPr lang="en-US" dirty="0"/>
          </a:p>
        </p:txBody>
      </p:sp>
      <p:sp>
        <p:nvSpPr>
          <p:cNvPr id="4" name="Rectangle 3"/>
          <p:cNvSpPr/>
          <p:nvPr/>
        </p:nvSpPr>
        <p:spPr>
          <a:xfrm>
            <a:off x="449010" y="982128"/>
            <a:ext cx="2581284" cy="523220"/>
          </a:xfrm>
          <a:prstGeom prst="rect">
            <a:avLst/>
          </a:prstGeom>
        </p:spPr>
        <p:txBody>
          <a:bodyPr wrap="none">
            <a:spAutoFit/>
          </a:bodyPr>
          <a:lstStyle/>
          <a:p>
            <a:r>
              <a:rPr lang="en-US" sz="2800" dirty="0" smtClean="0"/>
              <a:t>Gerrymandering</a:t>
            </a:r>
            <a:endParaRPr lang="en-US" sz="2800" dirty="0"/>
          </a:p>
        </p:txBody>
      </p:sp>
      <p:pic>
        <p:nvPicPr>
          <p:cNvPr id="7" name="Picture 6"/>
          <p:cNvPicPr>
            <a:picLocks noChangeAspect="1"/>
          </p:cNvPicPr>
          <p:nvPr/>
        </p:nvPicPr>
        <p:blipFill>
          <a:blip r:embed="rId4"/>
          <a:stretch>
            <a:fillRect/>
          </a:stretch>
        </p:blipFill>
        <p:spPr>
          <a:xfrm>
            <a:off x="5118647" y="897072"/>
            <a:ext cx="6551301" cy="4832519"/>
          </a:xfrm>
          <a:prstGeom prst="rect">
            <a:avLst/>
          </a:prstGeom>
        </p:spPr>
      </p:pic>
    </p:spTree>
    <p:extLst>
      <p:ext uri="{BB962C8B-B14F-4D97-AF65-F5344CB8AC3E}">
        <p14:creationId xmlns:p14="http://schemas.microsoft.com/office/powerpoint/2010/main" val="4259673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19003" y="917013"/>
            <a:ext cx="7361332" cy="3669164"/>
          </a:xfrm>
          <a:prstGeom prst="rect">
            <a:avLst/>
          </a:prstGeom>
          <a:ln w="15875">
            <a:solidFill>
              <a:schemeClr val="accent1"/>
            </a:solidFill>
          </a:ln>
        </p:spPr>
      </p:pic>
      <p:sp>
        <p:nvSpPr>
          <p:cNvPr id="3" name="TextBox 2"/>
          <p:cNvSpPr txBox="1"/>
          <p:nvPr/>
        </p:nvSpPr>
        <p:spPr>
          <a:xfrm flipH="1">
            <a:off x="4019003" y="4770474"/>
            <a:ext cx="4582988" cy="400110"/>
          </a:xfrm>
          <a:prstGeom prst="rect">
            <a:avLst/>
          </a:prstGeom>
          <a:noFill/>
        </p:spPr>
        <p:txBody>
          <a:bodyPr wrap="square" rtlCol="0">
            <a:spAutoFit/>
          </a:bodyPr>
          <a:lstStyle/>
          <a:p>
            <a:r>
              <a:rPr lang="en-US" sz="2000" dirty="0" smtClean="0"/>
              <a:t>State legislative seats by party</a:t>
            </a:r>
            <a:endParaRPr lang="en-US" sz="2000" dirty="0"/>
          </a:p>
        </p:txBody>
      </p:sp>
      <p:sp>
        <p:nvSpPr>
          <p:cNvPr id="6" name="Rectangle 5"/>
          <p:cNvSpPr/>
          <p:nvPr/>
        </p:nvSpPr>
        <p:spPr>
          <a:xfrm>
            <a:off x="449010" y="982128"/>
            <a:ext cx="2598990" cy="954107"/>
          </a:xfrm>
          <a:prstGeom prst="rect">
            <a:avLst/>
          </a:prstGeom>
        </p:spPr>
        <p:txBody>
          <a:bodyPr wrap="square">
            <a:spAutoFit/>
          </a:bodyPr>
          <a:lstStyle/>
          <a:p>
            <a:r>
              <a:rPr lang="en-US" sz="2800" dirty="0" smtClean="0"/>
              <a:t>Gerrymandering works</a:t>
            </a:r>
            <a:endParaRPr lang="en-US" sz="2800" dirty="0"/>
          </a:p>
        </p:txBody>
      </p:sp>
      <p:sp>
        <p:nvSpPr>
          <p:cNvPr id="4" name="Rectangle 3"/>
          <p:cNvSpPr/>
          <p:nvPr/>
        </p:nvSpPr>
        <p:spPr>
          <a:xfrm>
            <a:off x="449010" y="2006009"/>
            <a:ext cx="1606618" cy="369332"/>
          </a:xfrm>
          <a:prstGeom prst="rect">
            <a:avLst/>
          </a:prstGeom>
        </p:spPr>
        <p:txBody>
          <a:bodyPr wrap="square">
            <a:spAutoFit/>
          </a:bodyPr>
          <a:lstStyle/>
          <a:p>
            <a:r>
              <a:rPr lang="en-US" dirty="0" smtClean="0">
                <a:hlinkClick r:id="rId4"/>
              </a:rPr>
              <a:t>Source</a:t>
            </a:r>
            <a:endParaRPr lang="en-US" dirty="0"/>
          </a:p>
        </p:txBody>
      </p:sp>
    </p:spTree>
    <p:extLst>
      <p:ext uri="{BB962C8B-B14F-4D97-AF65-F5344CB8AC3E}">
        <p14:creationId xmlns:p14="http://schemas.microsoft.com/office/powerpoint/2010/main" val="16439330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6712</TotalTime>
  <Words>7135</Words>
  <Application>Microsoft Office PowerPoint</Application>
  <PresentationFormat>Widescreen</PresentationFormat>
  <Paragraphs>1032</Paragraphs>
  <Slides>133</Slides>
  <Notes>89</Notes>
  <HiddenSlides>0</HiddenSlides>
  <MMClips>8</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133</vt:i4>
      </vt:variant>
    </vt:vector>
  </HeadingPairs>
  <TitlesOfParts>
    <vt:vector size="155" baseType="lpstr">
      <vt:lpstr>Microsoft YaHei</vt:lpstr>
      <vt:lpstr>Arial</vt:lpstr>
      <vt:lpstr>Calibri</vt:lpstr>
      <vt:lpstr>Calibri Light</vt:lpstr>
      <vt:lpstr>CNN</vt:lpstr>
      <vt:lpstr>ff-tisa-web-pro</vt:lpstr>
      <vt:lpstr>georgia</vt:lpstr>
      <vt:lpstr>georgia</vt:lpstr>
      <vt:lpstr>Guardian Text Egyptian Web</vt:lpstr>
      <vt:lpstr>Helvetica</vt:lpstr>
      <vt:lpstr>inherit</vt:lpstr>
      <vt:lpstr>Lucida Grande</vt:lpstr>
      <vt:lpstr>nyt-cheltenham</vt:lpstr>
      <vt:lpstr>Open Sans</vt:lpstr>
      <vt:lpstr>Proxima Nova</vt:lpstr>
      <vt:lpstr>proxima-nova</vt:lpstr>
      <vt:lpstr>ProximaNovaCond-Bold</vt:lpstr>
      <vt:lpstr>Roboto</vt:lpstr>
      <vt:lpstr>Segoe UI</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Abraham Lincoln’s head on John Calhoun’s body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“Arab Spring”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Natalia Woodward</dc:creator>
  <cp:lastModifiedBy>Larry Press</cp:lastModifiedBy>
  <cp:revision>147</cp:revision>
  <dcterms:created xsi:type="dcterms:W3CDTF">2017-04-02T23:23:22Z</dcterms:created>
  <dcterms:modified xsi:type="dcterms:W3CDTF">2017-05-23T18:48:22Z</dcterms:modified>
</cp:coreProperties>
</file>