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267" r:id="rId3"/>
    <p:sldId id="275" r:id="rId4"/>
    <p:sldId id="256" r:id="rId5"/>
    <p:sldId id="265" r:id="rId6"/>
    <p:sldId id="263" r:id="rId7"/>
    <p:sldId id="264" r:id="rId8"/>
    <p:sldId id="259" r:id="rId9"/>
    <p:sldId id="274" r:id="rId10"/>
    <p:sldId id="266" r:id="rId11"/>
    <p:sldId id="276" r:id="rId12"/>
    <p:sldId id="277" r:id="rId13"/>
    <p:sldId id="260" r:id="rId14"/>
    <p:sldId id="261" r:id="rId15"/>
    <p:sldId id="262" r:id="rId16"/>
    <p:sldId id="269"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2504" autoAdjust="0"/>
  </p:normalViewPr>
  <p:slideViewPr>
    <p:cSldViewPr snapToGrid="0">
      <p:cViewPr>
        <p:scale>
          <a:sx n="75" d="100"/>
          <a:sy n="75" d="100"/>
        </p:scale>
        <p:origin x="326" y="-58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9E113-1F04-4867-8380-9BAB5CC99EAA}" type="datetimeFigureOut">
              <a:rPr lang="en-US" smtClean="0"/>
              <a:t>5/11/2017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C91D6-EF05-4AE5-AC56-1CB73DBC7DA0}" type="slidenum">
              <a:rPr lang="en-US" smtClean="0"/>
              <a:t>‹#›</a:t>
            </a:fld>
            <a:endParaRPr lang="en-US"/>
          </a:p>
        </p:txBody>
      </p:sp>
    </p:spTree>
    <p:extLst>
      <p:ext uri="{BB962C8B-B14F-4D97-AF65-F5344CB8AC3E}">
        <p14:creationId xmlns:p14="http://schemas.microsoft.com/office/powerpoint/2010/main" val="154592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1</a:t>
            </a:fld>
            <a:endParaRPr lang="en-US"/>
          </a:p>
        </p:txBody>
      </p:sp>
    </p:spTree>
    <p:extLst>
      <p:ext uri="{BB962C8B-B14F-4D97-AF65-F5344CB8AC3E}">
        <p14:creationId xmlns:p14="http://schemas.microsoft.com/office/powerpoint/2010/main" val="173959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ETECSA monopoly is one of few remaining in the world. They could, if they wished to do so, leapfrog infrastructure ownership and regulation policy.</a:t>
            </a:r>
          </a:p>
          <a:p>
            <a:endParaRPr lang="en-US" baseline="0" dirty="0" smtClean="0"/>
          </a:p>
          <a:p>
            <a:r>
              <a:rPr lang="en-US" baseline="0" dirty="0" smtClean="0"/>
              <a:t>It is hard to imagine them making good decisions and leapfrogging technology without doing the same for policy and infrastructure ownership.</a:t>
            </a:r>
          </a:p>
          <a:p>
            <a:endParaRPr lang="en-US" baseline="0" dirty="0"/>
          </a:p>
          <a:p>
            <a:r>
              <a:rPr lang="en-US" baseline="0" dirty="0" smtClean="0"/>
              <a:t>My wish would be that they move to level 4, formulating policy based on economic and social policy goals rather than relying heavily on foreign </a:t>
            </a:r>
            <a:r>
              <a:rPr lang="en-US" baseline="0" dirty="0" err="1" smtClean="0"/>
              <a:t>investement</a:t>
            </a:r>
            <a:r>
              <a:rPr lang="en-US" baseline="0" dirty="0" smtClean="0"/>
              <a:t>.</a:t>
            </a:r>
          </a:p>
        </p:txBody>
      </p:sp>
      <p:sp>
        <p:nvSpPr>
          <p:cNvPr id="4" name="Slide Number Placeholder 3"/>
          <p:cNvSpPr>
            <a:spLocks noGrp="1"/>
          </p:cNvSpPr>
          <p:nvPr>
            <p:ph type="sldNum" sz="quarter" idx="10"/>
          </p:nvPr>
        </p:nvSpPr>
        <p:spPr/>
        <p:txBody>
          <a:bodyPr/>
          <a:lstStyle/>
          <a:p>
            <a:fld id="{F19C91D6-EF05-4AE5-AC56-1CB73DBC7DA0}" type="slidenum">
              <a:rPr lang="en-US" smtClean="0"/>
              <a:t>10</a:t>
            </a:fld>
            <a:endParaRPr lang="en-US"/>
          </a:p>
        </p:txBody>
      </p:sp>
    </p:spTree>
    <p:extLst>
      <p:ext uri="{BB962C8B-B14F-4D97-AF65-F5344CB8AC3E}">
        <p14:creationId xmlns:p14="http://schemas.microsoft.com/office/powerpoint/2010/main" val="175153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they are coming late to the Internet game and have few</a:t>
            </a:r>
            <a:r>
              <a:rPr lang="en-US" baseline="0" dirty="0" smtClean="0"/>
              <a:t> legacy resources, </a:t>
            </a:r>
            <a:r>
              <a:rPr lang="en-US" dirty="0" smtClean="0"/>
              <a:t>Cuba should consider</a:t>
            </a:r>
            <a:r>
              <a:rPr lang="en-US" baseline="0" dirty="0" smtClean="0"/>
              <a:t> a balance between the roles of foreign investors and local and national government. They have an opportunity to learn from the successes and failures of other nations.</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11</a:t>
            </a:fld>
            <a:endParaRPr lang="en-US"/>
          </a:p>
        </p:txBody>
      </p:sp>
    </p:spTree>
    <p:extLst>
      <p:ext uri="{BB962C8B-B14F-4D97-AF65-F5344CB8AC3E}">
        <p14:creationId xmlns:p14="http://schemas.microsoft.com/office/powerpoint/2010/main" val="290906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a:t>
            </a:r>
            <a:r>
              <a:rPr lang="en-US" baseline="0" dirty="0" smtClean="0"/>
              <a:t> that open (local and national) infrastructure to all at the same prices and terms have been successful. </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12</a:t>
            </a:fld>
            <a:endParaRPr lang="en-US"/>
          </a:p>
        </p:txBody>
      </p:sp>
    </p:spTree>
    <p:extLst>
      <p:ext uri="{BB962C8B-B14F-4D97-AF65-F5344CB8AC3E}">
        <p14:creationId xmlns:p14="http://schemas.microsoft.com/office/powerpoint/2010/main" val="420056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not understand</a:t>
            </a:r>
            <a:r>
              <a:rPr lang="en-US" baseline="0" dirty="0" smtClean="0"/>
              <a:t> the relationship of ETECSA to their stockholders and the Ministry of Communication and have many questions about the role and responsibility of an “autonomous society” concerning profits and losses and assets and liabilities in a communist nation.</a:t>
            </a:r>
          </a:p>
        </p:txBody>
      </p:sp>
      <p:sp>
        <p:nvSpPr>
          <p:cNvPr id="4" name="Slide Number Placeholder 3"/>
          <p:cNvSpPr>
            <a:spLocks noGrp="1"/>
          </p:cNvSpPr>
          <p:nvPr>
            <p:ph type="sldNum" sz="quarter" idx="10"/>
          </p:nvPr>
        </p:nvSpPr>
        <p:spPr/>
        <p:txBody>
          <a:bodyPr/>
          <a:lstStyle/>
          <a:p>
            <a:fld id="{F19C91D6-EF05-4AE5-AC56-1CB73DBC7DA0}" type="slidenum">
              <a:rPr lang="en-US" smtClean="0"/>
              <a:t>13</a:t>
            </a:fld>
            <a:endParaRPr lang="en-US"/>
          </a:p>
        </p:txBody>
      </p:sp>
    </p:spTree>
    <p:extLst>
      <p:ext uri="{BB962C8B-B14F-4D97-AF65-F5344CB8AC3E}">
        <p14:creationId xmlns:p14="http://schemas.microsoft.com/office/powerpoint/2010/main" val="38170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a startup scene and one of the occupations eligible for self-employment is </a:t>
            </a:r>
            <a:r>
              <a:rPr lang="en-US" i="1" baseline="0" dirty="0" smtClean="0"/>
              <a:t>computer programmer</a:t>
            </a:r>
            <a:r>
              <a:rPr lang="en-US" baseline="0" dirty="0" smtClean="0"/>
              <a:t>.</a:t>
            </a:r>
          </a:p>
          <a:p>
            <a:endParaRPr lang="en-US" baseline="0" dirty="0" smtClean="0"/>
          </a:p>
          <a:p>
            <a:r>
              <a:rPr lang="en-US" baseline="0" dirty="0" smtClean="0"/>
              <a:t>Note that the number of licensed programmers is growing at an increasing rate (and that they now outnumber clowns and button coverers </a:t>
            </a:r>
            <a:r>
              <a:rPr lang="en-US" baseline="0" dirty="0" err="1" smtClean="0"/>
              <a:t>compbined</a:t>
            </a:r>
            <a:r>
              <a:rPr lang="en-US" baseline="0" dirty="0" smtClean="0"/>
              <a:t>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The attempt to enumerate occupations that are eligible for self-employment offers sad testimony to the level of Cuban bureaucracy.</a:t>
            </a:r>
            <a:endParaRPr lang="en-US" baseline="0" dirty="0" smtClean="0"/>
          </a:p>
        </p:txBody>
      </p:sp>
      <p:sp>
        <p:nvSpPr>
          <p:cNvPr id="4" name="Slide Number Placeholder 3"/>
          <p:cNvSpPr>
            <a:spLocks noGrp="1"/>
          </p:cNvSpPr>
          <p:nvPr>
            <p:ph type="sldNum" sz="quarter" idx="10"/>
          </p:nvPr>
        </p:nvSpPr>
        <p:spPr/>
        <p:txBody>
          <a:bodyPr/>
          <a:lstStyle/>
          <a:p>
            <a:fld id="{F19C91D6-EF05-4AE5-AC56-1CB73DBC7DA0}" type="slidenum">
              <a:rPr lang="en-US" smtClean="0"/>
              <a:t>14</a:t>
            </a:fld>
            <a:endParaRPr lang="en-US"/>
          </a:p>
        </p:txBody>
      </p:sp>
    </p:spTree>
    <p:extLst>
      <p:ext uri="{BB962C8B-B14F-4D97-AF65-F5344CB8AC3E}">
        <p14:creationId xmlns:p14="http://schemas.microsoft.com/office/powerpoint/2010/main" val="343546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Merchise</a:t>
            </a:r>
            <a:r>
              <a:rPr lang="en-US" dirty="0" smtClean="0"/>
              <a:t> organizes events.</a:t>
            </a:r>
          </a:p>
          <a:p>
            <a:endParaRPr lang="en-US" dirty="0" smtClean="0"/>
          </a:p>
          <a:p>
            <a:r>
              <a:rPr lang="en-US" dirty="0" err="1" smtClean="0"/>
              <a:t>NinjaCuba</a:t>
            </a:r>
            <a:r>
              <a:rPr lang="en-US" dirty="0" smtClean="0"/>
              <a:t> and </a:t>
            </a:r>
            <a:r>
              <a:rPr lang="en-US" dirty="0" err="1" smtClean="0"/>
              <a:t>CubaOutSource</a:t>
            </a:r>
            <a:r>
              <a:rPr lang="en-US" baseline="0" dirty="0" smtClean="0"/>
              <a:t> match freelancers with clients.</a:t>
            </a:r>
          </a:p>
          <a:p>
            <a:endParaRPr lang="en-US" baseline="0" dirty="0" smtClean="0"/>
          </a:p>
          <a:p>
            <a:r>
              <a:rPr lang="en-US" baseline="0" dirty="0" err="1" smtClean="0"/>
              <a:t>Revolico</a:t>
            </a:r>
            <a:r>
              <a:rPr lang="en-US" baseline="0" dirty="0" smtClean="0"/>
              <a:t>, </a:t>
            </a:r>
            <a:r>
              <a:rPr lang="en-US" baseline="0" dirty="0" err="1" smtClean="0"/>
              <a:t>Cubisima</a:t>
            </a:r>
            <a:r>
              <a:rPr lang="en-US" baseline="0" dirty="0" smtClean="0"/>
              <a:t>, </a:t>
            </a:r>
            <a:r>
              <a:rPr lang="en-US" baseline="0" dirty="0" err="1" smtClean="0"/>
              <a:t>Bachecubana</a:t>
            </a:r>
            <a:r>
              <a:rPr lang="en-US" baseline="0" dirty="0" smtClean="0"/>
              <a:t> and </a:t>
            </a:r>
            <a:r>
              <a:rPr lang="en-US" baseline="0" dirty="0" err="1" smtClean="0"/>
              <a:t>Porlalivre</a:t>
            </a:r>
            <a:r>
              <a:rPr lang="en-US" baseline="0" dirty="0" smtClean="0"/>
              <a:t> are </a:t>
            </a:r>
            <a:r>
              <a:rPr lang="en-US" b="1" baseline="0" dirty="0" smtClean="0"/>
              <a:t>competing</a:t>
            </a:r>
            <a:r>
              <a:rPr lang="en-US" baseline="0" dirty="0" smtClean="0"/>
              <a:t> classified-ad sites.</a:t>
            </a:r>
          </a:p>
          <a:p>
            <a:endParaRPr lang="en-US" baseline="0" dirty="0" smtClean="0"/>
          </a:p>
          <a:p>
            <a:r>
              <a:rPr lang="en-US" baseline="0" dirty="0" smtClean="0"/>
              <a:t>Netflix and Google are potential developers of Spanish language content for consumption in Cuba and the rest of the Spanish-speaking world</a:t>
            </a:r>
          </a:p>
          <a:p>
            <a:endParaRPr lang="en-US" baseline="0" dirty="0" smtClean="0"/>
          </a:p>
          <a:p>
            <a:r>
              <a:rPr lang="en-US" baseline="0" dirty="0" smtClean="0"/>
              <a:t>TICS 2017 was a workshop on private-public sector collaboration on ICT – quite a departure from the government’s early attitude toward non-state developers.</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15</a:t>
            </a:fld>
            <a:endParaRPr lang="en-US"/>
          </a:p>
        </p:txBody>
      </p:sp>
    </p:spTree>
    <p:extLst>
      <p:ext uri="{BB962C8B-B14F-4D97-AF65-F5344CB8AC3E}">
        <p14:creationId xmlns:p14="http://schemas.microsoft.com/office/powerpoint/2010/main" val="261902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expect </a:t>
            </a:r>
            <a:r>
              <a:rPr lang="en-US" sz="1200" dirty="0" err="1" smtClean="0">
                <a:solidFill>
                  <a:srgbClr val="252525"/>
                </a:solidFill>
                <a:latin typeface="Roboto"/>
              </a:rPr>
              <a:t>Díaz-Canel</a:t>
            </a:r>
            <a:r>
              <a:rPr lang="en-US" sz="1200" dirty="0" smtClean="0">
                <a:solidFill>
                  <a:srgbClr val="252525"/>
                </a:solidFill>
                <a:latin typeface="Roboto"/>
              </a:rPr>
              <a:t> to replace </a:t>
            </a:r>
            <a:r>
              <a:rPr lang="en-US" b="0" i="0" dirty="0" err="1" smtClean="0">
                <a:solidFill>
                  <a:srgbClr val="222222"/>
                </a:solidFill>
                <a:effectLst/>
                <a:latin typeface="Arial" panose="020B0604020202020204" pitchFamily="34" charset="0"/>
              </a:rPr>
              <a:t>Raúl</a:t>
            </a:r>
            <a:r>
              <a:rPr lang="en-US" b="0" i="0" dirty="0" smtClean="0">
                <a:solidFill>
                  <a:srgbClr val="222222"/>
                </a:solidFill>
                <a:effectLst/>
                <a:latin typeface="Arial" panose="020B0604020202020204" pitchFamily="34" charset="0"/>
              </a:rPr>
              <a:t> Castro next year.</a:t>
            </a:r>
            <a:r>
              <a:rPr lang="en-US" sz="1200" baseline="0" dirty="0" smtClean="0">
                <a:solidFill>
                  <a:srgbClr val="252525"/>
                </a:solidFill>
                <a:latin typeface="Roboto"/>
              </a:rPr>
              <a:t> </a:t>
            </a:r>
            <a:r>
              <a:rPr lang="en-US" dirty="0" smtClean="0"/>
              <a:t>He</a:t>
            </a:r>
            <a:r>
              <a:rPr lang="en-US" baseline="0" dirty="0" smtClean="0"/>
              <a:t> has not spoken out a lot, but was trained as an engineer and has made some positive statements about the Internet. </a:t>
            </a:r>
          </a:p>
          <a:p>
            <a:endParaRPr lang="en-US" baseline="0" dirty="0" smtClean="0"/>
          </a:p>
          <a:p>
            <a:r>
              <a:rPr lang="en-US" baseline="0" dirty="0" smtClean="0"/>
              <a:t>In addition to the 2015 talk linked to in this slide, he talked about the Internet in a 2013 presentation at an education conference:</a:t>
            </a:r>
          </a:p>
          <a:p>
            <a:r>
              <a:rPr lang="en-US" baseline="0" dirty="0" smtClean="0"/>
              <a:t>http://www.cubadebate.cu/noticias/2013/05/06/diaz-canel-para-que-el-pueblo-pueda-discernir-lo-cierto-de-lo-falso/#.WRHfA-UrI2x</a:t>
            </a:r>
          </a:p>
          <a:p>
            <a:endParaRPr lang="en-US" baseline="0" dirty="0" smtClean="0"/>
          </a:p>
          <a:p>
            <a:r>
              <a:rPr lang="en-US" baseline="0" dirty="0" smtClean="0"/>
              <a:t>And</a:t>
            </a:r>
          </a:p>
          <a:p>
            <a:endParaRPr lang="en-US" baseline="0" dirty="0" smtClean="0"/>
          </a:p>
          <a:p>
            <a:r>
              <a:rPr lang="en-US" baseline="0" dirty="0" smtClean="0"/>
              <a:t>Defended the right to free speech on a (largely pro-government) blog:</a:t>
            </a:r>
          </a:p>
          <a:p>
            <a:endParaRPr lang="en-US" baseline="0" dirty="0" smtClean="0"/>
          </a:p>
          <a:p>
            <a:r>
              <a:rPr lang="en-US" baseline="0" dirty="0" smtClean="0"/>
              <a:t>https://cubasincensura.wordpress.com/2013/10/05/la-prensa-cubana-silencia-la-critica-al-silencio-de-miguel-diaz-canel/</a:t>
            </a:r>
          </a:p>
          <a:p>
            <a:endParaRPr lang="en-US" baseline="0" dirty="0" smtClean="0"/>
          </a:p>
          <a:p>
            <a:r>
              <a:rPr lang="en-US" baseline="0" dirty="0" smtClean="0"/>
              <a:t>It sounds like he may favor the Chinese model of ubiquitous access along with censorship, propaganda and surveillance.</a:t>
            </a:r>
          </a:p>
          <a:p>
            <a:endParaRPr lang="en-US" baseline="0" dirty="0" smtClean="0"/>
          </a:p>
          <a:p>
            <a:r>
              <a:rPr lang="en-US" baseline="0" dirty="0" smtClean="0"/>
              <a:t>(Cuba is too small to have its own search, ecommerce, etc. sites as </a:t>
            </a:r>
            <a:r>
              <a:rPr lang="en-US" baseline="0" smtClean="0"/>
              <a:t>China does).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16</a:t>
            </a:fld>
            <a:endParaRPr lang="en-US"/>
          </a:p>
        </p:txBody>
      </p:sp>
    </p:spTree>
    <p:extLst>
      <p:ext uri="{BB962C8B-B14F-4D97-AF65-F5344CB8AC3E}">
        <p14:creationId xmlns:p14="http://schemas.microsoft.com/office/powerpoint/2010/main" val="3947481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17</a:t>
            </a:fld>
            <a:endParaRPr lang="en-US"/>
          </a:p>
        </p:txBody>
      </p:sp>
    </p:spTree>
    <p:extLst>
      <p:ext uri="{BB962C8B-B14F-4D97-AF65-F5344CB8AC3E}">
        <p14:creationId xmlns:p14="http://schemas.microsoft.com/office/powerpoint/2010/main" val="118233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a:t>
            </a:r>
            <a:r>
              <a:rPr lang="en-US" baseline="0" dirty="0" smtClean="0"/>
              <a:t> Nations Development </a:t>
            </a:r>
            <a:r>
              <a:rPr lang="en-US" baseline="0" dirty="0" err="1" smtClean="0"/>
              <a:t>Programme</a:t>
            </a:r>
            <a:r>
              <a:rPr lang="en-US" baseline="0" dirty="0" smtClean="0"/>
              <a:t> HDI is a function of income, health and education. </a:t>
            </a:r>
          </a:p>
          <a:p>
            <a:endParaRPr lang="en-US" baseline="0" dirty="0" smtClean="0"/>
          </a:p>
          <a:p>
            <a:r>
              <a:rPr lang="en-US" baseline="0" dirty="0" smtClean="0"/>
              <a:t>The Freedom House index is a function of obstacles to Internet access, limits on content and violations of user rights.</a:t>
            </a:r>
          </a:p>
          <a:p>
            <a:endParaRPr lang="en-US" baseline="0" dirty="0" smtClean="0"/>
          </a:p>
          <a:p>
            <a:r>
              <a:rPr lang="en-US" baseline="0" dirty="0" smtClean="0"/>
              <a:t>The International Telecommunication Union IDI is a function of user access, use and skills and those are each a function of several indicators the ITU tracks.</a:t>
            </a:r>
          </a:p>
          <a:p>
            <a:endParaRPr lang="en-US" baseline="0" dirty="0" smtClean="0"/>
          </a:p>
          <a:p>
            <a:r>
              <a:rPr lang="en-US" baseline="0" dirty="0" smtClean="0"/>
              <a:t>Cuba was ranked second to Chile in Latin America and the Caribbean in 2011. They have fallen somewhat, but are still highly ranked by regional standards.</a:t>
            </a:r>
          </a:p>
          <a:p>
            <a:endParaRPr lang="en-US" baseline="0" dirty="0" smtClean="0"/>
          </a:p>
          <a:p>
            <a:r>
              <a:rPr lang="en-US" baseline="0" dirty="0" smtClean="0"/>
              <a:t>Cuba’s relatively high rank on education has resulted in relatively high ICT skills.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2</a:t>
            </a:fld>
            <a:endParaRPr lang="en-US"/>
          </a:p>
        </p:txBody>
      </p:sp>
    </p:spTree>
    <p:extLst>
      <p:ext uri="{BB962C8B-B14F-4D97-AF65-F5344CB8AC3E}">
        <p14:creationId xmlns:p14="http://schemas.microsoft.com/office/powerpoint/2010/main" val="382875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figures are taken from the Freedom House country report on Cuba.</a:t>
            </a:r>
          </a:p>
          <a:p>
            <a:endParaRPr lang="en-US" baseline="0" dirty="0" smtClean="0"/>
          </a:p>
          <a:p>
            <a:r>
              <a:rPr lang="en-US" baseline="0" dirty="0" smtClean="0"/>
              <a:t>Cuba’s overall score has improved a little over time, but the have poor rankings on each of the three sub-indices.</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3</a:t>
            </a:fld>
            <a:endParaRPr lang="en-US"/>
          </a:p>
        </p:txBody>
      </p:sp>
    </p:spTree>
    <p:extLst>
      <p:ext uri="{BB962C8B-B14F-4D97-AF65-F5344CB8AC3E}">
        <p14:creationId xmlns:p14="http://schemas.microsoft.com/office/powerpoint/2010/main" val="173351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began during the special period after</a:t>
            </a:r>
            <a:r>
              <a:rPr lang="en-US" baseline="0" dirty="0" smtClean="0"/>
              <a:t> the fall of the Soviet Union. The leaders were frightened by the Soviet collapse and they could not afford Internet infrastructure.</a:t>
            </a:r>
          </a:p>
          <a:p>
            <a:endParaRPr lang="en-US" baseline="0" dirty="0" smtClean="0"/>
          </a:p>
          <a:p>
            <a:r>
              <a:rPr lang="en-US" baseline="0" dirty="0" smtClean="0"/>
              <a:t>The hard-liners prevailed and Cuba decided to constrain the Internet. China assessed the situation differently at that time. Their strategy was to invest heavily in the Internet, while using it as a repressive tool by censoring content, surveillance and propaganda. They also introduced completion among backbone networks and retail Internet service providers.</a:t>
            </a:r>
          </a:p>
          <a:p>
            <a:endParaRPr lang="en-US" baseline="0" dirty="0" smtClean="0"/>
          </a:p>
          <a:p>
            <a:r>
              <a:rPr lang="en-US" baseline="0" dirty="0" smtClean="0"/>
              <a:t>See: see: http://itidjournal.org/itid/article/view/134/4</a:t>
            </a:r>
          </a:p>
          <a:p>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4</a:t>
            </a:fld>
            <a:endParaRPr lang="en-US"/>
          </a:p>
        </p:txBody>
      </p:sp>
    </p:spTree>
    <p:extLst>
      <p:ext uri="{BB962C8B-B14F-4D97-AF65-F5344CB8AC3E}">
        <p14:creationId xmlns:p14="http://schemas.microsoft.com/office/powerpoint/2010/main" val="143723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Political</a:t>
            </a:r>
            <a:r>
              <a:rPr lang="en-US" baseline="0" dirty="0" smtClean="0"/>
              <a:t> and cultural f</a:t>
            </a:r>
            <a:r>
              <a:rPr lang="en-US" dirty="0" smtClean="0"/>
              <a:t>ear</a:t>
            </a:r>
            <a:r>
              <a:rPr lang="en-US" baseline="0" dirty="0" smtClean="0"/>
              <a:t> and money are still problems, but there are also strong vested interests today, as evidenced by the ETECSA monopoly.</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5</a:t>
            </a:fld>
            <a:endParaRPr lang="en-US"/>
          </a:p>
        </p:txBody>
      </p:sp>
    </p:spTree>
    <p:extLst>
      <p:ext uri="{BB962C8B-B14F-4D97-AF65-F5344CB8AC3E}">
        <p14:creationId xmlns:p14="http://schemas.microsoft.com/office/powerpoint/2010/main" val="147046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highly publicized initiatives are a distraction – people in ETECSA must know that. They are based on old technology and Cuba should be investing in future technology, not that of the past.</a:t>
            </a:r>
          </a:p>
          <a:p>
            <a:endParaRPr lang="en-US" baseline="0" dirty="0" smtClean="0"/>
          </a:p>
          <a:p>
            <a:r>
              <a:rPr lang="en-US" baseline="0" dirty="0" smtClean="0"/>
              <a:t>The </a:t>
            </a:r>
            <a:r>
              <a:rPr lang="en-US" baseline="0" dirty="0" err="1" smtClean="0"/>
              <a:t>WiFi</a:t>
            </a:r>
            <a:r>
              <a:rPr lang="en-US" baseline="0" dirty="0" smtClean="0"/>
              <a:t> zones are expensive, slow and difficult to use.</a:t>
            </a:r>
          </a:p>
          <a:p>
            <a:endParaRPr lang="en-US" baseline="0" dirty="0" smtClean="0"/>
          </a:p>
          <a:p>
            <a:r>
              <a:rPr lang="en-US" baseline="0" dirty="0" smtClean="0"/>
              <a:t>The Home trial had only 358 subscribers as of 3/14 2017. It is based on telephone equipment and wires and would cost a fortune to roll out across the nation.</a:t>
            </a:r>
          </a:p>
          <a:p>
            <a:endParaRPr lang="en-US" baseline="0" dirty="0" smtClean="0"/>
          </a:p>
          <a:p>
            <a:r>
              <a:rPr lang="en-US" baseline="0" dirty="0" smtClean="0"/>
              <a:t>The 3G trial is very small and limited to users with compatible phones. The technology is a generation behind current 4G </a:t>
            </a:r>
            <a:r>
              <a:rPr lang="en-US" baseline="0" dirty="0" err="1" smtClean="0"/>
              <a:t>mobile.and</a:t>
            </a:r>
            <a:r>
              <a:rPr lang="en-US" baseline="0" dirty="0" smtClean="0"/>
              <a:t> 5G deployments will begin relatively soon.</a:t>
            </a:r>
          </a:p>
          <a:p>
            <a:endParaRPr lang="en-US" baseline="0" dirty="0" smtClean="0"/>
          </a:p>
          <a:p>
            <a:r>
              <a:rPr lang="en-US" baseline="0" dirty="0" smtClean="0"/>
              <a:t>The public </a:t>
            </a:r>
            <a:r>
              <a:rPr lang="en-US" baseline="0" dirty="0" err="1" smtClean="0"/>
              <a:t>hotpspot</a:t>
            </a:r>
            <a:r>
              <a:rPr lang="en-US" baseline="0" dirty="0" smtClean="0"/>
              <a:t> offered by the well-connected artist </a:t>
            </a:r>
            <a:r>
              <a:rPr lang="en-US" baseline="0" dirty="0" err="1" smtClean="0"/>
              <a:t>Kcho</a:t>
            </a:r>
            <a:r>
              <a:rPr lang="en-US" baseline="0" dirty="0" smtClean="0"/>
              <a:t> in conjunction with Google has garnered enormous publicity, but the technology is the same as other public-access hotspots and Google’s equipment contribution is miniscule.</a:t>
            </a:r>
          </a:p>
          <a:p>
            <a:endParaRPr lang="en-US" baseline="0" dirty="0" smtClean="0"/>
          </a:p>
          <a:p>
            <a:r>
              <a:rPr lang="en-US" baseline="0" dirty="0" smtClean="0"/>
              <a:t>Cuba should be looking to leapfrog today’s technology, while running these trials using yesterday’s </a:t>
            </a:r>
            <a:r>
              <a:rPr lang="en-US" baseline="0" dirty="0" err="1" smtClean="0"/>
              <a:t>technlopgy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6</a:t>
            </a:fld>
            <a:endParaRPr lang="en-US"/>
          </a:p>
        </p:txBody>
      </p:sp>
    </p:spTree>
    <p:extLst>
      <p:ext uri="{BB962C8B-B14F-4D97-AF65-F5344CB8AC3E}">
        <p14:creationId xmlns:p14="http://schemas.microsoft.com/office/powerpoint/2010/main" val="343923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talked about</a:t>
            </a:r>
            <a:r>
              <a:rPr lang="en-US" baseline="0" dirty="0" smtClean="0"/>
              <a:t> Airbnb and three other Internet “initiatives” in his entrepreneurial talk in Cuba. Airbnb is doing well, but nothing seems to have come from the others.</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7</a:t>
            </a:fld>
            <a:endParaRPr lang="en-US"/>
          </a:p>
        </p:txBody>
      </p:sp>
    </p:spTree>
    <p:extLst>
      <p:ext uri="{BB962C8B-B14F-4D97-AF65-F5344CB8AC3E}">
        <p14:creationId xmlns:p14="http://schemas.microsoft.com/office/powerpoint/2010/main" val="213388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companies have been</a:t>
            </a:r>
            <a:r>
              <a:rPr lang="en-US" baseline="0" dirty="0" smtClean="0"/>
              <a:t> involved with the undersea cable, backbone network, </a:t>
            </a:r>
            <a:r>
              <a:rPr lang="en-US" baseline="0" dirty="0" err="1" smtClean="0"/>
              <a:t>WiFi</a:t>
            </a:r>
            <a:r>
              <a:rPr lang="en-US" baseline="0" dirty="0" smtClean="0"/>
              <a:t> hotspots and the home DSL trial. They also sell consumer equipment like cell phones, home routers and set-top boxes. </a:t>
            </a:r>
          </a:p>
          <a:p>
            <a:endParaRPr lang="en-US" baseline="0" dirty="0" smtClean="0"/>
          </a:p>
          <a:p>
            <a:r>
              <a:rPr lang="en-US" baseline="0" dirty="0" smtClean="0"/>
              <a:t>There is also some manufacturing (assembly) in Cuba as well (see http://laredcubana.blogspot.com/search?q=haier). </a:t>
            </a:r>
          </a:p>
          <a:p>
            <a:endParaRPr lang="en-US" baseline="0" dirty="0" smtClean="0"/>
          </a:p>
          <a:p>
            <a:r>
              <a:rPr lang="en-US" baseline="0" dirty="0" smtClean="0"/>
              <a:t>Huawei is particularly strong and has a long-established relationship with Cuba.</a:t>
            </a:r>
            <a:endParaRPr lang="en-US" dirty="0"/>
          </a:p>
        </p:txBody>
      </p:sp>
      <p:sp>
        <p:nvSpPr>
          <p:cNvPr id="4" name="Slide Number Placeholder 3"/>
          <p:cNvSpPr>
            <a:spLocks noGrp="1"/>
          </p:cNvSpPr>
          <p:nvPr>
            <p:ph type="sldNum" sz="quarter" idx="10"/>
          </p:nvPr>
        </p:nvSpPr>
        <p:spPr/>
        <p:txBody>
          <a:bodyPr/>
          <a:lstStyle/>
          <a:p>
            <a:fld id="{F19C91D6-EF05-4AE5-AC56-1CB73DBC7DA0}" type="slidenum">
              <a:rPr lang="en-US" smtClean="0"/>
              <a:t>8</a:t>
            </a:fld>
            <a:endParaRPr lang="en-US"/>
          </a:p>
        </p:txBody>
      </p:sp>
    </p:spTree>
    <p:extLst>
      <p:ext uri="{BB962C8B-B14F-4D97-AF65-F5344CB8AC3E}">
        <p14:creationId xmlns:p14="http://schemas.microsoft.com/office/powerpoint/2010/main" val="286156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Cisco equipment was used at the ver</a:t>
            </a:r>
            <a:r>
              <a:rPr lang="en-US" baseline="0" dirty="0" smtClean="0"/>
              <a:t>y start, but today Huawei is the dominant Cuban supplier.</a:t>
            </a:r>
          </a:p>
          <a:p>
            <a:endParaRPr lang="en-US" baseline="0" dirty="0" smtClean="0"/>
          </a:p>
          <a:p>
            <a:r>
              <a:rPr lang="en-US" baseline="0" dirty="0" smtClean="0"/>
              <a:t>ZTE has also been active in Cuba (http://laredcubana.blogspot.com/search?q=zte), </a:t>
            </a:r>
            <a:r>
              <a:rPr lang="en-US" baseline="0" dirty="0" err="1" smtClean="0"/>
              <a:t>bu</a:t>
            </a:r>
            <a:r>
              <a:rPr lang="en-US" baseline="0" dirty="0" smtClean="0"/>
              <a:t> they paid $1.2 billion fine for embargo violation.</a:t>
            </a:r>
          </a:p>
          <a:p>
            <a:endParaRPr lang="en-US" baseline="0" dirty="0" smtClean="0"/>
          </a:p>
          <a:p>
            <a:r>
              <a:rPr lang="en-US" baseline="0" dirty="0" smtClean="0"/>
              <a:t>https://www.nytimes.com/2017/03/07/technology/zte-china-fine.html</a:t>
            </a:r>
          </a:p>
          <a:p>
            <a:r>
              <a:rPr lang="en-US" baseline="0" dirty="0" smtClean="0"/>
              <a:t>https://www.nytimes.com/2016/03/19/technology/zte-document-raises-questions-about-huawei-and-sanctions.html</a:t>
            </a:r>
          </a:p>
          <a:p>
            <a:endParaRPr lang="en-US" baseline="0" dirty="0" smtClean="0"/>
          </a:p>
          <a:p>
            <a:r>
              <a:rPr lang="en-US" baseline="0" dirty="0" smtClean="0"/>
              <a:t>Huawei is being investigated and Trump could brag that he was being tough on both China and Cuba by finding Huawei guilty, but he would be harming the Cuban people.</a:t>
            </a:r>
          </a:p>
          <a:p>
            <a:endParaRPr lang="en-US" baseline="0" dirty="0" smtClean="0"/>
          </a:p>
          <a:p>
            <a:r>
              <a:rPr lang="en-US" baseline="0" dirty="0" smtClean="0"/>
              <a:t>https://www.nytimes.com/2017/04/26/business/huawei-investigation-sanctions-subpoena.html?_r=0</a:t>
            </a:r>
          </a:p>
          <a:p>
            <a:r>
              <a:rPr lang="en-US" baseline="0" dirty="0" smtClean="0"/>
              <a:t>https://www.nytimes.com/2016/06/03/technology/huawei-technologies-subpoena-iran-north-korea.html</a:t>
            </a:r>
          </a:p>
          <a:p>
            <a:endParaRPr lang="en-US" baseline="0" dirty="0" smtClean="0"/>
          </a:p>
        </p:txBody>
      </p:sp>
      <p:sp>
        <p:nvSpPr>
          <p:cNvPr id="4" name="Slide Number Placeholder 3"/>
          <p:cNvSpPr>
            <a:spLocks noGrp="1"/>
          </p:cNvSpPr>
          <p:nvPr>
            <p:ph type="sldNum" sz="quarter" idx="10"/>
          </p:nvPr>
        </p:nvSpPr>
        <p:spPr/>
        <p:txBody>
          <a:bodyPr/>
          <a:lstStyle/>
          <a:p>
            <a:fld id="{F19C91D6-EF05-4AE5-AC56-1CB73DBC7DA0}" type="slidenum">
              <a:rPr lang="en-US" smtClean="0"/>
              <a:t>9</a:t>
            </a:fld>
            <a:endParaRPr lang="en-US"/>
          </a:p>
        </p:txBody>
      </p:sp>
    </p:spTree>
    <p:extLst>
      <p:ext uri="{BB962C8B-B14F-4D97-AF65-F5344CB8AC3E}">
        <p14:creationId xmlns:p14="http://schemas.microsoft.com/office/powerpoint/2010/main" val="155919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EAB6E-8F0E-4969-8E63-9C69CAD913C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238562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AB6E-8F0E-4969-8E63-9C69CAD913C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17935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AB6E-8F0E-4969-8E63-9C69CAD913C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15666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AB6E-8F0E-4969-8E63-9C69CAD913C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350813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0EAB6E-8F0E-4969-8E63-9C69CAD913C9}"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32692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EAB6E-8F0E-4969-8E63-9C69CAD913C9}"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207571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EAB6E-8F0E-4969-8E63-9C69CAD913C9}"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296483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EAB6E-8F0E-4969-8E63-9C69CAD913C9}"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276223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AB6E-8F0E-4969-8E63-9C69CAD913C9}"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186621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0EAB6E-8F0E-4969-8E63-9C69CAD913C9}"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423968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0EAB6E-8F0E-4969-8E63-9C69CAD913C9}"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7A5C-E386-4FEE-B166-178B9EACEBAD}" type="slidenum">
              <a:rPr lang="en-US" smtClean="0"/>
              <a:t>‹#›</a:t>
            </a:fld>
            <a:endParaRPr lang="en-US"/>
          </a:p>
        </p:txBody>
      </p:sp>
    </p:spTree>
    <p:extLst>
      <p:ext uri="{BB962C8B-B14F-4D97-AF65-F5344CB8AC3E}">
        <p14:creationId xmlns:p14="http://schemas.microsoft.com/office/powerpoint/2010/main" val="147897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EAB6E-8F0E-4969-8E63-9C69CAD913C9}"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87A5C-E386-4FEE-B166-178B9EACEBAD}" type="slidenum">
              <a:rPr lang="en-US" smtClean="0"/>
              <a:t>‹#›</a:t>
            </a:fld>
            <a:endParaRPr lang="en-US"/>
          </a:p>
        </p:txBody>
      </p:sp>
    </p:spTree>
    <p:extLst>
      <p:ext uri="{BB962C8B-B14F-4D97-AF65-F5344CB8AC3E}">
        <p14:creationId xmlns:p14="http://schemas.microsoft.com/office/powerpoint/2010/main" val="4094701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press@csudh.edu"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om.csudh.edu/fac/lpress/presentations/statedepartmentpanel.pptx" TargetMode="External"/><Relationship Id="rId4" Type="http://schemas.openxmlformats.org/officeDocument/2006/relationships/hyperlink" Target="http://laredcubana.blogspot.com/search/label/project%20lin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laredcubana.blogspot.com/2016/06/cuban-telecommunication-regulation-in.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laredcubana.blogspot.com/2015/08/speculation-on-cuban-internet-backbone.html" TargetMode="External"/><Relationship Id="rId3" Type="http://schemas.openxmlformats.org/officeDocument/2006/relationships/image" Target="../media/image22.jpeg"/><Relationship Id="rId7" Type="http://schemas.openxmlformats.org/officeDocument/2006/relationships/hyperlink" Target="http://cis471.blogspot.com/2014/06/stockholm-19-years-of-municipal.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cis471.blogspot.com/2017/01/do-it-yourself-rural-fiber.html" TargetMode="External"/><Relationship Id="rId10" Type="http://schemas.openxmlformats.org/officeDocument/2006/relationships/hyperlink" Target="http://laredcubana.blogspot.com/search/label/project%20link" TargetMode="External"/><Relationship Id="rId4" Type="http://schemas.openxmlformats.org/officeDocument/2006/relationships/image" Target="../media/image13.png"/><Relationship Id="rId9" Type="http://schemas.openxmlformats.org/officeDocument/2006/relationships/hyperlink" Target="http://laredcubana.blogspot.com/search?q=accr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cis471.blogspot.com/2014/06/stockholm-19-years-of-municipal.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laredcubana.blogspot.com/2014/12/who-owns-etecsa-and-who-runs-show.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laredcubana.blogspot.com/2015/02/list-of-jobs-that-are-eligible-for-self.html" TargetMode="External"/><Relationship Id="rId5" Type="http://schemas.openxmlformats.org/officeDocument/2006/relationships/image" Target="../media/image27.png"/><Relationship Id="rId4" Type="http://schemas.openxmlformats.org/officeDocument/2006/relationships/hyperlink" Target="http://laredcubana.blogspot.com/2017/04/how-many-licensed-self-employed.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hyperlink" Target="http://laredcubana.blogspot.com/2017/04/exporting-cuban-software-and.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hyperlink" Target="http://laredcubana.blogspot.com/search/label/startup" TargetMode="External"/><Relationship Id="rId5" Type="http://schemas.openxmlformats.org/officeDocument/2006/relationships/image" Target="../media/image30.png"/><Relationship Id="rId10" Type="http://schemas.openxmlformats.org/officeDocument/2006/relationships/hyperlink" Target="http://laredcubana.blogspot.com/search/label/offshore%20programming" TargetMode="External"/><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hyperlink" Target="http://laredcubana.blogspot.com/2017/05/trying-to-predict-miguel-diaz-canels.html" TargetMode="External"/><Relationship Id="rId3" Type="http://schemas.openxmlformats.org/officeDocument/2006/relationships/notesSlide" Target="../notesSlides/notesSlide16.xml"/><Relationship Id="rId7" Type="http://schemas.openxmlformats.org/officeDocument/2006/relationships/hyperlink" Target="http://www.cubahora.cu/politica/diaz-canel-existe-la-voluntad-de-desarrollar-la-informatizacion-de-la-sociedad" TargetMode="External"/><Relationship Id="rId2" Type="http://schemas.openxmlformats.org/officeDocument/2006/relationships/slideLayout" Target="../slideLayouts/slideLayout7.xml"/><Relationship Id="rId1" Type="http://schemas.openxmlformats.org/officeDocument/2006/relationships/video" Target="https://www.youtube.com/embed/Yeu_5kugFmA" TargetMode="External"/><Relationship Id="rId6" Type="http://schemas.openxmlformats.org/officeDocument/2006/relationships/hyperlink" Target="https://www.debate.com.mx/mundo/Miguel-Diaz-Canel-sera-el-nuevo-presidente-de-Cuba-20170224-0264.html" TargetMode="External"/><Relationship Id="rId5" Type="http://schemas.openxmlformats.org/officeDocument/2006/relationships/hyperlink" Target="https://www.youtube.com/watch?v=s5_nBvKSJd0" TargetMode="Externa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hyperlink" Target="mailto:lpress@csudh.edu" TargetMode="Externa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om.csudh.edu/fac/lpress/presentations/statedepartmentpanel.pptx" TargetMode="External"/><Relationship Id="rId4" Type="http://schemas.openxmlformats.org/officeDocument/2006/relationships/hyperlink" Target="http://laredcubana.blogspot.com/search/label/project%20li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hdr.undp.org/en/composite/HD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laredcubana.blogspot.com/2014/12/the-cuban-internet-in-context.html" TargetMode="External"/><Relationship Id="rId5" Type="http://schemas.openxmlformats.org/officeDocument/2006/relationships/hyperlink" Target="http://www.itu.int/en/ITU-D/Statistics/Documents/publications/misr2016/MISR2016-w4.pdf" TargetMode="External"/><Relationship Id="rId4" Type="http://schemas.openxmlformats.org/officeDocument/2006/relationships/hyperlink" Target="https://freedomhouse.org/report/freedom-net/freedom-net-20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reedomhouse.org/report/freedom-net/2016/cub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laredcubana.blogspot.com/2011/02/dictators-dilemma.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rt19.com/shows/pod-save-the-world/episodes/5ad821b6-c756-4428-8fbd-f1f10c382a4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laredcubana.blogspot.com/2016/04/what-stopped-cuban-internet-in-1996-and.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laredcubana.blogspot.com/2015/09/in-nation-with-nearly-no-internet.html"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laredcubana.blogspot.com/search/label/old%20havana%20trial" TargetMode="External"/><Relationship Id="rId10" Type="http://schemas.openxmlformats.org/officeDocument/2006/relationships/hyperlink" Target="http://laredcubana.blogspot.com/search?q=wifi" TargetMode="External"/><Relationship Id="rId4" Type="http://schemas.openxmlformats.org/officeDocument/2006/relationships/hyperlink" Target="http://laredcubana.blogspot.com/2017/03/limited-3g-mobile-deployment-hopefully.html" TargetMode="Externa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laredcubana.blogspot.com/2016/06/disappointment-after-president-obamas.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laredcubana.blogspot.com/2015/09/cuban-infrastructure-investment-china.html"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228" y="1013460"/>
            <a:ext cx="9337545" cy="2246769"/>
          </a:xfrm>
          <a:prstGeom prst="rect">
            <a:avLst/>
          </a:prstGeom>
          <a:noFill/>
        </p:spPr>
        <p:txBody>
          <a:bodyPr wrap="square" rtlCol="0">
            <a:spAutoFit/>
          </a:bodyPr>
          <a:lstStyle/>
          <a:p>
            <a:r>
              <a:rPr lang="en-US" sz="2800" dirty="0" smtClean="0"/>
              <a:t>The Internet in Cuba – bad news; good news</a:t>
            </a:r>
          </a:p>
          <a:p>
            <a:endParaRPr lang="en-US" sz="2800" dirty="0" smtClean="0"/>
          </a:p>
          <a:p>
            <a:r>
              <a:rPr lang="en-US" sz="2800" dirty="0" smtClean="0"/>
              <a:t>Larry Press</a:t>
            </a:r>
          </a:p>
          <a:p>
            <a:r>
              <a:rPr lang="en-US" sz="2800" dirty="0" smtClean="0">
                <a:hlinkClick r:id="rId3"/>
              </a:rPr>
              <a:t>lpress@csudh.edu</a:t>
            </a:r>
            <a:endParaRPr lang="en-US" sz="2800" dirty="0" smtClean="0"/>
          </a:p>
          <a:p>
            <a:r>
              <a:rPr lang="en-US" sz="2800" dirty="0" smtClean="0"/>
              <a:t>Blog on the Cuban Internet</a:t>
            </a:r>
            <a:r>
              <a:rPr lang="en-US" sz="2800" dirty="0"/>
              <a:t>: </a:t>
            </a:r>
            <a:r>
              <a:rPr lang="en-US" sz="2800" dirty="0">
                <a:hlinkClick r:id="rId4"/>
              </a:rPr>
              <a:t>http://laredcubana.blogspot.com/</a:t>
            </a:r>
            <a:endParaRPr lang="en-US" sz="2800" dirty="0" smtClean="0"/>
          </a:p>
        </p:txBody>
      </p:sp>
      <p:sp>
        <p:nvSpPr>
          <p:cNvPr id="2" name="Rectangle 1"/>
          <p:cNvSpPr/>
          <p:nvPr/>
        </p:nvSpPr>
        <p:spPr>
          <a:xfrm>
            <a:off x="1427228" y="3479215"/>
            <a:ext cx="9461752" cy="1107996"/>
          </a:xfrm>
          <a:prstGeom prst="rect">
            <a:avLst/>
          </a:prstGeom>
        </p:spPr>
        <p:txBody>
          <a:bodyPr wrap="square">
            <a:spAutoFit/>
          </a:bodyPr>
          <a:lstStyle/>
          <a:p>
            <a:r>
              <a:rPr lang="en-US" sz="2200" dirty="0" smtClean="0"/>
              <a:t>These slides </a:t>
            </a:r>
            <a:r>
              <a:rPr lang="en-US" sz="2200" dirty="0"/>
              <a:t>have mnemonic images and few words, but they include comments and links to supporting material</a:t>
            </a:r>
            <a:r>
              <a:rPr lang="en-US" sz="2200" dirty="0" smtClean="0"/>
              <a:t>. The presentation may be downloaded at:</a:t>
            </a:r>
            <a:endParaRPr lang="en-US" sz="2200" dirty="0"/>
          </a:p>
          <a:p>
            <a:r>
              <a:rPr lang="en-US" sz="2200" dirty="0">
                <a:hlinkClick r:id="rId5"/>
              </a:rPr>
              <a:t>http://</a:t>
            </a:r>
            <a:r>
              <a:rPr lang="en-US" sz="2200" dirty="0" smtClean="0">
                <a:hlinkClick r:id="rId5"/>
              </a:rPr>
              <a:t>som.csudh.edu/fac/lpress/presentations/statedepartmentpanel.pptx</a:t>
            </a:r>
            <a:endParaRPr lang="en-US" sz="2200" dirty="0"/>
          </a:p>
        </p:txBody>
      </p:sp>
      <p:sp>
        <p:nvSpPr>
          <p:cNvPr id="5" name="Rectangle 4"/>
          <p:cNvSpPr/>
          <p:nvPr/>
        </p:nvSpPr>
        <p:spPr>
          <a:xfrm>
            <a:off x="2796540" y="5907475"/>
            <a:ext cx="5722620" cy="646331"/>
          </a:xfrm>
          <a:prstGeom prst="rect">
            <a:avLst/>
          </a:prstGeom>
        </p:spPr>
        <p:txBody>
          <a:bodyPr wrap="square">
            <a:spAutoFit/>
          </a:bodyPr>
          <a:lstStyle/>
          <a:p>
            <a:r>
              <a:rPr lang="en-US" dirty="0"/>
              <a:t>This work is licensed under a Creative Commons </a:t>
            </a:r>
            <a:r>
              <a:rPr lang="en-US" dirty="0">
                <a:hlinkClick r:id="rId6"/>
              </a:rPr>
              <a:t>Attribution-Noncommercial-Share Alike 3.0 License</a:t>
            </a:r>
            <a:r>
              <a:rPr lang="en-US" dirty="0"/>
              <a:t>.</a:t>
            </a:r>
          </a:p>
        </p:txBody>
      </p:sp>
      <p:pic>
        <p:nvPicPr>
          <p:cNvPr id="6" name="Picture 5"/>
          <p:cNvPicPr>
            <a:picLocks noChangeAspect="1"/>
          </p:cNvPicPr>
          <p:nvPr/>
        </p:nvPicPr>
        <p:blipFill>
          <a:blip r:embed="rId7"/>
          <a:stretch>
            <a:fillRect/>
          </a:stretch>
        </p:blipFill>
        <p:spPr>
          <a:xfrm>
            <a:off x="1427228" y="5971497"/>
            <a:ext cx="1262632" cy="518285"/>
          </a:xfrm>
          <a:prstGeom prst="rect">
            <a:avLst/>
          </a:prstGeom>
        </p:spPr>
      </p:pic>
    </p:spTree>
    <p:extLst>
      <p:ext uri="{BB962C8B-B14F-4D97-AF65-F5344CB8AC3E}">
        <p14:creationId xmlns:p14="http://schemas.microsoft.com/office/powerpoint/2010/main" val="2280737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2.bp.blogspot.com/-TdFR2hPUmFU/V3Q4E_ZEngI/AAAAAAAAyQs/HzYoHWuvM9IquQelUJ3hpJ_VdFSFWI05wCLcB/s400/regulationgener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98" y="1562228"/>
            <a:ext cx="5609616" cy="3477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6885" y="1777349"/>
            <a:ext cx="4831405" cy="2862322"/>
          </a:xfrm>
          <a:prstGeom prst="rect">
            <a:avLst/>
          </a:prstGeom>
        </p:spPr>
        <p:txBody>
          <a:bodyPr wrap="square">
            <a:spAutoFit/>
          </a:bodyPr>
          <a:lstStyle/>
          <a:p>
            <a:pPr>
              <a:buFont typeface="Arial" panose="020B0604020202020204" pitchFamily="34" charset="0"/>
              <a:buChar char="•"/>
            </a:pPr>
            <a:r>
              <a:rPr lang="en-US" dirty="0">
                <a:solidFill>
                  <a:srgbClr val="222222"/>
                </a:solidFill>
                <a:latin typeface="Arial" panose="020B0604020202020204" pitchFamily="34" charset="0"/>
              </a:rPr>
              <a:t>G1: Regulated public monopolies – command and control approach</a:t>
            </a:r>
          </a:p>
          <a:p>
            <a:pPr>
              <a:buFont typeface="Arial" panose="020B0604020202020204" pitchFamily="34" charset="0"/>
              <a:buChar char="•"/>
            </a:pPr>
            <a:r>
              <a:rPr lang="en-US" dirty="0">
                <a:solidFill>
                  <a:srgbClr val="222222"/>
                </a:solidFill>
                <a:latin typeface="Arial" panose="020B0604020202020204" pitchFamily="34" charset="0"/>
              </a:rPr>
              <a:t>G2: Basic reform – partial liberalization and privatization across the layers</a:t>
            </a:r>
          </a:p>
          <a:p>
            <a:pPr>
              <a:buFont typeface="Arial" panose="020B0604020202020204" pitchFamily="34" charset="0"/>
              <a:buChar char="•"/>
            </a:pPr>
            <a:r>
              <a:rPr lang="en-US" dirty="0">
                <a:solidFill>
                  <a:srgbClr val="222222"/>
                </a:solidFill>
                <a:latin typeface="Arial" panose="020B0604020202020204" pitchFamily="34" charset="0"/>
              </a:rPr>
              <a:t>G3: Enabling investment, innovation and access – dual focus on stimulating competition in service and content delivery, and consumer protection</a:t>
            </a:r>
          </a:p>
          <a:p>
            <a:pPr>
              <a:buFont typeface="Arial" panose="020B0604020202020204" pitchFamily="34" charset="0"/>
              <a:buChar char="•"/>
            </a:pPr>
            <a:r>
              <a:rPr lang="en-US" dirty="0">
                <a:solidFill>
                  <a:srgbClr val="222222"/>
                </a:solidFill>
                <a:latin typeface="Arial" panose="020B0604020202020204" pitchFamily="34" charset="0"/>
              </a:rPr>
              <a:t>G4: Integrated regulation – led by economic and social policy goals</a:t>
            </a:r>
            <a:endParaRPr lang="en-US" b="0" i="0" dirty="0">
              <a:solidFill>
                <a:srgbClr val="222222"/>
              </a:solidFill>
              <a:effectLst/>
              <a:latin typeface="Arial" panose="020B0604020202020204" pitchFamily="34" charset="0"/>
            </a:endParaRPr>
          </a:p>
        </p:txBody>
      </p:sp>
      <p:sp>
        <p:nvSpPr>
          <p:cNvPr id="3" name="Rectangle 2"/>
          <p:cNvSpPr/>
          <p:nvPr/>
        </p:nvSpPr>
        <p:spPr>
          <a:xfrm>
            <a:off x="479897" y="4855524"/>
            <a:ext cx="953310" cy="369332"/>
          </a:xfrm>
          <a:prstGeom prst="rect">
            <a:avLst/>
          </a:prstGeom>
        </p:spPr>
        <p:txBody>
          <a:bodyPr wrap="square">
            <a:spAutoFit/>
          </a:bodyPr>
          <a:lstStyle/>
          <a:p>
            <a:r>
              <a:rPr lang="en-US" dirty="0" smtClean="0">
                <a:hlinkClick r:id="rId4"/>
              </a:rPr>
              <a:t>Source</a:t>
            </a:r>
            <a:endParaRPr lang="en-US" dirty="0"/>
          </a:p>
        </p:txBody>
      </p:sp>
      <p:sp>
        <p:nvSpPr>
          <p:cNvPr id="5" name="TextBox 4"/>
          <p:cNvSpPr txBox="1"/>
          <p:nvPr/>
        </p:nvSpPr>
        <p:spPr>
          <a:xfrm>
            <a:off x="3094352" y="700391"/>
            <a:ext cx="6003310" cy="523220"/>
          </a:xfrm>
          <a:prstGeom prst="rect">
            <a:avLst/>
          </a:prstGeom>
          <a:noFill/>
        </p:spPr>
        <p:txBody>
          <a:bodyPr wrap="none" rtlCol="0">
            <a:spAutoFit/>
          </a:bodyPr>
          <a:lstStyle/>
          <a:p>
            <a:pPr algn="ctr"/>
            <a:r>
              <a:rPr lang="en-US" sz="2800" dirty="0" smtClean="0"/>
              <a:t>Infrastructure ownership and regulation</a:t>
            </a:r>
            <a:endParaRPr lang="en-US" sz="2800" dirty="0"/>
          </a:p>
        </p:txBody>
      </p:sp>
      <p:sp>
        <p:nvSpPr>
          <p:cNvPr id="7" name="TextBox 6"/>
          <p:cNvSpPr txBox="1"/>
          <p:nvPr/>
        </p:nvSpPr>
        <p:spPr>
          <a:xfrm>
            <a:off x="502968" y="5765185"/>
            <a:ext cx="4324325" cy="461665"/>
          </a:xfrm>
          <a:prstGeom prst="rect">
            <a:avLst/>
          </a:prstGeom>
          <a:noFill/>
        </p:spPr>
        <p:txBody>
          <a:bodyPr wrap="none" rtlCol="0">
            <a:spAutoFit/>
          </a:bodyPr>
          <a:lstStyle/>
          <a:p>
            <a:pPr algn="ctr"/>
            <a:r>
              <a:rPr lang="en-US" sz="2400" dirty="0" smtClean="0"/>
              <a:t>An opportunity to leapfrog policy</a:t>
            </a:r>
            <a:endParaRPr lang="en-US" sz="2400" dirty="0"/>
          </a:p>
        </p:txBody>
      </p:sp>
    </p:spTree>
    <p:extLst>
      <p:ext uri="{BB962C8B-B14F-4D97-AF65-F5344CB8AC3E}">
        <p14:creationId xmlns:p14="http://schemas.microsoft.com/office/powerpoint/2010/main" val="526600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fiber optic grid map of Kampa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58" y="2750508"/>
            <a:ext cx="3143617" cy="2763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03217" y="529129"/>
            <a:ext cx="6745693" cy="523220"/>
          </a:xfrm>
          <a:prstGeom prst="rect">
            <a:avLst/>
          </a:prstGeom>
          <a:noFill/>
        </p:spPr>
        <p:txBody>
          <a:bodyPr wrap="none" rtlCol="0">
            <a:spAutoFit/>
          </a:bodyPr>
          <a:lstStyle/>
          <a:p>
            <a:r>
              <a:rPr lang="en-US" sz="2800" dirty="0" smtClean="0"/>
              <a:t>Roles for both national and local government</a:t>
            </a:r>
            <a:endParaRPr lang="en-US" sz="2800" dirty="0"/>
          </a:p>
        </p:txBody>
      </p:sp>
      <p:pic>
        <p:nvPicPr>
          <p:cNvPr id="1026" name="Picture 2" descr="https://2.bp.blogspot.com/-JoBSEi-ZN5w/VgYon6WsxsI/AAAAAAAAjXI/zqH6lHSDISQ/s400/backbon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30" y="3320974"/>
            <a:ext cx="3248937" cy="1185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09872" y="5218124"/>
            <a:ext cx="1008654" cy="369332"/>
          </a:xfrm>
          <a:prstGeom prst="rect">
            <a:avLst/>
          </a:prstGeom>
        </p:spPr>
        <p:txBody>
          <a:bodyPr wrap="square">
            <a:spAutoFit/>
          </a:bodyPr>
          <a:lstStyle/>
          <a:p>
            <a:r>
              <a:rPr lang="en-US" dirty="0" smtClean="0">
                <a:hlinkClick r:id="rId5"/>
              </a:rPr>
              <a:t>Source</a:t>
            </a:r>
            <a:endParaRPr lang="en-US" dirty="0"/>
          </a:p>
        </p:txBody>
      </p:sp>
      <p:pic>
        <p:nvPicPr>
          <p:cNvPr id="4" name="Picture 3"/>
          <p:cNvPicPr>
            <a:picLocks noChangeAspect="1"/>
          </p:cNvPicPr>
          <p:nvPr/>
        </p:nvPicPr>
        <p:blipFill>
          <a:blip r:embed="rId6"/>
          <a:stretch>
            <a:fillRect/>
          </a:stretch>
        </p:blipFill>
        <p:spPr>
          <a:xfrm>
            <a:off x="8935993" y="3207562"/>
            <a:ext cx="2221250" cy="1656525"/>
          </a:xfrm>
          <a:prstGeom prst="rect">
            <a:avLst/>
          </a:prstGeom>
        </p:spPr>
      </p:pic>
      <p:sp>
        <p:nvSpPr>
          <p:cNvPr id="7" name="Rectangle 6"/>
          <p:cNvSpPr/>
          <p:nvPr/>
        </p:nvSpPr>
        <p:spPr>
          <a:xfrm>
            <a:off x="5201562" y="1565418"/>
            <a:ext cx="2556413" cy="1015663"/>
          </a:xfrm>
          <a:prstGeom prst="rect">
            <a:avLst/>
          </a:prstGeom>
        </p:spPr>
        <p:txBody>
          <a:bodyPr wrap="square">
            <a:spAutoFit/>
          </a:bodyPr>
          <a:lstStyle/>
          <a:p>
            <a:r>
              <a:rPr lang="en-US" sz="2000" dirty="0" smtClean="0"/>
              <a:t>Cities like Havana, </a:t>
            </a:r>
            <a:r>
              <a:rPr lang="en-US" sz="2000" dirty="0" smtClean="0">
                <a:hlinkClick r:id="rId7"/>
              </a:rPr>
              <a:t>Stockholm</a:t>
            </a:r>
            <a:r>
              <a:rPr lang="en-US" sz="2000" dirty="0" smtClean="0"/>
              <a:t>, Accra </a:t>
            </a:r>
            <a:r>
              <a:rPr lang="en-US" sz="2000" dirty="0"/>
              <a:t>or Kampala</a:t>
            </a:r>
          </a:p>
        </p:txBody>
      </p:sp>
      <p:sp>
        <p:nvSpPr>
          <p:cNvPr id="12" name="Rectangle 11"/>
          <p:cNvSpPr/>
          <p:nvPr/>
        </p:nvSpPr>
        <p:spPr>
          <a:xfrm>
            <a:off x="9073153" y="1565418"/>
            <a:ext cx="2556413" cy="707886"/>
          </a:xfrm>
          <a:prstGeom prst="rect">
            <a:avLst/>
          </a:prstGeom>
        </p:spPr>
        <p:txBody>
          <a:bodyPr wrap="square">
            <a:spAutoFit/>
          </a:bodyPr>
          <a:lstStyle/>
          <a:p>
            <a:r>
              <a:rPr lang="en-US" sz="2000" dirty="0" smtClean="0"/>
              <a:t>Small towns and villages</a:t>
            </a:r>
            <a:endParaRPr lang="en-US" sz="2000" dirty="0"/>
          </a:p>
        </p:txBody>
      </p:sp>
      <p:sp>
        <p:nvSpPr>
          <p:cNvPr id="8" name="Rectangle 7"/>
          <p:cNvSpPr/>
          <p:nvPr/>
        </p:nvSpPr>
        <p:spPr>
          <a:xfrm>
            <a:off x="1370919" y="1703917"/>
            <a:ext cx="1938223" cy="369332"/>
          </a:xfrm>
          <a:prstGeom prst="rect">
            <a:avLst/>
          </a:prstGeom>
        </p:spPr>
        <p:txBody>
          <a:bodyPr wrap="none">
            <a:spAutoFit/>
          </a:bodyPr>
          <a:lstStyle/>
          <a:p>
            <a:r>
              <a:rPr lang="en-US" dirty="0" smtClean="0"/>
              <a:t>Backbone network</a:t>
            </a:r>
            <a:endParaRPr lang="en-US" dirty="0"/>
          </a:p>
        </p:txBody>
      </p:sp>
      <p:sp>
        <p:nvSpPr>
          <p:cNvPr id="14" name="Rectangle 13"/>
          <p:cNvSpPr/>
          <p:nvPr/>
        </p:nvSpPr>
        <p:spPr>
          <a:xfrm>
            <a:off x="769130" y="6011855"/>
            <a:ext cx="5955733" cy="400110"/>
          </a:xfrm>
          <a:prstGeom prst="rect">
            <a:avLst/>
          </a:prstGeom>
        </p:spPr>
        <p:txBody>
          <a:bodyPr wrap="none">
            <a:spAutoFit/>
          </a:bodyPr>
          <a:lstStyle/>
          <a:p>
            <a:r>
              <a:rPr lang="en-US" sz="2000" dirty="0" smtClean="0"/>
              <a:t>Cuba should look at alternatives from around the world</a:t>
            </a:r>
            <a:endParaRPr lang="en-US" sz="2000" dirty="0"/>
          </a:p>
        </p:txBody>
      </p:sp>
      <p:sp>
        <p:nvSpPr>
          <p:cNvPr id="6" name="Rectangle 5"/>
          <p:cNvSpPr/>
          <p:nvPr/>
        </p:nvSpPr>
        <p:spPr>
          <a:xfrm>
            <a:off x="1978308" y="5150640"/>
            <a:ext cx="830580" cy="369332"/>
          </a:xfrm>
          <a:prstGeom prst="rect">
            <a:avLst/>
          </a:prstGeom>
        </p:spPr>
        <p:txBody>
          <a:bodyPr wrap="square">
            <a:spAutoFit/>
          </a:bodyPr>
          <a:lstStyle/>
          <a:p>
            <a:r>
              <a:rPr lang="en-US" dirty="0" smtClean="0">
                <a:hlinkClick r:id="rId8"/>
              </a:rPr>
              <a:t>Source</a:t>
            </a:r>
            <a:endParaRPr lang="en-US" dirty="0"/>
          </a:p>
        </p:txBody>
      </p:sp>
      <p:sp>
        <p:nvSpPr>
          <p:cNvPr id="9" name="Rectangle 8">
            <a:hlinkClick r:id="rId9"/>
          </p:cNvPr>
          <p:cNvSpPr/>
          <p:nvPr/>
        </p:nvSpPr>
        <p:spPr>
          <a:xfrm>
            <a:off x="5839594" y="5218124"/>
            <a:ext cx="872938" cy="369332"/>
          </a:xfrm>
          <a:prstGeom prst="rect">
            <a:avLst/>
          </a:prstGeom>
        </p:spPr>
        <p:txBody>
          <a:bodyPr wrap="square">
            <a:spAutoFit/>
          </a:bodyPr>
          <a:lstStyle/>
          <a:p>
            <a:r>
              <a:rPr lang="en-US" dirty="0" smtClean="0">
                <a:hlinkClick r:id="rId10"/>
              </a:rPr>
              <a:t>Source</a:t>
            </a:r>
            <a:endParaRPr lang="en-US" dirty="0"/>
          </a:p>
        </p:txBody>
      </p:sp>
    </p:spTree>
    <p:extLst>
      <p:ext uri="{BB962C8B-B14F-4D97-AF65-F5344CB8AC3E}">
        <p14:creationId xmlns:p14="http://schemas.microsoft.com/office/powerpoint/2010/main" val="3907649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3.bp.blogspot.com/-jPYyZMjfoY4/U6nd2OY_iKI/AAAAAAAAauc/drXoZVOPPw4/s400/stockholmlay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034" y="1943932"/>
            <a:ext cx="5627654" cy="3306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06980" y="2832526"/>
            <a:ext cx="1713931" cy="523220"/>
          </a:xfrm>
          <a:prstGeom prst="rect">
            <a:avLst/>
          </a:prstGeom>
          <a:noFill/>
        </p:spPr>
        <p:txBody>
          <a:bodyPr wrap="none" rtlCol="0">
            <a:spAutoFit/>
          </a:bodyPr>
          <a:lstStyle/>
          <a:p>
            <a:pPr algn="r"/>
            <a:r>
              <a:rPr lang="en-US" sz="2800" dirty="0" smtClean="0"/>
              <a:t>Wholesale</a:t>
            </a:r>
            <a:endParaRPr lang="en-US" dirty="0"/>
          </a:p>
        </p:txBody>
      </p:sp>
      <p:sp>
        <p:nvSpPr>
          <p:cNvPr id="4" name="TextBox 3"/>
          <p:cNvSpPr txBox="1"/>
          <p:nvPr/>
        </p:nvSpPr>
        <p:spPr>
          <a:xfrm>
            <a:off x="1365449" y="4696480"/>
            <a:ext cx="2855462" cy="523220"/>
          </a:xfrm>
          <a:prstGeom prst="rect">
            <a:avLst/>
          </a:prstGeom>
          <a:noFill/>
        </p:spPr>
        <p:txBody>
          <a:bodyPr wrap="none" rtlCol="0">
            <a:spAutoFit/>
          </a:bodyPr>
          <a:lstStyle/>
          <a:p>
            <a:pPr algn="r"/>
            <a:r>
              <a:rPr lang="en-US" sz="2800" dirty="0" smtClean="0"/>
              <a:t>Retail competition</a:t>
            </a:r>
            <a:endParaRPr lang="en-US" sz="2800" dirty="0"/>
          </a:p>
        </p:txBody>
      </p:sp>
      <p:sp>
        <p:nvSpPr>
          <p:cNvPr id="5" name="TextBox 4"/>
          <p:cNvSpPr txBox="1"/>
          <p:nvPr/>
        </p:nvSpPr>
        <p:spPr>
          <a:xfrm>
            <a:off x="4052236" y="681529"/>
            <a:ext cx="4087529" cy="523220"/>
          </a:xfrm>
          <a:prstGeom prst="rect">
            <a:avLst/>
          </a:prstGeom>
          <a:noFill/>
        </p:spPr>
        <p:txBody>
          <a:bodyPr wrap="none" rtlCol="0">
            <a:spAutoFit/>
          </a:bodyPr>
          <a:lstStyle/>
          <a:p>
            <a:pPr algn="ctr"/>
            <a:r>
              <a:rPr lang="en-US" sz="2800" dirty="0" smtClean="0"/>
              <a:t>Government as wholesaler</a:t>
            </a:r>
            <a:endParaRPr lang="en-US" sz="2800" dirty="0"/>
          </a:p>
        </p:txBody>
      </p:sp>
      <p:sp>
        <p:nvSpPr>
          <p:cNvPr id="6" name="Rectangle 5"/>
          <p:cNvSpPr/>
          <p:nvPr/>
        </p:nvSpPr>
        <p:spPr>
          <a:xfrm>
            <a:off x="10645140" y="5996939"/>
            <a:ext cx="1028700" cy="400110"/>
          </a:xfrm>
          <a:prstGeom prst="rect">
            <a:avLst/>
          </a:prstGeom>
        </p:spPr>
        <p:txBody>
          <a:bodyPr wrap="square">
            <a:spAutoFit/>
          </a:bodyPr>
          <a:lstStyle/>
          <a:p>
            <a:r>
              <a:rPr lang="en-US" sz="2000" dirty="0" smtClean="0">
                <a:hlinkClick r:id="rId4"/>
              </a:rPr>
              <a:t>Source</a:t>
            </a:r>
            <a:endParaRPr lang="en-US" sz="2000" dirty="0"/>
          </a:p>
        </p:txBody>
      </p:sp>
    </p:spTree>
    <p:extLst>
      <p:ext uri="{BB962C8B-B14F-4D97-AF65-F5344CB8AC3E}">
        <p14:creationId xmlns:p14="http://schemas.microsoft.com/office/powerpoint/2010/main" val="338988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4341" y="5500486"/>
            <a:ext cx="824609" cy="369332"/>
          </a:xfrm>
          <a:prstGeom prst="rect">
            <a:avLst/>
          </a:prstGeom>
        </p:spPr>
        <p:txBody>
          <a:bodyPr wrap="square">
            <a:spAutoFit/>
          </a:bodyPr>
          <a:lstStyle/>
          <a:p>
            <a:r>
              <a:rPr lang="en-US" dirty="0" smtClean="0">
                <a:hlinkClick r:id="rId3"/>
              </a:rPr>
              <a:t>Source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7962048"/>
              </p:ext>
            </p:extLst>
          </p:nvPr>
        </p:nvGraphicFramePr>
        <p:xfrm>
          <a:off x="2562820" y="2748777"/>
          <a:ext cx="7394141" cy="2712720"/>
        </p:xfrm>
        <a:graphic>
          <a:graphicData uri="http://schemas.openxmlformats.org/drawingml/2006/table">
            <a:tbl>
              <a:tblPr>
                <a:tableStyleId>{5C22544A-7EE6-4342-B048-85BDC9FD1C3A}</a:tableStyleId>
              </a:tblPr>
              <a:tblGrid>
                <a:gridCol w="5424341">
                  <a:extLst>
                    <a:ext uri="{9D8B030D-6E8A-4147-A177-3AD203B41FA5}">
                      <a16:colId xmlns:a16="http://schemas.microsoft.com/office/drawing/2014/main" val="3038481991"/>
                    </a:ext>
                  </a:extLst>
                </a:gridCol>
                <a:gridCol w="952366">
                  <a:extLst>
                    <a:ext uri="{9D8B030D-6E8A-4147-A177-3AD203B41FA5}">
                      <a16:colId xmlns:a16="http://schemas.microsoft.com/office/drawing/2014/main" val="2755309680"/>
                    </a:ext>
                  </a:extLst>
                </a:gridCol>
                <a:gridCol w="1017434">
                  <a:extLst>
                    <a:ext uri="{9D8B030D-6E8A-4147-A177-3AD203B41FA5}">
                      <a16:colId xmlns:a16="http://schemas.microsoft.com/office/drawing/2014/main" val="1677125568"/>
                    </a:ext>
                  </a:extLst>
                </a:gridCol>
              </a:tblGrid>
              <a:tr h="327076">
                <a:tc>
                  <a:txBody>
                    <a:bodyPr/>
                    <a:lstStyle/>
                    <a:p>
                      <a:pPr algn="l" fontAlgn="b"/>
                      <a:r>
                        <a:rPr lang="en-US" sz="2200" b="1" u="none" strike="noStrike" dirty="0">
                          <a:effectLst/>
                        </a:rPr>
                        <a:t>Owner</a:t>
                      </a:r>
                      <a:endParaRPr lang="en-US" sz="22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b="1" u="none" strike="noStrike" dirty="0">
                          <a:effectLst/>
                        </a:rPr>
                        <a:t>Class</a:t>
                      </a:r>
                      <a:endParaRPr lang="en-US" sz="2200" b="1"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2200" b="1" u="none" strike="noStrike" dirty="0">
                          <a:effectLst/>
                        </a:rPr>
                        <a:t>Percent</a:t>
                      </a:r>
                      <a:endParaRPr lang="en-US" sz="22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432728654"/>
                  </a:ext>
                </a:extLst>
              </a:tr>
              <a:tr h="327076">
                <a:tc>
                  <a:txBody>
                    <a:bodyPr/>
                    <a:lstStyle/>
                    <a:p>
                      <a:pPr algn="l" fontAlgn="b"/>
                      <a:r>
                        <a:rPr lang="en-US" sz="2200" u="none" strike="noStrike" dirty="0" err="1">
                          <a:effectLst/>
                        </a:rPr>
                        <a:t>Telefónica</a:t>
                      </a:r>
                      <a:r>
                        <a:rPr lang="en-US" sz="2200" u="none" strike="noStrike" dirty="0">
                          <a:effectLst/>
                        </a:rPr>
                        <a:t> </a:t>
                      </a:r>
                      <a:r>
                        <a:rPr lang="en-US" sz="2200" u="none" strike="noStrike" dirty="0" err="1">
                          <a:effectLst/>
                        </a:rPr>
                        <a:t>Antillana</a:t>
                      </a:r>
                      <a:r>
                        <a:rPr lang="en-US" sz="2200" u="none" strike="noStrike" dirty="0">
                          <a:effectLst/>
                        </a:rPr>
                        <a:t> SA</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u="none" strike="noStrike">
                          <a:effectLst/>
                        </a:rPr>
                        <a:t>A</a:t>
                      </a:r>
                      <a:endParaRPr lang="en-US" sz="22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a:effectLst/>
                        </a:rPr>
                        <a:t>51.006</a:t>
                      </a:r>
                      <a:endParaRPr lang="en-US" sz="22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4024290501"/>
                  </a:ext>
                </a:extLst>
              </a:tr>
              <a:tr h="327076">
                <a:tc>
                  <a:txBody>
                    <a:bodyPr/>
                    <a:lstStyle/>
                    <a:p>
                      <a:pPr algn="l" fontAlgn="b"/>
                      <a:r>
                        <a:rPr lang="en-US" sz="2200" u="none" strike="noStrike" dirty="0" err="1">
                          <a:effectLst/>
                        </a:rPr>
                        <a:t>Rafin</a:t>
                      </a:r>
                      <a:r>
                        <a:rPr lang="en-US" sz="2200" u="none" strike="noStrike" dirty="0">
                          <a:effectLst/>
                        </a:rPr>
                        <a:t> SA</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u="none" strike="noStrike">
                          <a:effectLst/>
                        </a:rPr>
                        <a:t>B</a:t>
                      </a:r>
                      <a:endParaRPr lang="en-US" sz="22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dirty="0">
                          <a:effectLst/>
                        </a:rPr>
                        <a:t>27.003</a:t>
                      </a:r>
                      <a:endParaRPr lang="en-US" sz="22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532447593"/>
                  </a:ext>
                </a:extLst>
              </a:tr>
              <a:tr h="327076">
                <a:tc>
                  <a:txBody>
                    <a:bodyPr/>
                    <a:lstStyle/>
                    <a:p>
                      <a:pPr algn="l" fontAlgn="b"/>
                      <a:r>
                        <a:rPr lang="en-US" sz="2200" u="none" strike="noStrike" dirty="0">
                          <a:effectLst/>
                        </a:rPr>
                        <a:t>Universal Trade &amp; Management Corporation SA</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u="none" strike="noStrike" dirty="0">
                          <a:effectLst/>
                        </a:rPr>
                        <a:t>B</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a:effectLst/>
                        </a:rPr>
                        <a:t>11.086</a:t>
                      </a:r>
                      <a:endParaRPr lang="en-US" sz="22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942307517"/>
                  </a:ext>
                </a:extLst>
              </a:tr>
              <a:tr h="327076">
                <a:tc>
                  <a:txBody>
                    <a:bodyPr/>
                    <a:lstStyle/>
                    <a:p>
                      <a:pPr algn="l" fontAlgn="b"/>
                      <a:r>
                        <a:rPr lang="en-US" sz="2200" u="none" strike="noStrike" dirty="0">
                          <a:effectLst/>
                        </a:rPr>
                        <a:t>Banco </a:t>
                      </a:r>
                      <a:r>
                        <a:rPr lang="en-US" sz="2200" u="none" strike="noStrike" dirty="0" err="1">
                          <a:effectLst/>
                        </a:rPr>
                        <a:t>Financiero</a:t>
                      </a:r>
                      <a:r>
                        <a:rPr lang="en-US" sz="2200" u="none" strike="noStrike" dirty="0">
                          <a:effectLst/>
                        </a:rPr>
                        <a:t> </a:t>
                      </a:r>
                      <a:r>
                        <a:rPr lang="en-US" sz="2200" u="none" strike="noStrike" dirty="0" err="1">
                          <a:effectLst/>
                        </a:rPr>
                        <a:t>Internacional</a:t>
                      </a:r>
                      <a:r>
                        <a:rPr lang="en-US" sz="2200" u="none" strike="noStrike" dirty="0">
                          <a:effectLst/>
                        </a:rPr>
                        <a:t> SA</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u="none" strike="noStrike" dirty="0">
                          <a:effectLst/>
                        </a:rPr>
                        <a:t>B</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dirty="0">
                          <a:effectLst/>
                        </a:rPr>
                        <a:t>6.157</a:t>
                      </a:r>
                      <a:endParaRPr lang="en-US" sz="22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745342406"/>
                  </a:ext>
                </a:extLst>
              </a:tr>
              <a:tr h="327076">
                <a:tc>
                  <a:txBody>
                    <a:bodyPr/>
                    <a:lstStyle/>
                    <a:p>
                      <a:pPr algn="l" fontAlgn="b"/>
                      <a:r>
                        <a:rPr lang="en-US" sz="2200" u="none" strike="noStrike" dirty="0" err="1">
                          <a:effectLst/>
                        </a:rPr>
                        <a:t>Negocios</a:t>
                      </a:r>
                      <a:r>
                        <a:rPr lang="en-US" sz="2200" u="none" strike="noStrike" dirty="0">
                          <a:effectLst/>
                        </a:rPr>
                        <a:t> </a:t>
                      </a:r>
                      <a:r>
                        <a:rPr lang="en-US" sz="2200" u="none" strike="noStrike" dirty="0" err="1">
                          <a:effectLst/>
                        </a:rPr>
                        <a:t>en</a:t>
                      </a:r>
                      <a:r>
                        <a:rPr lang="en-US" sz="2200" u="none" strike="noStrike" dirty="0">
                          <a:effectLst/>
                        </a:rPr>
                        <a:t> </a:t>
                      </a:r>
                      <a:r>
                        <a:rPr lang="en-US" sz="2200" u="none" strike="noStrike" dirty="0" err="1">
                          <a:effectLst/>
                        </a:rPr>
                        <a:t>Telecomunicaciones</a:t>
                      </a:r>
                      <a:r>
                        <a:rPr lang="en-US" sz="2200" u="none" strike="noStrike" dirty="0">
                          <a:effectLst/>
                        </a:rPr>
                        <a:t> SA</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u="none" strike="noStrike" dirty="0">
                          <a:effectLst/>
                        </a:rPr>
                        <a:t>B</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dirty="0">
                          <a:effectLst/>
                        </a:rPr>
                        <a:t>3.825</a:t>
                      </a:r>
                      <a:endParaRPr lang="en-US" sz="22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746811340"/>
                  </a:ext>
                </a:extLst>
              </a:tr>
              <a:tr h="327076">
                <a:tc>
                  <a:txBody>
                    <a:bodyPr/>
                    <a:lstStyle/>
                    <a:p>
                      <a:pPr algn="l" fontAlgn="b"/>
                      <a:r>
                        <a:rPr lang="en-US" sz="2200" u="none" strike="noStrike" dirty="0">
                          <a:effectLst/>
                        </a:rPr>
                        <a:t>Banco </a:t>
                      </a:r>
                      <a:r>
                        <a:rPr lang="en-US" sz="2200" u="none" strike="noStrike" dirty="0" err="1">
                          <a:effectLst/>
                        </a:rPr>
                        <a:t>Internacional</a:t>
                      </a:r>
                      <a:r>
                        <a:rPr lang="en-US" sz="2200" u="none" strike="noStrike" dirty="0">
                          <a:effectLst/>
                        </a:rPr>
                        <a:t> de </a:t>
                      </a:r>
                      <a:r>
                        <a:rPr lang="en-US" sz="2200" u="none" strike="noStrike" dirty="0" err="1">
                          <a:effectLst/>
                        </a:rPr>
                        <a:t>Comercio</a:t>
                      </a:r>
                      <a:r>
                        <a:rPr lang="en-US" sz="2200" u="none" strike="noStrike" dirty="0">
                          <a:effectLst/>
                        </a:rPr>
                        <a:t> SA</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200" u="none" strike="noStrike" dirty="0">
                          <a:effectLst/>
                        </a:rPr>
                        <a:t>B</a:t>
                      </a:r>
                      <a:endParaRPr lang="en-US" sz="22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dirty="0">
                          <a:effectLst/>
                        </a:rPr>
                        <a:t>0.923</a:t>
                      </a:r>
                      <a:endParaRPr lang="en-US" sz="22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136137766"/>
                  </a:ext>
                </a:extLst>
              </a:tr>
              <a:tr h="327076">
                <a:tc>
                  <a:txBody>
                    <a:bodyPr/>
                    <a:lstStyle/>
                    <a:p>
                      <a:pPr algn="l" fontAlgn="b"/>
                      <a:endParaRPr lang="en-US" sz="22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endParaRPr lang="en-US" sz="22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US" sz="2200" u="none" strike="noStrike" dirty="0">
                          <a:effectLst/>
                        </a:rPr>
                        <a:t>100</a:t>
                      </a:r>
                      <a:endParaRPr lang="en-US" sz="22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530127331"/>
                  </a:ext>
                </a:extLst>
              </a:tr>
            </a:tbl>
          </a:graphicData>
        </a:graphic>
      </p:graphicFrame>
      <p:sp>
        <p:nvSpPr>
          <p:cNvPr id="4" name="TextBox 3"/>
          <p:cNvSpPr txBox="1"/>
          <p:nvPr/>
        </p:nvSpPr>
        <p:spPr>
          <a:xfrm>
            <a:off x="2504341" y="683010"/>
            <a:ext cx="4540025" cy="584775"/>
          </a:xfrm>
          <a:prstGeom prst="rect">
            <a:avLst/>
          </a:prstGeom>
          <a:noFill/>
        </p:spPr>
        <p:txBody>
          <a:bodyPr wrap="none" rtlCol="0">
            <a:spAutoFit/>
          </a:bodyPr>
          <a:lstStyle/>
          <a:p>
            <a:r>
              <a:rPr lang="en-US" sz="3200" dirty="0" smtClean="0"/>
              <a:t>Who is running the show?</a:t>
            </a:r>
            <a:endParaRPr lang="en-US" sz="3200" dirty="0"/>
          </a:p>
        </p:txBody>
      </p:sp>
      <p:pic>
        <p:nvPicPr>
          <p:cNvPr id="2052" name="Picture 4" descr="http://1.bp.blogspot.com/-62WL883A4_s/Vls4ocszRiI/AAAAAAAAqUI/VbIZm0beGuM/s1600/etecsadollar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621" y="683010"/>
            <a:ext cx="1362152" cy="135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5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4.bp.blogspot.com/-ZQqnGOp8-zA/WPDWH5gptVI/AAAAAAABAsM/lGW-oAO1HNwwokJVrnwfAY6HADmYL_pSACLcB/s1600/occupationsto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2248366"/>
            <a:ext cx="5972175" cy="1314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01321" y="4556458"/>
            <a:ext cx="824072" cy="369332"/>
          </a:xfrm>
          <a:prstGeom prst="rect">
            <a:avLst/>
          </a:prstGeom>
        </p:spPr>
        <p:txBody>
          <a:bodyPr wrap="none">
            <a:spAutoFit/>
          </a:bodyPr>
          <a:lstStyle/>
          <a:p>
            <a:r>
              <a:rPr lang="en-US" dirty="0" smtClean="0">
                <a:hlinkClick r:id="rId4"/>
              </a:rPr>
              <a:t>Source</a:t>
            </a:r>
            <a:endParaRPr lang="en-US" dirty="0"/>
          </a:p>
        </p:txBody>
      </p:sp>
      <p:pic>
        <p:nvPicPr>
          <p:cNvPr id="3076" name="Picture 4" descr="https://1.bp.blogspot.com/-JiUnDBIz5gY/WPDV9ABXwwI/AAAAAAABAsI/ea62bvdQt_8bHRJwlyx0hqBR6OdGaaz_gCLcB/s1600/occupationsannu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13" y="3736766"/>
            <a:ext cx="5972175"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4895" y="485692"/>
            <a:ext cx="4821897" cy="553998"/>
          </a:xfrm>
          <a:prstGeom prst="rect">
            <a:avLst/>
          </a:prstGeom>
          <a:noFill/>
        </p:spPr>
        <p:txBody>
          <a:bodyPr wrap="none" rtlCol="0">
            <a:spAutoFit/>
          </a:bodyPr>
          <a:lstStyle/>
          <a:p>
            <a:r>
              <a:rPr lang="en-US" sz="3000" dirty="0" smtClean="0"/>
              <a:t>Entrepreneurial startup scene</a:t>
            </a:r>
            <a:endParaRPr lang="en-US" sz="3000" dirty="0"/>
          </a:p>
        </p:txBody>
      </p:sp>
      <p:sp>
        <p:nvSpPr>
          <p:cNvPr id="3" name="Rectangle 2"/>
          <p:cNvSpPr/>
          <p:nvPr/>
        </p:nvSpPr>
        <p:spPr>
          <a:xfrm>
            <a:off x="1194895" y="5666155"/>
            <a:ext cx="6096000" cy="369332"/>
          </a:xfrm>
          <a:prstGeom prst="rect">
            <a:avLst/>
          </a:prstGeom>
        </p:spPr>
        <p:txBody>
          <a:bodyPr>
            <a:spAutoFit/>
          </a:bodyPr>
          <a:lstStyle/>
          <a:p>
            <a:r>
              <a:rPr lang="en-US" dirty="0" smtClean="0">
                <a:hlinkClick r:id="rId6"/>
              </a:rPr>
              <a:t>Goofy list of self-employment occupations</a:t>
            </a:r>
            <a:endParaRPr lang="en-US" dirty="0"/>
          </a:p>
        </p:txBody>
      </p:sp>
    </p:spTree>
    <p:extLst>
      <p:ext uri="{BB962C8B-B14F-4D97-AF65-F5344CB8AC3E}">
        <p14:creationId xmlns:p14="http://schemas.microsoft.com/office/powerpoint/2010/main" val="153946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2.bp.blogspot.com/-A5AIuCSLjGE/WO1KOpyT0PI/AAAAAAABAn4/fcQrDDfL6LsXvzQ0khpnYBCbBjQT0MYBgCLcB/s1600/revolicocompet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676" y="1441733"/>
            <a:ext cx="4841590" cy="1635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996440" y="1791586"/>
            <a:ext cx="1993442" cy="592921"/>
          </a:xfrm>
          <a:prstGeom prst="rect">
            <a:avLst/>
          </a:prstGeom>
        </p:spPr>
      </p:pic>
      <p:pic>
        <p:nvPicPr>
          <p:cNvPr id="4" name="Picture 3"/>
          <p:cNvPicPr>
            <a:picLocks noChangeAspect="1"/>
          </p:cNvPicPr>
          <p:nvPr/>
        </p:nvPicPr>
        <p:blipFill>
          <a:blip r:embed="rId5"/>
          <a:stretch>
            <a:fillRect/>
          </a:stretch>
        </p:blipFill>
        <p:spPr>
          <a:xfrm>
            <a:off x="1309195" y="3252854"/>
            <a:ext cx="1846878" cy="704772"/>
          </a:xfrm>
          <a:prstGeom prst="rect">
            <a:avLst/>
          </a:prstGeom>
        </p:spPr>
      </p:pic>
      <p:pic>
        <p:nvPicPr>
          <p:cNvPr id="5" name="Picture 4"/>
          <p:cNvPicPr>
            <a:picLocks noChangeAspect="1"/>
          </p:cNvPicPr>
          <p:nvPr/>
        </p:nvPicPr>
        <p:blipFill>
          <a:blip r:embed="rId6"/>
          <a:stretch>
            <a:fillRect/>
          </a:stretch>
        </p:blipFill>
        <p:spPr>
          <a:xfrm>
            <a:off x="1996440" y="4669505"/>
            <a:ext cx="2698811" cy="607864"/>
          </a:xfrm>
          <a:prstGeom prst="rect">
            <a:avLst/>
          </a:prstGeom>
        </p:spPr>
      </p:pic>
      <p:sp>
        <p:nvSpPr>
          <p:cNvPr id="6" name="AutoShape 4" descr="Image result for netfl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7"/>
          <a:stretch>
            <a:fillRect/>
          </a:stretch>
        </p:blipFill>
        <p:spPr>
          <a:xfrm>
            <a:off x="8743283" y="4523028"/>
            <a:ext cx="2086426" cy="558119"/>
          </a:xfrm>
          <a:prstGeom prst="rect">
            <a:avLst/>
          </a:prstGeom>
        </p:spPr>
      </p:pic>
      <p:pic>
        <p:nvPicPr>
          <p:cNvPr id="4104" name="Picture 8" descr="https://www.youtube.com/yt/brand/media/image/YouTube-logo-full_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4380" y="3208152"/>
            <a:ext cx="2408911" cy="14989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4895" y="485692"/>
            <a:ext cx="4821897" cy="553998"/>
          </a:xfrm>
          <a:prstGeom prst="rect">
            <a:avLst/>
          </a:prstGeom>
          <a:noFill/>
        </p:spPr>
        <p:txBody>
          <a:bodyPr wrap="none" rtlCol="0">
            <a:spAutoFit/>
          </a:bodyPr>
          <a:lstStyle/>
          <a:p>
            <a:r>
              <a:rPr lang="en-US" sz="3000" dirty="0" smtClean="0"/>
              <a:t>Entrepreneurial startup scene</a:t>
            </a:r>
            <a:endParaRPr lang="en-US" sz="3000" dirty="0"/>
          </a:p>
        </p:txBody>
      </p:sp>
      <p:pic>
        <p:nvPicPr>
          <p:cNvPr id="1026" name="Picture 2" descr="https://4.bp.blogspot.com/-EYhsulX-S-U/WO4nhinbxhI/AAAAAAABAoQ/1-D1SaB-r7M0v1jJPS0WIEgb-83Najs0ACLcB/s1600/tics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0592" y="5081147"/>
            <a:ext cx="2210979" cy="9444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46978" y="6199026"/>
            <a:ext cx="7427010" cy="369332"/>
          </a:xfrm>
          <a:prstGeom prst="rect">
            <a:avLst/>
          </a:prstGeom>
        </p:spPr>
        <p:txBody>
          <a:bodyPr wrap="square">
            <a:spAutoFit/>
          </a:bodyPr>
          <a:lstStyle/>
          <a:p>
            <a:r>
              <a:rPr lang="en-US" dirty="0" smtClean="0">
                <a:hlinkClick r:id="rId10"/>
              </a:rPr>
              <a:t>Off-shore programming</a:t>
            </a:r>
            <a:r>
              <a:rPr lang="en-US" dirty="0" smtClean="0"/>
              <a:t>     </a:t>
            </a:r>
            <a:r>
              <a:rPr lang="en-US" dirty="0" smtClean="0">
                <a:hlinkClick r:id="rId11"/>
              </a:rPr>
              <a:t>Startups</a:t>
            </a:r>
            <a:r>
              <a:rPr lang="en-US" dirty="0" smtClean="0"/>
              <a:t>     </a:t>
            </a:r>
            <a:r>
              <a:rPr lang="en-US" dirty="0" smtClean="0">
                <a:hlinkClick r:id="rId12"/>
              </a:rPr>
              <a:t>Positive change</a:t>
            </a:r>
            <a:endParaRPr lang="en-US" dirty="0"/>
          </a:p>
        </p:txBody>
      </p:sp>
    </p:spTree>
    <p:extLst>
      <p:ext uri="{BB962C8B-B14F-4D97-AF65-F5344CB8AC3E}">
        <p14:creationId xmlns:p14="http://schemas.microsoft.com/office/powerpoint/2010/main" val="905541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eu_5kugFmA"/>
          <p:cNvPicPr>
            <a:picLocks noRot="1" noChangeAspect="1"/>
          </p:cNvPicPr>
          <p:nvPr>
            <a:videoFile r:link="rId1"/>
          </p:nvPr>
        </p:nvPicPr>
        <p:blipFill>
          <a:blip r:embed="rId4"/>
          <a:stretch>
            <a:fillRect/>
          </a:stretch>
        </p:blipFill>
        <p:spPr>
          <a:xfrm>
            <a:off x="5133023" y="1633091"/>
            <a:ext cx="6289357" cy="3537764"/>
          </a:xfrm>
          <a:prstGeom prst="rect">
            <a:avLst/>
          </a:prstGeom>
        </p:spPr>
      </p:pic>
      <p:sp>
        <p:nvSpPr>
          <p:cNvPr id="5" name="Rectangle 4"/>
          <p:cNvSpPr/>
          <p:nvPr/>
        </p:nvSpPr>
        <p:spPr>
          <a:xfrm>
            <a:off x="8918295" y="5222941"/>
            <a:ext cx="2587906" cy="369332"/>
          </a:xfrm>
          <a:prstGeom prst="rect">
            <a:avLst/>
          </a:prstGeom>
        </p:spPr>
        <p:txBody>
          <a:bodyPr wrap="square">
            <a:spAutoFit/>
          </a:bodyPr>
          <a:lstStyle/>
          <a:p>
            <a:pPr algn="r"/>
            <a:r>
              <a:rPr lang="en-US" dirty="0" smtClean="0">
                <a:hlinkClick r:id="rId5"/>
              </a:rPr>
              <a:t>News coverage of talk</a:t>
            </a:r>
            <a:endParaRPr lang="en-US" dirty="0"/>
          </a:p>
        </p:txBody>
      </p:sp>
      <p:sp>
        <p:nvSpPr>
          <p:cNvPr id="6" name="Rectangle 5"/>
          <p:cNvSpPr/>
          <p:nvPr/>
        </p:nvSpPr>
        <p:spPr>
          <a:xfrm>
            <a:off x="841187" y="2584400"/>
            <a:ext cx="3924300" cy="1323439"/>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252525"/>
                </a:solidFill>
                <a:latin typeface="Roboto"/>
                <a:hlinkClick r:id="rId6"/>
              </a:rPr>
              <a:t>Next president?</a:t>
            </a:r>
            <a:endParaRPr lang="en-US" sz="2000" dirty="0"/>
          </a:p>
          <a:p>
            <a:pPr marL="285750" indent="-285750">
              <a:buFont typeface="Arial" panose="020B0604020202020204" pitchFamily="34" charset="0"/>
              <a:buChar char="•"/>
            </a:pPr>
            <a:r>
              <a:rPr lang="en-US" sz="2000" dirty="0" smtClean="0">
                <a:solidFill>
                  <a:srgbClr val="252525"/>
                </a:solidFill>
                <a:latin typeface="Roboto"/>
              </a:rPr>
              <a:t>Internet for all </a:t>
            </a:r>
          </a:p>
          <a:p>
            <a:pPr marL="285750" indent="-285750">
              <a:buFont typeface="Arial" panose="020B0604020202020204" pitchFamily="34" charset="0"/>
              <a:buChar char="•"/>
            </a:pPr>
            <a:r>
              <a:rPr lang="en-US" sz="2000" dirty="0" smtClean="0">
                <a:solidFill>
                  <a:srgbClr val="252525"/>
                </a:solidFill>
                <a:latin typeface="Roboto"/>
              </a:rPr>
              <a:t>for the benefit of all</a:t>
            </a:r>
          </a:p>
          <a:p>
            <a:pPr marL="285750" indent="-285750">
              <a:buFont typeface="Arial" panose="020B0604020202020204" pitchFamily="34" charset="0"/>
              <a:buChar char="•"/>
            </a:pPr>
            <a:r>
              <a:rPr lang="en-US" sz="2000" dirty="0" smtClean="0">
                <a:solidFill>
                  <a:srgbClr val="252525"/>
                </a:solidFill>
                <a:latin typeface="Roboto"/>
              </a:rPr>
              <a:t>must be used legally</a:t>
            </a:r>
          </a:p>
        </p:txBody>
      </p:sp>
      <p:sp>
        <p:nvSpPr>
          <p:cNvPr id="8" name="Rectangle 7"/>
          <p:cNvSpPr/>
          <p:nvPr/>
        </p:nvSpPr>
        <p:spPr>
          <a:xfrm>
            <a:off x="841187" y="1784181"/>
            <a:ext cx="3145413" cy="800219"/>
          </a:xfrm>
          <a:prstGeom prst="rect">
            <a:avLst/>
          </a:prstGeom>
        </p:spPr>
        <p:txBody>
          <a:bodyPr wrap="none">
            <a:spAutoFit/>
          </a:bodyPr>
          <a:lstStyle/>
          <a:p>
            <a:r>
              <a:rPr lang="en-US" sz="2800" dirty="0">
                <a:solidFill>
                  <a:srgbClr val="252525"/>
                </a:solidFill>
                <a:latin typeface="Roboto"/>
              </a:rPr>
              <a:t>Miguel </a:t>
            </a:r>
            <a:r>
              <a:rPr lang="en-US" sz="2800" dirty="0" err="1" smtClean="0">
                <a:solidFill>
                  <a:srgbClr val="252525"/>
                </a:solidFill>
                <a:latin typeface="Roboto"/>
              </a:rPr>
              <a:t>Díaz-Canel</a:t>
            </a:r>
            <a:endParaRPr lang="en-US" sz="2800" dirty="0" smtClean="0">
              <a:solidFill>
                <a:srgbClr val="252525"/>
              </a:solidFill>
              <a:latin typeface="Roboto"/>
            </a:endParaRPr>
          </a:p>
          <a:p>
            <a:endParaRPr lang="en-US" dirty="0">
              <a:solidFill>
                <a:srgbClr val="252525"/>
              </a:solidFill>
              <a:latin typeface="Roboto"/>
            </a:endParaRPr>
          </a:p>
        </p:txBody>
      </p:sp>
      <p:sp>
        <p:nvSpPr>
          <p:cNvPr id="2" name="Rectangle 1"/>
          <p:cNvSpPr/>
          <p:nvPr/>
        </p:nvSpPr>
        <p:spPr>
          <a:xfrm>
            <a:off x="841187" y="5565047"/>
            <a:ext cx="6404565" cy="646331"/>
          </a:xfrm>
          <a:prstGeom prst="rect">
            <a:avLst/>
          </a:prstGeom>
        </p:spPr>
        <p:txBody>
          <a:bodyPr wrap="square">
            <a:spAutoFit/>
          </a:bodyPr>
          <a:lstStyle/>
          <a:p>
            <a:r>
              <a:rPr lang="en-US" dirty="0" smtClean="0">
                <a:solidFill>
                  <a:srgbClr val="333333"/>
                </a:solidFill>
                <a:latin typeface="Helvetica Neue"/>
              </a:rPr>
              <a:t>"The </a:t>
            </a:r>
            <a:r>
              <a:rPr lang="en-US" dirty="0">
                <a:solidFill>
                  <a:srgbClr val="333333"/>
                </a:solidFill>
                <a:latin typeface="Helvetica Neue"/>
              </a:rPr>
              <a:t>State will work to make this resource available, accessible and affordable for everyone</a:t>
            </a:r>
            <a:r>
              <a:rPr lang="en-US" dirty="0" smtClean="0">
                <a:solidFill>
                  <a:srgbClr val="333333"/>
                </a:solidFill>
                <a:latin typeface="Helvetica Neue"/>
              </a:rPr>
              <a:t>."</a:t>
            </a:r>
            <a:endParaRPr lang="en-US" dirty="0"/>
          </a:p>
        </p:txBody>
      </p:sp>
      <p:sp>
        <p:nvSpPr>
          <p:cNvPr id="3" name="Rectangle 2"/>
          <p:cNvSpPr/>
          <p:nvPr/>
        </p:nvSpPr>
        <p:spPr>
          <a:xfrm>
            <a:off x="8999316" y="5545534"/>
            <a:ext cx="2506884" cy="369332"/>
          </a:xfrm>
          <a:prstGeom prst="rect">
            <a:avLst/>
          </a:prstGeom>
        </p:spPr>
        <p:txBody>
          <a:bodyPr wrap="square">
            <a:spAutoFit/>
          </a:bodyPr>
          <a:lstStyle/>
          <a:p>
            <a:pPr algn="r"/>
            <a:r>
              <a:rPr lang="en-US" dirty="0" smtClean="0">
                <a:hlinkClick r:id="rId7"/>
              </a:rPr>
              <a:t>Full transcript</a:t>
            </a:r>
            <a:endParaRPr lang="en-US" dirty="0"/>
          </a:p>
        </p:txBody>
      </p:sp>
      <p:sp>
        <p:nvSpPr>
          <p:cNvPr id="7" name="Rectangle 6"/>
          <p:cNvSpPr/>
          <p:nvPr/>
        </p:nvSpPr>
        <p:spPr>
          <a:xfrm>
            <a:off x="841187" y="4133466"/>
            <a:ext cx="6096000" cy="461665"/>
          </a:xfrm>
          <a:prstGeom prst="rect">
            <a:avLst/>
          </a:prstGeom>
        </p:spPr>
        <p:txBody>
          <a:bodyPr>
            <a:spAutoFit/>
          </a:bodyPr>
          <a:lstStyle/>
          <a:p>
            <a:r>
              <a:rPr lang="en-US" sz="2000" dirty="0" smtClean="0">
                <a:hlinkClick r:id="rId8"/>
              </a:rPr>
              <a:t>What he’s </a:t>
            </a:r>
            <a:r>
              <a:rPr lang="en-US" sz="2400" dirty="0" smtClean="0">
                <a:hlinkClick r:id="rId8"/>
              </a:rPr>
              <a:t>said</a:t>
            </a:r>
            <a:r>
              <a:rPr lang="en-US" sz="2000" dirty="0" smtClean="0">
                <a:hlinkClick r:id="rId8"/>
              </a:rPr>
              <a:t> and done</a:t>
            </a:r>
            <a:endParaRPr lang="en-US" sz="2000" dirty="0"/>
          </a:p>
        </p:txBody>
      </p:sp>
    </p:spTree>
    <p:extLst>
      <p:ext uri="{BB962C8B-B14F-4D97-AF65-F5344CB8AC3E}">
        <p14:creationId xmlns:p14="http://schemas.microsoft.com/office/powerpoint/2010/main" val="241239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228" y="1013460"/>
            <a:ext cx="9337545" cy="2246769"/>
          </a:xfrm>
          <a:prstGeom prst="rect">
            <a:avLst/>
          </a:prstGeom>
          <a:noFill/>
        </p:spPr>
        <p:txBody>
          <a:bodyPr wrap="square" rtlCol="0">
            <a:spAutoFit/>
          </a:bodyPr>
          <a:lstStyle/>
          <a:p>
            <a:r>
              <a:rPr lang="en-US" sz="2800" dirty="0" smtClean="0"/>
              <a:t>The Internet in Cuba – bad news; good news</a:t>
            </a:r>
          </a:p>
          <a:p>
            <a:endParaRPr lang="en-US" sz="2800" dirty="0" smtClean="0"/>
          </a:p>
          <a:p>
            <a:r>
              <a:rPr lang="en-US" sz="2800" dirty="0" smtClean="0"/>
              <a:t>Larry Press</a:t>
            </a:r>
          </a:p>
          <a:p>
            <a:r>
              <a:rPr lang="en-US" sz="2800" dirty="0" smtClean="0">
                <a:hlinkClick r:id="rId3"/>
              </a:rPr>
              <a:t>lpress@csudh.edu</a:t>
            </a:r>
            <a:endParaRPr lang="en-US" sz="2800" dirty="0" smtClean="0"/>
          </a:p>
          <a:p>
            <a:r>
              <a:rPr lang="en-US" sz="2800" dirty="0" smtClean="0"/>
              <a:t>Blog on the Cuban Internet</a:t>
            </a:r>
            <a:r>
              <a:rPr lang="en-US" sz="2800" dirty="0"/>
              <a:t>: </a:t>
            </a:r>
            <a:r>
              <a:rPr lang="en-US" sz="2800" dirty="0">
                <a:hlinkClick r:id="rId4"/>
              </a:rPr>
              <a:t>http://laredcubana.blogspot.com/</a:t>
            </a:r>
            <a:endParaRPr lang="en-US" sz="2800" dirty="0" smtClean="0"/>
          </a:p>
        </p:txBody>
      </p:sp>
      <p:sp>
        <p:nvSpPr>
          <p:cNvPr id="2" name="Rectangle 1"/>
          <p:cNvSpPr/>
          <p:nvPr/>
        </p:nvSpPr>
        <p:spPr>
          <a:xfrm>
            <a:off x="1427228" y="3479215"/>
            <a:ext cx="9461752" cy="1107996"/>
          </a:xfrm>
          <a:prstGeom prst="rect">
            <a:avLst/>
          </a:prstGeom>
        </p:spPr>
        <p:txBody>
          <a:bodyPr wrap="square">
            <a:spAutoFit/>
          </a:bodyPr>
          <a:lstStyle/>
          <a:p>
            <a:r>
              <a:rPr lang="en-US" sz="2200" dirty="0" smtClean="0"/>
              <a:t>These slides </a:t>
            </a:r>
            <a:r>
              <a:rPr lang="en-US" sz="2200" dirty="0"/>
              <a:t>have mnemonic images and few words, but they include comments and links to supporting material</a:t>
            </a:r>
            <a:r>
              <a:rPr lang="en-US" sz="2200" dirty="0" smtClean="0"/>
              <a:t>. The presentation may be downloaded at:</a:t>
            </a:r>
            <a:endParaRPr lang="en-US" sz="2200" dirty="0"/>
          </a:p>
          <a:p>
            <a:r>
              <a:rPr lang="en-US" sz="2200" dirty="0">
                <a:hlinkClick r:id="rId5"/>
              </a:rPr>
              <a:t>http://</a:t>
            </a:r>
            <a:r>
              <a:rPr lang="en-US" sz="2200" dirty="0" smtClean="0">
                <a:hlinkClick r:id="rId5"/>
              </a:rPr>
              <a:t>som.csudh.edu/fac/lpress/presentations/statedepartmentpanel.pptx</a:t>
            </a:r>
            <a:endParaRPr lang="en-US" sz="2200" dirty="0"/>
          </a:p>
        </p:txBody>
      </p:sp>
      <p:sp>
        <p:nvSpPr>
          <p:cNvPr id="5" name="Rectangle 4"/>
          <p:cNvSpPr/>
          <p:nvPr/>
        </p:nvSpPr>
        <p:spPr>
          <a:xfrm>
            <a:off x="2796540" y="5907475"/>
            <a:ext cx="5722620" cy="646331"/>
          </a:xfrm>
          <a:prstGeom prst="rect">
            <a:avLst/>
          </a:prstGeom>
        </p:spPr>
        <p:txBody>
          <a:bodyPr wrap="square">
            <a:spAutoFit/>
          </a:bodyPr>
          <a:lstStyle/>
          <a:p>
            <a:r>
              <a:rPr lang="en-US" dirty="0"/>
              <a:t>This work is licensed under a Creative Commons </a:t>
            </a:r>
            <a:r>
              <a:rPr lang="en-US" dirty="0">
                <a:hlinkClick r:id="rId6"/>
              </a:rPr>
              <a:t>Attribution-Noncommercial-Share Alike 3.0 License</a:t>
            </a:r>
            <a:r>
              <a:rPr lang="en-US" dirty="0"/>
              <a:t>.</a:t>
            </a:r>
          </a:p>
        </p:txBody>
      </p:sp>
      <p:pic>
        <p:nvPicPr>
          <p:cNvPr id="6" name="Picture 5"/>
          <p:cNvPicPr>
            <a:picLocks noChangeAspect="1"/>
          </p:cNvPicPr>
          <p:nvPr/>
        </p:nvPicPr>
        <p:blipFill>
          <a:blip r:embed="rId7"/>
          <a:stretch>
            <a:fillRect/>
          </a:stretch>
        </p:blipFill>
        <p:spPr>
          <a:xfrm>
            <a:off x="1427228" y="5971497"/>
            <a:ext cx="1262632" cy="518285"/>
          </a:xfrm>
          <a:prstGeom prst="rect">
            <a:avLst/>
          </a:prstGeom>
        </p:spPr>
      </p:pic>
    </p:spTree>
    <p:extLst>
      <p:ext uri="{BB962C8B-B14F-4D97-AF65-F5344CB8AC3E}">
        <p14:creationId xmlns:p14="http://schemas.microsoft.com/office/powerpoint/2010/main" val="55984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157" y="2849552"/>
            <a:ext cx="2484120" cy="2862322"/>
          </a:xfrm>
          <a:prstGeom prst="rect">
            <a:avLst/>
          </a:prstGeom>
        </p:spPr>
        <p:txBody>
          <a:bodyPr wrap="square">
            <a:spAutoFit/>
          </a:bodyPr>
          <a:lstStyle/>
          <a:p>
            <a:r>
              <a:rPr lang="en-US" dirty="0" smtClean="0"/>
              <a:t>Chile </a:t>
            </a:r>
          </a:p>
          <a:p>
            <a:r>
              <a:rPr lang="en-US" dirty="0" smtClean="0"/>
              <a:t>Argentina</a:t>
            </a:r>
          </a:p>
          <a:p>
            <a:r>
              <a:rPr lang="en-US" dirty="0" smtClean="0"/>
              <a:t>Barbados</a:t>
            </a:r>
          </a:p>
          <a:p>
            <a:r>
              <a:rPr lang="en-US" dirty="0" smtClean="0"/>
              <a:t>Uruguay</a:t>
            </a:r>
          </a:p>
          <a:p>
            <a:r>
              <a:rPr lang="en-US" dirty="0" smtClean="0"/>
              <a:t>Bahamas</a:t>
            </a:r>
          </a:p>
          <a:p>
            <a:r>
              <a:rPr lang="en-US" dirty="0" smtClean="0"/>
              <a:t>Panama</a:t>
            </a:r>
          </a:p>
          <a:p>
            <a:r>
              <a:rPr lang="en-US" dirty="0" smtClean="0"/>
              <a:t>Antiqua </a:t>
            </a:r>
            <a:r>
              <a:rPr lang="en-US" dirty="0"/>
              <a:t>and </a:t>
            </a:r>
            <a:r>
              <a:rPr lang="en-US" dirty="0" smtClean="0"/>
              <a:t>Barbuda</a:t>
            </a:r>
          </a:p>
          <a:p>
            <a:r>
              <a:rPr lang="en-US" dirty="0" smtClean="0"/>
              <a:t>Trinidad </a:t>
            </a:r>
            <a:r>
              <a:rPr lang="en-US" dirty="0"/>
              <a:t>and </a:t>
            </a:r>
            <a:r>
              <a:rPr lang="en-US" dirty="0" smtClean="0"/>
              <a:t>Tobago</a:t>
            </a:r>
          </a:p>
          <a:p>
            <a:r>
              <a:rPr lang="en-US" dirty="0" smtClean="0"/>
              <a:t>Costa Rica</a:t>
            </a:r>
          </a:p>
          <a:p>
            <a:r>
              <a:rPr lang="en-US" b="1" dirty="0" smtClean="0"/>
              <a:t>Cuba</a:t>
            </a:r>
            <a:endParaRPr lang="en-US" b="1" dirty="0"/>
          </a:p>
        </p:txBody>
      </p:sp>
      <p:sp>
        <p:nvSpPr>
          <p:cNvPr id="3" name="Rectangle 2"/>
          <p:cNvSpPr/>
          <p:nvPr/>
        </p:nvSpPr>
        <p:spPr>
          <a:xfrm>
            <a:off x="1173157" y="5781466"/>
            <a:ext cx="824072" cy="369332"/>
          </a:xfrm>
          <a:prstGeom prst="rect">
            <a:avLst/>
          </a:prstGeom>
        </p:spPr>
        <p:txBody>
          <a:bodyPr wrap="none">
            <a:spAutoFit/>
          </a:bodyPr>
          <a:lstStyle/>
          <a:p>
            <a:r>
              <a:rPr lang="en-US" dirty="0" smtClean="0">
                <a:hlinkClick r:id="rId3"/>
              </a:rPr>
              <a:t>Source</a:t>
            </a:r>
            <a:endParaRPr lang="en-US" dirty="0"/>
          </a:p>
        </p:txBody>
      </p:sp>
      <p:sp>
        <p:nvSpPr>
          <p:cNvPr id="5" name="Rectangle 4"/>
          <p:cNvSpPr/>
          <p:nvPr/>
        </p:nvSpPr>
        <p:spPr>
          <a:xfrm>
            <a:off x="4951220" y="2849552"/>
            <a:ext cx="1211614" cy="1754326"/>
          </a:xfrm>
          <a:prstGeom prst="rect">
            <a:avLst/>
          </a:prstGeom>
        </p:spPr>
        <p:txBody>
          <a:bodyPr wrap="none">
            <a:spAutoFit/>
          </a:bodyPr>
          <a:lstStyle/>
          <a:p>
            <a:r>
              <a:rPr lang="en-US" b="1" dirty="0" smtClean="0"/>
              <a:t>Cuba</a:t>
            </a:r>
          </a:p>
          <a:p>
            <a:r>
              <a:rPr lang="en-US" dirty="0" smtClean="0"/>
              <a:t>Uzbekistan</a:t>
            </a:r>
          </a:p>
          <a:p>
            <a:r>
              <a:rPr lang="en-US" dirty="0" smtClean="0"/>
              <a:t>Ethiopia</a:t>
            </a:r>
          </a:p>
          <a:p>
            <a:r>
              <a:rPr lang="en-US" dirty="0" smtClean="0"/>
              <a:t>Iran</a:t>
            </a:r>
          </a:p>
          <a:p>
            <a:r>
              <a:rPr lang="en-US" dirty="0" smtClean="0"/>
              <a:t>Syria</a:t>
            </a:r>
          </a:p>
          <a:p>
            <a:r>
              <a:rPr lang="en-US" dirty="0" smtClean="0"/>
              <a:t>China</a:t>
            </a:r>
            <a:endParaRPr lang="en-US" dirty="0"/>
          </a:p>
        </p:txBody>
      </p:sp>
      <p:sp>
        <p:nvSpPr>
          <p:cNvPr id="6" name="Rectangle 5"/>
          <p:cNvSpPr/>
          <p:nvPr/>
        </p:nvSpPr>
        <p:spPr>
          <a:xfrm>
            <a:off x="4951220" y="4603878"/>
            <a:ext cx="1516380" cy="369332"/>
          </a:xfrm>
          <a:prstGeom prst="rect">
            <a:avLst/>
          </a:prstGeom>
        </p:spPr>
        <p:txBody>
          <a:bodyPr wrap="square">
            <a:spAutoFit/>
          </a:bodyPr>
          <a:lstStyle/>
          <a:p>
            <a:r>
              <a:rPr lang="en-US" dirty="0" smtClean="0">
                <a:hlinkClick r:id="rId4"/>
              </a:rPr>
              <a:t>Source</a:t>
            </a:r>
            <a:endParaRPr lang="en-US" dirty="0"/>
          </a:p>
        </p:txBody>
      </p:sp>
      <p:sp>
        <p:nvSpPr>
          <p:cNvPr id="7" name="Rectangle 6"/>
          <p:cNvSpPr/>
          <p:nvPr/>
        </p:nvSpPr>
        <p:spPr>
          <a:xfrm>
            <a:off x="8805784" y="2849552"/>
            <a:ext cx="1321196" cy="2308324"/>
          </a:xfrm>
          <a:prstGeom prst="rect">
            <a:avLst/>
          </a:prstGeom>
        </p:spPr>
        <p:txBody>
          <a:bodyPr wrap="none">
            <a:spAutoFit/>
          </a:bodyPr>
          <a:lstStyle/>
          <a:p>
            <a:r>
              <a:rPr lang="en-US" b="1" dirty="0" smtClean="0"/>
              <a:t>Cuban Rank</a:t>
            </a:r>
          </a:p>
          <a:p>
            <a:endParaRPr lang="en-US" dirty="0"/>
          </a:p>
          <a:p>
            <a:r>
              <a:rPr lang="en-US" dirty="0" smtClean="0"/>
              <a:t>IDI: 135</a:t>
            </a:r>
          </a:p>
          <a:p>
            <a:r>
              <a:rPr lang="en-US" dirty="0" smtClean="0"/>
              <a:t>Access: 167</a:t>
            </a:r>
          </a:p>
          <a:p>
            <a:r>
              <a:rPr lang="en-US" dirty="0" smtClean="0"/>
              <a:t>Use: 150</a:t>
            </a:r>
          </a:p>
          <a:p>
            <a:r>
              <a:rPr lang="en-US" dirty="0" smtClean="0"/>
              <a:t>Skills: 57</a:t>
            </a:r>
          </a:p>
          <a:p>
            <a:endParaRPr lang="en-US" dirty="0"/>
          </a:p>
          <a:p>
            <a:endParaRPr lang="en-US" dirty="0"/>
          </a:p>
        </p:txBody>
      </p:sp>
      <p:sp>
        <p:nvSpPr>
          <p:cNvPr id="8" name="Rectangle 7"/>
          <p:cNvSpPr/>
          <p:nvPr/>
        </p:nvSpPr>
        <p:spPr>
          <a:xfrm>
            <a:off x="8805784" y="4603878"/>
            <a:ext cx="1173480" cy="369332"/>
          </a:xfrm>
          <a:prstGeom prst="rect">
            <a:avLst/>
          </a:prstGeom>
        </p:spPr>
        <p:txBody>
          <a:bodyPr wrap="square">
            <a:spAutoFit/>
          </a:bodyPr>
          <a:lstStyle/>
          <a:p>
            <a:r>
              <a:rPr lang="en-US" dirty="0" smtClean="0">
                <a:hlinkClick r:id="rId5"/>
              </a:rPr>
              <a:t>Source</a:t>
            </a:r>
            <a:endParaRPr lang="en-US" dirty="0"/>
          </a:p>
        </p:txBody>
      </p:sp>
      <p:sp>
        <p:nvSpPr>
          <p:cNvPr id="9" name="Rectangle 8"/>
          <p:cNvSpPr/>
          <p:nvPr/>
        </p:nvSpPr>
        <p:spPr>
          <a:xfrm>
            <a:off x="8809436" y="1579632"/>
            <a:ext cx="2382229" cy="1015663"/>
          </a:xfrm>
          <a:prstGeom prst="rect">
            <a:avLst/>
          </a:prstGeom>
        </p:spPr>
        <p:txBody>
          <a:bodyPr wrap="square">
            <a:spAutoFit/>
          </a:bodyPr>
          <a:lstStyle/>
          <a:p>
            <a:r>
              <a:rPr lang="en-US" sz="2000" dirty="0" smtClean="0"/>
              <a:t>ITU ICT </a:t>
            </a:r>
            <a:r>
              <a:rPr lang="en-US" sz="2000" dirty="0"/>
              <a:t>Development Index (</a:t>
            </a:r>
            <a:r>
              <a:rPr lang="en-US" sz="2000" dirty="0" smtClean="0"/>
              <a:t>IDI)</a:t>
            </a:r>
          </a:p>
          <a:p>
            <a:r>
              <a:rPr lang="en-US" sz="2000" dirty="0" smtClean="0"/>
              <a:t>175 countries.</a:t>
            </a:r>
            <a:endParaRPr lang="en-US" sz="2000" dirty="0"/>
          </a:p>
        </p:txBody>
      </p:sp>
      <p:sp>
        <p:nvSpPr>
          <p:cNvPr id="10" name="TextBox 9"/>
          <p:cNvSpPr txBox="1"/>
          <p:nvPr/>
        </p:nvSpPr>
        <p:spPr>
          <a:xfrm>
            <a:off x="4951220" y="1531353"/>
            <a:ext cx="2594360" cy="1015663"/>
          </a:xfrm>
          <a:prstGeom prst="rect">
            <a:avLst/>
          </a:prstGeom>
          <a:noFill/>
        </p:spPr>
        <p:txBody>
          <a:bodyPr wrap="square" rtlCol="0">
            <a:spAutoFit/>
          </a:bodyPr>
          <a:lstStyle/>
          <a:p>
            <a:r>
              <a:rPr lang="en-US" sz="2000" dirty="0" smtClean="0"/>
              <a:t>Freedom House Internet Freedom rank</a:t>
            </a:r>
          </a:p>
          <a:p>
            <a:r>
              <a:rPr lang="en-US" sz="2000" dirty="0" smtClean="0"/>
              <a:t>65 countries</a:t>
            </a:r>
            <a:endParaRPr lang="en-US" sz="2000" dirty="0"/>
          </a:p>
        </p:txBody>
      </p:sp>
      <p:sp>
        <p:nvSpPr>
          <p:cNvPr id="11" name="TextBox 10"/>
          <p:cNvSpPr txBox="1"/>
          <p:nvPr/>
        </p:nvSpPr>
        <p:spPr>
          <a:xfrm>
            <a:off x="1173157" y="1579631"/>
            <a:ext cx="2209407" cy="1015663"/>
          </a:xfrm>
          <a:prstGeom prst="rect">
            <a:avLst/>
          </a:prstGeom>
          <a:noFill/>
        </p:spPr>
        <p:txBody>
          <a:bodyPr wrap="square" rtlCol="0">
            <a:spAutoFit/>
          </a:bodyPr>
          <a:lstStyle/>
          <a:p>
            <a:r>
              <a:rPr lang="en-US" sz="2000" dirty="0" smtClean="0"/>
              <a:t>UNDP Human Development Index</a:t>
            </a:r>
          </a:p>
          <a:p>
            <a:r>
              <a:rPr lang="en-US" sz="2000" dirty="0" smtClean="0"/>
              <a:t>LA&amp;C</a:t>
            </a:r>
            <a:endParaRPr lang="en-US" sz="2000" dirty="0"/>
          </a:p>
        </p:txBody>
      </p:sp>
      <p:sp>
        <p:nvSpPr>
          <p:cNvPr id="12" name="TextBox 11"/>
          <p:cNvSpPr txBox="1"/>
          <p:nvPr/>
        </p:nvSpPr>
        <p:spPr>
          <a:xfrm>
            <a:off x="3382566" y="525707"/>
            <a:ext cx="5426870" cy="523220"/>
          </a:xfrm>
          <a:prstGeom prst="rect">
            <a:avLst/>
          </a:prstGeom>
          <a:noFill/>
        </p:spPr>
        <p:txBody>
          <a:bodyPr wrap="none" rtlCol="0">
            <a:spAutoFit/>
          </a:bodyPr>
          <a:lstStyle/>
          <a:p>
            <a:pPr algn="ctr"/>
            <a:r>
              <a:rPr lang="en-US" sz="2800" dirty="0" smtClean="0"/>
              <a:t>The Cuban Internet in context, 2016</a:t>
            </a:r>
            <a:endParaRPr lang="en-US" sz="2800" dirty="0"/>
          </a:p>
        </p:txBody>
      </p:sp>
      <p:sp>
        <p:nvSpPr>
          <p:cNvPr id="13" name="Rectangle 12"/>
          <p:cNvSpPr/>
          <p:nvPr/>
        </p:nvSpPr>
        <p:spPr>
          <a:xfrm>
            <a:off x="8815451" y="6060132"/>
            <a:ext cx="6096000" cy="369332"/>
          </a:xfrm>
          <a:prstGeom prst="rect">
            <a:avLst/>
          </a:prstGeom>
        </p:spPr>
        <p:txBody>
          <a:bodyPr>
            <a:spAutoFit/>
          </a:bodyPr>
          <a:lstStyle/>
          <a:p>
            <a:r>
              <a:rPr lang="en-US" dirty="0" smtClean="0">
                <a:hlinkClick r:id="rId6"/>
              </a:rPr>
              <a:t>Discussion from 2014 reports</a:t>
            </a:r>
            <a:endParaRPr lang="en-US" dirty="0"/>
          </a:p>
        </p:txBody>
      </p:sp>
    </p:spTree>
    <p:extLst>
      <p:ext uri="{BB962C8B-B14F-4D97-AF65-F5344CB8AC3E}">
        <p14:creationId xmlns:p14="http://schemas.microsoft.com/office/powerpoint/2010/main" val="399708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8851" y="2110573"/>
            <a:ext cx="5660049" cy="2694807"/>
          </a:xfrm>
          <a:prstGeom prst="rect">
            <a:avLst/>
          </a:prstGeom>
        </p:spPr>
      </p:pic>
      <p:sp>
        <p:nvSpPr>
          <p:cNvPr id="3" name="Rectangle 2"/>
          <p:cNvSpPr/>
          <p:nvPr/>
        </p:nvSpPr>
        <p:spPr>
          <a:xfrm>
            <a:off x="10613781" y="5949434"/>
            <a:ext cx="824072" cy="369332"/>
          </a:xfrm>
          <a:prstGeom prst="rect">
            <a:avLst/>
          </a:prstGeom>
        </p:spPr>
        <p:txBody>
          <a:bodyPr wrap="none">
            <a:spAutoFit/>
          </a:bodyPr>
          <a:lstStyle/>
          <a:p>
            <a:r>
              <a:rPr lang="en-US" dirty="0" smtClean="0">
                <a:hlinkClick r:id="rId4"/>
              </a:rPr>
              <a:t>Source</a:t>
            </a:r>
            <a:endParaRPr lang="en-US" dirty="0"/>
          </a:p>
        </p:txBody>
      </p:sp>
      <p:pic>
        <p:nvPicPr>
          <p:cNvPr id="4" name="Picture 3"/>
          <p:cNvPicPr>
            <a:picLocks noChangeAspect="1"/>
          </p:cNvPicPr>
          <p:nvPr/>
        </p:nvPicPr>
        <p:blipFill>
          <a:blip r:embed="rId5"/>
          <a:stretch>
            <a:fillRect/>
          </a:stretch>
        </p:blipFill>
        <p:spPr>
          <a:xfrm>
            <a:off x="8227415" y="2110573"/>
            <a:ext cx="3436704" cy="2057567"/>
          </a:xfrm>
          <a:prstGeom prst="rect">
            <a:avLst/>
          </a:prstGeom>
        </p:spPr>
      </p:pic>
      <p:sp>
        <p:nvSpPr>
          <p:cNvPr id="5" name="TextBox 4"/>
          <p:cNvSpPr txBox="1"/>
          <p:nvPr/>
        </p:nvSpPr>
        <p:spPr>
          <a:xfrm>
            <a:off x="778851" y="586740"/>
            <a:ext cx="6022033" cy="523220"/>
          </a:xfrm>
          <a:prstGeom prst="rect">
            <a:avLst/>
          </a:prstGeom>
          <a:noFill/>
        </p:spPr>
        <p:txBody>
          <a:bodyPr wrap="none" rtlCol="0">
            <a:spAutoFit/>
          </a:bodyPr>
          <a:lstStyle/>
          <a:p>
            <a:r>
              <a:rPr lang="en-US" sz="2800" dirty="0" smtClean="0"/>
              <a:t>Freedom House country report for Cuba</a:t>
            </a:r>
            <a:endParaRPr lang="en-US" sz="2800" dirty="0"/>
          </a:p>
        </p:txBody>
      </p:sp>
    </p:spTree>
    <p:extLst>
      <p:ext uri="{BB962C8B-B14F-4D97-AF65-F5344CB8AC3E}">
        <p14:creationId xmlns:p14="http://schemas.microsoft.com/office/powerpoint/2010/main" val="1016824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66339" y="6197245"/>
            <a:ext cx="848498" cy="369332"/>
          </a:xfrm>
          <a:prstGeom prst="rect">
            <a:avLst/>
          </a:prstGeom>
        </p:spPr>
        <p:txBody>
          <a:bodyPr wrap="square">
            <a:spAutoFit/>
          </a:bodyPr>
          <a:lstStyle/>
          <a:p>
            <a:r>
              <a:rPr lang="en-US" dirty="0" smtClean="0">
                <a:hlinkClick r:id="rId3"/>
              </a:rPr>
              <a:t>Source</a:t>
            </a:r>
            <a:endParaRPr lang="en-US" dirty="0"/>
          </a:p>
        </p:txBody>
      </p:sp>
      <p:pic>
        <p:nvPicPr>
          <p:cNvPr id="1026" name="Picture 2" descr="https://3.bp.blogspot.com/-WYQl2vEh-JE/TVoy5h0QomI/AAAAAAAAAsc/t4H30E_aIys/s1600/l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076" y="1774081"/>
            <a:ext cx="2105094" cy="1578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4.bp.blogspot.com/-s5M7GT9H1UE/TVoybdjqrKI/AAAAAAAAAsY/t0XE1xqTkRo/s1600/rau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075" y="4618424"/>
            <a:ext cx="2105094" cy="1578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47521" y="4618424"/>
            <a:ext cx="7184925" cy="1200329"/>
          </a:xfrm>
          <a:prstGeom prst="rect">
            <a:avLst/>
          </a:prstGeom>
        </p:spPr>
        <p:txBody>
          <a:bodyPr wrap="square">
            <a:spAutoFit/>
          </a:bodyPr>
          <a:lstStyle/>
          <a:p>
            <a:r>
              <a:rPr lang="en-US" b="0" i="1" dirty="0" smtClean="0">
                <a:solidFill>
                  <a:srgbClr val="222222"/>
                </a:solidFill>
                <a:effectLst/>
                <a:latin typeface="Arial" panose="020B0604020202020204" pitchFamily="34" charset="0"/>
              </a:rPr>
              <a:t>Glasnost which undermined the USSR and other socialist countries consisted in handing over the mass media, one by one, to the enemies of socialism.</a:t>
            </a:r>
            <a:endParaRPr lang="en-US" b="0" i="0" dirty="0" smtClean="0">
              <a:solidFill>
                <a:srgbClr val="222222"/>
              </a:solidFill>
              <a:effectLst/>
              <a:latin typeface="Arial" panose="020B0604020202020204" pitchFamily="34" charset="0"/>
            </a:endParaRPr>
          </a:p>
          <a:p>
            <a:r>
              <a:rPr lang="en-US" b="0" i="0" dirty="0" err="1" smtClean="0">
                <a:solidFill>
                  <a:srgbClr val="222222"/>
                </a:solidFill>
                <a:effectLst/>
                <a:latin typeface="Arial" panose="020B0604020202020204" pitchFamily="34" charset="0"/>
              </a:rPr>
              <a:t>Raúl</a:t>
            </a:r>
            <a:r>
              <a:rPr lang="en-US" b="0" i="0" dirty="0" smtClean="0">
                <a:solidFill>
                  <a:srgbClr val="222222"/>
                </a:solidFill>
                <a:effectLst/>
                <a:latin typeface="Arial" panose="020B0604020202020204" pitchFamily="34" charset="0"/>
              </a:rPr>
              <a:t> Castro, October, 1997</a:t>
            </a:r>
          </a:p>
        </p:txBody>
      </p:sp>
      <p:sp>
        <p:nvSpPr>
          <p:cNvPr id="7" name="Rectangle 6"/>
          <p:cNvSpPr/>
          <p:nvPr/>
        </p:nvSpPr>
        <p:spPr>
          <a:xfrm>
            <a:off x="3947521" y="1774081"/>
            <a:ext cx="7506385" cy="1754326"/>
          </a:xfrm>
          <a:prstGeom prst="rect">
            <a:avLst/>
          </a:prstGeom>
        </p:spPr>
        <p:txBody>
          <a:bodyPr wrap="square">
            <a:spAutoFit/>
          </a:bodyPr>
          <a:lstStyle/>
          <a:p>
            <a:r>
              <a:rPr lang="en-US" b="0" i="1" dirty="0" smtClean="0">
                <a:solidFill>
                  <a:srgbClr val="222222"/>
                </a:solidFill>
                <a:effectLst/>
                <a:latin typeface="Arial" panose="020B0604020202020204" pitchFamily="34" charset="0"/>
              </a:rPr>
              <a:t>One telex can cost twelve dollars [whereas] the same message costs 75 cents in the form of a fax and 3 cents via the Internet ... in spite of our blockaded circumstances, we are in a relatively good position [to face the challenges of such scientific and technological changes], due to the educational and scientific work developed by the revolution.</a:t>
            </a:r>
            <a:r>
              <a:rPr lang="en-US" dirty="0" smtClean="0"/>
              <a:t/>
            </a:r>
            <a:br>
              <a:rPr lang="en-US" dirty="0" smtClean="0"/>
            </a:br>
            <a:r>
              <a:rPr lang="en-US" b="0" i="0" dirty="0" smtClean="0">
                <a:solidFill>
                  <a:srgbClr val="222222"/>
                </a:solidFill>
                <a:effectLst/>
                <a:latin typeface="Arial" panose="020B0604020202020204" pitchFamily="34" charset="0"/>
              </a:rPr>
              <a:t>Carlos </a:t>
            </a:r>
            <a:r>
              <a:rPr lang="en-US" b="0" i="0" dirty="0" err="1" smtClean="0">
                <a:solidFill>
                  <a:srgbClr val="222222"/>
                </a:solidFill>
                <a:effectLst/>
                <a:latin typeface="Arial" panose="020B0604020202020204" pitchFamily="34" charset="0"/>
              </a:rPr>
              <a:t>Lage</a:t>
            </a:r>
            <a:r>
              <a:rPr lang="en-US" dirty="0" smtClean="0"/>
              <a:t>, </a:t>
            </a:r>
            <a:r>
              <a:rPr lang="en-US" dirty="0"/>
              <a:t>Executive Secretary of the Council of </a:t>
            </a:r>
            <a:r>
              <a:rPr lang="en-US" dirty="0" err="1"/>
              <a:t>Ministers</a:t>
            </a:r>
            <a:r>
              <a:rPr lang="en-US" b="0" i="0" dirty="0" err="1" smtClean="0">
                <a:solidFill>
                  <a:srgbClr val="222222"/>
                </a:solidFill>
                <a:effectLst/>
                <a:latin typeface="Arial" panose="020B0604020202020204" pitchFamily="34" charset="0"/>
              </a:rPr>
              <a:t>March</a:t>
            </a:r>
            <a:r>
              <a:rPr lang="en-US" b="0" i="0" dirty="0" smtClean="0">
                <a:solidFill>
                  <a:srgbClr val="222222"/>
                </a:solidFill>
                <a:effectLst/>
                <a:latin typeface="Arial" panose="020B0604020202020204" pitchFamily="34" charset="0"/>
              </a:rPr>
              <a:t>, 1966</a:t>
            </a:r>
            <a:endParaRPr lang="en-US" dirty="0"/>
          </a:p>
        </p:txBody>
      </p:sp>
      <p:sp>
        <p:nvSpPr>
          <p:cNvPr id="8" name="TextBox 7"/>
          <p:cNvSpPr txBox="1"/>
          <p:nvPr/>
        </p:nvSpPr>
        <p:spPr>
          <a:xfrm>
            <a:off x="1013075" y="422454"/>
            <a:ext cx="6835526" cy="523220"/>
          </a:xfrm>
          <a:prstGeom prst="rect">
            <a:avLst/>
          </a:prstGeom>
          <a:noFill/>
        </p:spPr>
        <p:txBody>
          <a:bodyPr wrap="none" rtlCol="0">
            <a:spAutoFit/>
          </a:bodyPr>
          <a:lstStyle/>
          <a:p>
            <a:r>
              <a:rPr lang="en-US" sz="2800" dirty="0" smtClean="0"/>
              <a:t>The dictator's dilemma and the special period</a:t>
            </a:r>
            <a:endParaRPr lang="en-US" sz="2800" dirty="0"/>
          </a:p>
        </p:txBody>
      </p:sp>
    </p:spTree>
    <p:extLst>
      <p:ext uri="{BB962C8B-B14F-4D97-AF65-F5344CB8AC3E}">
        <p14:creationId xmlns:p14="http://schemas.microsoft.com/office/powerpoint/2010/main" val="89298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558" y="1511352"/>
            <a:ext cx="4961107" cy="3170099"/>
          </a:xfrm>
          <a:prstGeom prst="rect">
            <a:avLst/>
          </a:prstGeom>
        </p:spPr>
        <p:txBody>
          <a:bodyPr wrap="square">
            <a:spAutoFit/>
          </a:bodyPr>
          <a:lstStyle/>
          <a:p>
            <a:r>
              <a:rPr lang="en-US" sz="2000" dirty="0" smtClean="0"/>
              <a:t>So </a:t>
            </a:r>
            <a:r>
              <a:rPr lang="en-US" sz="2000" dirty="0"/>
              <a:t>the Cubans are trying to </a:t>
            </a:r>
            <a:r>
              <a:rPr lang="en-US" sz="2000" b="1" dirty="0"/>
              <a:t>maintain </a:t>
            </a:r>
            <a:r>
              <a:rPr lang="en-US" sz="2000" b="1" dirty="0" smtClean="0"/>
              <a:t>control. </a:t>
            </a:r>
            <a:r>
              <a:rPr lang="en-US" sz="2000" dirty="0" smtClean="0"/>
              <a:t>They're </a:t>
            </a:r>
            <a:r>
              <a:rPr lang="en-US" sz="2000" dirty="0"/>
              <a:t>not interested in democracy </a:t>
            </a:r>
            <a:r>
              <a:rPr lang="en-US" sz="2000" dirty="0" smtClean="0"/>
              <a:t>they're </a:t>
            </a:r>
            <a:r>
              <a:rPr lang="en-US" sz="2000" dirty="0"/>
              <a:t>not interested in respecting  the rights of people but they realize they have to have a better economic relationship with the US. …. </a:t>
            </a:r>
            <a:r>
              <a:rPr lang="en-US" sz="2000" dirty="0" err="1"/>
              <a:t>Raúl</a:t>
            </a:r>
            <a:r>
              <a:rPr lang="en-US" sz="2000" dirty="0"/>
              <a:t> </a:t>
            </a:r>
            <a:r>
              <a:rPr lang="en-US" sz="2000" dirty="0" smtClean="0"/>
              <a:t>Castro is like “I </a:t>
            </a:r>
            <a:r>
              <a:rPr lang="en-US" sz="2000" dirty="0"/>
              <a:t>am going to open up, but </a:t>
            </a:r>
            <a:r>
              <a:rPr lang="en-US" sz="2000" b="1" dirty="0"/>
              <a:t>I am going to open up as little as I can and hold on for as long as I </a:t>
            </a:r>
            <a:r>
              <a:rPr lang="en-US" sz="2000" b="1" dirty="0" smtClean="0"/>
              <a:t>can</a:t>
            </a:r>
            <a:r>
              <a:rPr lang="en-US" sz="2000" dirty="0" smtClean="0"/>
              <a:t>”... </a:t>
            </a:r>
            <a:r>
              <a:rPr lang="en-US" sz="2000" dirty="0"/>
              <a:t>The Cubans are trying desperately to hold on to control, and they are finding it harder and harder to do. </a:t>
            </a:r>
          </a:p>
        </p:txBody>
      </p:sp>
      <p:sp>
        <p:nvSpPr>
          <p:cNvPr id="5" name="Rectangle 4"/>
          <p:cNvSpPr/>
          <p:nvPr/>
        </p:nvSpPr>
        <p:spPr>
          <a:xfrm>
            <a:off x="10611257" y="5978869"/>
            <a:ext cx="824072" cy="369332"/>
          </a:xfrm>
          <a:prstGeom prst="rect">
            <a:avLst/>
          </a:prstGeom>
        </p:spPr>
        <p:txBody>
          <a:bodyPr wrap="none">
            <a:spAutoFit/>
          </a:bodyPr>
          <a:lstStyle/>
          <a:p>
            <a:r>
              <a:rPr lang="en-US" dirty="0" smtClean="0">
                <a:hlinkClick r:id="rId3"/>
              </a:rPr>
              <a:t>Source</a:t>
            </a:r>
            <a:endParaRPr lang="en-US" dirty="0"/>
          </a:p>
        </p:txBody>
      </p:sp>
      <p:sp>
        <p:nvSpPr>
          <p:cNvPr id="6" name="Rectangle 5"/>
          <p:cNvSpPr/>
          <p:nvPr/>
        </p:nvSpPr>
        <p:spPr>
          <a:xfrm>
            <a:off x="502093" y="1637040"/>
            <a:ext cx="6096000" cy="1015663"/>
          </a:xfrm>
          <a:prstGeom prst="rect">
            <a:avLst/>
          </a:prstGeom>
        </p:spPr>
        <p:txBody>
          <a:bodyPr>
            <a:spAutoFit/>
          </a:bodyPr>
          <a:lstStyle/>
          <a:p>
            <a:r>
              <a:rPr lang="en-US" sz="2000" b="1" dirty="0"/>
              <a:t>1996</a:t>
            </a:r>
            <a:r>
              <a:rPr lang="en-US" sz="2000" dirty="0"/>
              <a:t>: fear of political and cultural </a:t>
            </a:r>
            <a:r>
              <a:rPr lang="en-US" sz="2000" dirty="0" smtClean="0"/>
              <a:t>impact and $$$</a:t>
            </a:r>
            <a:endParaRPr lang="en-US" sz="2000" dirty="0"/>
          </a:p>
          <a:p>
            <a:endParaRPr lang="en-US" sz="2000" dirty="0"/>
          </a:p>
          <a:p>
            <a:r>
              <a:rPr lang="en-US" sz="2000" b="1" dirty="0"/>
              <a:t>Today</a:t>
            </a:r>
            <a:r>
              <a:rPr lang="en-US" sz="2000" dirty="0"/>
              <a:t>: power, greed, </a:t>
            </a:r>
            <a:r>
              <a:rPr lang="en-US" sz="2000" dirty="0" smtClean="0"/>
              <a:t>bureaucracy and $$$</a:t>
            </a:r>
            <a:endParaRPr lang="en-US" sz="2000" dirty="0"/>
          </a:p>
        </p:txBody>
      </p:sp>
      <p:sp>
        <p:nvSpPr>
          <p:cNvPr id="7" name="Rectangle 6"/>
          <p:cNvSpPr/>
          <p:nvPr/>
        </p:nvSpPr>
        <p:spPr>
          <a:xfrm>
            <a:off x="502093" y="700714"/>
            <a:ext cx="3336683" cy="523220"/>
          </a:xfrm>
          <a:prstGeom prst="rect">
            <a:avLst/>
          </a:prstGeom>
        </p:spPr>
        <p:txBody>
          <a:bodyPr wrap="none">
            <a:spAutoFit/>
          </a:bodyPr>
          <a:lstStyle/>
          <a:p>
            <a:r>
              <a:rPr lang="en-US" sz="2800" dirty="0" smtClean="0"/>
              <a:t>What is the problem?</a:t>
            </a:r>
            <a:endParaRPr lang="en-US" sz="2800" dirty="0"/>
          </a:p>
        </p:txBody>
      </p:sp>
      <p:sp>
        <p:nvSpPr>
          <p:cNvPr id="9" name="Rectangle 8"/>
          <p:cNvSpPr/>
          <p:nvPr/>
        </p:nvSpPr>
        <p:spPr>
          <a:xfrm>
            <a:off x="6650558" y="4868495"/>
            <a:ext cx="4617395" cy="923330"/>
          </a:xfrm>
          <a:prstGeom prst="rect">
            <a:avLst/>
          </a:prstGeom>
        </p:spPr>
        <p:txBody>
          <a:bodyPr wrap="square">
            <a:spAutoFit/>
          </a:bodyPr>
          <a:lstStyle/>
          <a:p>
            <a:r>
              <a:rPr lang="en-US" b="1" dirty="0"/>
              <a:t>Dan </a:t>
            </a:r>
            <a:r>
              <a:rPr lang="en-US" b="1" dirty="0" err="1"/>
              <a:t>Restrepo</a:t>
            </a:r>
            <a:r>
              <a:rPr lang="en-US" b="1" dirty="0"/>
              <a:t> </a:t>
            </a:r>
            <a:r>
              <a:rPr lang="en-US" b="1" dirty="0" smtClean="0"/>
              <a:t> </a:t>
            </a:r>
            <a:r>
              <a:rPr lang="en-US" dirty="0" smtClean="0"/>
              <a:t>was Special </a:t>
            </a:r>
            <a:r>
              <a:rPr lang="en-US" dirty="0"/>
              <a:t>Assistant to </a:t>
            </a:r>
            <a:r>
              <a:rPr lang="en-US" dirty="0" smtClean="0"/>
              <a:t>President Obama and </a:t>
            </a:r>
            <a:r>
              <a:rPr lang="en-US" dirty="0"/>
              <a:t>Senior Director for Western Hemisphere </a:t>
            </a:r>
            <a:r>
              <a:rPr lang="en-US" dirty="0" smtClean="0"/>
              <a:t>Affairs, The </a:t>
            </a:r>
            <a:r>
              <a:rPr lang="en-US" dirty="0"/>
              <a:t>White House</a:t>
            </a:r>
          </a:p>
        </p:txBody>
      </p:sp>
      <p:sp>
        <p:nvSpPr>
          <p:cNvPr id="10" name="Rectangle 9"/>
          <p:cNvSpPr/>
          <p:nvPr/>
        </p:nvSpPr>
        <p:spPr>
          <a:xfrm>
            <a:off x="502093" y="2911735"/>
            <a:ext cx="1112520" cy="369332"/>
          </a:xfrm>
          <a:prstGeom prst="rect">
            <a:avLst/>
          </a:prstGeom>
        </p:spPr>
        <p:txBody>
          <a:bodyPr wrap="square">
            <a:spAutoFit/>
          </a:bodyPr>
          <a:lstStyle/>
          <a:p>
            <a:r>
              <a:rPr lang="en-US" dirty="0" smtClean="0">
                <a:hlinkClick r:id="rId4"/>
              </a:rPr>
              <a:t>Source</a:t>
            </a:r>
            <a:endParaRPr lang="en-US" dirty="0"/>
          </a:p>
        </p:txBody>
      </p:sp>
    </p:spTree>
    <p:extLst>
      <p:ext uri="{BB962C8B-B14F-4D97-AF65-F5344CB8AC3E}">
        <p14:creationId xmlns:p14="http://schemas.microsoft.com/office/powerpoint/2010/main" val="3526875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3.bp.blogspot.com/-xq-nUQTKpxI/WNF9YPQg9vI/AAAAAAAA9ks/3THqmffCm38-Pzvv9w33vTubQLZZrd_SACLcB/s1600/cuba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545" y="2582486"/>
            <a:ext cx="1838648" cy="1831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63709" y="4499185"/>
            <a:ext cx="856034" cy="369332"/>
          </a:xfrm>
          <a:prstGeom prst="rect">
            <a:avLst/>
          </a:prstGeom>
        </p:spPr>
        <p:txBody>
          <a:bodyPr wrap="square">
            <a:spAutoFit/>
          </a:bodyPr>
          <a:lstStyle/>
          <a:p>
            <a:r>
              <a:rPr lang="en-US" dirty="0" smtClean="0">
                <a:hlinkClick r:id="rId4"/>
              </a:rPr>
              <a:t>Source</a:t>
            </a:r>
            <a:endParaRPr lang="en-US" dirty="0"/>
          </a:p>
        </p:txBody>
      </p:sp>
      <p:sp>
        <p:nvSpPr>
          <p:cNvPr id="3" name="Rectangle 2"/>
          <p:cNvSpPr/>
          <p:nvPr/>
        </p:nvSpPr>
        <p:spPr>
          <a:xfrm>
            <a:off x="3334868" y="4499185"/>
            <a:ext cx="1309992" cy="369332"/>
          </a:xfrm>
          <a:prstGeom prst="rect">
            <a:avLst/>
          </a:prstGeom>
        </p:spPr>
        <p:txBody>
          <a:bodyPr wrap="square">
            <a:spAutoFit/>
          </a:bodyPr>
          <a:lstStyle/>
          <a:p>
            <a:r>
              <a:rPr lang="en-US" dirty="0" smtClean="0">
                <a:hlinkClick r:id="rId5"/>
              </a:rPr>
              <a:t>Source</a:t>
            </a:r>
            <a:endParaRPr lang="en-US" dirty="0"/>
          </a:p>
        </p:txBody>
      </p:sp>
      <p:pic>
        <p:nvPicPr>
          <p:cNvPr id="5126" name="Picture 6" descr="https://2.bp.blogspot.com/-GvyoI2o1Zhk/WEHAXPaBLzI/AAAAAAAA4_k/BI_bRy4WuL8jCtI-TxPP7pidZuGWFs2xgCLcB/s400/oldhava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403" y="2582486"/>
            <a:ext cx="3286031" cy="18319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2.bp.blogspot.com/-V7lOi0Js5Ow/VemiZPaoANI/AAAAAAAAjAs/4SEYJN8Y08c/s1600/kchocub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0305" y="2582486"/>
            <a:ext cx="2452835" cy="1831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15460" y="4414448"/>
            <a:ext cx="933923" cy="369332"/>
          </a:xfrm>
          <a:prstGeom prst="rect">
            <a:avLst/>
          </a:prstGeom>
        </p:spPr>
        <p:txBody>
          <a:bodyPr wrap="square">
            <a:spAutoFit/>
          </a:bodyPr>
          <a:lstStyle/>
          <a:p>
            <a:r>
              <a:rPr lang="en-US" dirty="0" smtClean="0">
                <a:hlinkClick r:id="rId8"/>
              </a:rPr>
              <a:t>Source</a:t>
            </a:r>
            <a:endParaRPr lang="en-US" dirty="0"/>
          </a:p>
        </p:txBody>
      </p:sp>
      <p:pic>
        <p:nvPicPr>
          <p:cNvPr id="5132" name="Picture 12" descr="http://oncubamagazine.com/wmag/wp-content/uploads/2015/0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802" y="2582486"/>
            <a:ext cx="2816967" cy="1831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802" y="4507250"/>
            <a:ext cx="824072" cy="369332"/>
          </a:xfrm>
          <a:prstGeom prst="rect">
            <a:avLst/>
          </a:prstGeom>
        </p:spPr>
        <p:txBody>
          <a:bodyPr wrap="none">
            <a:spAutoFit/>
          </a:bodyPr>
          <a:lstStyle/>
          <a:p>
            <a:r>
              <a:rPr lang="en-US" dirty="0" smtClean="0">
                <a:hlinkClick r:id="rId10"/>
              </a:rPr>
              <a:t>Source</a:t>
            </a:r>
            <a:endParaRPr lang="en-US" dirty="0"/>
          </a:p>
        </p:txBody>
      </p:sp>
      <p:sp>
        <p:nvSpPr>
          <p:cNvPr id="6" name="TextBox 5"/>
          <p:cNvSpPr txBox="1"/>
          <p:nvPr/>
        </p:nvSpPr>
        <p:spPr>
          <a:xfrm>
            <a:off x="3372145" y="700391"/>
            <a:ext cx="5447710" cy="523220"/>
          </a:xfrm>
          <a:prstGeom prst="rect">
            <a:avLst/>
          </a:prstGeom>
          <a:noFill/>
        </p:spPr>
        <p:txBody>
          <a:bodyPr wrap="none" rtlCol="0">
            <a:spAutoFit/>
          </a:bodyPr>
          <a:lstStyle/>
          <a:p>
            <a:pPr algn="ctr"/>
            <a:r>
              <a:rPr lang="en-US" sz="2800" dirty="0" smtClean="0"/>
              <a:t>Hyped, obsolete drops in the bucket</a:t>
            </a:r>
            <a:endParaRPr lang="en-US" sz="2800" dirty="0"/>
          </a:p>
        </p:txBody>
      </p:sp>
      <p:sp>
        <p:nvSpPr>
          <p:cNvPr id="7" name="Rectangle 6"/>
          <p:cNvSpPr/>
          <p:nvPr/>
        </p:nvSpPr>
        <p:spPr>
          <a:xfrm>
            <a:off x="350802" y="1982087"/>
            <a:ext cx="1879041" cy="369332"/>
          </a:xfrm>
          <a:prstGeom prst="rect">
            <a:avLst/>
          </a:prstGeom>
        </p:spPr>
        <p:txBody>
          <a:bodyPr wrap="none">
            <a:spAutoFit/>
          </a:bodyPr>
          <a:lstStyle/>
          <a:p>
            <a:r>
              <a:rPr lang="en-US" dirty="0" smtClean="0"/>
              <a:t>353 </a:t>
            </a:r>
            <a:r>
              <a:rPr lang="en-US" dirty="0" err="1" smtClean="0"/>
              <a:t>WiFi</a:t>
            </a:r>
            <a:r>
              <a:rPr lang="en-US" dirty="0" smtClean="0"/>
              <a:t> hotspots</a:t>
            </a:r>
            <a:endParaRPr lang="en-US" dirty="0"/>
          </a:p>
        </p:txBody>
      </p:sp>
      <p:sp>
        <p:nvSpPr>
          <p:cNvPr id="15" name="Rectangle 14"/>
          <p:cNvSpPr/>
          <p:nvPr/>
        </p:nvSpPr>
        <p:spPr>
          <a:xfrm>
            <a:off x="3495403" y="1982087"/>
            <a:ext cx="3616824" cy="369332"/>
          </a:xfrm>
          <a:prstGeom prst="rect">
            <a:avLst/>
          </a:prstGeom>
        </p:spPr>
        <p:txBody>
          <a:bodyPr wrap="none">
            <a:spAutoFit/>
          </a:bodyPr>
          <a:lstStyle/>
          <a:p>
            <a:r>
              <a:rPr lang="en-US" dirty="0" smtClean="0"/>
              <a:t>ETECSA home – 358 paid subscribers</a:t>
            </a:r>
            <a:endParaRPr lang="en-US" dirty="0"/>
          </a:p>
        </p:txBody>
      </p:sp>
      <p:sp>
        <p:nvSpPr>
          <p:cNvPr id="16" name="Rectangle 15"/>
          <p:cNvSpPr/>
          <p:nvPr/>
        </p:nvSpPr>
        <p:spPr>
          <a:xfrm>
            <a:off x="7201545" y="1982087"/>
            <a:ext cx="1576072" cy="369332"/>
          </a:xfrm>
          <a:prstGeom prst="rect">
            <a:avLst/>
          </a:prstGeom>
        </p:spPr>
        <p:txBody>
          <a:bodyPr wrap="none">
            <a:spAutoFit/>
          </a:bodyPr>
          <a:lstStyle/>
          <a:p>
            <a:r>
              <a:rPr lang="en-US" dirty="0" smtClean="0"/>
              <a:t>3G mobile trial</a:t>
            </a:r>
            <a:endParaRPr lang="en-US" dirty="0"/>
          </a:p>
        </p:txBody>
      </p:sp>
      <p:sp>
        <p:nvSpPr>
          <p:cNvPr id="17" name="Rectangle 16"/>
          <p:cNvSpPr/>
          <p:nvPr/>
        </p:nvSpPr>
        <p:spPr>
          <a:xfrm>
            <a:off x="9460305" y="2108015"/>
            <a:ext cx="3463212" cy="369332"/>
          </a:xfrm>
          <a:prstGeom prst="rect">
            <a:avLst/>
          </a:prstGeom>
        </p:spPr>
        <p:txBody>
          <a:bodyPr wrap="square">
            <a:spAutoFit/>
          </a:bodyPr>
          <a:lstStyle/>
          <a:p>
            <a:r>
              <a:rPr lang="en-US" dirty="0" err="1" smtClean="0"/>
              <a:t>Kcho</a:t>
            </a:r>
            <a:r>
              <a:rPr lang="en-US" dirty="0" smtClean="0"/>
              <a:t> + Google hotspot</a:t>
            </a:r>
            <a:endParaRPr lang="en-US" dirty="0"/>
          </a:p>
        </p:txBody>
      </p:sp>
      <p:sp>
        <p:nvSpPr>
          <p:cNvPr id="20" name="TextBox 19"/>
          <p:cNvSpPr txBox="1"/>
          <p:nvPr/>
        </p:nvSpPr>
        <p:spPr>
          <a:xfrm>
            <a:off x="350802" y="5700960"/>
            <a:ext cx="4975016" cy="461665"/>
          </a:xfrm>
          <a:prstGeom prst="rect">
            <a:avLst/>
          </a:prstGeom>
          <a:noFill/>
        </p:spPr>
        <p:txBody>
          <a:bodyPr wrap="none" rtlCol="0">
            <a:spAutoFit/>
          </a:bodyPr>
          <a:lstStyle/>
          <a:p>
            <a:pPr algn="ctr"/>
            <a:r>
              <a:rPr lang="en-US" sz="2400" dirty="0" smtClean="0"/>
              <a:t>An opportunity to leapfrog technology</a:t>
            </a:r>
            <a:endParaRPr lang="en-US" sz="2400" dirty="0"/>
          </a:p>
        </p:txBody>
      </p:sp>
    </p:spTree>
    <p:extLst>
      <p:ext uri="{BB962C8B-B14F-4D97-AF65-F5344CB8AC3E}">
        <p14:creationId xmlns:p14="http://schemas.microsoft.com/office/powerpoint/2010/main" val="543457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116" y="5331370"/>
            <a:ext cx="933856" cy="369332"/>
          </a:xfrm>
          <a:prstGeom prst="rect">
            <a:avLst/>
          </a:prstGeom>
        </p:spPr>
        <p:txBody>
          <a:bodyPr wrap="square">
            <a:spAutoFit/>
          </a:bodyPr>
          <a:lstStyle/>
          <a:p>
            <a:r>
              <a:rPr lang="en-US" dirty="0" smtClean="0">
                <a:hlinkClick r:id="rId3"/>
              </a:rPr>
              <a:t>Source</a:t>
            </a:r>
            <a:endParaRPr lang="en-US" dirty="0"/>
          </a:p>
        </p:txBody>
      </p:sp>
      <p:pic>
        <p:nvPicPr>
          <p:cNvPr id="6146" name="Picture 2" descr="https://1.bp.blogspot.com/-xVMu95GK1l8/V27P1qf7zBI/AAAAAAAAx5A/-Ih4lLROGg43d3eAhiM2NT7G_9UOMjpqQCLcB/s400/obamaentrepreneu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183" y="1868237"/>
            <a:ext cx="2263370" cy="15107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37044" y="580816"/>
            <a:ext cx="8892046" cy="800219"/>
          </a:xfrm>
          <a:prstGeom prst="rect">
            <a:avLst/>
          </a:prstGeom>
        </p:spPr>
        <p:txBody>
          <a:bodyPr wrap="square">
            <a:spAutoFit/>
          </a:bodyPr>
          <a:lstStyle/>
          <a:p>
            <a:pPr algn="ctr"/>
            <a:r>
              <a:rPr lang="en-US" sz="2800" dirty="0">
                <a:solidFill>
                  <a:srgbClr val="222222"/>
                </a:solidFill>
                <a:latin typeface="Arial" panose="020B0604020202020204" pitchFamily="34" charset="0"/>
              </a:rPr>
              <a:t>Disappointment after President Obama's trip to </a:t>
            </a:r>
            <a:r>
              <a:rPr lang="en-US" sz="2800" dirty="0" smtClean="0">
                <a:solidFill>
                  <a:srgbClr val="222222"/>
                </a:solidFill>
                <a:latin typeface="Arial" panose="020B0604020202020204" pitchFamily="34" charset="0"/>
              </a:rPr>
              <a:t>Cuba</a:t>
            </a:r>
            <a:r>
              <a:rPr lang="en-US" dirty="0"/>
              <a:t/>
            </a:r>
            <a:br>
              <a:rPr lang="en-US" dirty="0"/>
            </a:br>
            <a:endParaRPr lang="en-US" dirty="0"/>
          </a:p>
        </p:txBody>
      </p:sp>
      <p:pic>
        <p:nvPicPr>
          <p:cNvPr id="6148" name="Picture 4" descr="https://2.bp.blogspot.com/-yMx-o4Zu19c/WByU9_xhOpI/AAAAAAAA4mk/VQQqRdVs1cIBMbqvHoj7aK2kvWCqpllFQCLcB/s1600/cubaogguntra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9183" y="4338538"/>
            <a:ext cx="2317616" cy="1447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0116" y="1808028"/>
            <a:ext cx="4450449"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Stripe assistance to entrepreneurs</a:t>
            </a:r>
          </a:p>
          <a:p>
            <a:pPr marL="285750" indent="-285750">
              <a:buFont typeface="Arial" panose="020B0604020202020204" pitchFamily="34" charset="0"/>
              <a:buChar char="•"/>
            </a:pPr>
            <a:r>
              <a:rPr lang="en-US" sz="2000" dirty="0" smtClean="0"/>
              <a:t>CISCO network training at UCI</a:t>
            </a:r>
          </a:p>
          <a:p>
            <a:pPr marL="285750" indent="-285750">
              <a:buFont typeface="Arial" panose="020B0604020202020204" pitchFamily="34" charset="0"/>
              <a:buChar char="•"/>
            </a:pPr>
            <a:r>
              <a:rPr lang="en-US" sz="2000" dirty="0" smtClean="0"/>
              <a:t>Google wireless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Even tractors will be made in Alabama</a:t>
            </a:r>
            <a:endParaRPr lang="en-US" sz="2000" dirty="0"/>
          </a:p>
        </p:txBody>
      </p:sp>
    </p:spTree>
    <p:extLst>
      <p:ext uri="{BB962C8B-B14F-4D97-AF65-F5344CB8AC3E}">
        <p14:creationId xmlns:p14="http://schemas.microsoft.com/office/powerpoint/2010/main" val="30275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uawei Ascend Y520&#10;MOR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701" y="4125577"/>
            <a:ext cx="1088125" cy="14403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33952" y="6034365"/>
            <a:ext cx="968975" cy="369332"/>
          </a:xfrm>
          <a:prstGeom prst="rect">
            <a:avLst/>
          </a:prstGeom>
        </p:spPr>
        <p:txBody>
          <a:bodyPr wrap="square">
            <a:spAutoFit/>
          </a:bodyPr>
          <a:lstStyle/>
          <a:p>
            <a:r>
              <a:rPr lang="en-US" dirty="0" smtClean="0">
                <a:hlinkClick r:id="rId4"/>
              </a:rPr>
              <a:t>Source</a:t>
            </a:r>
            <a:endParaRPr lang="en-US" dirty="0"/>
          </a:p>
        </p:txBody>
      </p:sp>
      <p:pic>
        <p:nvPicPr>
          <p:cNvPr id="1034" name="Picture 10" descr="https://2.bp.blogspot.com/-JoBSEi-ZN5w/VgYon6WsxsI/AAAAAAAAjXI/zqH6lHSDISQ/s400/backbon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882" y="1669164"/>
            <a:ext cx="3480925" cy="12705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3.bp.blogspot.com/-ZFhwLeAkarQ/VgcMVDAgGEI/AAAAAAAAjX0/fqU5z4OQzTQ/s400/albacabl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04" y="1535235"/>
            <a:ext cx="2679812" cy="15383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oncubamagazine.com/wmag/wp-content/uploads/2015/0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9029" y="1549556"/>
            <a:ext cx="2349078" cy="15276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445704" y="4125579"/>
            <a:ext cx="2873291" cy="1368359"/>
          </a:xfrm>
          <a:prstGeom prst="rect">
            <a:avLst/>
          </a:prstGeom>
        </p:spPr>
      </p:pic>
      <p:sp>
        <p:nvSpPr>
          <p:cNvPr id="7" name="TextBox 6"/>
          <p:cNvSpPr txBox="1"/>
          <p:nvPr/>
        </p:nvSpPr>
        <p:spPr>
          <a:xfrm>
            <a:off x="2204936" y="415047"/>
            <a:ext cx="7371057" cy="523220"/>
          </a:xfrm>
          <a:prstGeom prst="rect">
            <a:avLst/>
          </a:prstGeom>
          <a:noFill/>
        </p:spPr>
        <p:txBody>
          <a:bodyPr wrap="none" rtlCol="0">
            <a:spAutoFit/>
          </a:bodyPr>
          <a:lstStyle/>
          <a:p>
            <a:r>
              <a:rPr lang="en-US" sz="2800" dirty="0" smtClean="0"/>
              <a:t>China (Huawei) won the first infrastructure round</a:t>
            </a:r>
            <a:endParaRPr lang="en-US" sz="2800" dirty="0"/>
          </a:p>
        </p:txBody>
      </p:sp>
      <p:pic>
        <p:nvPicPr>
          <p:cNvPr id="8" name="Picture 7"/>
          <p:cNvPicPr>
            <a:picLocks noChangeAspect="1"/>
          </p:cNvPicPr>
          <p:nvPr/>
        </p:nvPicPr>
        <p:blipFill>
          <a:blip r:embed="rId9"/>
          <a:stretch>
            <a:fillRect/>
          </a:stretch>
        </p:blipFill>
        <p:spPr>
          <a:xfrm>
            <a:off x="8520275" y="4125578"/>
            <a:ext cx="3257832" cy="1368359"/>
          </a:xfrm>
          <a:prstGeom prst="rect">
            <a:avLst/>
          </a:prstGeom>
        </p:spPr>
      </p:pic>
      <p:sp>
        <p:nvSpPr>
          <p:cNvPr id="2" name="TextBox 1"/>
          <p:cNvSpPr txBox="1"/>
          <p:nvPr/>
        </p:nvSpPr>
        <p:spPr>
          <a:xfrm>
            <a:off x="377124" y="3145666"/>
            <a:ext cx="1632691" cy="369332"/>
          </a:xfrm>
          <a:prstGeom prst="rect">
            <a:avLst/>
          </a:prstGeom>
          <a:noFill/>
        </p:spPr>
        <p:txBody>
          <a:bodyPr wrap="none" rtlCol="0">
            <a:spAutoFit/>
          </a:bodyPr>
          <a:lstStyle/>
          <a:p>
            <a:r>
              <a:rPr lang="en-US" dirty="0" smtClean="0"/>
              <a:t>Undersea cable</a:t>
            </a:r>
            <a:endParaRPr lang="en-US" dirty="0"/>
          </a:p>
        </p:txBody>
      </p:sp>
      <p:sp>
        <p:nvSpPr>
          <p:cNvPr id="11" name="TextBox 10"/>
          <p:cNvSpPr txBox="1"/>
          <p:nvPr/>
        </p:nvSpPr>
        <p:spPr>
          <a:xfrm>
            <a:off x="377124" y="5565973"/>
            <a:ext cx="1563826" cy="369332"/>
          </a:xfrm>
          <a:prstGeom prst="rect">
            <a:avLst/>
          </a:prstGeom>
          <a:noFill/>
        </p:spPr>
        <p:txBody>
          <a:bodyPr wrap="none" rtlCol="0">
            <a:spAutoFit/>
          </a:bodyPr>
          <a:lstStyle/>
          <a:p>
            <a:r>
              <a:rPr lang="en-US" dirty="0" smtClean="0"/>
              <a:t>Home Internet</a:t>
            </a:r>
            <a:endParaRPr lang="en-US" dirty="0"/>
          </a:p>
        </p:txBody>
      </p:sp>
      <p:sp>
        <p:nvSpPr>
          <p:cNvPr id="13" name="TextBox 12"/>
          <p:cNvSpPr txBox="1"/>
          <p:nvPr/>
        </p:nvSpPr>
        <p:spPr>
          <a:xfrm>
            <a:off x="5367349" y="3145666"/>
            <a:ext cx="2027991" cy="369332"/>
          </a:xfrm>
          <a:prstGeom prst="rect">
            <a:avLst/>
          </a:prstGeom>
          <a:noFill/>
        </p:spPr>
        <p:txBody>
          <a:bodyPr wrap="none" rtlCol="0">
            <a:spAutoFit/>
          </a:bodyPr>
          <a:lstStyle/>
          <a:p>
            <a:r>
              <a:rPr lang="en-US" dirty="0" err="1" smtClean="0"/>
              <a:t>Basckbone</a:t>
            </a:r>
            <a:r>
              <a:rPr lang="en-US" dirty="0" smtClean="0"/>
              <a:t> network</a:t>
            </a:r>
            <a:endParaRPr lang="en-US" dirty="0"/>
          </a:p>
        </p:txBody>
      </p:sp>
      <p:sp>
        <p:nvSpPr>
          <p:cNvPr id="14" name="TextBox 13"/>
          <p:cNvSpPr txBox="1"/>
          <p:nvPr/>
        </p:nvSpPr>
        <p:spPr>
          <a:xfrm>
            <a:off x="9323004" y="3145666"/>
            <a:ext cx="1404552" cy="369332"/>
          </a:xfrm>
          <a:prstGeom prst="rect">
            <a:avLst/>
          </a:prstGeom>
          <a:noFill/>
        </p:spPr>
        <p:txBody>
          <a:bodyPr wrap="none" rtlCol="0">
            <a:spAutoFit/>
          </a:bodyPr>
          <a:lstStyle/>
          <a:p>
            <a:r>
              <a:rPr lang="en-US" dirty="0" smtClean="0"/>
              <a:t>Public access</a:t>
            </a:r>
            <a:endParaRPr lang="en-US" dirty="0"/>
          </a:p>
        </p:txBody>
      </p:sp>
      <p:sp>
        <p:nvSpPr>
          <p:cNvPr id="15" name="TextBox 14"/>
          <p:cNvSpPr txBox="1"/>
          <p:nvPr/>
        </p:nvSpPr>
        <p:spPr>
          <a:xfrm>
            <a:off x="5359499" y="5565973"/>
            <a:ext cx="1366528" cy="369332"/>
          </a:xfrm>
          <a:prstGeom prst="rect">
            <a:avLst/>
          </a:prstGeom>
          <a:noFill/>
        </p:spPr>
        <p:txBody>
          <a:bodyPr wrap="none" rtlCol="0">
            <a:spAutoFit/>
          </a:bodyPr>
          <a:lstStyle/>
          <a:p>
            <a:r>
              <a:rPr lang="en-US" dirty="0" smtClean="0"/>
              <a:t>User devices</a:t>
            </a:r>
            <a:endParaRPr lang="en-US" dirty="0"/>
          </a:p>
        </p:txBody>
      </p:sp>
      <p:sp>
        <p:nvSpPr>
          <p:cNvPr id="16" name="TextBox 15"/>
          <p:cNvSpPr txBox="1"/>
          <p:nvPr/>
        </p:nvSpPr>
        <p:spPr>
          <a:xfrm>
            <a:off x="8460839" y="5498956"/>
            <a:ext cx="2276264" cy="369332"/>
          </a:xfrm>
          <a:prstGeom prst="rect">
            <a:avLst/>
          </a:prstGeom>
          <a:noFill/>
        </p:spPr>
        <p:txBody>
          <a:bodyPr wrap="none" rtlCol="0">
            <a:spAutoFit/>
          </a:bodyPr>
          <a:lstStyle/>
          <a:p>
            <a:r>
              <a:rPr lang="en-US" dirty="0" smtClean="0"/>
              <a:t>Huawei office location</a:t>
            </a:r>
            <a:endParaRPr lang="en-US" dirty="0"/>
          </a:p>
        </p:txBody>
      </p:sp>
    </p:spTree>
    <p:extLst>
      <p:ext uri="{BB962C8B-B14F-4D97-AF65-F5344CB8AC3E}">
        <p14:creationId xmlns:p14="http://schemas.microsoft.com/office/powerpoint/2010/main" val="234809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rics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825" y="4069080"/>
            <a:ext cx="165462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catel-luc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671" y="1461283"/>
            <a:ext cx="2904935" cy="16840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zt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2042" y="1455420"/>
            <a:ext cx="2481581" cy="16957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9673" y="3928110"/>
            <a:ext cx="2306320" cy="17297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900" y="695385"/>
            <a:ext cx="2748894" cy="584775"/>
          </a:xfrm>
          <a:prstGeom prst="rect">
            <a:avLst/>
          </a:prstGeom>
          <a:noFill/>
        </p:spPr>
        <p:txBody>
          <a:bodyPr wrap="none" rtlCol="0">
            <a:spAutoFit/>
          </a:bodyPr>
          <a:lstStyle/>
          <a:p>
            <a:r>
              <a:rPr lang="en-US" sz="3200" dirty="0" smtClean="0"/>
              <a:t>Other suppliers</a:t>
            </a:r>
            <a:endParaRPr lang="en-US" sz="3200" dirty="0"/>
          </a:p>
        </p:txBody>
      </p:sp>
      <p:sp>
        <p:nvSpPr>
          <p:cNvPr id="3" name="TextBox 2"/>
          <p:cNvSpPr txBox="1"/>
          <p:nvPr/>
        </p:nvSpPr>
        <p:spPr>
          <a:xfrm>
            <a:off x="723900" y="2011680"/>
            <a:ext cx="3147059" cy="129266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Cisco in the beginning</a:t>
            </a:r>
          </a:p>
          <a:p>
            <a:pPr marL="342900" indent="-342900">
              <a:buFont typeface="Arial" panose="020B0604020202020204" pitchFamily="34" charset="0"/>
              <a:buChar char="•"/>
            </a:pPr>
            <a:r>
              <a:rPr lang="en-US" sz="2000" dirty="0" smtClean="0"/>
              <a:t>Selective enforcement of restrictions by Trump?</a:t>
            </a:r>
          </a:p>
          <a:p>
            <a:endParaRPr lang="en-US" dirty="0"/>
          </a:p>
        </p:txBody>
      </p:sp>
    </p:spTree>
    <p:extLst>
      <p:ext uri="{BB962C8B-B14F-4D97-AF65-F5344CB8AC3E}">
        <p14:creationId xmlns:p14="http://schemas.microsoft.com/office/powerpoint/2010/main" val="126445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10034</TotalTime>
  <Words>1721</Words>
  <Application>Microsoft Office PowerPoint</Application>
  <PresentationFormat>Widescreen</PresentationFormat>
  <Paragraphs>249</Paragraphs>
  <Slides>17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 Neue</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Press</dc:creator>
  <cp:lastModifiedBy>Larry Press</cp:lastModifiedBy>
  <cp:revision>102</cp:revision>
  <dcterms:created xsi:type="dcterms:W3CDTF">2017-04-22T12:49:06Z</dcterms:created>
  <dcterms:modified xsi:type="dcterms:W3CDTF">2017-05-12T04:09:47Z</dcterms:modified>
</cp:coreProperties>
</file>