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7" r:id="rId7"/>
    <p:sldId id="262" r:id="rId8"/>
    <p:sldId id="263" r:id="rId9"/>
    <p:sldId id="272" r:id="rId10"/>
    <p:sldId id="271" r:id="rId11"/>
    <p:sldId id="270" r:id="rId12"/>
    <p:sldId id="273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7677" autoAdjust="0"/>
  </p:normalViewPr>
  <p:slideViewPr>
    <p:cSldViewPr snapToGrid="0" snapToObjects="1">
      <p:cViewPr varScale="1">
        <p:scale>
          <a:sx n="44" d="100"/>
          <a:sy n="44" d="100"/>
        </p:scale>
        <p:origin x="-253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ABD24-1220-47AB-A581-BA715F616F81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6EEAA-221C-4B2E-9F13-A01A97B57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54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68A8FF-4DEB-433A-B163-865709375A0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This presentation covers survey</a:t>
            </a:r>
            <a:r>
              <a:rPr lang="en-US" sz="2000" baseline="0" dirty="0" smtClean="0"/>
              <a:t> design skills -- planning and constructing a survey.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It </a:t>
            </a:r>
            <a:r>
              <a:rPr lang="en-US" sz="2000" baseline="0" dirty="0" smtClean="0"/>
              <a:t>begins with descriptions of several </a:t>
            </a:r>
            <a:r>
              <a:rPr lang="en-US" sz="2000" baseline="0" dirty="0" smtClean="0"/>
              <a:t>types of open-ended and limited-response questions, including Likert scale </a:t>
            </a:r>
            <a:r>
              <a:rPr lang="en-US" sz="2000" baseline="0" dirty="0" smtClean="0"/>
              <a:t>questions and standard </a:t>
            </a:r>
            <a:r>
              <a:rPr lang="en-US" sz="2000" baseline="0" dirty="0" smtClean="0"/>
              <a:t>user interface widgets -- radio buttons, checkboxes and text </a:t>
            </a:r>
            <a:r>
              <a:rPr lang="en-US" sz="2000" baseline="0" dirty="0" smtClean="0"/>
              <a:t>boxes.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This is followed by a look at planning a survey, considering your goals, the motivation of respondents to participate, and the analysis you expect </a:t>
            </a:r>
            <a:r>
              <a:rPr lang="en-US" sz="2000" baseline="0" smtClean="0"/>
              <a:t>to conduct.</a:t>
            </a:r>
            <a:endParaRPr lang="en-US" sz="2000" baseline="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We’ve </a:t>
            </a:r>
            <a:r>
              <a:rPr lang="en-US" sz="2000" baseline="0" dirty="0" smtClean="0"/>
              <a:t>introduced several types of open-ended and limited-response questions, including Likert scale questions.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We also saw some standard user interface widgets -- radio buttons, checkboxes and text boxes.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But, the most important point is that you should take plenty of time planning and testing your survey before you deploy it.  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That will save you time in the long run,</a:t>
            </a:r>
            <a:br>
              <a:rPr lang="en-US" sz="2000" baseline="0" dirty="0" smtClean="0"/>
            </a:br>
            <a:r>
              <a:rPr lang="en-US" sz="2000" baseline="0" dirty="0" smtClean="0"/>
              <a:t/>
            </a:r>
            <a:br>
              <a:rPr lang="en-US" sz="2000" baseline="0" dirty="0" smtClean="0"/>
            </a:br>
            <a:r>
              <a:rPr lang="en-US" sz="2000" dirty="0" smtClean="0"/>
              <a:t>(This advice applie</a:t>
            </a:r>
            <a:r>
              <a:rPr lang="en-US" sz="2000" baseline="0" dirty="0" smtClean="0"/>
              <a:t>s to all application development, not just surveys).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6EEAA-221C-4B2E-9F13-A01A97B57A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659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6EEAA-221C-4B2E-9F13-A01A97B57A9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879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F690D5-F467-4A5B-97FC-663E5E533AA4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We</a:t>
            </a:r>
            <a:r>
              <a:rPr lang="en-US" sz="2000" baseline="0" dirty="0" smtClean="0"/>
              <a:t>’re concerned here with an application – online surveys – and survey development skills.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We won’t focus on the mechanics of any one service – these  skills and concepts are applicable to any of them.</a:t>
            </a:r>
            <a:endParaRPr lang="en-US" sz="20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4679D-95B1-46D2-BCA0-6BB306EA1124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Online survey services offer a</a:t>
            </a:r>
            <a:r>
              <a:rPr lang="en-US" sz="2000" baseline="0" dirty="0" smtClean="0"/>
              <a:t> selection of</a:t>
            </a:r>
            <a:r>
              <a:rPr lang="en-US" sz="2000" dirty="0" smtClean="0"/>
              <a:t> question formats.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Some are open-ended and others require a choice among fixed responses.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 ones shown here allow open-ended responses, and the respondents can interpret the question and reply as they see fit.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We get rich feedback from open-ended questions – often getting unanticipated replies.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Most systems are capable of doing some checking on the type of the answer, for example restricting it to a being number or a legal email address.</a:t>
            </a:r>
            <a:endParaRPr lang="en-US" sz="20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65A130-C2A9-48E4-A8B9-56EDE997ED6E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Limited-response questions are</a:t>
            </a:r>
            <a:r>
              <a:rPr lang="en-US" sz="2000" baseline="0" dirty="0" smtClean="0"/>
              <a:t> not as flexible as open-ended questions, but they allow for statistical analysis and reporting.</a:t>
            </a:r>
          </a:p>
          <a:p>
            <a:endParaRPr lang="en-US" sz="2000" dirty="0" smtClean="0"/>
          </a:p>
          <a:p>
            <a:r>
              <a:rPr lang="en-US" sz="2000" dirty="0" smtClean="0"/>
              <a:t>Since open-ended</a:t>
            </a:r>
            <a:r>
              <a:rPr lang="en-US" sz="2000" baseline="0" dirty="0" smtClean="0"/>
              <a:t> and fixed-response questions each have advantages, </a:t>
            </a:r>
            <a:r>
              <a:rPr lang="en-US" sz="2000" dirty="0" smtClean="0"/>
              <a:t>it is often a good idea</a:t>
            </a:r>
            <a:r>
              <a:rPr lang="en-US" sz="2000" baseline="0" dirty="0" smtClean="0"/>
              <a:t> to use both</a:t>
            </a:r>
            <a:r>
              <a:rPr lang="en-US" sz="2000" dirty="0" smtClean="0"/>
              <a:t> </a:t>
            </a:r>
            <a:r>
              <a:rPr lang="en-US" sz="2000" baseline="0" dirty="0" smtClean="0"/>
              <a:t>on the same topic. </a:t>
            </a:r>
          </a:p>
          <a:p>
            <a:endParaRPr lang="en-US" sz="2000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ED4B2-1EF0-4EFB-83FE-F86E4BD6D3B5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Likert scale questions are a common</a:t>
            </a:r>
            <a:r>
              <a:rPr lang="en-US" sz="2000" baseline="0" dirty="0" smtClean="0"/>
              <a:t> limited-response format.  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They’re flexible and also lend themselves to statistical analysis and presentation.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A Likert scale is symmetrical.  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One typically makes a statement then allows five replies ranging from strong disagreement to strong agreement with a neutral response in the middle.</a:t>
            </a:r>
            <a:endParaRPr lang="en-US" sz="20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65A130-C2A9-48E4-A8B9-56EDE997ED6E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You may have noticed the user</a:t>
            </a:r>
            <a:r>
              <a:rPr lang="en-US" sz="2000" baseline="0" dirty="0" smtClean="0"/>
              <a:t> interface elements or “widgets” used in our examples – text boxes, radio buttons and checkboxes.  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 bet you have seen them before.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Programmers use these standard widgets in building user interfaces.  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Look for these and other user interface widgets in the programs you use.</a:t>
            </a:r>
          </a:p>
          <a:p>
            <a:endParaRPr lang="en-US" sz="2000" baseline="0" dirty="0" smtClean="0"/>
          </a:p>
          <a:p>
            <a:endParaRPr lang="en-US" sz="20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2E212-891F-487B-A76A-66F7D823BBBB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aseline="0" dirty="0" smtClean="0"/>
              <a:t>Let’s turn from survey options to survey design.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aseline="0" dirty="0" smtClean="0"/>
              <a:t>Your tendency will be to start writing questions right away, but you </a:t>
            </a:r>
            <a:r>
              <a:rPr lang="en-US" sz="2000" baseline="0" dirty="0" smtClean="0"/>
              <a:t>should resist that urge, and consider the consider the survey from both your perspective and that of the potential respondents.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aseline="0" dirty="0" smtClean="0"/>
              <a:t>What motivates you and what motivates them?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aseline="0" dirty="0" smtClean="0"/>
              <a:t>Give yourself time to think about questions like these before you begin composing the survey.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aseline="0" dirty="0" smtClean="0"/>
              <a:t>Time spent planning a survey or anything else you design nearly always pays dividends.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AF1B4-AA82-4FFC-8C74-118C64638495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Once you’ve decided which issues you’re interested in, draft</a:t>
            </a:r>
            <a:r>
              <a:rPr lang="en-US" sz="2000" baseline="0" dirty="0" smtClean="0"/>
              <a:t> questions that address each of them.</a:t>
            </a:r>
            <a:endParaRPr lang="en-US" sz="2000" dirty="0" smtClean="0"/>
          </a:p>
          <a:p>
            <a:endParaRPr lang="en-US" sz="2000" baseline="0" dirty="0" smtClean="0"/>
          </a:p>
          <a:p>
            <a:r>
              <a:rPr lang="en-US" sz="2000" baseline="0" dirty="0" smtClean="0"/>
              <a:t>Consider both open-ended and limited-response questions for each issue you are interested in learning about.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One can often use both, for example, asking a multiple choice question and providing a text box for explanation of the answer.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Give yourself plenty of time to write the questions, set them aside for a while then revise them.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Test the survey on others and revise it before distributing it widely.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Survey services offer a variety</a:t>
            </a:r>
            <a:r>
              <a:rPr lang="en-US" sz="2000" baseline="0" dirty="0" smtClean="0"/>
              <a:t> of reports using charts, plots, spreadsheets, and statistical analysis.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In planning your survey, think in advance about the way you will analyze and present the results.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6EEAA-221C-4B2E-9F13-A01A97B57A9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739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7D9-38A7-4279-AEE5-6989F2D543DB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F907-90C7-4722-BA29-DCEC15159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220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7D9-38A7-4279-AEE5-6989F2D543DB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F907-90C7-4722-BA29-DCEC15159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78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7D9-38A7-4279-AEE5-6989F2D543DB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F907-90C7-4722-BA29-DCEC15159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1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7D9-38A7-4279-AEE5-6989F2D543DB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F907-90C7-4722-BA29-DCEC15159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48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7D9-38A7-4279-AEE5-6989F2D543DB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F907-90C7-4722-BA29-DCEC15159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21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7D9-38A7-4279-AEE5-6989F2D543DB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F907-90C7-4722-BA29-DCEC15159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10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7D9-38A7-4279-AEE5-6989F2D543DB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F907-90C7-4722-BA29-DCEC15159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61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7D9-38A7-4279-AEE5-6989F2D543DB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F907-90C7-4722-BA29-DCEC15159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79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7D9-38A7-4279-AEE5-6989F2D543DB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F907-90C7-4722-BA29-DCEC15159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37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7D9-38A7-4279-AEE5-6989F2D543DB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F907-90C7-4722-BA29-DCEC15159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8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7D9-38A7-4279-AEE5-6989F2D543DB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F907-90C7-4722-BA29-DCEC15159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68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D77D9-38A7-4279-AEE5-6989F2D543DB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7F907-90C7-4722-BA29-DCEC151597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7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ealware.org/articles/fgt_online_surveys.php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Online survey design</a:t>
            </a:r>
            <a:endParaRPr lang="en-US" sz="32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0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752600" y="6019800"/>
            <a:ext cx="6553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dirty="0"/>
              <a:t>This work is licensed under a Creative Commons Attribution-Noncommercial-Share Alike 3.0 License. 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9600" y="2362200"/>
            <a:ext cx="8229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Skills</a:t>
            </a:r>
            <a:r>
              <a:rPr lang="en-US" sz="2800" dirty="0" smtClean="0"/>
              <a:t>: survey design --  planning and writing questions </a:t>
            </a:r>
            <a:r>
              <a:rPr lang="en-US" sz="2800" dirty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oncepts</a:t>
            </a:r>
            <a:r>
              <a:rPr lang="en-US" sz="2800" dirty="0" smtClean="0"/>
              <a:t>: types </a:t>
            </a:r>
            <a:r>
              <a:rPr lang="en-US" sz="2800" dirty="0"/>
              <a:t>of survey question, user interface widget (radio button, text box and check box), Likert </a:t>
            </a:r>
            <a:r>
              <a:rPr lang="en-US" sz="2800" dirty="0" smtClean="0"/>
              <a:t>scale, and output options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4094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5533" y="2504068"/>
            <a:ext cx="666326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/>
              <a:t>The best way to go fast is to go slow</a:t>
            </a:r>
          </a:p>
          <a:p>
            <a:r>
              <a:rPr lang="en-US" sz="2800" dirty="0"/>
              <a:t>Chinese proverb</a:t>
            </a:r>
          </a:p>
          <a:p>
            <a:endParaRPr lang="en-US" sz="2800" dirty="0"/>
          </a:p>
          <a:p>
            <a:r>
              <a:rPr lang="en-US" sz="2800" i="1" dirty="0"/>
              <a:t>Go slow now, go fast later</a:t>
            </a:r>
          </a:p>
          <a:p>
            <a:r>
              <a:rPr lang="en-US" sz="2800" dirty="0"/>
              <a:t>German proverb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84385" y="939800"/>
            <a:ext cx="1775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Summary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3462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1100" y="1774152"/>
            <a:ext cx="6781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We divided survey questions into two general groups, what were they?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We saw three types of widget – what were they?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Find examples of each of the three types of widget in Microsoft Word.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Can you identify other user interface widgets that are used in Word?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We discussed the importance of planning before constructing a survey, and suggested eight questions to consider – what were they?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We listed five design tips – what were they?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point was I trying to make when I quoted the Chinese and German proverbs?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15558" y="627759"/>
            <a:ext cx="3512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/>
              <a:t>Self-study </a:t>
            </a:r>
            <a:r>
              <a:rPr lang="en-US" sz="3200" dirty="0" smtClean="0"/>
              <a:t>questions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6630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9966" y="2782669"/>
            <a:ext cx="62840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A Few Good Online Survey </a:t>
            </a:r>
            <a:r>
              <a:rPr lang="en-US" sz="2000" dirty="0" smtClean="0"/>
              <a:t>Tools:</a:t>
            </a:r>
            <a:endParaRPr lang="en-US" sz="2000" dirty="0"/>
          </a:p>
          <a:p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://www.idealware.org/articles/fgt_online_surveys.php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636712" y="612843"/>
            <a:ext cx="18705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Resources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730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715963"/>
          </a:xfrm>
        </p:spPr>
        <p:txBody>
          <a:bodyPr>
            <a:normAutofit/>
          </a:bodyPr>
          <a:lstStyle/>
          <a:p>
            <a:r>
              <a:rPr lang="en-US" sz="3200" dirty="0"/>
              <a:t>Where does this topic fit?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371600"/>
            <a:ext cx="5638800" cy="4876800"/>
          </a:xfrm>
        </p:spPr>
        <p:txBody>
          <a:bodyPr>
            <a:normAutofit/>
          </a:bodyPr>
          <a:lstStyle/>
          <a:p>
            <a:r>
              <a:rPr lang="en-US" sz="2800" dirty="0"/>
              <a:t>Internet concepts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Applications</a:t>
            </a:r>
          </a:p>
          <a:p>
            <a:pPr lvl="1"/>
            <a:r>
              <a:rPr lang="en-US" dirty="0"/>
              <a:t>Technology</a:t>
            </a:r>
          </a:p>
          <a:p>
            <a:pPr lvl="1"/>
            <a:r>
              <a:rPr lang="en-US" dirty="0"/>
              <a:t>Implications</a:t>
            </a:r>
          </a:p>
          <a:p>
            <a:r>
              <a:rPr lang="en-US" sz="2800" dirty="0"/>
              <a:t>Internet skills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Application development</a:t>
            </a:r>
          </a:p>
          <a:p>
            <a:pPr lvl="1"/>
            <a:r>
              <a:rPr lang="en-US" dirty="0"/>
              <a:t>Content </a:t>
            </a:r>
            <a:r>
              <a:rPr lang="en-US" dirty="0" smtClean="0"/>
              <a:t>creation</a:t>
            </a:r>
          </a:p>
          <a:p>
            <a:pPr lvl="1"/>
            <a:r>
              <a:rPr lang="en-US" dirty="0" smtClean="0"/>
              <a:t>User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48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948"/>
            <a:ext cx="9144000" cy="1069747"/>
          </a:xfrm>
        </p:spPr>
        <p:txBody>
          <a:bodyPr/>
          <a:lstStyle/>
          <a:p>
            <a:r>
              <a:rPr lang="en-US" sz="3200" dirty="0"/>
              <a:t>Open-ended questions</a:t>
            </a:r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474" y="1329397"/>
            <a:ext cx="4160126" cy="4947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371290" y="2766702"/>
            <a:ext cx="10099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Free text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429872" y="1471302"/>
            <a:ext cx="17895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Single line of text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426322" y="5052702"/>
            <a:ext cx="17423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Imposed ranking</a:t>
            </a:r>
          </a:p>
        </p:txBody>
      </p:sp>
    </p:spTree>
    <p:extLst>
      <p:ext uri="{BB962C8B-B14F-4D97-AF65-F5344CB8AC3E}">
        <p14:creationId xmlns:p14="http://schemas.microsoft.com/office/powerpoint/2010/main" val="294006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1354"/>
            <a:ext cx="9144000" cy="1031645"/>
          </a:xfrm>
        </p:spPr>
        <p:txBody>
          <a:bodyPr/>
          <a:lstStyle/>
          <a:p>
            <a:r>
              <a:rPr lang="en-US" sz="3200" dirty="0"/>
              <a:t>Limited-response questions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56925" y="4864119"/>
            <a:ext cx="12525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600" dirty="0"/>
              <a:t>Five-level </a:t>
            </a:r>
          </a:p>
          <a:p>
            <a:r>
              <a:rPr lang="en-US" sz="1600" dirty="0"/>
              <a:t>Likert scale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556925" y="1666198"/>
            <a:ext cx="164437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600" dirty="0"/>
              <a:t>Multiple choice,</a:t>
            </a:r>
          </a:p>
          <a:p>
            <a:r>
              <a:rPr lang="en-US" sz="1600" dirty="0"/>
              <a:t>choose 1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56925" y="3250332"/>
            <a:ext cx="17037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600" dirty="0"/>
              <a:t>Multiple choice, </a:t>
            </a:r>
          </a:p>
          <a:p>
            <a:r>
              <a:rPr lang="en-US" sz="1600" dirty="0"/>
              <a:t>all that apply</a:t>
            </a:r>
          </a:p>
        </p:txBody>
      </p: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575" y="1517222"/>
            <a:ext cx="6189785" cy="4406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549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0338"/>
            <a:ext cx="9150349" cy="1143000"/>
          </a:xfrm>
        </p:spPr>
        <p:txBody>
          <a:bodyPr/>
          <a:lstStyle/>
          <a:p>
            <a:r>
              <a:rPr lang="en-US" sz="3200" dirty="0"/>
              <a:t>Likert scale questions are flexible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0" y="2106637"/>
            <a:ext cx="4495800" cy="2286000"/>
          </a:xfrm>
        </p:spPr>
        <p:txBody>
          <a:bodyPr/>
          <a:lstStyle/>
          <a:p>
            <a:pPr marL="341313" indent="-341313">
              <a:buFontTx/>
              <a:buAutoNum type="arabicPeriod"/>
            </a:pPr>
            <a:r>
              <a:rPr lang="en-US" sz="2000" dirty="0"/>
              <a:t>strongly disagree </a:t>
            </a:r>
          </a:p>
          <a:p>
            <a:pPr marL="341313" indent="-341313">
              <a:buFontTx/>
              <a:buAutoNum type="arabicPeriod"/>
            </a:pPr>
            <a:r>
              <a:rPr lang="en-US" sz="2000" dirty="0"/>
              <a:t>disagree </a:t>
            </a:r>
          </a:p>
          <a:p>
            <a:pPr marL="341313" indent="-341313">
              <a:buFontTx/>
              <a:buAutoNum type="arabicPeriod"/>
            </a:pPr>
            <a:r>
              <a:rPr lang="en-US" sz="2000" dirty="0"/>
              <a:t>neither agree nor disagree </a:t>
            </a:r>
          </a:p>
          <a:p>
            <a:pPr marL="341313" indent="-341313">
              <a:buFontTx/>
              <a:buAutoNum type="arabicPeriod"/>
            </a:pPr>
            <a:r>
              <a:rPr lang="en-US" sz="2000" dirty="0"/>
              <a:t>agree </a:t>
            </a:r>
          </a:p>
          <a:p>
            <a:pPr marL="341313" indent="-341313">
              <a:buFontTx/>
              <a:buAutoNum type="arabicPeriod"/>
            </a:pPr>
            <a:r>
              <a:rPr lang="en-US" sz="2000" dirty="0"/>
              <a:t>strongly agree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0" y="1352842"/>
            <a:ext cx="91503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i="1" dirty="0"/>
              <a:t>A statement the respondent can agree or disagree </a:t>
            </a:r>
            <a:r>
              <a:rPr lang="en-US" sz="2800" i="1" dirty="0" smtClean="0"/>
              <a:t>with</a:t>
            </a:r>
            <a:endParaRPr lang="en-US" sz="2800" dirty="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33400" y="4572000"/>
            <a:ext cx="74834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/>
              <a:t>Variation:  </a:t>
            </a:r>
            <a:r>
              <a:rPr lang="en-US" sz="2000" i="1" dirty="0"/>
              <a:t>How important is X?</a:t>
            </a:r>
            <a:r>
              <a:rPr lang="en-US" sz="2000" dirty="0"/>
              <a:t> Responses: </a:t>
            </a:r>
            <a:r>
              <a:rPr lang="en-US" sz="2000" i="1" dirty="0"/>
              <a:t>not at all important</a:t>
            </a:r>
            <a:r>
              <a:rPr lang="en-US" sz="2000" dirty="0"/>
              <a:t> to </a:t>
            </a:r>
            <a:r>
              <a:rPr lang="en-US" sz="2000" i="1" dirty="0"/>
              <a:t>extremely important</a:t>
            </a:r>
            <a:r>
              <a:rPr lang="en-US" sz="2000" dirty="0"/>
              <a:t>. </a:t>
            </a:r>
          </a:p>
          <a:p>
            <a:endParaRPr lang="en-US" sz="2000" dirty="0"/>
          </a:p>
          <a:p>
            <a:r>
              <a:rPr lang="en-US" sz="2000" dirty="0"/>
              <a:t>Variation:  respondent assigns one or more stars to something like a movie or TV show. </a:t>
            </a:r>
          </a:p>
        </p:txBody>
      </p:sp>
    </p:spTree>
    <p:extLst>
      <p:ext uri="{BB962C8B-B14F-4D97-AF65-F5344CB8AC3E}">
        <p14:creationId xmlns:p14="http://schemas.microsoft.com/office/powerpoint/2010/main" val="1270720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0677"/>
            <a:ext cx="9144000" cy="1031645"/>
          </a:xfrm>
        </p:spPr>
        <p:txBody>
          <a:bodyPr/>
          <a:lstStyle/>
          <a:p>
            <a:r>
              <a:rPr lang="en-US" sz="3200" dirty="0" smtClean="0"/>
              <a:t>User interface elements – widgets</a:t>
            </a:r>
            <a:endParaRPr lang="en-US" sz="32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54" y="2263776"/>
            <a:ext cx="29337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3980" y="1633038"/>
            <a:ext cx="1479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Text boxes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10913" y="1618969"/>
            <a:ext cx="199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Radio buttons </a:t>
            </a:r>
            <a:endParaRPr lang="en-US" sz="24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765" y="2372910"/>
            <a:ext cx="247650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310913" y="3677472"/>
            <a:ext cx="1718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Check boxes</a:t>
            </a:r>
            <a:endParaRPr lang="en-US" sz="240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765" y="4302738"/>
            <a:ext cx="2628900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7233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5846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Plan before you begin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9635"/>
            <a:ext cx="8229600" cy="299524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What is the purpose of the survey?</a:t>
            </a:r>
          </a:p>
          <a:p>
            <a:r>
              <a:rPr lang="en-US" sz="2400" dirty="0"/>
              <a:t>What do you hope to learn?</a:t>
            </a:r>
          </a:p>
          <a:p>
            <a:r>
              <a:rPr lang="en-US" sz="2400" dirty="0"/>
              <a:t>What results do you expect?</a:t>
            </a:r>
          </a:p>
          <a:p>
            <a:r>
              <a:rPr lang="en-US" sz="2400" dirty="0"/>
              <a:t>Who is the audience – who will complete the survey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How will you reach them?</a:t>
            </a:r>
          </a:p>
          <a:p>
            <a:r>
              <a:rPr lang="en-US" sz="2400" dirty="0" smtClean="0"/>
              <a:t>How can you encourage them to respond?</a:t>
            </a:r>
            <a:endParaRPr lang="en-US" sz="2400" dirty="0"/>
          </a:p>
          <a:p>
            <a:r>
              <a:rPr lang="en-US" sz="2400" dirty="0"/>
              <a:t>Who will be interested in the results?</a:t>
            </a:r>
          </a:p>
          <a:p>
            <a:r>
              <a:rPr lang="en-US" sz="2400" dirty="0"/>
              <a:t>Are you personally curious about the results?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083733" y="5545667"/>
            <a:ext cx="359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The best way to go fast is to go slow.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29451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Design tips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05800" cy="3189849"/>
          </a:xfrm>
        </p:spPr>
        <p:txBody>
          <a:bodyPr>
            <a:normAutofit/>
          </a:bodyPr>
          <a:lstStyle/>
          <a:p>
            <a:r>
              <a:rPr lang="en-US" sz="2400" dirty="0"/>
              <a:t>Your questions must be carefully worded to make sure they are not ambiguous. </a:t>
            </a:r>
            <a:endParaRPr lang="en-US" sz="2400" dirty="0" smtClean="0"/>
          </a:p>
          <a:p>
            <a:r>
              <a:rPr lang="en-US" sz="2400" dirty="0" smtClean="0"/>
              <a:t>Your questions must be carefully worded to make sure they are not biased. </a:t>
            </a:r>
            <a:endParaRPr lang="en-US" sz="2400" dirty="0"/>
          </a:p>
          <a:p>
            <a:r>
              <a:rPr lang="en-US" sz="2400" dirty="0"/>
              <a:t>Set your survey aside for at least a day, then reread it.</a:t>
            </a:r>
          </a:p>
          <a:p>
            <a:r>
              <a:rPr lang="en-US" sz="2400" dirty="0"/>
              <a:t>Test the survey with others before posting it.</a:t>
            </a:r>
          </a:p>
          <a:p>
            <a:r>
              <a:rPr lang="en-US" sz="2400" dirty="0"/>
              <a:t>Use open-ended and limited-response questions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1729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app.sgizmo.com/reports/56627/235757/8NL1CZLJE8H05UNB520E818DIADETB/images/13.png?=12650389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89" y="4999295"/>
            <a:ext cx="3324223" cy="153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app.sgizmo.com/reports/56627/235757/8NL1CZLJE8H05UNB520E818DIADETB/images/18.png?=126503893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256" y="1846956"/>
            <a:ext cx="3795711" cy="175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702" y="2066765"/>
            <a:ext cx="1878010" cy="985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3777618"/>
            <a:ext cx="4686300" cy="7390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37702" y="465667"/>
            <a:ext cx="4468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Analysis and presentation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8044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1073</Words>
  <Application>Microsoft Office PowerPoint</Application>
  <PresentationFormat>On-screen Show (4:3)</PresentationFormat>
  <Paragraphs>144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Online survey design</vt:lpstr>
      <vt:lpstr>Where does this topic fit?</vt:lpstr>
      <vt:lpstr>Open-ended questions</vt:lpstr>
      <vt:lpstr>Limited-response questions</vt:lpstr>
      <vt:lpstr>Likert scale questions are flexible</vt:lpstr>
      <vt:lpstr>User interface elements – widgets</vt:lpstr>
      <vt:lpstr>Plan before you begin</vt:lpstr>
      <vt:lpstr>Design tips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design</dc:title>
  <dc:creator>Larry</dc:creator>
  <cp:lastModifiedBy>Larry</cp:lastModifiedBy>
  <cp:revision>42</cp:revision>
  <cp:lastPrinted>2010-08-12T22:58:23Z</cp:lastPrinted>
  <dcterms:created xsi:type="dcterms:W3CDTF">2010-08-11T18:09:39Z</dcterms:created>
  <dcterms:modified xsi:type="dcterms:W3CDTF">2012-04-20T13:36:01Z</dcterms:modified>
</cp:coreProperties>
</file>