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3" r:id="rId2"/>
    <p:sldId id="264" r:id="rId3"/>
    <p:sldId id="282" r:id="rId4"/>
    <p:sldId id="258" r:id="rId5"/>
    <p:sldId id="272" r:id="rId6"/>
    <p:sldId id="268" r:id="rId7"/>
    <p:sldId id="273" r:id="rId8"/>
    <p:sldId id="269" r:id="rId9"/>
    <p:sldId id="275" r:id="rId10"/>
    <p:sldId id="278" r:id="rId11"/>
    <p:sldId id="280" r:id="rId12"/>
    <p:sldId id="281" r:id="rId13"/>
    <p:sldId id="283" r:id="rId14"/>
    <p:sldId id="266" r:id="rId15"/>
    <p:sldId id="261"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7" autoAdjust="0"/>
  </p:normalViewPr>
  <p:slideViewPr>
    <p:cSldViewPr snapToGrid="0" snapToObjects="1">
      <p:cViewPr varScale="1">
        <p:scale>
          <a:sx n="60" d="100"/>
          <a:sy n="60" d="100"/>
        </p:scale>
        <p:origin x="1824" y="3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AA7B8-C9E3-430F-AF36-0900B4878D36}" type="datetimeFigureOut">
              <a:rPr lang="en-US" smtClean="0"/>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71822-4C48-4054-802C-DE4A10B77D14}" type="slidenum">
              <a:rPr lang="en-US" smtClean="0"/>
              <a:t>‹#›</a:t>
            </a:fld>
            <a:endParaRPr lang="en-US"/>
          </a:p>
        </p:txBody>
      </p:sp>
    </p:spTree>
    <p:extLst>
      <p:ext uri="{BB962C8B-B14F-4D97-AF65-F5344CB8AC3E}">
        <p14:creationId xmlns:p14="http://schemas.microsoft.com/office/powerpoint/2010/main" val="114924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0EB78-57B6-4F01-8CDA-2C3212E30F40}"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dirty="0" smtClean="0"/>
              <a:t>Use this list of skills and</a:t>
            </a:r>
            <a:r>
              <a:rPr lang="en-US" baseline="0" dirty="0" smtClean="0"/>
              <a:t> concepts as a self-check on your understanding.  Can you explain each of the concepts to someone else in your own words?  Do you have the skill?  If not, get help.</a:t>
            </a:r>
          </a:p>
          <a:p>
            <a:endParaRPr lang="en-US" baseline="0" dirty="0" smtClean="0"/>
          </a:p>
        </p:txBody>
      </p:sp>
    </p:spTree>
    <p:extLst>
      <p:ext uri="{BB962C8B-B14F-4D97-AF65-F5344CB8AC3E}">
        <p14:creationId xmlns:p14="http://schemas.microsoft.com/office/powerpoint/2010/main" val="4030661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BA58A7-9939-481D-97FB-338526FCBC9C}" type="slidenum">
              <a:rPr lang="en-US" smtClean="0"/>
              <a:pPr eaLnBrk="1" hangingPunct="1"/>
              <a:t>10</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sz="1200" dirty="0" smtClean="0"/>
              <a:t>While I was creating the survey and reviewing the results, </a:t>
            </a:r>
            <a:r>
              <a:rPr lang="en-US" sz="1200" baseline="0" dirty="0" smtClean="0"/>
              <a:t>my computer was the client of the server.</a:t>
            </a:r>
          </a:p>
          <a:p>
            <a:endParaRPr lang="en-US" sz="1200" baseline="0" dirty="0" smtClean="0"/>
          </a:p>
          <a:p>
            <a:r>
              <a:rPr lang="en-US" sz="1200" baseline="0" dirty="0" smtClean="0"/>
              <a:t>While I was creating the survey, I was running a survey creation program on my client computer.</a:t>
            </a:r>
          </a:p>
          <a:p>
            <a:endParaRPr lang="en-US" sz="1200" baseline="0" dirty="0" smtClean="0"/>
          </a:p>
          <a:p>
            <a:r>
              <a:rPr lang="en-US" sz="1200" baseline="0" dirty="0" smtClean="0"/>
              <a:t>While you were completing the survey, you were running survey completion software on your client computer.</a:t>
            </a:r>
          </a:p>
          <a:p>
            <a:endParaRPr lang="en-US" sz="1200" baseline="0" dirty="0" smtClean="0"/>
          </a:p>
          <a:p>
            <a:r>
              <a:rPr lang="en-US" sz="1200" baseline="0" dirty="0" smtClean="0"/>
              <a:t>My client computer is a Dell laptop and I was sitting in my home office when I created the survey.</a:t>
            </a:r>
          </a:p>
          <a:p>
            <a:endParaRPr lang="en-US" sz="1200" baseline="0" dirty="0" smtClean="0"/>
          </a:p>
          <a:p>
            <a:r>
              <a:rPr lang="en-US" sz="1200" baseline="0" dirty="0" smtClean="0"/>
              <a:t>Where were you and what computer were you using while you completed the survey?  At school in a computer lab or classroom?  At home?  At work?</a:t>
            </a:r>
          </a:p>
          <a:p>
            <a:endParaRPr lang="en-US" sz="1200" baseline="0" dirty="0" smtClean="0"/>
          </a:p>
          <a:p>
            <a:r>
              <a:rPr lang="en-US" sz="1200" dirty="0" smtClean="0"/>
              <a:t>The</a:t>
            </a:r>
            <a:r>
              <a:rPr lang="en-US" sz="1200" baseline="0" dirty="0" smtClean="0"/>
              <a:t> server is owned by Survey Gizmo, the company that provides the survey service.</a:t>
            </a:r>
          </a:p>
          <a:p>
            <a:endParaRPr lang="en-US" sz="1200" baseline="0" dirty="0" smtClean="0"/>
          </a:p>
          <a:p>
            <a:r>
              <a:rPr lang="en-US" sz="1200" dirty="0" smtClean="0"/>
              <a:t>Survey Gizmo</a:t>
            </a:r>
            <a:r>
              <a:rPr lang="en-US" sz="1200" baseline="0" dirty="0" smtClean="0"/>
              <a:t>’s office is in Boulder, Colorado.</a:t>
            </a:r>
          </a:p>
          <a:p>
            <a:endParaRPr lang="en-US" sz="1200" baseline="0" dirty="0" smtClean="0"/>
          </a:p>
          <a:p>
            <a:r>
              <a:rPr lang="en-US" sz="1200" baseline="0" dirty="0" smtClean="0"/>
              <a:t>Perhaps the server is there, perhaps not. All we know for sure is that it is connected to the Internet.</a:t>
            </a:r>
          </a:p>
          <a:p>
            <a:endParaRPr lang="en-US" sz="1200" baseline="0" dirty="0" smtClean="0"/>
          </a:p>
          <a:p>
            <a:r>
              <a:rPr lang="en-US" sz="1200" baseline="0" dirty="0" smtClean="0"/>
              <a:t>Our client computers are also connected to the Internet and information travels across the Internet.</a:t>
            </a:r>
            <a:endParaRPr lang="en-US" sz="1200" dirty="0" smtClean="0"/>
          </a:p>
          <a:p>
            <a:pPr eaLnBrk="1" hangingPunct="1"/>
            <a:endParaRPr lang="en-US" sz="1200" dirty="0" smtClean="0">
              <a:latin typeface="+mj-lt"/>
              <a:cs typeface="Arial" charset="0"/>
            </a:endParaRPr>
          </a:p>
        </p:txBody>
      </p:sp>
    </p:spTree>
    <p:extLst>
      <p:ext uri="{BB962C8B-B14F-4D97-AF65-F5344CB8AC3E}">
        <p14:creationId xmlns:p14="http://schemas.microsoft.com/office/powerpoint/2010/main" val="4047336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j-lt"/>
              </a:rPr>
              <a:t>Note</a:t>
            </a:r>
            <a:r>
              <a:rPr lang="en-US" sz="1200" baseline="0" dirty="0" smtClean="0">
                <a:latin typeface="+mj-lt"/>
              </a:rPr>
              <a:t> that the word “server” is used for two separate, but related things.</a:t>
            </a:r>
          </a:p>
          <a:p>
            <a:endParaRPr lang="en-US" sz="1200" baseline="0" dirty="0" smtClean="0">
              <a:latin typeface="+mj-lt"/>
            </a:endParaRPr>
          </a:p>
          <a:p>
            <a:r>
              <a:rPr lang="en-US" sz="1200" baseline="0" dirty="0" smtClean="0">
                <a:latin typeface="+mj-lt"/>
              </a:rPr>
              <a:t>The term server is used for a computer that is connected and is programmed to provide some service.</a:t>
            </a:r>
          </a:p>
          <a:p>
            <a:endParaRPr lang="en-US" sz="1200" baseline="0" dirty="0" smtClean="0">
              <a:latin typeface="+mj-lt"/>
            </a:endParaRPr>
          </a:p>
          <a:p>
            <a:r>
              <a:rPr lang="en-US" sz="1200" baseline="0" dirty="0" smtClean="0">
                <a:latin typeface="+mj-lt"/>
              </a:rPr>
              <a:t>The term “server” is used both for that program and for the computer it is running on.</a:t>
            </a:r>
          </a:p>
          <a:p>
            <a:endParaRPr lang="en-US" sz="1200" baseline="0" dirty="0" smtClean="0">
              <a:latin typeface="+mj-lt"/>
            </a:endParaRPr>
          </a:p>
          <a:p>
            <a:r>
              <a:rPr lang="en-US" sz="1200" baseline="0" dirty="0" smtClean="0">
                <a:latin typeface="+mj-lt"/>
              </a:rPr>
              <a:t>In this case, the server is a computer that is connected to the Internet and is running a survey server program.</a:t>
            </a:r>
          </a:p>
          <a:p>
            <a:endParaRPr lang="en-US" sz="1200" baseline="0" dirty="0" smtClean="0">
              <a:latin typeface="+mj-lt"/>
            </a:endParaRPr>
          </a:p>
          <a:p>
            <a:endParaRPr lang="en-US" sz="1200" baseline="0" dirty="0" smtClean="0">
              <a:latin typeface="+mj-lt"/>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11</a:t>
            </a:fld>
            <a:endParaRPr lang="en-US"/>
          </a:p>
        </p:txBody>
      </p:sp>
    </p:spTree>
    <p:extLst>
      <p:ext uri="{BB962C8B-B14F-4D97-AF65-F5344CB8AC3E}">
        <p14:creationId xmlns:p14="http://schemas.microsoft.com/office/powerpoint/2010/main" val="1005188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latin typeface="+mj-lt"/>
              </a:rPr>
              <a:t>The word “client” is also used to designate a computer that is connected to the Internet and is programmed to use (geeks say “consume”) some service.</a:t>
            </a:r>
          </a:p>
          <a:p>
            <a:endParaRPr lang="en-US" sz="1200" baseline="0" dirty="0" smtClean="0">
              <a:latin typeface="+mj-lt"/>
            </a:endParaRPr>
          </a:p>
          <a:p>
            <a:r>
              <a:rPr lang="en-US" sz="1200" baseline="0" dirty="0" smtClean="0">
                <a:latin typeface="+mj-lt"/>
              </a:rPr>
              <a:t>The term “client” is used both for that program and for the computer it is running on.</a:t>
            </a:r>
          </a:p>
          <a:p>
            <a:endParaRPr lang="en-US" sz="1200" baseline="0" dirty="0" smtClean="0">
              <a:latin typeface="+mj-lt"/>
            </a:endParaRPr>
          </a:p>
          <a:p>
            <a:r>
              <a:rPr lang="en-US" sz="1200" baseline="0" dirty="0" smtClean="0">
                <a:latin typeface="+mj-lt"/>
              </a:rPr>
              <a:t>In this case, I used survey creation program on my client computer and you used a survey completion program on your client computer.</a:t>
            </a:r>
          </a:p>
          <a:p>
            <a:endParaRPr lang="en-US" sz="1200" baseline="0" dirty="0" smtClean="0">
              <a:latin typeface="+mj-lt"/>
            </a:endParaRPr>
          </a:p>
          <a:p>
            <a:endParaRPr lang="en-US" sz="1200" baseline="0" dirty="0" smtClean="0">
              <a:latin typeface="+mj-lt"/>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12</a:t>
            </a:fld>
            <a:endParaRPr lang="en-US"/>
          </a:p>
        </p:txBody>
      </p:sp>
    </p:spTree>
    <p:extLst>
      <p:ext uri="{BB962C8B-B14F-4D97-AF65-F5344CB8AC3E}">
        <p14:creationId xmlns:p14="http://schemas.microsoft.com/office/powerpoint/2010/main" val="1005188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seen three client programs – one that I used to create the survey, one you used to complete it and a third that I used to analyze the survey results.</a:t>
            </a:r>
          </a:p>
          <a:p>
            <a:endParaRPr lang="en-US" baseline="0" dirty="0" smtClean="0"/>
          </a:p>
          <a:p>
            <a:r>
              <a:rPr lang="en-US" baseline="0" dirty="0" smtClean="0"/>
              <a:t>Those programs were running on our client computers.</a:t>
            </a:r>
          </a:p>
          <a:p>
            <a:endParaRPr lang="en-US" baseline="0" dirty="0" smtClean="0"/>
          </a:p>
          <a:p>
            <a:r>
              <a:rPr lang="en-US" baseline="0" dirty="0" smtClean="0"/>
              <a:t>But, how did those programs get to our client computers?  </a:t>
            </a:r>
          </a:p>
          <a:p>
            <a:endParaRPr lang="en-US" baseline="0" dirty="0" smtClean="0"/>
          </a:p>
          <a:p>
            <a:r>
              <a:rPr lang="en-US" baseline="0" dirty="0" smtClean="0"/>
              <a:t>Did they come pre-installed from the factory?  Did we purchase them?</a:t>
            </a:r>
          </a:p>
          <a:p>
            <a:endParaRPr lang="en-US" baseline="0" dirty="0" smtClean="0"/>
          </a:p>
          <a:p>
            <a:r>
              <a:rPr lang="en-US" baseline="0" dirty="0" smtClean="0"/>
              <a:t>None of the above – it turns out they were downloaded from the Survey Gizmo server.</a:t>
            </a:r>
          </a:p>
          <a:p>
            <a:endParaRPr lang="en-US" baseline="0" dirty="0" smtClean="0"/>
          </a:p>
          <a:p>
            <a:r>
              <a:rPr lang="en-US" baseline="0" dirty="0" smtClean="0"/>
              <a:t>For example, when you clicked on the link to the survey on the Survey Gizmo Web site, it automatically downloaded both the survey completion program and the survey questions (data used by that program).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13</a:t>
            </a:fld>
            <a:endParaRPr lang="en-US"/>
          </a:p>
        </p:txBody>
      </p:sp>
    </p:spTree>
    <p:extLst>
      <p:ext uri="{BB962C8B-B14F-4D97-AF65-F5344CB8AC3E}">
        <p14:creationId xmlns:p14="http://schemas.microsoft.com/office/powerpoint/2010/main" val="1799286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saw how a survey service works – creating, completing and analyzing a survey.</a:t>
            </a:r>
          </a:p>
          <a:p>
            <a:endParaRPr lang="en-US" baseline="0" dirty="0" smtClean="0"/>
          </a:p>
          <a:p>
            <a:r>
              <a:rPr lang="en-US" baseline="0" dirty="0" smtClean="0"/>
              <a:t>We saw how data flowed between client and server computers.</a:t>
            </a:r>
          </a:p>
          <a:p>
            <a:endParaRPr lang="en-US" baseline="0" dirty="0" smtClean="0"/>
          </a:p>
          <a:p>
            <a:r>
              <a:rPr lang="en-US" baseline="0" dirty="0" smtClean="0"/>
              <a:t>The survey authoring, completing and analysis programs were downloaded from a server to our client computers.</a:t>
            </a:r>
          </a:p>
          <a:p>
            <a:endParaRPr lang="en-US" baseline="0" dirty="0" smtClean="0"/>
          </a:p>
          <a:p>
            <a:r>
              <a:rPr lang="en-US" baseline="0" dirty="0" smtClean="0"/>
              <a:t>I uploaded the survey questions and the students uploaded their answers.</a:t>
            </a:r>
          </a:p>
          <a:p>
            <a:endParaRPr lang="en-US" baseline="0" dirty="0" smtClean="0"/>
          </a:p>
          <a:p>
            <a:r>
              <a:rPr lang="en-US" baseline="0" dirty="0" smtClean="0"/>
              <a:t>Then I requested a summary report and it was downloaded from the server to my client computer.</a:t>
            </a:r>
          </a:p>
        </p:txBody>
      </p:sp>
      <p:sp>
        <p:nvSpPr>
          <p:cNvPr id="4" name="Slide Number Placeholder 3"/>
          <p:cNvSpPr>
            <a:spLocks noGrp="1"/>
          </p:cNvSpPr>
          <p:nvPr>
            <p:ph type="sldNum" sz="quarter" idx="10"/>
          </p:nvPr>
        </p:nvSpPr>
        <p:spPr/>
        <p:txBody>
          <a:bodyPr/>
          <a:lstStyle/>
          <a:p>
            <a:fld id="{5DC71822-4C48-4054-802C-DE4A10B77D14}" type="slidenum">
              <a:rPr lang="en-US" smtClean="0"/>
              <a:t>14</a:t>
            </a:fld>
            <a:endParaRPr lang="en-US"/>
          </a:p>
        </p:txBody>
      </p:sp>
    </p:spTree>
    <p:extLst>
      <p:ext uri="{BB962C8B-B14F-4D97-AF65-F5344CB8AC3E}">
        <p14:creationId xmlns:p14="http://schemas.microsoft.com/office/powerpoint/2010/main" val="181561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15</a:t>
            </a:fld>
            <a:endParaRPr lang="en-US"/>
          </a:p>
        </p:txBody>
      </p:sp>
    </p:spTree>
    <p:extLst>
      <p:ext uri="{BB962C8B-B14F-4D97-AF65-F5344CB8AC3E}">
        <p14:creationId xmlns:p14="http://schemas.microsoft.com/office/powerpoint/2010/main" val="33842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23F76-B5F8-4188-8194-CA8DA8F5EDB8}" type="slidenum">
              <a:rPr lang="en-US"/>
              <a:pPr/>
              <a:t>2</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dirty="0" smtClean="0"/>
              <a:t>I was able to develop our class survey application in a short time using</a:t>
            </a:r>
            <a:r>
              <a:rPr lang="en-US" baseline="0" dirty="0" smtClean="0"/>
              <a:t> Survey Gizmos service.</a:t>
            </a:r>
            <a:endParaRPr lang="en-US" dirty="0"/>
          </a:p>
        </p:txBody>
      </p:sp>
    </p:spTree>
    <p:extLst>
      <p:ext uri="{BB962C8B-B14F-4D97-AF65-F5344CB8AC3E}">
        <p14:creationId xmlns:p14="http://schemas.microsoft.com/office/powerpoint/2010/main" val="178607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all taken online surveys.</a:t>
            </a:r>
          </a:p>
          <a:p>
            <a:endParaRPr lang="en-US" dirty="0" smtClean="0"/>
          </a:p>
          <a:p>
            <a:r>
              <a:rPr lang="en-US" dirty="0" smtClean="0"/>
              <a:t>In our class, we begin the term with a student background survey.</a:t>
            </a:r>
          </a:p>
          <a:p>
            <a:endParaRPr lang="en-US" dirty="0" smtClean="0"/>
          </a:p>
          <a:p>
            <a:r>
              <a:rPr lang="en-US" dirty="0" smtClean="0"/>
              <a:t>I create the survey</a:t>
            </a:r>
            <a:r>
              <a:rPr lang="en-US" baseline="0" dirty="0" smtClean="0"/>
              <a:t> using an Internet service run by a company called Survey Gizmo and each student completes it.</a:t>
            </a:r>
          </a:p>
          <a:p>
            <a:endParaRPr lang="en-US" baseline="0" dirty="0" smtClean="0"/>
          </a:p>
          <a:p>
            <a:r>
              <a:rPr lang="en-US" baseline="0" dirty="0" smtClean="0"/>
              <a:t>This presentation shows the process works -- how the survey is created, completed and analyzed.</a:t>
            </a:r>
          </a:p>
          <a:p>
            <a:endParaRPr lang="en-US" baseline="0" dirty="0" smtClean="0"/>
          </a:p>
          <a:p>
            <a:r>
              <a:rPr lang="en-US" baseline="0" dirty="0" smtClean="0"/>
              <a:t>I use Survey Gizmo in this example, but there are many competing survey services on the Internet and they all work in the same general way.</a:t>
            </a:r>
          </a:p>
          <a:p>
            <a:endParaRPr lang="en-US" baseline="0" dirty="0" smtClean="0"/>
          </a:p>
          <a:p>
            <a:r>
              <a:rPr lang="en-US" dirty="0" smtClean="0"/>
              <a:t>The first step is</a:t>
            </a:r>
            <a:r>
              <a:rPr lang="en-US" baseline="0" dirty="0" smtClean="0"/>
              <a:t> creating the survey.</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3</a:t>
            </a:fld>
            <a:endParaRPr lang="en-US"/>
          </a:p>
        </p:txBody>
      </p:sp>
    </p:spTree>
    <p:extLst>
      <p:ext uri="{BB962C8B-B14F-4D97-AF65-F5344CB8AC3E}">
        <p14:creationId xmlns:p14="http://schemas.microsoft.com/office/powerpoint/2010/main" val="265594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added the survey questions one at a time using the survey creation program.</a:t>
            </a:r>
          </a:p>
          <a:p>
            <a:endParaRPr lang="en-US" baseline="0" dirty="0" smtClean="0"/>
          </a:p>
          <a:p>
            <a:r>
              <a:rPr lang="en-US" baseline="0" dirty="0" smtClean="0"/>
              <a:t>First I selected the question type from a drop down menu. (left)</a:t>
            </a:r>
          </a:p>
          <a:p>
            <a:endParaRPr lang="en-US" baseline="0" dirty="0" smtClean="0"/>
          </a:p>
          <a:p>
            <a:r>
              <a:rPr lang="en-US" baseline="0" dirty="0" smtClean="0"/>
              <a:t>Then I entered the question and alternative answers . (right)</a:t>
            </a:r>
          </a:p>
          <a:p>
            <a:endParaRPr lang="en-US" baseline="0" dirty="0" smtClean="0"/>
          </a:p>
          <a:p>
            <a:r>
              <a:rPr lang="en-US" baseline="0" dirty="0" smtClean="0"/>
              <a:t>There is a different form for entering each type of question.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4</a:t>
            </a:fld>
            <a:endParaRPr lang="en-US"/>
          </a:p>
        </p:txBody>
      </p:sp>
    </p:spTree>
    <p:extLst>
      <p:ext uri="{BB962C8B-B14F-4D97-AF65-F5344CB8AC3E}">
        <p14:creationId xmlns:p14="http://schemas.microsoft.com/office/powerpoint/2010/main" val="240876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 finished the drafting the survey,</a:t>
            </a:r>
            <a:r>
              <a:rPr lang="en-US" baseline="0" dirty="0" smtClean="0"/>
              <a:t> I saved it on the Survey Gizmo server.</a:t>
            </a:r>
          </a:p>
          <a:p>
            <a:endParaRPr lang="en-US" baseline="0" dirty="0" smtClean="0"/>
          </a:p>
          <a:p>
            <a:r>
              <a:rPr lang="en-US" baseline="0" dirty="0" smtClean="0"/>
              <a:t>A geek might say the survey data was “uploaded” to the server</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5</a:t>
            </a:fld>
            <a:endParaRPr lang="en-US"/>
          </a:p>
        </p:txBody>
      </p:sp>
    </p:spTree>
    <p:extLst>
      <p:ext uri="{BB962C8B-B14F-4D97-AF65-F5344CB8AC3E}">
        <p14:creationId xmlns:p14="http://schemas.microsoft.com/office/powerpoint/2010/main" val="1962139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questions were transferred (downloaded) from the server to your client computer and you completed the survey</a:t>
            </a:r>
            <a:r>
              <a:rPr lang="en-US" baseline="0" dirty="0" smtClean="0"/>
              <a:t> using a survey completion program.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6</a:t>
            </a:fld>
            <a:endParaRPr lang="en-US"/>
          </a:p>
        </p:txBody>
      </p:sp>
    </p:spTree>
    <p:extLst>
      <p:ext uri="{BB962C8B-B14F-4D97-AF65-F5344CB8AC3E}">
        <p14:creationId xmlns:p14="http://schemas.microsoft.com/office/powerpoint/2010/main" val="370051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finished the survey,</a:t>
            </a:r>
            <a:r>
              <a:rPr lang="en-US" baseline="0" dirty="0" smtClean="0"/>
              <a:t> your answers were saved on the Survey Gizmo server.</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7</a:t>
            </a:fld>
            <a:endParaRPr lang="en-US"/>
          </a:p>
        </p:txBody>
      </p:sp>
    </p:spTree>
    <p:extLst>
      <p:ext uri="{BB962C8B-B14F-4D97-AF65-F5344CB8AC3E}">
        <p14:creationId xmlns:p14="http://schemas.microsoft.com/office/powerpoint/2010/main" val="1962139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a:t>
            </a:r>
            <a:r>
              <a:rPr lang="en-US" baseline="0" dirty="0" smtClean="0"/>
              <a:t> were transferred from the server to my  client computer, which displayed them.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8</a:t>
            </a:fld>
            <a:endParaRPr lang="en-US"/>
          </a:p>
        </p:txBody>
      </p:sp>
    </p:spTree>
    <p:extLst>
      <p:ext uri="{BB962C8B-B14F-4D97-AF65-F5344CB8AC3E}">
        <p14:creationId xmlns:p14="http://schemas.microsoft.com/office/powerpoint/2010/main" val="1145446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these questions – try to answer at</a:t>
            </a:r>
            <a:r>
              <a:rPr lang="en-US" baseline="0" dirty="0" smtClean="0"/>
              <a:t> least some of them before you go on</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9</a:t>
            </a:fld>
            <a:endParaRPr lang="en-US"/>
          </a:p>
        </p:txBody>
      </p:sp>
    </p:spTree>
    <p:extLst>
      <p:ext uri="{BB962C8B-B14F-4D97-AF65-F5344CB8AC3E}">
        <p14:creationId xmlns:p14="http://schemas.microsoft.com/office/powerpoint/2010/main" val="4042343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73621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134599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3236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87765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EC2E8-6208-4D0D-8105-A8D78B424E2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3535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EC2E8-6208-4D0D-8105-A8D78B424E2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208066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EC2E8-6208-4D0D-8105-A8D78B424E2F}"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39019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EC2E8-6208-4D0D-8105-A8D78B424E2F}"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77602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EC2E8-6208-4D0D-8105-A8D78B424E2F}"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194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8873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100566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EC2E8-6208-4D0D-8105-A8D78B424E2F}" type="datetimeFigureOut">
              <a:rPr lang="en-US" smtClean="0"/>
              <a:t>9/9/2019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26DF5-5BCB-4BA9-95DA-1D2D507DBFE9}" type="slidenum">
              <a:rPr lang="en-US" smtClean="0"/>
              <a:t>‹#›</a:t>
            </a:fld>
            <a:endParaRPr lang="en-US"/>
          </a:p>
        </p:txBody>
      </p:sp>
    </p:spTree>
    <p:extLst>
      <p:ext uri="{BB962C8B-B14F-4D97-AF65-F5344CB8AC3E}">
        <p14:creationId xmlns:p14="http://schemas.microsoft.com/office/powerpoint/2010/main" val="179687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surveygizmo.com/plans-pricing/" TargetMode="External"/><Relationship Id="rId2" Type="http://schemas.openxmlformats.org/officeDocument/2006/relationships/hyperlink" Target="http://surveygizm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gi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019800"/>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Rectangle 4"/>
          <p:cNvSpPr>
            <a:spLocks noChangeArrowheads="1"/>
          </p:cNvSpPr>
          <p:nvPr/>
        </p:nvSpPr>
        <p:spPr bwMode="auto">
          <a:xfrm>
            <a:off x="671593" y="2149098"/>
            <a:ext cx="803070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dirty="0">
                <a:solidFill>
                  <a:srgbClr val="FF0000"/>
                </a:solidFill>
              </a:rPr>
              <a:t>S</a:t>
            </a:r>
            <a:r>
              <a:rPr lang="en-US" sz="2800" dirty="0" smtClean="0">
                <a:solidFill>
                  <a:srgbClr val="FF0000"/>
                </a:solidFill>
              </a:rPr>
              <a:t>kills</a:t>
            </a:r>
            <a:r>
              <a:rPr lang="en-US" sz="2800" dirty="0" smtClean="0"/>
              <a:t>: none	</a:t>
            </a:r>
            <a:endParaRPr lang="en-US" sz="2800" dirty="0"/>
          </a:p>
          <a:p>
            <a:pPr>
              <a:spcBef>
                <a:spcPct val="20000"/>
              </a:spcBef>
            </a:pPr>
            <a:r>
              <a:rPr lang="en-US" sz="2800" dirty="0">
                <a:solidFill>
                  <a:srgbClr val="FF0000"/>
                </a:solidFill>
              </a:rPr>
              <a:t>C</a:t>
            </a:r>
            <a:r>
              <a:rPr lang="en-US" sz="2800" dirty="0" smtClean="0">
                <a:solidFill>
                  <a:srgbClr val="FF0000"/>
                </a:solidFill>
              </a:rPr>
              <a:t>oncepts</a:t>
            </a:r>
            <a:r>
              <a:rPr lang="en-US" sz="2800" dirty="0" smtClean="0"/>
              <a:t>: client, server, service, upload, download, client-server application, Internet, hardware, software</a:t>
            </a:r>
            <a:endParaRPr lang="en-US" sz="2800" dirty="0"/>
          </a:p>
        </p:txBody>
      </p:sp>
      <p:sp>
        <p:nvSpPr>
          <p:cNvPr id="23557" name="Rectangle 5"/>
          <p:cNvSpPr>
            <a:spLocks noChangeArrowheads="1"/>
          </p:cNvSpPr>
          <p:nvPr/>
        </p:nvSpPr>
        <p:spPr bwMode="auto">
          <a:xfrm>
            <a:off x="1676400" y="5943600"/>
            <a:ext cx="6629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400" dirty="0"/>
              <a:t>This work is licensed under a Creative Commons Attribution-Noncommercial-Share Alike 3.0 License. </a:t>
            </a:r>
          </a:p>
        </p:txBody>
      </p:sp>
      <p:sp>
        <p:nvSpPr>
          <p:cNvPr id="2" name="TextBox 1"/>
          <p:cNvSpPr txBox="1"/>
          <p:nvPr/>
        </p:nvSpPr>
        <p:spPr>
          <a:xfrm>
            <a:off x="1049890" y="780756"/>
            <a:ext cx="7044237" cy="584775"/>
          </a:xfrm>
          <a:prstGeom prst="rect">
            <a:avLst/>
          </a:prstGeom>
          <a:noFill/>
        </p:spPr>
        <p:txBody>
          <a:bodyPr wrap="none" rtlCol="0">
            <a:spAutoFit/>
          </a:bodyPr>
          <a:lstStyle/>
          <a:p>
            <a:pPr algn="ctr"/>
            <a:r>
              <a:rPr lang="en-US" sz="3200" dirty="0" smtClean="0"/>
              <a:t>How does an online </a:t>
            </a:r>
            <a:r>
              <a:rPr lang="en-US" sz="3200" dirty="0" smtClean="0"/>
              <a:t>survey service </a:t>
            </a:r>
            <a:r>
              <a:rPr lang="en-US" sz="3200" dirty="0" smtClean="0"/>
              <a:t>work?</a:t>
            </a:r>
            <a:endParaRPr lang="en-US" sz="3200" dirty="0"/>
          </a:p>
        </p:txBody>
      </p:sp>
    </p:spTree>
    <p:extLst>
      <p:ext uri="{BB962C8B-B14F-4D97-AF65-F5344CB8AC3E}">
        <p14:creationId xmlns:p14="http://schemas.microsoft.com/office/powerpoint/2010/main" val="1382769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210" y="1603058"/>
            <a:ext cx="4497239" cy="335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 y="1583403"/>
            <a:ext cx="11557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4650" y="2641283"/>
            <a:ext cx="8334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Line 5"/>
          <p:cNvSpPr>
            <a:spLocks noChangeShapeType="1"/>
          </p:cNvSpPr>
          <p:nvPr/>
        </p:nvSpPr>
        <p:spPr bwMode="auto">
          <a:xfrm flipH="1" flipV="1">
            <a:off x="1809137" y="2048857"/>
            <a:ext cx="1029948" cy="71564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Line 6"/>
          <p:cNvSpPr>
            <a:spLocks noChangeShapeType="1"/>
          </p:cNvSpPr>
          <p:nvPr/>
        </p:nvSpPr>
        <p:spPr bwMode="auto">
          <a:xfrm flipH="1">
            <a:off x="7156450" y="3327083"/>
            <a:ext cx="838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Text Box 8"/>
          <p:cNvSpPr txBox="1">
            <a:spLocks noChangeArrowheads="1"/>
          </p:cNvSpPr>
          <p:nvPr/>
        </p:nvSpPr>
        <p:spPr bwMode="auto">
          <a:xfrm>
            <a:off x="547718" y="2807366"/>
            <a:ext cx="14382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smtClean="0"/>
              <a:t>Client (me)</a:t>
            </a:r>
            <a:endParaRPr lang="en-US" sz="2000" dirty="0"/>
          </a:p>
        </p:txBody>
      </p:sp>
      <p:sp>
        <p:nvSpPr>
          <p:cNvPr id="4105" name="Text Box 9"/>
          <p:cNvSpPr txBox="1">
            <a:spLocks noChangeArrowheads="1"/>
          </p:cNvSpPr>
          <p:nvPr/>
        </p:nvSpPr>
        <p:spPr bwMode="auto">
          <a:xfrm>
            <a:off x="7925435" y="3784283"/>
            <a:ext cx="939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Server</a:t>
            </a:r>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77" y="4058682"/>
            <a:ext cx="11557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8"/>
          <p:cNvSpPr txBox="1">
            <a:spLocks noChangeArrowheads="1"/>
          </p:cNvSpPr>
          <p:nvPr/>
        </p:nvSpPr>
        <p:spPr bwMode="auto">
          <a:xfrm>
            <a:off x="490010" y="5275243"/>
            <a:ext cx="14959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smtClean="0"/>
              <a:t>Client (you)</a:t>
            </a:r>
            <a:endParaRPr lang="en-US" sz="2000" dirty="0"/>
          </a:p>
        </p:txBody>
      </p:sp>
      <p:sp>
        <p:nvSpPr>
          <p:cNvPr id="12" name="Line 5"/>
          <p:cNvSpPr>
            <a:spLocks noChangeShapeType="1"/>
          </p:cNvSpPr>
          <p:nvPr/>
        </p:nvSpPr>
        <p:spPr bwMode="auto">
          <a:xfrm flipH="1">
            <a:off x="1824377" y="3847148"/>
            <a:ext cx="1014708" cy="66389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0119" y="6091559"/>
            <a:ext cx="447586" cy="44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214385" y="6129476"/>
            <a:ext cx="6497055" cy="369332"/>
          </a:xfrm>
          <a:prstGeom prst="rect">
            <a:avLst/>
          </a:prstGeom>
          <a:noFill/>
        </p:spPr>
        <p:txBody>
          <a:bodyPr wrap="square" rtlCol="0">
            <a:spAutoFit/>
          </a:bodyPr>
          <a:lstStyle/>
          <a:p>
            <a:r>
              <a:rPr lang="en-US" dirty="0" smtClean="0"/>
              <a:t>What does the cloud-shape in the center represent? </a:t>
            </a:r>
            <a:endParaRPr lang="en-US" dirty="0"/>
          </a:p>
        </p:txBody>
      </p:sp>
      <p:sp>
        <p:nvSpPr>
          <p:cNvPr id="17"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A client-server application </a:t>
            </a:r>
            <a:endParaRPr lang="en-US" sz="2800" b="1" dirty="0"/>
          </a:p>
        </p:txBody>
      </p:sp>
      <p:cxnSp>
        <p:nvCxnSpPr>
          <p:cNvPr id="21" name="Straight Arrow Connector 20"/>
          <p:cNvCxnSpPr/>
          <p:nvPr/>
        </p:nvCxnSpPr>
        <p:spPr bwMode="auto">
          <a:xfrm>
            <a:off x="4209110" y="3356544"/>
            <a:ext cx="1457301" cy="0"/>
          </a:xfrm>
          <a:prstGeom prst="straightConnector1">
            <a:avLst/>
          </a:prstGeom>
          <a:ln w="539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792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539" y="2103120"/>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“Server” and “Server”</a:t>
            </a:r>
            <a:endParaRPr lang="en-US" sz="2800" b="1" dirty="0">
              <a:latin typeface="Calibri" pitchFamily="34" charset="0"/>
              <a:cs typeface="Calibri" pitchFamily="34" charset="0"/>
            </a:endParaRP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9598" y="1644529"/>
            <a:ext cx="1624107" cy="2227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192355" y="5754584"/>
            <a:ext cx="5728773" cy="461665"/>
          </a:xfrm>
          <a:prstGeom prst="rect">
            <a:avLst/>
          </a:prstGeom>
        </p:spPr>
        <p:txBody>
          <a:bodyPr wrap="square">
            <a:spAutoFit/>
          </a:bodyPr>
          <a:lstStyle/>
          <a:p>
            <a:r>
              <a:rPr lang="en-US" sz="2400" dirty="0" smtClean="0"/>
              <a:t>Is a server hardware or software?</a:t>
            </a:r>
            <a:endParaRPr lang="en-US" sz="2400"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24052" y="5715000"/>
            <a:ext cx="540831" cy="54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8"/>
          <p:cNvSpPr txBox="1">
            <a:spLocks noChangeArrowheads="1"/>
          </p:cNvSpPr>
          <p:nvPr/>
        </p:nvSpPr>
        <p:spPr bwMode="auto">
          <a:xfrm>
            <a:off x="816467" y="3871874"/>
            <a:ext cx="21209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dirty="0" smtClean="0">
                <a:solidFill>
                  <a:srgbClr val="000000"/>
                </a:solidFill>
                <a:latin typeface="Calibri" pitchFamily="34" charset="0"/>
                <a:cs typeface="Calibri" pitchFamily="34" charset="0"/>
              </a:rPr>
              <a:t>Server program</a:t>
            </a:r>
          </a:p>
        </p:txBody>
      </p:sp>
      <p:sp>
        <p:nvSpPr>
          <p:cNvPr id="13" name="Text Box 8"/>
          <p:cNvSpPr txBox="1">
            <a:spLocks noChangeArrowheads="1"/>
          </p:cNvSpPr>
          <p:nvPr/>
        </p:nvSpPr>
        <p:spPr bwMode="auto">
          <a:xfrm>
            <a:off x="6479598" y="3871874"/>
            <a:ext cx="22753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dirty="0" smtClean="0">
                <a:solidFill>
                  <a:srgbClr val="000000"/>
                </a:solidFill>
                <a:latin typeface="Calibri" pitchFamily="34" charset="0"/>
                <a:cs typeface="Calibri" pitchFamily="34" charset="0"/>
              </a:rPr>
              <a:t>Server computer</a:t>
            </a:r>
          </a:p>
        </p:txBody>
      </p:sp>
    </p:spTree>
    <p:extLst>
      <p:ext uri="{BB962C8B-B14F-4D97-AF65-F5344CB8AC3E}">
        <p14:creationId xmlns:p14="http://schemas.microsoft.com/office/powerpoint/2010/main" val="3385049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“Client” and “Client”</a:t>
            </a:r>
            <a:endParaRPr lang="en-US" sz="2800" b="1" dirty="0">
              <a:latin typeface="Calibri" pitchFamily="34" charset="0"/>
              <a:cs typeface="Calibri" pitchFamily="34" charset="0"/>
            </a:endParaRPr>
          </a:p>
        </p:txBody>
      </p:sp>
      <p:sp>
        <p:nvSpPr>
          <p:cNvPr id="9" name="Rectangle 8"/>
          <p:cNvSpPr/>
          <p:nvPr/>
        </p:nvSpPr>
        <p:spPr>
          <a:xfrm>
            <a:off x="2192355" y="5754584"/>
            <a:ext cx="5728773" cy="461665"/>
          </a:xfrm>
          <a:prstGeom prst="rect">
            <a:avLst/>
          </a:prstGeom>
        </p:spPr>
        <p:txBody>
          <a:bodyPr wrap="square">
            <a:spAutoFit/>
          </a:bodyPr>
          <a:lstStyle/>
          <a:p>
            <a:r>
              <a:rPr lang="en-US" sz="2400" dirty="0" smtClean="0"/>
              <a:t>Is a client hardware or software?</a:t>
            </a:r>
            <a:endParaRPr lang="en-US" sz="2400" dirty="0"/>
          </a:p>
        </p:txBody>
      </p:sp>
      <p:pic>
        <p:nvPicPr>
          <p:cNvPr id="1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4052" y="5715000"/>
            <a:ext cx="540831" cy="54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8"/>
          <p:cNvSpPr txBox="1">
            <a:spLocks noChangeArrowheads="1"/>
          </p:cNvSpPr>
          <p:nvPr/>
        </p:nvSpPr>
        <p:spPr bwMode="auto">
          <a:xfrm>
            <a:off x="6548170" y="4071929"/>
            <a:ext cx="202491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200" dirty="0" smtClean="0">
                <a:solidFill>
                  <a:srgbClr val="000000"/>
                </a:solidFill>
                <a:latin typeface="Calibri" pitchFamily="34" charset="0"/>
                <a:cs typeface="Calibri" pitchFamily="34" charset="0"/>
              </a:rPr>
              <a:t>Client computer</a:t>
            </a:r>
          </a:p>
        </p:txBody>
      </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467" y="2416438"/>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8"/>
          <p:cNvSpPr txBox="1">
            <a:spLocks noChangeArrowheads="1"/>
          </p:cNvSpPr>
          <p:nvPr/>
        </p:nvSpPr>
        <p:spPr bwMode="auto">
          <a:xfrm>
            <a:off x="816467" y="4071929"/>
            <a:ext cx="188372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200" dirty="0" smtClean="0">
                <a:solidFill>
                  <a:srgbClr val="000000"/>
                </a:solidFill>
                <a:latin typeface="Calibri" pitchFamily="34" charset="0"/>
                <a:cs typeface="Calibri" pitchFamily="34" charset="0"/>
              </a:rPr>
              <a:t>Client program</a:t>
            </a:r>
          </a:p>
        </p:txBody>
      </p:sp>
      <p:pic>
        <p:nvPicPr>
          <p:cNvPr id="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5715" y="2302282"/>
            <a:ext cx="1729824" cy="176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378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6548170" y="3057512"/>
            <a:ext cx="18621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dirty="0" smtClean="0">
                <a:solidFill>
                  <a:srgbClr val="000000"/>
                </a:solidFill>
                <a:latin typeface="Calibri" pitchFamily="34" charset="0"/>
                <a:cs typeface="Calibri" pitchFamily="34" charset="0"/>
              </a:rPr>
              <a:t>Client computer</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467" y="1402021"/>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8"/>
          <p:cNvSpPr txBox="1">
            <a:spLocks noChangeArrowheads="1"/>
          </p:cNvSpPr>
          <p:nvPr/>
        </p:nvSpPr>
        <p:spPr bwMode="auto">
          <a:xfrm>
            <a:off x="816467" y="3057512"/>
            <a:ext cx="1732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dirty="0" smtClean="0">
                <a:solidFill>
                  <a:srgbClr val="000000"/>
                </a:solidFill>
                <a:latin typeface="Calibri" pitchFamily="34" charset="0"/>
                <a:cs typeface="Calibri" pitchFamily="34" charset="0"/>
              </a:rPr>
              <a:t>Client program</a:t>
            </a: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5715" y="1287865"/>
            <a:ext cx="1729824" cy="176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bwMode="auto">
          <a:xfrm>
            <a:off x="4148150" y="2705951"/>
            <a:ext cx="1457301" cy="0"/>
          </a:xfrm>
          <a:prstGeom prst="straightConnector1">
            <a:avLst/>
          </a:prstGeom>
          <a:ln w="1016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00701" y="1488103"/>
            <a:ext cx="660758" cy="1323439"/>
          </a:xfrm>
          <a:prstGeom prst="rect">
            <a:avLst/>
          </a:prstGeom>
          <a:noFill/>
        </p:spPr>
        <p:txBody>
          <a:bodyPr wrap="none" rtlCol="0">
            <a:spAutoFit/>
          </a:bodyPr>
          <a:lstStyle/>
          <a:p>
            <a:pPr algn="ctr"/>
            <a:r>
              <a:rPr lang="en-US" sz="8000" b="1" dirty="0" smtClean="0">
                <a:solidFill>
                  <a:srgbClr val="FF0000"/>
                </a:solidFill>
              </a:rPr>
              <a:t>?</a:t>
            </a:r>
            <a:endParaRPr lang="en-US" sz="8000" b="1" dirty="0">
              <a:solidFill>
                <a:srgbClr val="FF0000"/>
              </a:solidFill>
            </a:endParaRPr>
          </a:p>
        </p:txBody>
      </p:sp>
      <p:sp>
        <p:nvSpPr>
          <p:cNvPr id="8"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A final question</a:t>
            </a:r>
            <a:endParaRPr lang="en-US" sz="2800" b="1" dirty="0">
              <a:latin typeface="Calibri" pitchFamily="34" charset="0"/>
              <a:cs typeface="Calibri" pitchFamily="34" charset="0"/>
            </a:endParaRPr>
          </a:p>
        </p:txBody>
      </p:sp>
      <p:sp>
        <p:nvSpPr>
          <p:cNvPr id="9" name="Rectangle 8"/>
          <p:cNvSpPr/>
          <p:nvPr/>
        </p:nvSpPr>
        <p:spPr>
          <a:xfrm>
            <a:off x="1291250" y="5885408"/>
            <a:ext cx="7472021" cy="400110"/>
          </a:xfrm>
          <a:prstGeom prst="rect">
            <a:avLst/>
          </a:prstGeom>
        </p:spPr>
        <p:txBody>
          <a:bodyPr wrap="square">
            <a:spAutoFit/>
          </a:bodyPr>
          <a:lstStyle/>
          <a:p>
            <a:r>
              <a:rPr lang="en-US" sz="2000" dirty="0" smtClean="0"/>
              <a:t>How and when did the client programs get into our client computers?</a:t>
            </a:r>
            <a:endParaRPr lang="en-US" sz="2000"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467" y="5848071"/>
            <a:ext cx="474784" cy="47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463896" y="3935288"/>
            <a:ext cx="5237066" cy="1600438"/>
          </a:xfrm>
          <a:prstGeom prst="rect">
            <a:avLst/>
          </a:prstGeom>
        </p:spPr>
        <p:txBody>
          <a:bodyPr wrap="square">
            <a:spAutoFit/>
          </a:bodyPr>
          <a:lstStyle/>
          <a:p>
            <a:r>
              <a:rPr lang="en-US" sz="2000" dirty="0" smtClean="0"/>
              <a:t>We used three client programs:</a:t>
            </a:r>
          </a:p>
          <a:p>
            <a:pPr marL="285750" indent="-285750">
              <a:buFont typeface="Arial" panose="020B0604020202020204" pitchFamily="34" charset="0"/>
              <a:buChar char="•"/>
            </a:pPr>
            <a:r>
              <a:rPr lang="en-US" sz="2000" dirty="0"/>
              <a:t>one </a:t>
            </a:r>
            <a:r>
              <a:rPr lang="en-US" sz="2000" dirty="0" smtClean="0"/>
              <a:t>I </a:t>
            </a:r>
            <a:r>
              <a:rPr lang="en-US" sz="2000" dirty="0"/>
              <a:t>used to create the </a:t>
            </a:r>
            <a:r>
              <a:rPr lang="en-US" sz="2000" dirty="0" smtClean="0"/>
              <a:t>survey</a:t>
            </a:r>
          </a:p>
          <a:p>
            <a:pPr marL="285750" indent="-285750">
              <a:buFont typeface="Arial" panose="020B0604020202020204" pitchFamily="34" charset="0"/>
              <a:buChar char="•"/>
            </a:pPr>
            <a:r>
              <a:rPr lang="en-US" sz="2000" dirty="0" smtClean="0"/>
              <a:t>one </a:t>
            </a:r>
            <a:r>
              <a:rPr lang="en-US" sz="2000" dirty="0"/>
              <a:t>you used to complete </a:t>
            </a:r>
            <a:r>
              <a:rPr lang="en-US" sz="2000" dirty="0" smtClean="0"/>
              <a:t>the survey</a:t>
            </a:r>
          </a:p>
          <a:p>
            <a:pPr marL="285750" indent="-285750">
              <a:buFont typeface="Arial" panose="020B0604020202020204" pitchFamily="34" charset="0"/>
              <a:buChar char="•"/>
            </a:pPr>
            <a:r>
              <a:rPr lang="en-US" sz="2000" dirty="0" smtClean="0"/>
              <a:t>one </a:t>
            </a:r>
            <a:r>
              <a:rPr lang="en-US" sz="2000" dirty="0"/>
              <a:t>I used to analyze the survey results.</a:t>
            </a:r>
          </a:p>
          <a:p>
            <a:endParaRPr lang="en-US" dirty="0"/>
          </a:p>
        </p:txBody>
      </p:sp>
    </p:spTree>
    <p:extLst>
      <p:ext uri="{BB962C8B-B14F-4D97-AF65-F5344CB8AC3E}">
        <p14:creationId xmlns:p14="http://schemas.microsoft.com/office/powerpoint/2010/main" val="205244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7933" y="740905"/>
            <a:ext cx="1608133" cy="523220"/>
          </a:xfrm>
          <a:prstGeom prst="rect">
            <a:avLst/>
          </a:prstGeom>
          <a:noFill/>
        </p:spPr>
        <p:txBody>
          <a:bodyPr wrap="none" rtlCol="0">
            <a:spAutoFit/>
          </a:bodyPr>
          <a:lstStyle/>
          <a:p>
            <a:pPr algn="ctr"/>
            <a:r>
              <a:rPr lang="en-US" sz="2800" b="1" dirty="0" smtClean="0"/>
              <a:t>Summary</a:t>
            </a:r>
            <a:endParaRPr lang="en-US" sz="3200" b="1" dirty="0"/>
          </a:p>
        </p:txBody>
      </p:sp>
      <p:pic>
        <p:nvPicPr>
          <p:cNvPr id="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66" y="2862743"/>
            <a:ext cx="2481514" cy="1456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17" descr="http://bestclipartblog.com/clipart-pics/snail-clipart-7.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4637" y="1916930"/>
            <a:ext cx="2830929" cy="28077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9442" y="3109924"/>
            <a:ext cx="13525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0362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5558" y="435394"/>
            <a:ext cx="3512885" cy="584775"/>
          </a:xfrm>
          <a:prstGeom prst="rect">
            <a:avLst/>
          </a:prstGeom>
          <a:noFill/>
        </p:spPr>
        <p:txBody>
          <a:bodyPr wrap="none" rtlCol="0">
            <a:spAutoFit/>
          </a:bodyPr>
          <a:lstStyle/>
          <a:p>
            <a:pPr algn="ctr"/>
            <a:r>
              <a:rPr lang="en-US" sz="3200" dirty="0" smtClean="0"/>
              <a:t>Self-study questions</a:t>
            </a:r>
            <a:endParaRPr lang="en-US" sz="3200" dirty="0"/>
          </a:p>
        </p:txBody>
      </p:sp>
      <p:sp>
        <p:nvSpPr>
          <p:cNvPr id="3" name="TextBox 2"/>
          <p:cNvSpPr txBox="1"/>
          <p:nvPr/>
        </p:nvSpPr>
        <p:spPr>
          <a:xfrm>
            <a:off x="1310641" y="1479979"/>
            <a:ext cx="6522719" cy="4401205"/>
          </a:xfrm>
          <a:prstGeom prst="rect">
            <a:avLst/>
          </a:prstGeom>
          <a:noFill/>
        </p:spPr>
        <p:txBody>
          <a:bodyPr wrap="square" rtlCol="0">
            <a:spAutoFit/>
          </a:bodyPr>
          <a:lstStyle/>
          <a:p>
            <a:r>
              <a:rPr lang="en-US" sz="2000" dirty="0" smtClean="0"/>
              <a:t>I said that the Survey Gizmo server might be in Boulder Colorado, the location of the company headquarters.  Might it be somewhere else?  Could it be anywhere in the world?  Explain your answer.</a:t>
            </a:r>
          </a:p>
          <a:p>
            <a:endParaRPr lang="en-US" sz="2000" dirty="0"/>
          </a:p>
          <a:p>
            <a:r>
              <a:rPr lang="en-US" sz="2000" dirty="0" smtClean="0"/>
              <a:t>I was at home when I created the survey.  Could I have done it from my office at school?  Could I have done it from an outdoor location like a park?  Could I have done it from anywhere in the world?  Explain your answer.</a:t>
            </a:r>
          </a:p>
          <a:p>
            <a:endParaRPr lang="en-US" sz="2000" dirty="0"/>
          </a:p>
          <a:p>
            <a:r>
              <a:rPr lang="en-US" sz="2000" dirty="0" smtClean="0"/>
              <a:t>We used Survey Gizmo as an example.  Pick a competing online survey service on the Internet.  Which one did you pick?  How does its price compare to that of Survey Gizmo?  Does it have any features that Survey Gizmo is missing?</a:t>
            </a:r>
          </a:p>
        </p:txBody>
      </p:sp>
    </p:spTree>
    <p:extLst>
      <p:ext uri="{BB962C8B-B14F-4D97-AF65-F5344CB8AC3E}">
        <p14:creationId xmlns:p14="http://schemas.microsoft.com/office/powerpoint/2010/main" val="1711981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6712" y="875655"/>
            <a:ext cx="1870577" cy="584775"/>
          </a:xfrm>
          <a:prstGeom prst="rect">
            <a:avLst/>
          </a:prstGeom>
          <a:noFill/>
        </p:spPr>
        <p:txBody>
          <a:bodyPr wrap="none" rtlCol="0">
            <a:spAutoFit/>
          </a:bodyPr>
          <a:lstStyle/>
          <a:p>
            <a:pPr algn="ctr"/>
            <a:r>
              <a:rPr lang="en-US" sz="3200" dirty="0" smtClean="0"/>
              <a:t>Resources</a:t>
            </a:r>
            <a:endParaRPr lang="en-US" sz="3200" dirty="0"/>
          </a:p>
        </p:txBody>
      </p:sp>
      <p:sp>
        <p:nvSpPr>
          <p:cNvPr id="4" name="TextBox 3"/>
          <p:cNvSpPr txBox="1"/>
          <p:nvPr/>
        </p:nvSpPr>
        <p:spPr>
          <a:xfrm>
            <a:off x="1266801" y="2987040"/>
            <a:ext cx="6610399" cy="923330"/>
          </a:xfrm>
          <a:prstGeom prst="rect">
            <a:avLst/>
          </a:prstGeom>
          <a:noFill/>
        </p:spPr>
        <p:txBody>
          <a:bodyPr wrap="none" rtlCol="0">
            <a:spAutoFit/>
          </a:bodyPr>
          <a:lstStyle/>
          <a:p>
            <a:r>
              <a:rPr lang="en-US" dirty="0" smtClean="0"/>
              <a:t>Survey Gizmo Web site:  </a:t>
            </a:r>
            <a:r>
              <a:rPr lang="en-US" dirty="0">
                <a:hlinkClick r:id="rId2"/>
              </a:rPr>
              <a:t>http</a:t>
            </a:r>
            <a:r>
              <a:rPr lang="en-US" dirty="0" smtClean="0">
                <a:hlinkClick r:id="rId2"/>
              </a:rPr>
              <a:t>://surveygizmo.com</a:t>
            </a:r>
            <a:r>
              <a:rPr lang="en-US" dirty="0" smtClean="0"/>
              <a:t> </a:t>
            </a:r>
          </a:p>
          <a:p>
            <a:endParaRPr lang="en-US" dirty="0" smtClean="0"/>
          </a:p>
          <a:p>
            <a:r>
              <a:rPr lang="en-US" dirty="0" smtClean="0"/>
              <a:t>Free Survey Gizmo account: </a:t>
            </a:r>
            <a:r>
              <a:rPr lang="en-US" dirty="0">
                <a:hlinkClick r:id="rId3"/>
              </a:rPr>
              <a:t>http</a:t>
            </a:r>
            <a:r>
              <a:rPr lang="en-US" dirty="0" smtClean="0">
                <a:hlinkClick r:id="rId3"/>
              </a:rPr>
              <a:t>://surveygizmo.com/plans-pricing</a:t>
            </a:r>
            <a:r>
              <a:rPr lang="en-US" dirty="0">
                <a:hlinkClick r:id="rId3"/>
              </a:rPr>
              <a:t>/#</a:t>
            </a:r>
            <a:endParaRPr lang="en-US" dirty="0"/>
          </a:p>
        </p:txBody>
      </p:sp>
    </p:spTree>
    <p:extLst>
      <p:ext uri="{BB962C8B-B14F-4D97-AF65-F5344CB8AC3E}">
        <p14:creationId xmlns:p14="http://schemas.microsoft.com/office/powerpoint/2010/main" val="2413883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0" y="400353"/>
            <a:ext cx="9144000" cy="715963"/>
          </a:xfrm>
        </p:spPr>
        <p:txBody>
          <a:bodyPr>
            <a:noAutofit/>
          </a:bodyPr>
          <a:lstStyle/>
          <a:p>
            <a:r>
              <a:rPr lang="en-US" sz="3200" dirty="0"/>
              <a:t>Where does this topic fit?</a:t>
            </a:r>
          </a:p>
        </p:txBody>
      </p:sp>
      <p:sp>
        <p:nvSpPr>
          <p:cNvPr id="192515" name="Rectangle 3"/>
          <p:cNvSpPr>
            <a:spLocks noGrp="1" noChangeArrowheads="1"/>
          </p:cNvSpPr>
          <p:nvPr>
            <p:ph type="body" idx="1"/>
          </p:nvPr>
        </p:nvSpPr>
        <p:spPr>
          <a:xfrm>
            <a:off x="2212383" y="1639164"/>
            <a:ext cx="5823488" cy="4876800"/>
          </a:xfrm>
        </p:spPr>
        <p:txBody>
          <a:bodyPr>
            <a:normAutofit/>
          </a:bodyPr>
          <a:lstStyle/>
          <a:p>
            <a:r>
              <a:rPr lang="en-US" sz="2800" dirty="0"/>
              <a:t>Internet concepts</a:t>
            </a:r>
          </a:p>
          <a:p>
            <a:pPr lvl="1"/>
            <a:r>
              <a:rPr lang="en-US" dirty="0"/>
              <a:t>Applications</a:t>
            </a:r>
          </a:p>
          <a:p>
            <a:pPr lvl="1"/>
            <a:r>
              <a:rPr lang="en-US" dirty="0" smtClean="0">
                <a:solidFill>
                  <a:srgbClr val="FF0000"/>
                </a:solidFill>
              </a:rPr>
              <a:t>Technology</a:t>
            </a:r>
            <a:endParaRPr lang="en-US" dirty="0">
              <a:solidFill>
                <a:srgbClr val="FF0000"/>
              </a:solidFill>
            </a:endParaRPr>
          </a:p>
          <a:p>
            <a:pPr lvl="1"/>
            <a:r>
              <a:rPr lang="en-US" dirty="0"/>
              <a:t>Implications</a:t>
            </a:r>
          </a:p>
          <a:p>
            <a:r>
              <a:rPr lang="en-US" sz="2800" dirty="0"/>
              <a:t>Internet skills</a:t>
            </a:r>
          </a:p>
          <a:p>
            <a:pPr lvl="1"/>
            <a:r>
              <a:rPr lang="en-US" dirty="0">
                <a:solidFill>
                  <a:srgbClr val="FF0000"/>
                </a:solidFill>
              </a:rPr>
              <a:t>Application development</a:t>
            </a:r>
          </a:p>
          <a:p>
            <a:pPr lvl="1"/>
            <a:r>
              <a:rPr lang="en-US" dirty="0"/>
              <a:t>Content </a:t>
            </a:r>
            <a:r>
              <a:rPr lang="en-US" dirty="0" smtClean="0"/>
              <a:t>creation</a:t>
            </a:r>
          </a:p>
          <a:p>
            <a:pPr lvl="1"/>
            <a:r>
              <a:rPr lang="en-US" dirty="0" smtClean="0"/>
              <a:t>User skills</a:t>
            </a:r>
            <a:endParaRPr lang="en-US" dirty="0"/>
          </a:p>
        </p:txBody>
      </p:sp>
    </p:spTree>
    <p:extLst>
      <p:ext uri="{BB962C8B-B14F-4D97-AF65-F5344CB8AC3E}">
        <p14:creationId xmlns:p14="http://schemas.microsoft.com/office/powerpoint/2010/main" val="281297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fcw.com/articles/2013/03/26/~/media/GIG/FCWNow/Topics/DigitalGovernment/satisfied_web.ash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716" y="2169042"/>
            <a:ext cx="3481274" cy="3481275"/>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5330456" y="2169042"/>
            <a:ext cx="3345711" cy="1815882"/>
          </a:xfrm>
          <a:prstGeom prst="rect">
            <a:avLst/>
          </a:prstGeom>
        </p:spPr>
        <p:txBody>
          <a:bodyPr wrap="square">
            <a:spAutoFit/>
          </a:bodyPr>
          <a:lstStyle/>
          <a:p>
            <a:pPr marL="342900" indent="-342900">
              <a:buFont typeface="Arial" panose="020B0604020202020204" pitchFamily="34" charset="0"/>
              <a:buChar char="•"/>
            </a:pPr>
            <a:r>
              <a:rPr lang="en-US" sz="2800" dirty="0" smtClean="0"/>
              <a:t>Create the survey</a:t>
            </a:r>
            <a:endParaRPr lang="en-US" sz="2800" dirty="0" smtClean="0"/>
          </a:p>
          <a:p>
            <a:pPr marL="342900" indent="-342900">
              <a:buFont typeface="Arial" panose="020B0604020202020204" pitchFamily="34" charset="0"/>
              <a:buChar char="•"/>
            </a:pPr>
            <a:r>
              <a:rPr lang="en-US" sz="2800" dirty="0" smtClean="0"/>
              <a:t>Complete the survey</a:t>
            </a:r>
            <a:endParaRPr lang="en-US" sz="2800" dirty="0" smtClean="0"/>
          </a:p>
          <a:p>
            <a:pPr marL="342900" indent="-342900">
              <a:buFont typeface="Arial" panose="020B0604020202020204" pitchFamily="34" charset="0"/>
              <a:buChar char="•"/>
            </a:pPr>
            <a:r>
              <a:rPr lang="en-US" sz="2800" dirty="0" smtClean="0"/>
              <a:t>Analyze the results</a:t>
            </a:r>
            <a:endParaRPr lang="en-US" sz="2800" dirty="0" smtClean="0"/>
          </a:p>
        </p:txBody>
      </p:sp>
      <p:sp>
        <p:nvSpPr>
          <p:cNvPr id="2" name="TextBox 1"/>
          <p:cNvSpPr txBox="1"/>
          <p:nvPr/>
        </p:nvSpPr>
        <p:spPr>
          <a:xfrm>
            <a:off x="808330" y="467833"/>
            <a:ext cx="5205656" cy="523220"/>
          </a:xfrm>
          <a:prstGeom prst="rect">
            <a:avLst/>
          </a:prstGeom>
          <a:noFill/>
        </p:spPr>
        <p:txBody>
          <a:bodyPr wrap="none" rtlCol="0">
            <a:spAutoFit/>
          </a:bodyPr>
          <a:lstStyle/>
          <a:p>
            <a:r>
              <a:rPr lang="en-US" sz="2800" b="1" dirty="0" smtClean="0"/>
              <a:t>Three client programs are needed</a:t>
            </a:r>
            <a:endParaRPr lang="en-US" sz="2800" b="1" dirty="0"/>
          </a:p>
        </p:txBody>
      </p:sp>
    </p:spTree>
    <p:extLst>
      <p:ext uri="{BB962C8B-B14F-4D97-AF65-F5344CB8AC3E}">
        <p14:creationId xmlns:p14="http://schemas.microsoft.com/office/powerpoint/2010/main" val="1436758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1:  I created the survey</a:t>
            </a:r>
            <a:endParaRPr lang="en-US" sz="2800" b="1"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632" y="2258586"/>
            <a:ext cx="3822218" cy="315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9680" y="2284201"/>
            <a:ext cx="3581400" cy="3134085"/>
          </a:xfrm>
          <a:prstGeom prst="rect">
            <a:avLst/>
          </a:prstGeom>
          <a:noFill/>
          <a:ln w="9525">
            <a:solidFill>
              <a:schemeClr val="accent6">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1981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805" y="1924181"/>
            <a:ext cx="1913427" cy="2624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9"/>
          <p:cNvSpPr txBox="1">
            <a:spLocks noChangeArrowheads="1"/>
          </p:cNvSpPr>
          <p:nvPr/>
        </p:nvSpPr>
        <p:spPr bwMode="auto">
          <a:xfrm>
            <a:off x="6482359" y="4630268"/>
            <a:ext cx="9396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S</a:t>
            </a:r>
            <a:r>
              <a:rPr lang="en-US" sz="2000" dirty="0" smtClean="0"/>
              <a:t>erver</a:t>
            </a:r>
            <a:endParaRPr lang="en-US" sz="2000" dirty="0"/>
          </a:p>
        </p:txBody>
      </p:sp>
      <p:cxnSp>
        <p:nvCxnSpPr>
          <p:cNvPr id="4" name="Straight Arrow Connector 3"/>
          <p:cNvCxnSpPr/>
          <p:nvPr/>
        </p:nvCxnSpPr>
        <p:spPr>
          <a:xfrm flipV="1">
            <a:off x="3962400" y="3236245"/>
            <a:ext cx="1219200" cy="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54" name="Picture 6" descr="http://www.clker.com/cliparts/a/5/9/7/12071567031590994625kml_Document.svg.h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892" y="1924182"/>
            <a:ext cx="1878448" cy="260460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9"/>
          <p:cNvSpPr txBox="1">
            <a:spLocks noChangeArrowheads="1"/>
          </p:cNvSpPr>
          <p:nvPr/>
        </p:nvSpPr>
        <p:spPr bwMode="auto">
          <a:xfrm>
            <a:off x="1773098" y="4630268"/>
            <a:ext cx="13821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smtClean="0"/>
              <a:t>Survey file</a:t>
            </a:r>
            <a:endParaRPr lang="en-US" sz="2000" dirty="0"/>
          </a:p>
        </p:txBody>
      </p:sp>
      <p:sp>
        <p:nvSpPr>
          <p:cNvPr id="9"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I saved</a:t>
            </a:r>
            <a:r>
              <a:rPr lang="en-US" sz="2800" b="1" dirty="0" smtClean="0"/>
              <a:t> </a:t>
            </a:r>
            <a:r>
              <a:rPr lang="en-US" sz="2800" b="1" dirty="0" smtClean="0"/>
              <a:t>the </a:t>
            </a:r>
            <a:r>
              <a:rPr lang="en-US" sz="2800" b="1" dirty="0" smtClean="0"/>
              <a:t>survey questions </a:t>
            </a:r>
            <a:r>
              <a:rPr lang="en-US" sz="2800" b="1" dirty="0" smtClean="0"/>
              <a:t>on the server</a:t>
            </a:r>
            <a:endParaRPr lang="en-US" sz="2800" b="1"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102" y="5858014"/>
            <a:ext cx="525128" cy="52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220561" y="5905134"/>
            <a:ext cx="6163931" cy="430887"/>
          </a:xfrm>
          <a:prstGeom prst="rect">
            <a:avLst/>
          </a:prstGeom>
          <a:noFill/>
        </p:spPr>
        <p:txBody>
          <a:bodyPr wrap="none" rtlCol="0">
            <a:spAutoFit/>
          </a:bodyPr>
          <a:lstStyle/>
          <a:p>
            <a:r>
              <a:rPr lang="en-US" sz="2200" dirty="0" smtClean="0"/>
              <a:t>Is the server connected to the Internet? Where is it?</a:t>
            </a:r>
            <a:endParaRPr lang="en-US" sz="2200" dirty="0"/>
          </a:p>
        </p:txBody>
      </p:sp>
    </p:spTree>
    <p:extLst>
      <p:ext uri="{BB962C8B-B14F-4D97-AF65-F5344CB8AC3E}">
        <p14:creationId xmlns:p14="http://schemas.microsoft.com/office/powerpoint/2010/main" val="3056409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2:  </a:t>
            </a:r>
            <a:r>
              <a:rPr lang="en-US" sz="2800" b="1" dirty="0" smtClean="0"/>
              <a:t>You completed </a:t>
            </a:r>
            <a:r>
              <a:rPr lang="en-US" sz="2800" b="1" dirty="0" smtClean="0"/>
              <a:t>the survey</a:t>
            </a:r>
            <a:endParaRPr lang="en-US" sz="28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463" y="1505833"/>
            <a:ext cx="4029075" cy="4219575"/>
          </a:xfrm>
          <a:prstGeom prst="rect">
            <a:avLst/>
          </a:prstGeom>
          <a:noFill/>
          <a:ln w="2857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60664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805" y="1924181"/>
            <a:ext cx="1913427" cy="2624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9"/>
          <p:cNvSpPr txBox="1">
            <a:spLocks noChangeArrowheads="1"/>
          </p:cNvSpPr>
          <p:nvPr/>
        </p:nvSpPr>
        <p:spPr bwMode="auto">
          <a:xfrm>
            <a:off x="6482359" y="4630268"/>
            <a:ext cx="9396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S</a:t>
            </a:r>
            <a:r>
              <a:rPr lang="en-US" sz="2000" dirty="0" smtClean="0"/>
              <a:t>erver</a:t>
            </a:r>
            <a:endParaRPr lang="en-US" sz="2000" dirty="0"/>
          </a:p>
        </p:txBody>
      </p:sp>
      <p:cxnSp>
        <p:nvCxnSpPr>
          <p:cNvPr id="4" name="Straight Arrow Connector 3"/>
          <p:cNvCxnSpPr/>
          <p:nvPr/>
        </p:nvCxnSpPr>
        <p:spPr>
          <a:xfrm flipV="1">
            <a:off x="3962400" y="3236245"/>
            <a:ext cx="1219200" cy="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54" name="Picture 6" descr="http://www.clker.com/cliparts/a/5/9/7/12071567031590994625kml_Document.svg.h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892" y="1924182"/>
            <a:ext cx="1878448" cy="260460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9"/>
          <p:cNvSpPr txBox="1">
            <a:spLocks noChangeArrowheads="1"/>
          </p:cNvSpPr>
          <p:nvPr/>
        </p:nvSpPr>
        <p:spPr bwMode="auto">
          <a:xfrm>
            <a:off x="1350453" y="4630268"/>
            <a:ext cx="222740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smtClean="0"/>
              <a:t>Your response file</a:t>
            </a:r>
            <a:endParaRPr lang="en-US" sz="2000" dirty="0"/>
          </a:p>
        </p:txBody>
      </p:sp>
      <p:sp>
        <p:nvSpPr>
          <p:cNvPr id="9"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You saved </a:t>
            </a:r>
            <a:r>
              <a:rPr lang="en-US" sz="2800" b="1" dirty="0" smtClean="0"/>
              <a:t>your results on the server</a:t>
            </a:r>
            <a:endParaRPr lang="en-US" sz="2800" b="1" dirty="0"/>
          </a:p>
        </p:txBody>
      </p:sp>
    </p:spTree>
    <p:extLst>
      <p:ext uri="{BB962C8B-B14F-4D97-AF65-F5344CB8AC3E}">
        <p14:creationId xmlns:p14="http://schemas.microsoft.com/office/powerpoint/2010/main" val="4101500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3:  I retrieved and displayed the results</a:t>
            </a:r>
            <a:endParaRPr lang="en-US" sz="2800" b="1"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2467" y="1287859"/>
            <a:ext cx="5127529" cy="2780288"/>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550" y="4609329"/>
            <a:ext cx="5192956" cy="1633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0664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66" y="2400743"/>
            <a:ext cx="2481514" cy="1456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4"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Simple – right?</a:t>
            </a:r>
            <a:endParaRPr lang="en-US" sz="2800" b="1" dirty="0"/>
          </a:p>
        </p:txBody>
      </p:sp>
      <p:sp>
        <p:nvSpPr>
          <p:cNvPr id="6" name="TextBox 5"/>
          <p:cNvSpPr txBox="1"/>
          <p:nvPr/>
        </p:nvSpPr>
        <p:spPr>
          <a:xfrm>
            <a:off x="1941798" y="4767942"/>
            <a:ext cx="4903074" cy="1754326"/>
          </a:xfrm>
          <a:prstGeom prst="rect">
            <a:avLst/>
          </a:prstGeom>
          <a:noFill/>
        </p:spPr>
        <p:txBody>
          <a:bodyPr wrap="none" rtlCol="0">
            <a:spAutoFit/>
          </a:bodyPr>
          <a:lstStyle/>
          <a:p>
            <a:r>
              <a:rPr lang="en-US" dirty="0"/>
              <a:t>Where is that server</a:t>
            </a:r>
            <a:r>
              <a:rPr lang="en-US" dirty="0" smtClean="0"/>
              <a:t>?</a:t>
            </a:r>
          </a:p>
          <a:p>
            <a:r>
              <a:rPr lang="en-US" dirty="0" smtClean="0"/>
              <a:t>How does information get to and from the server?</a:t>
            </a:r>
            <a:endParaRPr lang="en-US" dirty="0"/>
          </a:p>
          <a:p>
            <a:r>
              <a:rPr lang="en-US" dirty="0"/>
              <a:t>Is the server a computer</a:t>
            </a:r>
            <a:r>
              <a:rPr lang="en-US" dirty="0" smtClean="0"/>
              <a:t>? A person?</a:t>
            </a:r>
            <a:endParaRPr lang="en-US" dirty="0"/>
          </a:p>
          <a:p>
            <a:r>
              <a:rPr lang="en-US" dirty="0" smtClean="0"/>
              <a:t>Where was I while I was composing the survey?</a:t>
            </a:r>
          </a:p>
          <a:p>
            <a:r>
              <a:rPr lang="en-US" dirty="0" smtClean="0"/>
              <a:t>Where were you while you completed it?</a:t>
            </a:r>
          </a:p>
          <a:p>
            <a:r>
              <a:rPr lang="en-US" dirty="0" smtClean="0"/>
              <a:t>Were we using computers?</a:t>
            </a:r>
          </a:p>
        </p:txBody>
      </p:sp>
      <p:sp>
        <p:nvSpPr>
          <p:cNvPr id="7" name="AutoShape 13" descr="data:image/jpeg;base64,/9j/4AAQSkZJRgABAQAAAQABAAD/2wCEAAkGBhQSERUUEhQWFRUWFxQWGBUWFhcVGBgYFhUZGBcXFxQaHCYeGBkkGRQXHy8gIycpLCwsFR8xNTAqNSYrLCkBCQoKDgwOFw8PGikcHBwpKSkpKSkpLCkpKSkpKSkpKSkpKSkpKSkpKSkpKSkpKSkpKSkpKSkpLCwpKSwsKSwpLP/AABEIALwBDAMBIgACEQEDEQH/xAAcAAAABwEBAAAAAAAAAAAAAAABAgMEBQYHAAj/xABIEAACAQIEAwUECAMGBAUFAQABAhEAAwQSITEFQVEGEyJhcQcygZEUI0JTkqGx01JywRUXQ2Lh8BYzotEkgpOy8XODo8LDNP/EABkBAAMBAQEAAAAAAAAAAAAAAAABAwIEBf/EACIRAAICAwEBAAIDAQAAAAAAAAABAhEDITESQSJRBBMyYf/aAAwDAQACEQMRAD8A2llkQdZrNe0vYt7bNcVs+dtLSJJJJ67KorSwaHLXO4t7FFmMv2dxWcqLLMwEkACF9TtMUTheEL3URiVk5ZVcxDTyEiK2h7ehG1UvFcIt4fFYVU3Z2ZmO5JOk1OUXE3d9LZg7DLbCs2YgDUiJp0p0oIoOdXVLROwxoAaE0BrQg9dRZpHF4xbalnIAH+49ay2krNCl06D1FF7wTAqKPHEZQSyrmEgTLfDzqExnbFVQ5ACCPdPhcRIJjntMiud5/wBD8st73wNz5Uj/AGiv6/l/8VnadpckyWdjKjXlA/7/AJV17tS5zSNCTGUbKQNflpUnmn8NLGaWtyaOKqnCePljMGB9lRIUHYT9pqsmHxIcAqdxMc/lVceb1pmXHyNu0GPNmw1zIXy8hv61kGLxPeMW1zNJJmZJ6/Ctf47bLWHAc29D4hy05+VZxhezDXUteKDcdlWRoAFmY31oyf6KY0vpAKxnQfLpHSp3gnZ+9iApCxbM/WaEaeQ1GtNsb2dv2XyPbc6gZkUsp8weRitA7L8DbDAgPnRtQIgif4h1rKWzcn54yZ4dhzbtqhiVEabfCnM02xuPSyua4YGwABZmPRUUFmPkBTRcLdxGrs9i3ytqQLrDq7icn8qmep5DqjEh0d4viVu2QHcBjso8Tn0QSTt0pmcfiGP1WGgT71+4tsHzCIHb8QU+VP8AA8ItWZ7tApO7bs38znxN8TTsLVKAiPoeLbU3rSf5VtFx+IuJ9YHpQf2TiDq2KIP+S0gHyaTPxqZrqKAh/wCzMSPdxQP89lSf+kjSgNjGJs1i95MHsn8Qzz8hvUzXUUBCrxl1/wCfh3tD+NSt636SnjHnKAeZqQw+LS4M1tlcdVII19Kc5ajcX2ftO2cA27h/xLRNtj/MR72uvimlQD6a4VEnHXMPpfBuW+V9QDHleRdVP+dQV0M5dJAdprefKJI0GcRl18+nnWJNR6JkuK4UCNIoaaBFf/4qXLIRt4IJGmnrU1bxSlQ06ETMzyrMrFxQZMkbkzHzFORjCFyoxgggqOYrj/tkgqjQL/EUCzmBnbUCaofaXipfEK4/wwp0IYb5t4pn3oE5p00Egc/IepphfuSZB5x5xWZTcum4o1fAcRS6gZCDImOfypZ7gG5A+NZpw++MhMsGGwFOMPi51dzI8QVzsRrHl/rVVlf6JyRohujqPnSd7EhVkmqNd46rqwOXxkOcrTlMjwDypvauW3mH1E+Bufp1rTysWy33+KW38K3fFmAGXTXl69Kp/EO0hu4kWm8du2xQ+GQzDRmI6Tp150XH8TNh7aWjbBUOXJIkPr4c8HxAch1quYbirrJTzHvZdzqZ9ai22biqDdpu0Vx7/glcrDJlYHKBoVkAQOdOLSyJeWYjdjJ1k9OpqHs3M95mcKTM5pLST589qmO805VKWtHbjiqthreB0kLtrHn1pdsG0ggeXSBMjSlMPiNpp0t34+XWpNs6FFErgnUAB10IjOpIIOsnoac4LF3Ld0WyQcxBRwqgOoGo/mmoq3iyuv604t4nvUKggOs3LZnZ1Ow9RyrCuyGXH+iS7Y8Xy2Db9130j/Kd/jTgAB8IJ+03l/hig4lYXFWAdMzJKno6gmD5biKrT8eZbmHzDP3ZLyWEkOIynpH9K64yvZxNUaNTXHY4WwIGZmOVEG7Hy6CJJOwAmqliO0VxczNdIWCeRAHQGOQqwdnMG5Xv78944IUH/DtkyBGwYwpaOcDlXXjmpMyO8Dwwhu9uw146ZuSLp4LfRdNTuTJPQSRFcK410DK52b7dWMZiMTh0zLdw1x7bK8SwRshuJBMrmEdaNd7cWE+lm4WQYN1t3CQDmLorJkA1YkuFA3mqbwrsjeuJi79qbGLtcRx1zD3HEK6Nc1RwfetPG/oRtUPhbeJvNdxl/B3FFriWHv3rGTO0WsMbTPbWPrArnMImRqJigC/YDt8Xupbv4PE4Y3ZFk3QkXGC5gnhY5XIBMHodaYD2k3++Nj+y8V3oQXSmezORmKhvfiMykfCk73Fk4tisIuGS4bGGvfSbt57b2lzqjIlpc4BZpaTGgy61KWcO39u3Hytk+gWVzQcub6RdOXNtMEGKALPh7hKqzAqSASp3UkSQSNJG1Vodu+8ulcNhMTiLaubbX7YQWwymGCl2BcKdCQI0MTVlxl0rbdgpcqrEKN2IEhR5nasbxWKwroX4avELWOYhlwyC+tu3ecy3e22HdhZJzcjqRQBo/Hu2Aw91bFqxexN8rn7qyFlEkgO7sQqgkEDXWKd9m+0aYxHZUuWntubdy1dGV0cAGCASNVYEEEgg1UsNxleG43FvjkuA4k2Xt3ktNcVgtlU7mUBIZXDQp3zSNzUz2Dw1xjisXdttaOLvC4ttwQy2ktrbt5l5MQmaOWYUAWuKqPHuzOTNdw6CCZuWgN9SS6AbNJkge961b6AisuKktgUThHHrvuoQ4lYEcidYJPL+lWjAcXS4pPuwxUgkbiqz2m4OLN3vJAs3WmSQAl5pj0DsRHVzH2hSfDXAU5SPe/OBXJcoSoRXTdEeInXmBqOlExLkDUhhpBiPh50kHIHLXyE86bBv/j/t0qSQx39JEHX8vPX9aRduc9KJacErMGJJDTB8tPSguXVY+HQaabxpqN/WhopDo94cC/1cxmZADz8TCY+VO1tkMoKG4pzSZKj3iPEwXTao7hVxxcm2MzjxBeuXWB8Kslntovdd2tvI2UKCdUy89Os8qcTaS4yu47FC07W2tDNM/wDM0AgaSB4hpv50zXiMEFVQQQYgsd+poeMqquhWCWUs5AgZiT4Ry0BAMVHM8Dfl/v8AM1ro1FIli6lL165JyB23hQ24AX41Dq4KKZgag6SS0T86k+IKe6uIpgDDqCI3ZiCTHMyOfSoNV1ZF1XVlbcQYGYHqQdKDP0c4WAFgefX01+dSdgk/71qPwqSegXQfn/rSzYzuwDGYg6VGZ1x4S2GUaTA8ydqeOmg8QH51WL/aRQJ7skjksk/EAaU8wfGg7Ll0ncdKm0ysWietJI96fQD+ppKwSjh1+yZ0105/lURjOO90zBpbWFVdZHpz3pKx2kughu4IQEZgylARzE8tKPISaL/2ZxP1j29xm7xfLaR/pVZ4vge6xGQyfE+m3hElYPxqZ7LYhe/zW4yMmmvKZAnqPEPhTftYjNjEYFoIYLm8IGQaxGseZqkDzsqpjfheFOJxFuzlAUsHub/8tIZhHOTlQ7e/WqIKpHYTDg4i62bOVtWhPQ3CxYT/AORfWB0q816GJVEkdSb3QNyB6kClKxz2j8NOI44lv6GcdlwC3BY+kHDZWGIcd4LgI1ggRzkdKqBsIFcKqHFeODhvCkfuTbu92qW8Nna+3fMs92H1a5lMktropNQ3ss4pcuYTGWe+L3rd18t26jWyWvIHDNbfVR3jNAjaKANHB1j8v9KJ9ITmy/iFZRwfA/QsRavcQwF1bhe3bOPGOe8rXXYhS9nMoCFm2ywJ2ETSnEvZfw48Ys2Thvq7uHxN51729rcW5bhpzyPfbQGNdtKANXDTXZabcN4eli0lm0uW3bUIiyTCqIAliSdOpJo+PxQt2nuEwERmJ8lUn+lACpIrg3SvPdvtTif7MawZ+kDFHGOhbxrhlRcXnneCxUD5VoHajiFzht88Rsq12xikRL1oNMX8oGHuIDoA2iGPI0AaKrT+nyo1QfYvhD4bB20uktebNcumSZu3DneJ5AmB6VOUAR3H+FjEYe5a5svhJE5XUhrbR1V1Vh5gVQ+B4hu7M6HMZG8EABhPqDWmGs3s2Sl/FoF0TENGoAh7du5oPI3CPhUckeMCBe4kghXKwDrMgyZAPMaDWpG1gLV20sI9pwwNy45Cpl10H+gpO1wfEW48UBtYtvmZRyOXQfnSN3hOJcS9t38yROmxGu8Vz0isfK6PL3Z6zcn6LiEfeLdw5T6Bzv8AGovH2LoaLqZGVFUAKAGAJ1BGjHzFA+EEkMrK+kFjEafwwJ+dOba2zo2JfKozKrIDJGyqJ235ihxsLinojpIIZSVYQQw5EHSDVk4P2hzkJcCC4ZCtCqt09GMeFv1qCxeGVG8LZlIkEcj/AAnzFNLq8xvyPMEbGeVT4aaUkTPbS5dbumYWwgZwoR1eDGoJHx+VVjPBHkQZ32O9SWKU3l7xVl0kXkUbiIF4Acjs3nUbh1DOoB0+e1UTtGlpDwYtmF0zJdWUnrOoqP4XiT3TMY6gwB0EfCCaW4fc1IYT4dvMGP1prbsZWVD7kMNtMwJA181JrHDcEmmPcI8z6xPUcj60e7w1pkAf+ZlMeYAJn0NIWhB8tIp/YxBmOX61OXS8VZDXeC3yGzY11HJURVHppS3B8E6XFLNmB3JAXb9asGS3EkD41HJi+8cEA5CxAbkSKbm2qGoUwO0vCmZ1a2SoKgHu9DpMmdxy1FMsD2fvq4ZMRecDQpdYMpB+yTJjTnyq0Yy5ltZhMrk2/hkZvhGvwpMYhAMwgTvHPzrCk0qRpw3YvwDCm2USDIYxEsIbfUaECDU7e45mxWG+rmFugSIzCAJExoYqu8HvN9KQCCpDQXYhZiIJGtTuN4ZbuumdM2TV3t3ZJ6KoPQ1bHw4M6/ImezmJBxuJXILbG3YOUFT7puAnwk6yYq01S7d6xZv2rqMwIJtMrqRC3iomcsSHW2STyzfG5Ka7oO0QDVF/8O2vpv02D33c/R5nw93nz+71zc6lK6tgRnEeAJev4e85acOXZEnwFnTJmYcyATHqaj+J9g8PfuYh7mf/AMTbtJcUNAmy2a3cWNQ4Ma+Qpp2p7Y38PireGwuFGIuPae8c19bAVVcJoWUgmWFBxbtrftNhLa4JnvYnvD3XfWlKC2mZjnkoxiI1A86ABwXs5QXLb4jE4nFm0wa2t+5KKy+62RQAzDqZqdu8DttikxJnvLdt7S66ZbjKxkdZQVWOJ+0dlwd3EWMKzvhmK4mxdcWHsgJnJOjB9MsZZmdNqU4h24xNnBYe8+CHf37q2lw/0hY8ZORjeyxqoBiOcUAWDEYW+2KsutwLYRLue2N7jtlCSf4VGY+pFL8Z4UuJw92w7Mq3UZCVMMAwgkHrVP4r7QsTg8ML2NwBtFr9qwlu3fW8WzhizeFdICmF5kgab1P4/tbbTBfTLf1tohGXKYlXYLO2hE7eUUAIr2BwwvvfynM+GGEI0juwCCZicxUgEzsoo/8AwVaNvB23e46YMqyBiCLjIuVGu6eIr7w21qPHtHQXsStyxdWxh7gtNiQA6A5FYl1XxovjnNEQNxUhhe1BfiRwYVSgwiYkXQZJLXSkAbZYEzQBYAKGurqAAJrOA4bE4xp0bEHr9i1atn80NXvjHEVsWLl5traMx88okAeZMD41n/Zu59UxY6s7OfVwGI+ZNSyPgDZsI1k5nLWSCGzJ4oX/AC6w3iIEdKlsN2kvKwOcvbkDMy5Q08hpoaqOI4mz3bgN092xbIpZsojVcq7LJHKnq8VGVUDZAoVir5yM40bKokDfmKg7vQ1Gy94nC3bgfvlXJHJQ2m5I0naapnEuAMjaGbcSrt4B1AM1Pf8AG31PhAP2WJ0y5iQp030AO3Oo3Hdq2uWHsXbaO0EBjqI5EL186LF5K6yZSQfiRqJ8qC4k/wC5/OpBVW+i91bVbiwpQNlDiPeOYxM0wtN7w1OWYPkDqPOpyX0rB06GwvPbcPbYo67MPlBHMHpTu5dtX5YqLN9YYsg8F4DXxrsh03APKk79neKZX10Px5xSRRoY28VlbPvBMjqDuJp3iLJAJXMw0kLr4gYDEdImmLW/C7CIUqPUsdB8hT+3iioLhsoA1bNlG2sn41qURQlTG6YmRRhiYqDvcYtqJQ51LEDLpoN4nlJAp1wzGLdMAwRup3E8/Ssyg0dEJpko13OQs+HTMZ38qJctXlANtgyanu4iCf4WqKx/HEsKA0k9AOfmdhTnB9o0YDPdtWs3K6bgjzkKQdvzpKD6kbc1ZMWcZeuaGba6gknMSCNRA0E7fGmeHvlCbZMxtPTp8KYYntdat6q9s/8A0mY/kwE0thcat8q4kzm5RynUetJxa20NTT0mTvA8QxbKgJdwyoAdc0SCDy23p7jMPfsQLhYZpYBXJ1B5xzmkex14LjU0BIV8skDxEQIBOv8ArWgtxImIW2xykiFBLEHdf6+ZpxdHJm3Izq7euuHWbxzDWM55c53rTuw3HzisNLCHtnu30IUlRoyz1BBI1gyOVN8BevYh2CEpZBjvFgcvEtsjUuDKlthy12seCwSWkCW1CqNgPMyT5kkkknUk12Yr6czF66urqsBR+0XZNcXxey1+yblhcJdBJnKLneoVEg75c1NO2HZS++J4euAc4YWVxKi8qC4LQNrwgq24aMvxrQoritAGQ4/DX8Nw7iFjE4e9cxWI8JxNuby4lnQqjZQAbQUJBWIGmpmpPtWhxnC8JcWziMlq9ZN22Ee3fCW5V2VBDzpIjXpWl5a6KAMixHCUv2cP9Bs4yE4jgrl0YrvZCJnl175pyiRMU57Y9lcXhhdt4G33uDxToXsAgHD3c6k3bWn/AC2jxLyOuxrVIrstAGa4TiL4K/xC2+ExF1sReNyyLdvNbuL3KJBue6viBGtPOwXY+7hL1lrpJZOH27DaDIGF5nyh5kkAxEbVforgKABoDQ1U+2PbMYcd1Z8V9hJ5i0p+03UnkPidKTdbAYdtu0CM30c2+9tK6m748s3Fi5bSQCdCFc+agdaY8Oa0VJW0VE7d6zchzIqN4dcQiLgLh7ZutBhmuIS5bN/GwzSec1KcDS29slQ4GYwGZWOw5muX36Y5KijWlGYB2C9Qsuw8so9KlsNewykzexPi3i2gH5tNH4gUsp3doIGQtbZolnO2adxULbO/pTjvoraLAUwT5ma/iRJAk21iQNNjTvhPBsLeXxYp86hjGQJ4QT7s76a1W8Ne5aETtPON4605bBXbzL3dkk5de7GYSOv8JjrQx7LjwbhWCtvK4rOWGUq2XUHl5U5xfZvC2VE3CA2ZJgNGfUT05RVBwNgteFqCtwmCG8OUDUzO21TXFLtu2ZGJVgWkqRc3GxD7GNB8Ky3/AMBIJxbA27ZHdXReUrM6SCDBDAVXcYx90CSeQ6f750qnE8OgY53bNvlAy7nmNedVDtB2lZ2y2WKKNCR7x8pPKiONtlVNIk+LcYTD2zbeWuM6uEUjQKpHjPLU1UcVxF7757xlFPhtDRB5Af13NNbjFiSSSTzJJPzNdOldUYJEW7ZPcB4A+MtYo25z4cWrwRftISVuADqBBjnFLcCwnd3A+Ytm0mIEb/OpD2N8R7riioTpftXbXlIi4s/gPzqd7YdnThLzXEUixdaR0t3Cdbc9CdR/NFSy2uFsLVkc+EBEMBOaZOs/72o64HDOmR1u2gDoqBLgXqPrNYMcqXwlxbiwdxp6Uf8As0zqx9SJ/OuX01o7qTG2N4ZhTaa1b7wswyhnVAFBPjKok+IgQCdqO2HyEMo0Vcv5QKcW+Ga6udeQ0+flTHtRxLubJyeIqQJ5Bm92fQyY8qLc/wATLqC9DLGmCXUqz2te7Kq0jckbFW05GpzgXtai2Uv981uBlW0EzEHde+ZwyLHSW13FUbFYw5kdT4jbWT5jr1pneYTI0DeIRsD9pR6H9a7IwpHnyl6dnobg3tLs3lW3YtpaMAIt24LagDYeFWjTpS9/thixda19HtKFj67PcdOugyLmnbQ150sYxkMqxFWjhfb2+oCtceBEDMSNP8pkCiXv4JGu3+0+NjQ2FJZFBVHbfcmWgAa/KnXB+36jw4z6sjUXiMtp1MkE6nuzlE+LTzqi8P7eBtHC3AYHghG/TKflUyuJw93Ky3DbeRo/hMaDVh4Dt5Gp/wBkl01o1CzeVlDKwYHUEGQfiKPNV6/wlAC9pmsmCc9kwCAJkqQbb7c1+NVXgntIxLOEe3bvBmCoVm05mYzbqTMGRl320qscikYNMrqrbds8hyXcNeR8ubIptv4eshxzB0prb9qGDMhu+Ujl3Fxj6yisOvPlWvSAt1dVOHtVwbf8sXnA3iyyx5ZXyt+VIv7ULbGLVm4ehuEWwT0A8R+YA31ptoC7TTLifGLNhc166lterMBPkJ3PpWc4rt3irzFQ62F00trmf/1bkj5ICOpoLWZyrWmHfAwVuRc70HUQzzG2qggVKWVLhpRbHnGvaE14MMMxs2ob61lbvHI5IpH1a+ba+QpjwThuEPi+k27jRLzBhm1J+s/5m+rEzJqL4m4OKysuSWTNbKlY2zQvQmdqj3sW+8KiIBbTmBO0elQlJy6OMbLPjL3c4sEZWyusAIFGoiMo058utSvCu0jOhPdW18REKo5Aa7b1VSw0KkxIIkkka8/gKkuDjS5uPrGOx5qprMOm5oqd24zbkkk6ct9TR7FwAS1tWEEQ07toDpzpyODuvvozRmV8hXQidVA1cQJkUzvWCDlAaJEFlKTPODV41ZJpihxitlVgqIIzBYBIB3J3kilMf20wgTurYRGB/wAG45J/mJ0Y1S+Ncbc3L1lXBsSbeXLocu7ydc2adfKoXNVZQT6Ky9Xe3+YnPmJ0BZoJj+bpUVxXtJnEKSQRoQ2YD1U1Wi1BmoUEgFrt8nck03ehJohNaoQEUFDQVoRI9mcYbONw1wfZvJ/1HL/WvTDYZcRae06hlYHwtr8PSvKpuFYZd1IYeqmR+leruEkNbV15pacejLrWJKx3RkfaPsfdwRNxMzWQRJPvJJgAn7S8p361Ef2y40ZW9Qatvtxxd64qWk//AM9pka+RubjmLakcwNz6islS46jwu4HQEmeQAB11qLxWdmLI6NC7PYTEYxslhCAIDXbkhUn82byH5Uf2udn1weCw2Htyx71r924dC7ZcgJ9JgCpr2PWsVhWa1ibZSzf8VssZK3Ykr5SuvrTr244fNh5P2LTH/rUCnCHlksuRydGJDaik0KnSimrkQZoQ9FmiZqAHlvEEbGKfYXjTp5+pqJBrg9JoDROz3tHu2PDmlTINpz4dRyJ2p9bxK2/GoFwrkcBwUyScwMzqdI86y43oqwdi+I5L5VkFxHsurITA8MEEHWCNalKH1Go7dF0ucRuXc3eEXO8lgXAzKf8AKRquukeVMrt/KVUmc6IW1EgmRAPoKUyW1X6p3ZdyrDxJ5A/bHnT/AIfxqzkZHRLJYEd+iZ3J5T09QanGLZuS8dExjGNvKUtEp7pCwyiCNwNZomCeWAPUDeYin+GwdtVK3UDlmU5gSMogjQjcEkGm4wSo5EGVOh+eselImxK6qFgWLAbEgCRGxFPOFOWu8ytrxFjoSSCEEdedMLtwF9DJGkLr0j1OsRQth7tq4CFZNyEbQuOgB3rP0pGy6NiFuoq3E70bgsYZY/hca1ScZixJjeSAsy0yYU+YqdxHEu5tKQAWcaA6QI3896jsRxxiZKW5MksEgmNN51rXk0tCh4UQilD4wviXYPO8nk2tSXBHyo6srSHIOoO6qf60n3uYKy8xmHy1p1w3h136wqhINwkGQJBVdgf96VpR2Ybsqa8ZLEHL3eU6OrFSukf1inlq+t1GN+5mPvW7pJJDCfqzzyEfIimyWCiZSrjKEJzKV8RB019KcYRwgFxrYdUdc2k5e8lQY6xU30oqoyDvS3iO5Jb8RJ/rXFqV4rhu6v3UUyqXHUHyBkfkaRGtdqOYUBrqSRqODQBxoKGgJpgBXV1DQABWdK9Iez3jQbhGGvtrltG0w5lrbZAPiR+decBWw+xjEs2DvLObuL02k/z3VBzHyBBj1pMBT2qW+7wRRjNy9dtF/wCee8YDyCqo+FVP2Z8FTE8RQMNLCm6VbWbkhU0I2BafgKX9pONJx3dM2YWAo6jvHXPcY+YGUD41A9jO0jYPGpiIkAk3ABJ7tjlf5ABvhUzsjBqB6J4pw3vNjlIaQfMRB9Zqke2K/n4fccxmBt2WHRu9BYehGtaEMYrhbikMhQOCNQQdV+dZp7Z7QTALPv3MTbB8wFZo+FNHHv6Y0BQGjEUStgATRaM1JzQIVFFNAbkUUvQMEnlUl2bvkYyyB9tja/8AUGX9YqLU60KZsylNWDKR65hH50Pg0zY7vAQqd5h8QLroC7W2tlSAhh1mYkcwd6hsRZiX+w3iGnLn6a1JY9mS+uItlGS6x1MFQcoF1Lin3W0O/KjYHBx3lxsNceyMuTNbc29zmaNCwiPKuRScXo6f9x2SeBwtsW0a/d7tCFU+Es0hQd+Q+FNeMMEzvbZbieFS+qkc5KnkZ3qMMxqAdz8zsByEQPhR+EQuKtElUHiLMwDKAFJ8QOkGIrNtuzPlJBcIi2yp71UZgWXQvlnQSRz39KVx73Dba1dfPkAvW2DFtJytBOo05Ua/ft5iWTvCWJVbbBLeUz9oCRvtRLVqycviuLaZbgI8LXLbyDEbm350mvoWSOMx2WwiuoLdyhJWJEPD5TyaBUfjMSFKCyxMTGaJ8Rk5/wCIa+VK2rBNpI8fdNctmNyubMCBud6ZMZJPkORGsAc+e9UHVlhs4lXz5RADEac/MDlrT61Oa5JnxCJ6d2hA/OqzgMaiZizHxADKqknQ7nkKn8JxFbuZlUgSBqRJyoon8q3GXwnJA9seLd7aQFJbP78xuQAJHkT86Zcc7QJgLXclBaQqpuHw3GdjJCgjcyv506wvClvuq3Cjx4igfYMuh31/pFZ/7RMF3Fm3ZJSUvnwq2YibZGpO+29TTTlQ+IqHEr5uu9xveuMznYbnoNo0FMlaKDNQZ+tdhENc39aNauTSZNBa3oAcmiE60M0W4tAB5oKBHn1o1AA1qPsExX/iMVanV0tOB5qWU/kwrLaufshxGTiamYm28eZVlMfKaTGujTtNjM+Mxbzqb1wAdQsL+q7VFhYGx+0I231ilsZcm5dM6G7eJ0n/ABGP6mkEO2gMSTMyc0RUT1EtI2L2Mca77DthXYE2CrL17onwqf5WBHypD28n/wAJhvPFE/8A4mqjeznjJw3ErDkgLcbuH32uaCf/ALmXXzq5e3+99XhF63brfAJlrcThzwqV/sx9qJRiaIaoRAZ4pMUJXWaGgQndooNDdNFFABlNK4fEZCrfwsrfhYH+lI0oF016UgNd+h20V3+kWi5DAWe7a4fF1MgDQj0prbxV1WDNcuMQDMsfD/KdhUJwjiBuIrMIdWNu5lX3soUo2XzUifSpnjtoqVBABaWiZMenKuXcZF4/kO8Lg0uw9xmGYnKqL4mj3mJOiqWmubAiD3LeNQc9ptdOqP8AajmDSXfyiQqqMoAAZpyjrJ60kb4Qj3gdYI8Qkg85mpdZ2qMfIF9bZhkLRpAIiDGoKjzpIOqgwpJ01LRGs6RTXvzz1PyoovGdhH/enRyvRI2uK3F0U5RIbwjc+tN7ryxJJMknUzvrSTMBzj10ohujqPnTAWmB/vyqx9nD9Uf5z/7Vqrgz5n8qtnZ3CsLRnKJYmMwn3V31rUeg4trRCcU7M3cM4W6uUn3WBkHb3WHPWs641xJrjgN9g3EmT4ouGCfOK1z2q8QXBJ3a3WuX7xzW7b+JLSjRnjkdSB5+lYqy6Qfn59arhVr0TyNfBN16UXehV+RoSAauQEtq60daOx60nbiaYx2tcaKpridaQAgUNdXUACanuwV/JxLCmYzXMh9HBH6xUDNLYC9kvWX/AIbtpvk4oGuj+94WYSTDudJ5sZB+VJuT8+Wkddf1pTHv9bc3H1lxTHQXGn8qQJ/Qct+g02jl51E9SLdaFreIyww0KsjARGqOGGvLar77b8eLrYCNjYe78XKj/vVAuGAFJ5kmBz5n1p92q4qb30KTOTBW1+PePP8A7RTic/8AJWrIQ0U0JoDVTjANFmuJotAhO8dqLNddOtEDa0AKA1xvUQrRrVqfT9aALR2WxTd9ZshgpvZgTt4mAFsT6IPnV44tZTNF6663VgMe6JUaAQWmTsOdZJ3xBkb6EeRG1XzgHaJr1vT3lkXLbDMrK2g3+zoddxUMkfpfDJJ7LlhOAg4XvipvIqQvcsFMD3nbNr8NajeG4G1inFkOLLtrbz+JWB3BIiGjblTHCcRuYeTZcoVeV1JUAjVddweh6UGLyks2XKWIaBoAWEnKeQk1Lwls1Ju9ErxrsDirB0C3V0GZCBE/xKTp61EtgEXMrsbrhQ3d2YC85z3DB6bdTR+McWuFe7Nx2OUByTqYEhT1ApnhcQgzgeGe7yz/AJTqJ/OmTbY5t8aCKGt2MNBaAHTvXBAB1zctPzp1e7Y4ge8mHjUx3KQZiRHwpjjRMOVX3ll+fPeDBHrRMSFW06jKSSSDOpg6T5+lFBWhx/aCPdIbDpmj38Me7A8DNOT3Tymehqzdm7CNaLLfVgWJGZSrDQCCPUb+dVjvCoSPCJmAAB/rp+tSfZNV7p80z3jbREZVppKxqckqMz4/xy5ir7XrpJJhVEzlRZyrPMwdT1qLJoclDkrpSpUiTdu2Jss+tJFacEUm7CmISIoqaGuMdaLOulMB0pozbUmDSgNIAwNdRV6UegDqLd900JoQKBknjbkszAnxOx0P8Wu3qaRtkxAiGg6HpJ1+WtJWbkZB5LPTTnrzn9K4a/wzr+ZqJ6MXpUPLTTzIkNyGk+fPf8qY37sueijKPQEn9WNOjpmBMGdANBppqeWk0w5n1P8Aua1HpP8AkP8AFB5oprpoCaocQVmrpok1xagQjiDrQLMULWixAH50jqNKYC6jrS4fSm1taVFIQpatzrU12cBt3lufZnu2PLx7fIx86hrddfxDxALZfKdz/Wk1ZqzUbOBe6QiKSxaMuw0MEk8h51P43sNfS3nBRyp91XBOUDkOe1Nex3FcPi+HxcW5ZviLV24gMMVEqzjoRqfOmOKttZulGOW4p+yTB0kMD0IMzXHL0i6d8IjiFubhJgZoIJkQYgj1pN8AAJNwAeev6VN41DeQ3NDAi4DzYaSB5iKhXwM7QP02+dNMHEb2kGaAZHUTB+BpwyKB7v6afGjWMPBksp6AUstwKQ7LnIM5Tqh6A8yJ3FDBLQxa0zeFczabLJMAbaTVm7LYdhabMCpznRgVPuryNNf+NL8+7ZIBGWLSobcc0I1Bqc7O8ZNy0zOis2cgtJk+FdWPM6/lTi3ZhmIm+OVJterVz7G8H97iPxWv264exzCfe4j8dv8AbrrJmSF6SuNWw/3O4T73Efitft0B9jWD+9xH4rf7dFiMbZ6KtbMPYzg/vcR+O3+3Xf3NYP7zEfjt/t0WMyFTSqmtaHsdwn3uI/Fa/bof7n8J97iPxWv2qLEZKTRwa1f+6DC/e4j8Vr9qhHsgwv3uI/Fa/aoAyehWtY/uhwv3uI/Fa/arh7IcL97iPxWv2qQzLbQlR8BvyBJ/36U4UEidCGkbDlWmW/ZLhRtdxH4rX7VKJ7KcMNruI/Fa/arDTOyGWKSszBTAkyNOnM6HamFuteveyrDGfrsRrpo1rrP3dIj2Q4X73EfitftU4ks01LSMootw1rP90WF+9xH4rX7VAfZBhfvcR+K1+1WyBkk0Umtd/ufwn3uI/Fa/aoD7H8J97iPxWv2qQjIVbWekfrSV5/Ea2L+53Cfe4j8Vr9ugPsawf3uI/Hb/AG6YzHVumlVuda10exvCfe4j8Vr9uhPscwn3uI/Fa/boFRkhvilsPiriEMpywQRzM9YrVV9juEG13EfitftUf+6LC/e4j8Vr9qgZmWD45iFuZ0xT5uYJaD6qTDDXnWu8D7R4S/h7d7FWma41nuiygEZlJQlRMjUTUa3sdwh3u4j8Vof/AMqsHCuwNi1YW2r3SFLEEshPiMn7HWpZI2tFsPm6kIcJwwtvmS5nw12bbgrDggaKysYE8nmqxigiHKrBzJmJKqo2GY7tV8w/Y+2P8S6RzQlMraz4hk1FIWfZ7Zum4zXbw0JAU21Ak9O7qCgy0vC4V3s52aOJOjLbSCZbRmAP2FOkeZNPeNdgyLbXMNdF1QPEhgOoB8RAGjelWPF9kbcAm5eOgEFwQABsBl0FIWOyttGDpcuqw5hlH/60vEiXqzOWwwkzm0nfQx0qydllXuWgN753/lWp3GdkLTOzF7ssZMFN/wAFPeE9mLdtCA9wjMTqV6Acl8qrGLBuJ//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551" y="5421312"/>
            <a:ext cx="447586" cy="44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17" descr="http://bestclipartblog.com/clipart-pics/snail-clipart-7.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4637" y="1454930"/>
            <a:ext cx="2830929" cy="2807725"/>
          </a:xfrm>
          <a:prstGeom prst="rect">
            <a:avLst/>
          </a:prstGeom>
          <a:noFill/>
          <a:extLst>
            <a:ext uri="{909E8E84-426E-40DD-AFC4-6F175D3DCCD1}">
              <a14:hiddenFill xmlns:a14="http://schemas.microsoft.com/office/drawing/2010/main">
                <a:solidFill>
                  <a:srgbClr val="FFFFFF"/>
                </a:solidFill>
              </a14:hiddenFill>
            </a:ext>
          </a:extLst>
        </p:spPr>
      </p:pic>
      <p:pic>
        <p:nvPicPr>
          <p:cNvPr id="5139"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09442" y="2647924"/>
            <a:ext cx="13525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7113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1558</TotalTime>
  <Words>1279</Words>
  <Application>Microsoft Office PowerPoint</Application>
  <PresentationFormat>On-screen Show (4:3)</PresentationFormat>
  <Paragraphs>158</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Where does this topic fit?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dc:title>
  <dc:creator>Larry</dc:creator>
  <cp:lastModifiedBy>Larry Press</cp:lastModifiedBy>
  <cp:revision>61</cp:revision>
  <dcterms:created xsi:type="dcterms:W3CDTF">2010-07-13T13:09:27Z</dcterms:created>
  <dcterms:modified xsi:type="dcterms:W3CDTF">2019-09-10T00:16:58Z</dcterms:modified>
</cp:coreProperties>
</file>