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3" r:id="rId2"/>
    <p:sldId id="264" r:id="rId3"/>
    <p:sldId id="285" r:id="rId4"/>
    <p:sldId id="282" r:id="rId5"/>
    <p:sldId id="258" r:id="rId6"/>
    <p:sldId id="272" r:id="rId7"/>
    <p:sldId id="268" r:id="rId8"/>
    <p:sldId id="273" r:id="rId9"/>
    <p:sldId id="269" r:id="rId10"/>
    <p:sldId id="275" r:id="rId11"/>
    <p:sldId id="278" r:id="rId12"/>
    <p:sldId id="280" r:id="rId13"/>
    <p:sldId id="281" r:id="rId14"/>
    <p:sldId id="283" r:id="rId15"/>
    <p:sldId id="266" r:id="rId16"/>
    <p:sldId id="261"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21" autoAdjust="0"/>
  </p:normalViewPr>
  <p:slideViewPr>
    <p:cSldViewPr snapToGrid="0" snapToObjects="1">
      <p:cViewPr varScale="1">
        <p:scale>
          <a:sx n="66" d="100"/>
          <a:sy n="66" d="100"/>
        </p:scale>
        <p:origin x="1651" y="4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EAA7B8-C9E3-430F-AF36-0900B4878D36}" type="datetimeFigureOut">
              <a:rPr lang="en-US" smtClean="0"/>
              <a:t>1/29/2020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71822-4C48-4054-802C-DE4A10B77D14}" type="slidenum">
              <a:rPr lang="en-US" smtClean="0"/>
              <a:t>‹#›</a:t>
            </a:fld>
            <a:endParaRPr lang="en-US"/>
          </a:p>
        </p:txBody>
      </p:sp>
    </p:spTree>
    <p:extLst>
      <p:ext uri="{BB962C8B-B14F-4D97-AF65-F5344CB8AC3E}">
        <p14:creationId xmlns:p14="http://schemas.microsoft.com/office/powerpoint/2010/main" val="114924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0EB78-57B6-4F01-8CDA-2C3212E30F40}" type="slidenum">
              <a:rPr lang="en-US"/>
              <a:pPr/>
              <a:t>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dirty="0" smtClean="0"/>
              <a:t>Use this list of skills and</a:t>
            </a:r>
            <a:r>
              <a:rPr lang="en-US" baseline="0" dirty="0" smtClean="0"/>
              <a:t> concepts as a self-check on your understanding.  Can you explain each of the concepts to someone else in your own words?  Do you have the skill?  If not, get help.</a:t>
            </a:r>
          </a:p>
          <a:p>
            <a:endParaRPr lang="en-US" baseline="0" dirty="0" smtClean="0"/>
          </a:p>
        </p:txBody>
      </p:sp>
    </p:spTree>
    <p:extLst>
      <p:ext uri="{BB962C8B-B14F-4D97-AF65-F5344CB8AC3E}">
        <p14:creationId xmlns:p14="http://schemas.microsoft.com/office/powerpoint/2010/main" val="4030661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these questions – try to answer at</a:t>
            </a:r>
            <a:r>
              <a:rPr lang="en-US" baseline="0" dirty="0" smtClean="0"/>
              <a:t> least some of them before you go on</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10</a:t>
            </a:fld>
            <a:endParaRPr lang="en-US"/>
          </a:p>
        </p:txBody>
      </p:sp>
    </p:spTree>
    <p:extLst>
      <p:ext uri="{BB962C8B-B14F-4D97-AF65-F5344CB8AC3E}">
        <p14:creationId xmlns:p14="http://schemas.microsoft.com/office/powerpoint/2010/main" val="4042343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0BA58A7-9939-481D-97FB-338526FCBC9C}" type="slidenum">
              <a:rPr lang="en-US" smtClean="0"/>
              <a:pPr eaLnBrk="1" hangingPunct="1"/>
              <a:t>11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r>
              <a:rPr lang="en-US" sz="1200" dirty="0" smtClean="0"/>
              <a:t>While I was creating the survey and reviewing the results, </a:t>
            </a:r>
            <a:r>
              <a:rPr lang="en-US" sz="1200" baseline="0" dirty="0" smtClean="0"/>
              <a:t>my computer was the client of the server.</a:t>
            </a:r>
          </a:p>
          <a:p>
            <a:endParaRPr lang="en-US" sz="1200" baseline="0" dirty="0" smtClean="0"/>
          </a:p>
          <a:p>
            <a:r>
              <a:rPr lang="en-US" sz="1200" baseline="0" dirty="0" smtClean="0"/>
              <a:t>While I was creating the survey, I was running a survey creation program on my client computer.</a:t>
            </a:r>
          </a:p>
          <a:p>
            <a:endParaRPr lang="en-US" sz="1200" baseline="0" dirty="0" smtClean="0"/>
          </a:p>
          <a:p>
            <a:r>
              <a:rPr lang="en-US" sz="1200" baseline="0" dirty="0" smtClean="0"/>
              <a:t>While you were completing the survey, you were running survey completion software on your client computer.</a:t>
            </a:r>
          </a:p>
          <a:p>
            <a:endParaRPr lang="en-US" sz="1200" baseline="0" dirty="0" smtClean="0"/>
          </a:p>
          <a:p>
            <a:r>
              <a:rPr lang="en-US" sz="1200" baseline="0" dirty="0" smtClean="0"/>
              <a:t>My client computer is a Dell laptop and I was sitting in my home office when I created the survey.</a:t>
            </a:r>
          </a:p>
          <a:p>
            <a:endParaRPr lang="en-US" sz="1200" baseline="0" dirty="0" smtClean="0"/>
          </a:p>
          <a:p>
            <a:r>
              <a:rPr lang="en-US" sz="1200" baseline="0" dirty="0" smtClean="0"/>
              <a:t>Where were you and what computer were you using while you completed the survey?  At school in a computer lab or classroom?  At home?  At work?</a:t>
            </a:r>
          </a:p>
          <a:p>
            <a:endParaRPr lang="en-US" sz="1200" baseline="0" dirty="0" smtClean="0"/>
          </a:p>
          <a:p>
            <a:r>
              <a:rPr lang="en-US" sz="1200" dirty="0" smtClean="0"/>
              <a:t>The</a:t>
            </a:r>
            <a:r>
              <a:rPr lang="en-US" sz="1200" baseline="0" dirty="0" smtClean="0"/>
              <a:t> server is owned by Survey Gizmo, the company that provides the survey service.</a:t>
            </a:r>
          </a:p>
          <a:p>
            <a:endParaRPr lang="en-US" sz="1200" baseline="0" dirty="0" smtClean="0"/>
          </a:p>
          <a:p>
            <a:r>
              <a:rPr lang="en-US" sz="1200" dirty="0" smtClean="0"/>
              <a:t>Survey Gizmo</a:t>
            </a:r>
            <a:r>
              <a:rPr lang="en-US" sz="1200" baseline="0" dirty="0" smtClean="0"/>
              <a:t>’s office is in Boulder, Colorado.</a:t>
            </a:r>
          </a:p>
          <a:p>
            <a:endParaRPr lang="en-US" sz="1200" baseline="0" dirty="0" smtClean="0"/>
          </a:p>
          <a:p>
            <a:r>
              <a:rPr lang="en-US" sz="1200" baseline="0" dirty="0" smtClean="0"/>
              <a:t>Perhaps the server is there, perhaps not. All we know for sure is that it is connected to the Internet.</a:t>
            </a:r>
          </a:p>
          <a:p>
            <a:endParaRPr lang="en-US" sz="1200" baseline="0" dirty="0" smtClean="0"/>
          </a:p>
          <a:p>
            <a:r>
              <a:rPr lang="en-US" sz="1200" baseline="0" dirty="0" smtClean="0"/>
              <a:t>Our client computers are also connected to the Internet and information travels across the Internet.</a:t>
            </a:r>
            <a:endParaRPr lang="en-US" sz="1200" dirty="0" smtClean="0"/>
          </a:p>
          <a:p>
            <a:pPr eaLnBrk="1" hangingPunct="1"/>
            <a:endParaRPr lang="en-US" sz="1200" dirty="0" smtClean="0">
              <a:latin typeface="+mj-lt"/>
              <a:cs typeface="Arial" charset="0"/>
            </a:endParaRPr>
          </a:p>
        </p:txBody>
      </p:sp>
    </p:spTree>
    <p:extLst>
      <p:ext uri="{BB962C8B-B14F-4D97-AF65-F5344CB8AC3E}">
        <p14:creationId xmlns:p14="http://schemas.microsoft.com/office/powerpoint/2010/main" val="4047336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j-lt"/>
              </a:rPr>
              <a:t>Note</a:t>
            </a:r>
            <a:r>
              <a:rPr lang="en-US" sz="1200" baseline="0" dirty="0" smtClean="0">
                <a:latin typeface="+mj-lt"/>
              </a:rPr>
              <a:t> that the word “server” is used for two separate, but related things.</a:t>
            </a:r>
          </a:p>
          <a:p>
            <a:endParaRPr lang="en-US" sz="1200" baseline="0" dirty="0" smtClean="0">
              <a:latin typeface="+mj-lt"/>
            </a:endParaRPr>
          </a:p>
          <a:p>
            <a:r>
              <a:rPr lang="en-US" sz="1200" baseline="0" dirty="0" smtClean="0">
                <a:latin typeface="+mj-lt"/>
              </a:rPr>
              <a:t>The term server is used for a computer that is connected and is programmed to provide some service.</a:t>
            </a:r>
          </a:p>
          <a:p>
            <a:endParaRPr lang="en-US" sz="1200" baseline="0" dirty="0" smtClean="0">
              <a:latin typeface="+mj-lt"/>
            </a:endParaRPr>
          </a:p>
          <a:p>
            <a:r>
              <a:rPr lang="en-US" sz="1200" baseline="0" dirty="0" smtClean="0">
                <a:latin typeface="+mj-lt"/>
              </a:rPr>
              <a:t>The term “server” is used both for that program and for the computer it is running on.</a:t>
            </a:r>
          </a:p>
          <a:p>
            <a:endParaRPr lang="en-US" sz="1200" baseline="0" dirty="0" smtClean="0">
              <a:latin typeface="+mj-lt"/>
            </a:endParaRPr>
          </a:p>
          <a:p>
            <a:r>
              <a:rPr lang="en-US" sz="1200" baseline="0" dirty="0" smtClean="0">
                <a:latin typeface="+mj-lt"/>
              </a:rPr>
              <a:t>In this case, the server is a computer that is connected to the Internet and is running a survey server program.</a:t>
            </a:r>
          </a:p>
          <a:p>
            <a:endParaRPr lang="en-US" sz="1200" baseline="0" dirty="0" smtClean="0">
              <a:latin typeface="+mj-lt"/>
            </a:endParaRPr>
          </a:p>
          <a:p>
            <a:endParaRPr lang="en-US" sz="1200" baseline="0" dirty="0" smtClean="0">
              <a:latin typeface="+mj-lt"/>
            </a:endParaRPr>
          </a:p>
        </p:txBody>
      </p:sp>
      <p:sp>
        <p:nvSpPr>
          <p:cNvPr id="4" name="Slide Number Placeholder 3"/>
          <p:cNvSpPr>
            <a:spLocks noGrp="1"/>
          </p:cNvSpPr>
          <p:nvPr>
            <p:ph type="sldNum" sz="quarter" idx="10"/>
          </p:nvPr>
        </p:nvSpPr>
        <p:spPr/>
        <p:txBody>
          <a:bodyPr/>
          <a:lstStyle/>
          <a:p>
            <a:fld id="{5DC71822-4C48-4054-802C-DE4A10B77D14}" type="slidenum">
              <a:rPr lang="en-US" smtClean="0"/>
              <a:t>12</a:t>
            </a:fld>
            <a:endParaRPr lang="en-US"/>
          </a:p>
        </p:txBody>
      </p:sp>
    </p:spTree>
    <p:extLst>
      <p:ext uri="{BB962C8B-B14F-4D97-AF65-F5344CB8AC3E}">
        <p14:creationId xmlns:p14="http://schemas.microsoft.com/office/powerpoint/2010/main" val="1005188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smtClean="0">
                <a:latin typeface="+mj-lt"/>
              </a:rPr>
              <a:t>The word “client” is also used to designate a computer that is connected to the Internet and is programmed to use (geeks say “consume”) some service.</a:t>
            </a:r>
          </a:p>
          <a:p>
            <a:endParaRPr lang="en-US" sz="1200" baseline="0" dirty="0" smtClean="0">
              <a:latin typeface="+mj-lt"/>
            </a:endParaRPr>
          </a:p>
          <a:p>
            <a:r>
              <a:rPr lang="en-US" sz="1200" baseline="0" dirty="0" smtClean="0">
                <a:latin typeface="+mj-lt"/>
              </a:rPr>
              <a:t>The term “client” is used both for that program and for the computer it is running on.</a:t>
            </a:r>
          </a:p>
          <a:p>
            <a:endParaRPr lang="en-US" sz="1200" baseline="0" dirty="0" smtClean="0">
              <a:latin typeface="+mj-lt"/>
            </a:endParaRPr>
          </a:p>
          <a:p>
            <a:r>
              <a:rPr lang="en-US" sz="1200" baseline="0" dirty="0" smtClean="0">
                <a:latin typeface="+mj-lt"/>
              </a:rPr>
              <a:t>In this case, I used survey creation program on my client computer and you used a survey completion program on your client computer.</a:t>
            </a:r>
          </a:p>
          <a:p>
            <a:endParaRPr lang="en-US" sz="1200" baseline="0" dirty="0" smtClean="0">
              <a:latin typeface="+mj-lt"/>
            </a:endParaRPr>
          </a:p>
          <a:p>
            <a:endParaRPr lang="en-US" sz="1200" baseline="0" dirty="0" smtClean="0">
              <a:latin typeface="+mj-lt"/>
            </a:endParaRPr>
          </a:p>
        </p:txBody>
      </p:sp>
      <p:sp>
        <p:nvSpPr>
          <p:cNvPr id="4" name="Slide Number Placeholder 3"/>
          <p:cNvSpPr>
            <a:spLocks noGrp="1"/>
          </p:cNvSpPr>
          <p:nvPr>
            <p:ph type="sldNum" sz="quarter" idx="10"/>
          </p:nvPr>
        </p:nvSpPr>
        <p:spPr/>
        <p:txBody>
          <a:bodyPr/>
          <a:lstStyle/>
          <a:p>
            <a:fld id="{5DC71822-4C48-4054-802C-DE4A10B77D14}" type="slidenum">
              <a:rPr lang="en-US" smtClean="0"/>
              <a:t>13</a:t>
            </a:fld>
            <a:endParaRPr lang="en-US"/>
          </a:p>
        </p:txBody>
      </p:sp>
    </p:spTree>
    <p:extLst>
      <p:ext uri="{BB962C8B-B14F-4D97-AF65-F5344CB8AC3E}">
        <p14:creationId xmlns:p14="http://schemas.microsoft.com/office/powerpoint/2010/main" val="1005188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seen three client programs – one that I used to create the survey, one you used to complete it and a third that I used to analyze the survey results.</a:t>
            </a:r>
          </a:p>
          <a:p>
            <a:endParaRPr lang="en-US" baseline="0" dirty="0" smtClean="0"/>
          </a:p>
          <a:p>
            <a:r>
              <a:rPr lang="en-US" baseline="0" dirty="0" smtClean="0"/>
              <a:t>Those programs were running on our client computers.</a:t>
            </a:r>
          </a:p>
          <a:p>
            <a:endParaRPr lang="en-US" baseline="0" dirty="0" smtClean="0"/>
          </a:p>
          <a:p>
            <a:r>
              <a:rPr lang="en-US" baseline="0" dirty="0" smtClean="0"/>
              <a:t>But, how did those programs get to our client computers?  </a:t>
            </a:r>
          </a:p>
          <a:p>
            <a:endParaRPr lang="en-US" baseline="0" dirty="0" smtClean="0"/>
          </a:p>
          <a:p>
            <a:r>
              <a:rPr lang="en-US" baseline="0" dirty="0" smtClean="0"/>
              <a:t>Did they come pre-installed from the factory?  Did we purchase them?</a:t>
            </a:r>
          </a:p>
          <a:p>
            <a:endParaRPr lang="en-US" baseline="0" dirty="0" smtClean="0"/>
          </a:p>
          <a:p>
            <a:r>
              <a:rPr lang="en-US" baseline="0" dirty="0" smtClean="0"/>
              <a:t>None of the above – it turns out they were downloaded from the Survey Gizmo server.</a:t>
            </a:r>
          </a:p>
          <a:p>
            <a:endParaRPr lang="en-US" baseline="0" dirty="0" smtClean="0"/>
          </a:p>
          <a:p>
            <a:r>
              <a:rPr lang="en-US" baseline="0" dirty="0" smtClean="0"/>
              <a:t>For example, when you clicked on the link to the survey on the Survey Gizmo Web site, it automatically downloaded both the survey completion program and the survey questions (data used by that program).</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14</a:t>
            </a:fld>
            <a:endParaRPr lang="en-US"/>
          </a:p>
        </p:txBody>
      </p:sp>
    </p:spTree>
    <p:extLst>
      <p:ext uri="{BB962C8B-B14F-4D97-AF65-F5344CB8AC3E}">
        <p14:creationId xmlns:p14="http://schemas.microsoft.com/office/powerpoint/2010/main" val="1799286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saw how a survey service works – creating, completing and analyzing a survey.</a:t>
            </a:r>
          </a:p>
          <a:p>
            <a:endParaRPr lang="en-US" baseline="0" dirty="0" smtClean="0"/>
          </a:p>
          <a:p>
            <a:r>
              <a:rPr lang="en-US" baseline="0" dirty="0" smtClean="0"/>
              <a:t>We saw how data flowed between client and server computers.</a:t>
            </a:r>
          </a:p>
          <a:p>
            <a:endParaRPr lang="en-US" baseline="0" dirty="0" smtClean="0"/>
          </a:p>
          <a:p>
            <a:r>
              <a:rPr lang="en-US" baseline="0" dirty="0" smtClean="0"/>
              <a:t>The survey authoring, completing and analysis programs were downloaded from a server to our client computers.</a:t>
            </a:r>
          </a:p>
          <a:p>
            <a:endParaRPr lang="en-US" baseline="0" dirty="0" smtClean="0"/>
          </a:p>
          <a:p>
            <a:r>
              <a:rPr lang="en-US" baseline="0" dirty="0" smtClean="0"/>
              <a:t>I uploaded the survey questions and the students uploaded their answers.</a:t>
            </a:r>
          </a:p>
          <a:p>
            <a:endParaRPr lang="en-US" baseline="0" dirty="0" smtClean="0"/>
          </a:p>
          <a:p>
            <a:r>
              <a:rPr lang="en-US" baseline="0" dirty="0" smtClean="0"/>
              <a:t>Then I requested a summary report and it was downloaded from the server to my client computer.</a:t>
            </a:r>
          </a:p>
        </p:txBody>
      </p:sp>
      <p:sp>
        <p:nvSpPr>
          <p:cNvPr id="4" name="Slide Number Placeholder 3"/>
          <p:cNvSpPr>
            <a:spLocks noGrp="1"/>
          </p:cNvSpPr>
          <p:nvPr>
            <p:ph type="sldNum" sz="quarter" idx="10"/>
          </p:nvPr>
        </p:nvSpPr>
        <p:spPr/>
        <p:txBody>
          <a:bodyPr/>
          <a:lstStyle/>
          <a:p>
            <a:fld id="{5DC71822-4C48-4054-802C-DE4A10B77D14}" type="slidenum">
              <a:rPr lang="en-US" smtClean="0"/>
              <a:t>15</a:t>
            </a:fld>
            <a:endParaRPr lang="en-US"/>
          </a:p>
        </p:txBody>
      </p:sp>
    </p:spTree>
    <p:extLst>
      <p:ext uri="{BB962C8B-B14F-4D97-AF65-F5344CB8AC3E}">
        <p14:creationId xmlns:p14="http://schemas.microsoft.com/office/powerpoint/2010/main" val="1815615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16</a:t>
            </a:fld>
            <a:endParaRPr lang="en-US"/>
          </a:p>
        </p:txBody>
      </p:sp>
    </p:spTree>
    <p:extLst>
      <p:ext uri="{BB962C8B-B14F-4D97-AF65-F5344CB8AC3E}">
        <p14:creationId xmlns:p14="http://schemas.microsoft.com/office/powerpoint/2010/main" val="33842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23F76-B5F8-4188-8194-CA8DA8F5EDB8}" type="slidenum">
              <a:rPr lang="en-US"/>
              <a:pPr/>
              <a:t>2</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dirty="0" smtClean="0"/>
              <a:t>I was able to develop our class survey application in a short time using</a:t>
            </a:r>
            <a:r>
              <a:rPr lang="en-US" baseline="0" dirty="0" smtClean="0"/>
              <a:t> Survey Gizmos service.</a:t>
            </a:r>
            <a:endParaRPr lang="en-US" dirty="0"/>
          </a:p>
        </p:txBody>
      </p:sp>
    </p:spTree>
    <p:extLst>
      <p:ext uri="{BB962C8B-B14F-4D97-AF65-F5344CB8AC3E}">
        <p14:creationId xmlns:p14="http://schemas.microsoft.com/office/powerpoint/2010/main" val="178607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As technology</a:t>
            </a:r>
            <a:r>
              <a:rPr lang="en-US" baseline="0" dirty="0" smtClean="0"/>
              <a:t> improves, our tools improve and the kinds of applications we can create become more powerful.</a:t>
            </a:r>
          </a:p>
          <a:p>
            <a:endParaRPr lang="en-US" baseline="0" dirty="0" smtClean="0"/>
          </a:p>
          <a:p>
            <a:r>
              <a:rPr lang="en-US" baseline="0" dirty="0" smtClean="0"/>
              <a:t>During the early days of computing, we shared large, expensive computers by connecting terminals to them or submitting jobs in batches and waiting – usually several hours – to get the results.</a:t>
            </a:r>
          </a:p>
          <a:p>
            <a:endParaRPr lang="en-US" baseline="0" dirty="0" smtClean="0"/>
          </a:p>
          <a:p>
            <a:r>
              <a:rPr lang="en-US" baseline="0" dirty="0" smtClean="0"/>
              <a:t>In those days, programs were written by specialized engineers.</a:t>
            </a:r>
          </a:p>
          <a:p>
            <a:endParaRPr lang="en-US" baseline="0" dirty="0" smtClean="0"/>
          </a:p>
          <a:p>
            <a:r>
              <a:rPr lang="en-US" baseline="0" dirty="0" smtClean="0"/>
              <a:t>With the advent of personal computers, managers, teachers and others were able to develop applications using tools like spreadsheets or personal database managers.</a:t>
            </a:r>
          </a:p>
          <a:p>
            <a:endParaRPr lang="en-US" baseline="0" dirty="0" smtClean="0"/>
          </a:p>
          <a:p>
            <a:r>
              <a:rPr lang="en-US" baseline="0" dirty="0" smtClean="0"/>
              <a:t>Today, the general public can easily develop simple applications using tools like blogging, survey, database development services.</a:t>
            </a:r>
          </a:p>
          <a:p>
            <a:endParaRPr lang="en-US" baseline="0" dirty="0" smtClean="0"/>
          </a:p>
          <a:p>
            <a:r>
              <a:rPr lang="en-US" baseline="0" dirty="0" smtClean="0"/>
              <a:t>Modern technology makes new, complex applications possible and, while it is easier to develop simple applications, professional programmers are still needed to develop complex applications.</a:t>
            </a:r>
          </a:p>
          <a:p>
            <a:endParaRPr lang="en-US" baseline="0" dirty="0" smtClean="0"/>
          </a:p>
          <a:p>
            <a:r>
              <a:rPr lang="en-US" baseline="0" dirty="0" smtClean="0"/>
              <a:t>New programs were written by professional programmers in those days and I</a:t>
            </a:r>
          </a:p>
          <a:p>
            <a:endParaRPr lang="en-US" baseline="0" dirty="0" smtClean="0"/>
          </a:p>
          <a:p>
            <a:endParaRPr lang="en-US" baseline="0" dirty="0" smtClean="0"/>
          </a:p>
          <a:p>
            <a:endParaRPr lang="en-US" baseline="0" dirty="0"/>
          </a:p>
          <a:p>
            <a:r>
              <a:rPr lang="en-US" baseline="0" dirty="0" smtClean="0"/>
              <a:t>This enables us to develop simple applications easily and frees us to develop previously impossibly complex applications.</a:t>
            </a:r>
          </a:p>
        </p:txBody>
      </p:sp>
      <p:sp>
        <p:nvSpPr>
          <p:cNvPr id="4" name="Slide Number Placeholder 3"/>
          <p:cNvSpPr>
            <a:spLocks noGrp="1"/>
          </p:cNvSpPr>
          <p:nvPr>
            <p:ph type="sldNum" sz="quarter" idx="10"/>
          </p:nvPr>
        </p:nvSpPr>
        <p:spPr/>
        <p:txBody>
          <a:bodyPr/>
          <a:lstStyle/>
          <a:p>
            <a:fld id="{732A62A9-46FA-4B87-B3E6-1CFDF8308C82}" type="slidenum">
              <a:rPr lang="en-US" smtClean="0"/>
              <a:t>3</a:t>
            </a:fld>
            <a:endParaRPr lang="en-US"/>
          </a:p>
        </p:txBody>
      </p:sp>
    </p:spTree>
    <p:extLst>
      <p:ext uri="{BB962C8B-B14F-4D97-AF65-F5344CB8AC3E}">
        <p14:creationId xmlns:p14="http://schemas.microsoft.com/office/powerpoint/2010/main" val="2634757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all taken online surveys.</a:t>
            </a:r>
          </a:p>
          <a:p>
            <a:endParaRPr lang="en-US" dirty="0" smtClean="0"/>
          </a:p>
          <a:p>
            <a:r>
              <a:rPr lang="en-US" dirty="0" smtClean="0"/>
              <a:t>In our class, we begin the term with a student background survey.</a:t>
            </a:r>
          </a:p>
          <a:p>
            <a:endParaRPr lang="en-US" dirty="0" smtClean="0"/>
          </a:p>
          <a:p>
            <a:r>
              <a:rPr lang="en-US" dirty="0" smtClean="0"/>
              <a:t>I create the survey</a:t>
            </a:r>
            <a:r>
              <a:rPr lang="en-US" baseline="0" dirty="0" smtClean="0"/>
              <a:t> using an Internet service run by a company called Survey Gizmo and each student completes it.</a:t>
            </a:r>
          </a:p>
          <a:p>
            <a:endParaRPr lang="en-US" baseline="0" dirty="0" smtClean="0"/>
          </a:p>
          <a:p>
            <a:r>
              <a:rPr lang="en-US" baseline="0" dirty="0" smtClean="0"/>
              <a:t>This presentation shows the process works -- how the survey is created, completed and analyzed.</a:t>
            </a:r>
          </a:p>
          <a:p>
            <a:endParaRPr lang="en-US" baseline="0" dirty="0" smtClean="0"/>
          </a:p>
          <a:p>
            <a:r>
              <a:rPr lang="en-US" baseline="0" dirty="0" smtClean="0"/>
              <a:t>I use Survey Gizmo in this example, but there are many competing survey services on the Internet and they all work in the same general way.</a:t>
            </a:r>
          </a:p>
          <a:p>
            <a:endParaRPr lang="en-US" baseline="0" dirty="0" smtClean="0"/>
          </a:p>
          <a:p>
            <a:r>
              <a:rPr lang="en-US" dirty="0" smtClean="0"/>
              <a:t>The first step is</a:t>
            </a:r>
            <a:r>
              <a:rPr lang="en-US" baseline="0" dirty="0" smtClean="0"/>
              <a:t> creating the survey.</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4</a:t>
            </a:fld>
            <a:endParaRPr lang="en-US"/>
          </a:p>
        </p:txBody>
      </p:sp>
    </p:spTree>
    <p:extLst>
      <p:ext uri="{BB962C8B-B14F-4D97-AF65-F5344CB8AC3E}">
        <p14:creationId xmlns:p14="http://schemas.microsoft.com/office/powerpoint/2010/main" val="2655940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added the survey questions one at a time using the survey creation program.</a:t>
            </a:r>
          </a:p>
          <a:p>
            <a:endParaRPr lang="en-US" baseline="0" dirty="0" smtClean="0"/>
          </a:p>
          <a:p>
            <a:r>
              <a:rPr lang="en-US" baseline="0" dirty="0" smtClean="0"/>
              <a:t>First I selected the question type from a drop down menu. (left)</a:t>
            </a:r>
          </a:p>
          <a:p>
            <a:endParaRPr lang="en-US" baseline="0" dirty="0" smtClean="0"/>
          </a:p>
          <a:p>
            <a:r>
              <a:rPr lang="en-US" baseline="0" dirty="0" smtClean="0"/>
              <a:t>Then I entered the question and alternative answers . (right)</a:t>
            </a:r>
          </a:p>
          <a:p>
            <a:endParaRPr lang="en-US" baseline="0" dirty="0" smtClean="0"/>
          </a:p>
          <a:p>
            <a:r>
              <a:rPr lang="en-US" baseline="0" dirty="0" smtClean="0"/>
              <a:t>There is a different form for entering each type of question.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5</a:t>
            </a:fld>
            <a:endParaRPr lang="en-US"/>
          </a:p>
        </p:txBody>
      </p:sp>
    </p:spTree>
    <p:extLst>
      <p:ext uri="{BB962C8B-B14F-4D97-AF65-F5344CB8AC3E}">
        <p14:creationId xmlns:p14="http://schemas.microsoft.com/office/powerpoint/2010/main" val="240876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 finished the drafting the survey,</a:t>
            </a:r>
            <a:r>
              <a:rPr lang="en-US" baseline="0" dirty="0" smtClean="0"/>
              <a:t> I saved it on the Survey Gizmo server.</a:t>
            </a:r>
          </a:p>
          <a:p>
            <a:endParaRPr lang="en-US" baseline="0" dirty="0" smtClean="0"/>
          </a:p>
          <a:p>
            <a:r>
              <a:rPr lang="en-US" baseline="0" dirty="0" smtClean="0"/>
              <a:t>A geek might say the survey data was “uploaded” to the server</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6</a:t>
            </a:fld>
            <a:endParaRPr lang="en-US"/>
          </a:p>
        </p:txBody>
      </p:sp>
    </p:spTree>
    <p:extLst>
      <p:ext uri="{BB962C8B-B14F-4D97-AF65-F5344CB8AC3E}">
        <p14:creationId xmlns:p14="http://schemas.microsoft.com/office/powerpoint/2010/main" val="1962139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questions were transferred (downloaded) from the server to your client computer and you completed the survey</a:t>
            </a:r>
            <a:r>
              <a:rPr lang="en-US" baseline="0" dirty="0" smtClean="0"/>
              <a:t> using a survey completion program.</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7</a:t>
            </a:fld>
            <a:endParaRPr lang="en-US"/>
          </a:p>
        </p:txBody>
      </p:sp>
    </p:spTree>
    <p:extLst>
      <p:ext uri="{BB962C8B-B14F-4D97-AF65-F5344CB8AC3E}">
        <p14:creationId xmlns:p14="http://schemas.microsoft.com/office/powerpoint/2010/main" val="3700517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finished the survey,</a:t>
            </a:r>
            <a:r>
              <a:rPr lang="en-US" baseline="0" dirty="0" smtClean="0"/>
              <a:t> your answers were saved on the Survey Gizmo server.</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8</a:t>
            </a:fld>
            <a:endParaRPr lang="en-US"/>
          </a:p>
        </p:txBody>
      </p:sp>
    </p:spTree>
    <p:extLst>
      <p:ext uri="{BB962C8B-B14F-4D97-AF65-F5344CB8AC3E}">
        <p14:creationId xmlns:p14="http://schemas.microsoft.com/office/powerpoint/2010/main" val="1962139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results</a:t>
            </a:r>
            <a:r>
              <a:rPr lang="en-US" baseline="0" dirty="0" smtClean="0"/>
              <a:t> were transferred from the server to my  client computer, which displayed them.</a:t>
            </a:r>
            <a:endParaRPr lang="en-US" dirty="0"/>
          </a:p>
        </p:txBody>
      </p:sp>
      <p:sp>
        <p:nvSpPr>
          <p:cNvPr id="4" name="Slide Number Placeholder 3"/>
          <p:cNvSpPr>
            <a:spLocks noGrp="1"/>
          </p:cNvSpPr>
          <p:nvPr>
            <p:ph type="sldNum" sz="quarter" idx="10"/>
          </p:nvPr>
        </p:nvSpPr>
        <p:spPr/>
        <p:txBody>
          <a:bodyPr/>
          <a:lstStyle/>
          <a:p>
            <a:fld id="{5DC71822-4C48-4054-802C-DE4A10B77D14}" type="slidenum">
              <a:rPr lang="en-US" smtClean="0"/>
              <a:t>9</a:t>
            </a:fld>
            <a:endParaRPr lang="en-US"/>
          </a:p>
        </p:txBody>
      </p:sp>
    </p:spTree>
    <p:extLst>
      <p:ext uri="{BB962C8B-B14F-4D97-AF65-F5344CB8AC3E}">
        <p14:creationId xmlns:p14="http://schemas.microsoft.com/office/powerpoint/2010/main" val="1145446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173621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134599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13236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87765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3535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1EC2E8-6208-4D0D-8105-A8D78B424E2F}"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208066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1EC2E8-6208-4D0D-8105-A8D78B424E2F}"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39019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EC2E8-6208-4D0D-8105-A8D78B424E2F}"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77602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EC2E8-6208-4D0D-8105-A8D78B424E2F}"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1194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EC2E8-6208-4D0D-8105-A8D78B424E2F}"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38873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EC2E8-6208-4D0D-8105-A8D78B424E2F}"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a:p>
        </p:txBody>
      </p:sp>
    </p:spTree>
    <p:extLst>
      <p:ext uri="{BB962C8B-B14F-4D97-AF65-F5344CB8AC3E}">
        <p14:creationId xmlns:p14="http://schemas.microsoft.com/office/powerpoint/2010/main" val="100566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EC2E8-6208-4D0D-8105-A8D78B424E2F}" type="datetimeFigureOut">
              <a:rPr lang="en-US" smtClean="0"/>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726DF5-5BCB-4BA9-95DA-1D2D507DBFE9}" type="slidenum">
              <a:rPr lang="en-US" smtClean="0"/>
              <a:t>‹#›</a:t>
            </a:fld>
            <a:endParaRPr lang="en-US"/>
          </a:p>
        </p:txBody>
      </p:sp>
    </p:spTree>
    <p:extLst>
      <p:ext uri="{BB962C8B-B14F-4D97-AF65-F5344CB8AC3E}">
        <p14:creationId xmlns:p14="http://schemas.microsoft.com/office/powerpoint/2010/main" val="179687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gif"/><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8.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gi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surveygizmo.com/plans-pricing/" TargetMode="External"/><Relationship Id="rId2" Type="http://schemas.openxmlformats.org/officeDocument/2006/relationships/hyperlink" Target="http://surveygizm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019800"/>
            <a:ext cx="83820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6" name="Rectangle 4"/>
          <p:cNvSpPr>
            <a:spLocks noChangeArrowheads="1"/>
          </p:cNvSpPr>
          <p:nvPr/>
        </p:nvSpPr>
        <p:spPr bwMode="auto">
          <a:xfrm>
            <a:off x="671593" y="2149098"/>
            <a:ext cx="803070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sz="2800" dirty="0">
                <a:solidFill>
                  <a:srgbClr val="FF0000"/>
                </a:solidFill>
              </a:rPr>
              <a:t>S</a:t>
            </a:r>
            <a:r>
              <a:rPr lang="en-US" sz="2800" dirty="0" smtClean="0">
                <a:solidFill>
                  <a:srgbClr val="FF0000"/>
                </a:solidFill>
              </a:rPr>
              <a:t>kills</a:t>
            </a:r>
            <a:r>
              <a:rPr lang="en-US" sz="2800" dirty="0" smtClean="0"/>
              <a:t>: none	</a:t>
            </a:r>
            <a:endParaRPr lang="en-US" sz="2800" dirty="0"/>
          </a:p>
          <a:p>
            <a:pPr>
              <a:spcBef>
                <a:spcPct val="20000"/>
              </a:spcBef>
            </a:pPr>
            <a:r>
              <a:rPr lang="en-US" sz="2800" dirty="0">
                <a:solidFill>
                  <a:srgbClr val="FF0000"/>
                </a:solidFill>
              </a:rPr>
              <a:t>C</a:t>
            </a:r>
            <a:r>
              <a:rPr lang="en-US" sz="2800" dirty="0" smtClean="0">
                <a:solidFill>
                  <a:srgbClr val="FF0000"/>
                </a:solidFill>
              </a:rPr>
              <a:t>oncepts</a:t>
            </a:r>
            <a:r>
              <a:rPr lang="en-US" sz="2800" dirty="0" smtClean="0"/>
              <a:t>: client, server, service, upload, download, client-server application, Internet, hardware, software</a:t>
            </a:r>
            <a:endParaRPr lang="en-US" sz="2800" dirty="0"/>
          </a:p>
        </p:txBody>
      </p:sp>
      <p:sp>
        <p:nvSpPr>
          <p:cNvPr id="23557" name="Rectangle 5"/>
          <p:cNvSpPr>
            <a:spLocks noChangeArrowheads="1"/>
          </p:cNvSpPr>
          <p:nvPr/>
        </p:nvSpPr>
        <p:spPr bwMode="auto">
          <a:xfrm>
            <a:off x="1676400" y="5943600"/>
            <a:ext cx="6629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400" dirty="0"/>
              <a:t>This work is licensed under a Creative Commons Attribution-Noncommercial-Share Alike 3.0 License. </a:t>
            </a:r>
          </a:p>
        </p:txBody>
      </p:sp>
      <p:sp>
        <p:nvSpPr>
          <p:cNvPr id="2" name="TextBox 1"/>
          <p:cNvSpPr txBox="1"/>
          <p:nvPr/>
        </p:nvSpPr>
        <p:spPr>
          <a:xfrm>
            <a:off x="1049890" y="780756"/>
            <a:ext cx="7044237" cy="584775"/>
          </a:xfrm>
          <a:prstGeom prst="rect">
            <a:avLst/>
          </a:prstGeom>
          <a:noFill/>
        </p:spPr>
        <p:txBody>
          <a:bodyPr wrap="none" rtlCol="0">
            <a:spAutoFit/>
          </a:bodyPr>
          <a:lstStyle/>
          <a:p>
            <a:pPr algn="ctr"/>
            <a:r>
              <a:rPr lang="en-US" sz="3200" dirty="0" smtClean="0"/>
              <a:t>How does an online survey service work?</a:t>
            </a:r>
            <a:endParaRPr lang="en-US" sz="3200" dirty="0"/>
          </a:p>
        </p:txBody>
      </p:sp>
    </p:spTree>
    <p:extLst>
      <p:ext uri="{BB962C8B-B14F-4D97-AF65-F5344CB8AC3E}">
        <p14:creationId xmlns:p14="http://schemas.microsoft.com/office/powerpoint/2010/main" val="1382769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66" y="2400743"/>
            <a:ext cx="2481514" cy="1456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utoShape 4" descr="data:image/jpeg;base64,/9j/4AAQSkZJRgABAQAAAQABAAD/2wCEAAkGBxQTEhUTExQWFBUWGRsaGBgYGBwdIBghGhwfGhogHhofHSggHhwlHR8YITEhJSwrLi8vHCAzODMvNygtLisBCgoKDg0OGxAQGy8mICU4LTQ0LCwsLDQsLDQ3NCw0NC8yNCwsLCwsLCw0LCwsNC8sLDQsLCw0LDQsLCwsLCwsLP/AABEIAJwA2wMBEQACEQEDEQH/xAAcAAABBQEBAQAAAAAAAAAAAAAAAwQFBgcCCAH/xABEEAACAQMCAggDBgMGAwkBAAABAgMABBESIQUxBgcTIkFRYXEygZEUI0JSobEzgsFicpKz0fBTc+EVJDQ1RKKywvEW/8QAGwEAAgMBAQEAAAAAAAAAAAAAAAQDBQYCAQf/xAA4EQABAwIEAwQJAwQDAQAAAAABAAIDBBEFEiExE0FRYXGx8AYUIjKBkaHB0TNC4SM0UvFDcoIV/9oADAMBAAIRAxEAPwDcaEIoQihCKEIoQoXpdx4WVs82xb4Y1JxqY8h545k48Aa4keGNLimqOldVTNibz+iW6M8YW7top121r3h5MNmHM8mBFetcHC4UU8LoZHRu3CV4RxaO4VzHqHZyPE4YEEMhwfcEYYEcwRXSiT+hCKEIoQihCq3Si2a4uIoY2VZIY3uFbfKSAhICcfgYmYMPEKR50IU5wfiAnhSUDSWHeXOdDA4dSfNWBU+1CE9oQihCKEJC+vEhjaWVgkaAszMcAAUIUf0Z4nJPEzSoI5FkZWjHNB8UYbc9/s2jJwcZNCEDpLbfaTamUCUY2OwJOMKG5Ftx3edccRubLfVMGkm4QmynKeal67S6KEIoQihCjZuOwLcLa68zsM6FBbSMFgXIGEBCnBOPDzoQpKhCKEIoQoHpPxia2aB0hE0TuUkAYK4LD7rRqIQ5YFcEjJZceNCFJ8N4lHOpaJtWk6WG4KMACVZTurYIOD5ihCd0IRQhFCFivWpx7t7nsUbMcGRsdi5+I+WR8PjjveZFVdbLd2Qclu/RehyRGocNXaDu/n7Lvqe472V1JZse5P34x5Oow3+JR6/CPWpqN922Vd6S0mWXijz5Kvq2joq3kKF5U7RZIwcdvGJXIHkZEyzJnzZcgMSHllVYeG3yTxJNGcpIoZSQRsfMHcH0NCEy6Rcfjs0SSYOUZ9BZF1aMgkFvHG2PciuHvDBcpimppKh/Dj1PTqo+y6e2EnKcIS2kCQFNzjHMct+fvXLZo3bFTTYZVw+/Gft81Yba5SRQ8bq6nkykEHGx3G3OpUkQRoVHcF78k85/G/Zr/chyo8B+Myn+aheJvMfstzrLN2FyVUjGRHMTpU+iyZCnw1Kp/ETQhT1CFGcZ6QW1qMzyqhxkLzYjfko3PIj3rlz2tFyVNDTyzuyxtJPYqnxrrOthA/2Yu8xGEBQqATsGJI5Dnjxxil31cYBsdVb0/o/WPkaHss3mbhRPQbpI948VndupEffUtnVcFMFFbw7mCx56sLywclNUcQWO66xvCPU3549WH6J/016XPYXUscAVzNErElv4Mgyuopp7xZOz2LDGgeddVFQIh2qHCMHfXOJJswbn7DzosrlunZ+0Z2MhbVrydWrOc58Dny5VTl7i7NzX0VlLEyHgBvs2tZax0X6zIZOyhuVaKU90yHHZk8gc5yNXqMAnGatoqpj7Dmvn2IYDPTB0g1bf42WhU0qJNeI8QjgQyTOEQEDJ82OAAOZJOAAKEKKzdXLAgm0twc5x99KNjyIxCudQOdTEfkoQm/RbhydrJMiKkSForcAbkBszSknctJIMZ8RGrZOrYQrPQhFCEUITXilis8TxMWAdSNSnDL5Mp8GBwQfMChChrax+0qJSewvIwYnlixkFSCykEd6JiAwVhyI5HehCXXjbQkJeKI/Kdf4Lc+ZJJiOANn2ywAZqEKcoQmHH+I/Z7aabn2aFgME5OO6DjfGcVy52UEqWCIyyNjG5IC84yyMzFmOpmJZj5knJPzOTVA5xcSSvrkMTYo2xt2AsmN7M0bxyodLo2pT5FSGU/IimaY7qnxqMODbje48P5XpXopcdpaQyHGZF1nHIFyWIHpk1bg3F184e3K4t6JpxGOS0driFWkhY5uIVBLA+MsQ8W/NGPi5jvDD+rlO+K2cV/aMiurRzJlJB3gCd0cbjODg8xXLmhwIKlgmdDI2Ru4N153dGUlWGGUlWHkQcMPkciqF7S1xBX1unmbNE2RuxC7tOIyWxMsLtE+D3l2z6EcmHoc1JDI8OAaUliNHTSwuMrRp81unVvxWO44fAY1CCNREyD8JQAY+mD86umOzC6+Z1MJhkLfkrFdW6yI0bqHRgQykZBB2IIrpQKt8T4jPYQyFh28SIxjlJJYNyjSVebDO3ag55ZGcseXuytJU1PEZpWxjmQFiHEb95pHmmbU7bsx/T2AGwFUb3ukdcr6pS0sNFDkZoBuevaUyW6Q/iFeGJ45LptZATYPC6mdlwyHDqyshHgwIwR866hOV91FiETZactPO1vjonN1cvI7SSMWdjlifEmuHvL3FxTFNTsp4mxM2CYXt1oGB8R/SpIos5udkvXVggGVvvH6dqT4dBKyM5RzFnBkCnSG2ONeMBtwce1TyssA9vJVNFOJHup5D79++/Xz0W2dAek93d2qxpGDLEezluJT3duRCK2uR9OnIOgZPxeFWMT87brGYhTerzlitVlweONxNK3bT/APEk/DkAERryjU6RkLzxvk71IkV96STP2QihOJZz2aNjPZg/HJj+wmpgNskKPGhCkLK1SKNIo1CoihVA8ABgUIS1CEUIRQhFCFhvCun11BNLIyIxlKmSMro7yjSTsMh8AKSQfhG21VgrXtdZwW4d6MU0sQfA8i+utiFpvRvphbXw0DuyEbxSYyR448GH+8U7FOyTYrL12F1FGf6jdOo2SzcGltx/3FlVF/8ATSD7s7kkIw70ROeeGUYHdqZV6qfWtxvVapDpaJ2lGpHXcqoJyrDKkatG4J50pWOtEtB6NRB9cCeQJ+33WV1UL6MmPFvhHv8A0NMU3vFVOL/pN7/sVu/U7fdrwyME5MbNH7YOQP8ACRVtEfZXzuvZlnKu1SJNZl0z6Ry8NvlFuFMTp2ksJ2VmdzqYEfAxC8wCCWJIJpaeo4RAI3V3heD+vxvc11i0jloVQOkvEkubmSdFdBJhirkHDaQGAI5rkbHnVZUPa9+Zq2+D0stLTCKW1wTa3RQd9EzLhfPevIXNablTV8Mk0YazqrD0R6Zy8MgkjVY21vr72TjugbKMeXPNOx1J2aFmq3BGkh80ltNgLk/UK79WnWPJeXD291oDMMw6RgbZ1Lz3ONx7Gmo5LmxWfrKERMDmfFW/rAt2fh9wFBJCasDmdBDH9Aa6lF2EKDD5BHVRvdsCF57uI9akA86pGOyOuV9RqYuPCWtO6+8N4PAynt55Im8AkIkGPMt2i7+mPLenmzRkalZiahrmusyMEdbon4eI2XROJo8/lKEbeKN8uRIqOXIWlzdUzQuqBOyKZpbzsdRtyPZ9ErSS06T6M8Ce/vVgU6QSS7flRT3iPXHIeZFWcLNAAsViVVkc+R29yAtP6w+B29nYwxJrZg4WPW2dIXUzEKMKCcnLYyc86kq7Nisq70fD5cQD+lyflZZ70b6SSWpuUiJUzqFyPw4O7DyOMjPrUDZDHFdXNTRsrK4A7Am/n6JpIoYkt3idyTuT7k7mkS9xNyVpWUsLG5WsAHcFJcG45PauHhfSQCAGGpd+fdPLkOWOQqWOpezmkK3BaWqGrbHqFt/Q7pVHfRZGElXHaR53X1Hmp8DVtFK2Rtwvn2IYfLRS8N/wPVWCpUiihCKEIoQvN3H/APxVz/z5v8xqop/1HL6rhP8AZRf9QmPauuGjJV1IZSOYI3BrmN2VwKnrYeNA6O17hbx0A6WLxC31bLNHhZU8j4ED8rYOPYjwq8Y8OF18sqqZ0D8pUH1zWpNvDIOSSEH+df8AUD60tWtvHdXXoxKGVhaf3ArI6qV9DTHi3wj3/oaYpveKqcX/AEm9/wBitQ6quI/Z+DXk2QCkshXP5uyj07ePextVmx2VhKw9ZCZatkYG9vFSXQzrHeWZYLoL3yFSRRjvHYBhy35AjG/vtDBV5zlcNU/ivo6aWMzQuu0bg7jt7fkqp1m3Zk4hL/YCoPkM/uTS1a68luiu/RiINo8/+RP00/Kq1JrSJte3OgeZPKpYo857EjW1nAbYbnzdREjljk7mngA0WCzckjpHFzjclaf0A6r53eO5uS1uqMrogH3hKnIzn4NwOe/tU7IzuVS1eIMsWMF+3l/K3CmFSrGunnV3NE7T2K9pEcs0IHeQ+OgfiXmcDly3pKala43C02G4/JC0RyHbr5us6gvMsUZdLDbHqOYx4H0pGSAtFwtZR4k2chpFidrbFOJTgZ8jUTdTZPTHKA7oR5+G67rlTKX6D8f/AOzpZpRCJjIAFy+nRvk/hOc7fSnoqprBqNVlcRwKapk9hwDbk3O/ySHSjpDLdOZpiMgYVRsqjyA9T486hfI6d4urKloosMpnZdTzJ5nl8OxVrhYy5PpUlQbNslsKbeYuPRStJrQooQnXCeNNZzx3K7lG3XONanZ1+Y98HB8KYpnOa+4VPjUEc1KWv35d69F8L4hHcRJNEwZHGQQR8wceIOxHmKuQbi6+ZvYWOLXbp1Xq5RQhFCF5v6Qf+Luf+fN/mNVFP+o5fVsK/sov+oTCok/dSPRXjZsLtbkAlD3ZlHih5keowDj08KbpZ8psVnscwzjxmRm/nXz9lt/Se3S84fL2ZEgePXGV31Ed5ce+MfOrSRudhCwtHOaaobJ/if8AYXn4GqBfWwQRcJlxb4R7/wBDTFN7xVVi/wCk3v8AsU94bfSfZhBnEfaNIQPxMQq5PsF2Hqfl3USm2QJbCqFuc1LtTsOzr819z8vXypUEg3CvJGtc0tdsm99xB2zMWMhc5YsSTn3pjKXvs/dVAlbTQB9MBk6dD586r7ZSFkBPPf8AeopWhrrBPUMrpYQ92+qa38LPIiqMs2FUDxJOAPqRTFN7pCqsY9mQOO1vytz6vurmOyCzTaZbnnnHdi9F8z/a+lWTI8u6xFXWumNm6N8VfakSKYce4kLa3lnIz2aFgPzH8I+ZwPnXjjYXKkijMjwxu5NllPD+tO7Q/exxTDyGYyPZgDt7g1XNrz+4LZT+ijCBwn26318LKD6X9J2v3Vmhii0ctPec+8mBkemBUU9VxBYBPYVgPqb+I99zyA2UAx235UoN9FoHkBpLtk3s7kMMeI/bwqWWMtN0lQ1bZm5eY8OSc1En1F8RudR0jkP1NOQR5RmKz2JVYkPDZsPr/pWrjXBTaQ2kTDEjRNLIPIyNgA+yqB8jXVWLNaEv6Py8WaZw2Fh4/wAqJpFalfHbAJPhQBc2XD3BjS47BQelpHwqlmcgKoGSSTgAAbk8hirNrbAALHzS5nGR3PVeieqfgs9pYBLjZndpFQkkxqwXCkeByGbA/N55puMEDVZiulZJLdiudSJNFCEUIXnDpEhF3cggg9vLsRjm7EfUEH51R1AtK5fVMHcHUUVugUNfMQuocwQa8hALrHmu8QcWRiQbtIKWikDKCPGuHNLTZMwytmjDhsVfuqfpX2En2GY/dyHMDE/Cx5p7Hw9ffazpZswsVhsfwzgv4jBofP08FV+k9gILueJRhVc6R5A94AegBA+VIVLMshC1WDVBnomOO+x+CgOJjufMV7Tn2l1irSYb9CnUaYAHlULjc3T8TBGwNHJNuJTaVx4t/s1NAy7r9Ehic/DiyDd3hzXzhthIYXl0/c6hGW/tFS2PoP2qeYWAeOSq8Pla6R1MT7wJ8+eS74eMIB5E/vS05u9XGGgiAA9T4rq4dkKSp8UTBx8jn9wK6p35XWUOLU/FhvbbwO69D8O6XWsltHcNPGgdc4LAEH8QxnOQdquc4tdfNTTycThgXPYqt0j63LeDaCNpznmToX1xkFifljfnURqGnRuqsG4NUAB0oyg7X3+X5Uz02vkn4TJNG2UdEZT5gsv617NrE7uUOGNLa6IHk4eKw4mqO119Tc4NFyUlJdIObD5b1I2J55JaStgZu75aqOvL0tsNl/emooQzU7qlrK904ytFm+KdvwZ0C9orxOyh1z4q2dLAc8HB+leSyOYbEaFFDTRVUZcx9nNNj5/lI3EEuCNWoelcsfFfayYqKesDSM2Ydi0Tqo6Adqy3lxpManMcYIbUw8XxyA/Kd/On42X9pZCvrLAxN35p31yj/vkR8DAMfJ3z+4pWv/b8VdeiW0v/AJ+6oVV62SZcTlwuPP8ApU9O27r9FV4rNliDOv2V/wCovo9rlkvXHdiykf8AfYd4/JCB/NVnC3W6w+KTWAjHPdbbTCpUUIRQhFCF5/6f/wDmNz/fH/wWqar/AFSvpfo9/YM+PiVW7pMow9KhjNnAqyq2Z4HDsSHBYmZJGG6ppJ9NRIz7ZwPmKZqI7jMOSpcMqwyXgu/dt3j+PBOJo9QxnB5gjwI5GlWPym6u6mnbPGWFPuJcdN2yySD71UVZD+ZlyNXzAHzpmrOYhyp8BiMDZITyNx57LKPuRsP7y/uKXjOvwKt6oEtHe3xCWrhMqJv8tJpG52AHmTT0AsxZnFJbzG+wC2XphwZbLg0NsMZDpqP5mOWY/v8AIUzUgNhIVBgr3TYm1/f8rLKrc/EPJj/r/Wqt/I9i3dN+9vRx+x+6WrhNLkKB4AV7clcBrWDQAKFuZdbZ+QqwjZlbZZSrqOLIXnb7LYf/AObu7TgE0bHVISJTH/wkyCw9TsWPz8slosPDIWdbVMNa2UaW5rJuG8PmupViiUySNyA8PMnwAHnUDGW0arqoqP8AklKv1h1MXbY7WaGIeOMuR8hgH61MITzVW7FWD3WlXzov1XWdqQ75uJB+KQDSD6Jy+uakbGBqkJ66SUZdgo7rpsgY7eb8QZk+TDV+hX9TS1c27AVdei0xbVOj5EeCyqqpb9THQ/pRNYTs6r2kTjDRl9OSOTZwcEe3KnIKgRNsVmsWweStkzNsNtfFddLulDX86u0axaEKhQxbYtnckD9q5qJuKAbKbB8N9Qe5hdckX05KFpVX6h71i8mBvyUf796fhbZiy2IzB8xJ2GnyXofo1DLw21igkgaSNASZIe8Rq1O2uInUDnA7mvJOcLyqxaLCyxE8vEkL+qsthxKKYExSK+n4gp3UnwZean0ODXShTuhCKEIoQsK6z7dU4jLp/EEY+5Xf9hVRWi0i+h+jDy6iseRP2P3VVpRaNP8Aq6iVrx7RzhbiN4/Y41IfcEZq1iIeNeaweJsdTuzM3YbhM54WRmRwVZSQwPgRsaq3NLSQVtoJmzRtkbsRdNuyw+oeIwf6V1muzKVHwcs/EbzFj+V3NyPpv9N68ZupKj9Mkctflqu65Uyk+gFisnFrcNyB7T3KAkfqAflVjSagLHekN4y4jmAr710321vAOeWkb0wNK/XL/wCGu651mBqU9FYC6d8vIC3zWRW0v3jr5nI/rSUjf6bStPTTAVUjOqe1ArVI3jYRvb96kiF3hK1rssDj2K1dSvRtbi5a4kGUt9JUHkXOSv8Ahxn3xVrE25usDiU5YwMHPwW90yqFQ/R7ozbWev7PGEMjFmPjuchQfBR4CuWtDdlLLM+W2c3spiulEqR1ocOZ4DNDM6SQqXZFkYBox8R0A813OceGKgna4sOU2IVnhM0UdQ0TMDmu01G3asXbc5O58zufqapnPc7cr6ZFTQxe40DuCK5U6aXt3o2HP9qmiiz6nZVtdXcD2G+94Jtwx++c8yKmqAMgSGFyEzm/MKRmfCk+QpRou4BXk8nDjc/oE/6q+GfaOJw6txGTK38m6/8Av01bRi7lgsQlLYT1Oi3m947mRre1VZ7hNOsasLCGPORgDg4yQg7zY8OYbWbXXDeAqkouZm7a60aDLp0gLknSiZOlcnlknYZJoQpihCKEIoQsZ64An21dONRiXXjnnUwGfkBVZXj2gVuPRN5MUjL7EfW/4VGpBa5NJLhoJorhPiRlYe6nI+Rpymfy6LO41TZva5OFvirx1lWii4S5j/h3cYkX3AAYfQqfnXtayzg8c1B6L1JdC6B27T9D/N1UqSWpRQvCL6FcRHb22+ldOGqihddtuY089+6k+jnEvst3DcaS3Zk5UHBKsMHHr4/LwqWnm4brnZV+L4d67DlabOG34KX6WccN5cvPgqpwqKeaqOWfDOST86KiXiPuNl5g2H+pU4a73jqfx8FXuHLgyOyBtakLk4KknKtyPLy8c1KZWtGQi6TbQTzPE7HZdbjtHalg7eK/Q0rZvIq7Ekg95vyP5smd/KSNIVseJx5UxC0A3JCrMQnfIzI1htzJHRbp1L2gThiMBgyO7n130D9FFWkQ9lYLEXF057LK91IkUUIVL4/1kWtuxRA1w42PZ40gjzc7fTNLyVLGaHdW9FglVVDM0Wb1KzHpD0pluroXQHYsqBFCtqwoJJBOBqyWORjBGKQkq3OeHN0stdRYBFFTuil9ou59OllW45hhRnflioHMNyeStYqlga1pPtbW3S9RptR3A+FS3lwkMQy8h5+CjxJ8gBVq1v7QsPUVAaDI8rWOmfQ6Gx4aixDLLKpeQjdyQV38hvsK9qowIilsDrHvxBt+dxb4X+yy7iTYQ+pFV9OLvWxxN+WC3WyuXUxwqWZ7kxydiugI0q47RdWSBGCCATjdjnGOW+RawjdYPFXe61bdw6xjgjWKJdKLyHPmckkncsSSSTuSSTU6pk5oQihCKEKD43xZw/2a20tcEAsx3W3U5Adx4k4OlNixB3ABIEKgda3B1hjtGXLbyh3bdnZwrZY+JOlvQcgABSNePYBWq9FJQJ3s6jwWd1VreJG6i1KR9K7jdlddK1cPFiLefJXLglwL3grxtjtrBtS+fZn/AKax/KKs3t4kRHMLEU0ppMRbJ+12h+P43VTqpX0FFCEhLJpIJ+E7exqRrcwsNwk5phBIHO912nceqXqNN7pKdtsfm2+vP9K7YNb9EvUvAbk5u0/P0StcJjZIwXCvnHhXb4yzdL09VHPfJyXN/JhD67V1C27wosQkDID26LX+p3pDq4eyzsqLbNoDkhRpIyMk+IOR9KuInezqvnGIQ5Zbt5qf6R9KFW1ea0mhkePSxXIbK6gGyAcjnzr177MLhyUVLTcSobDICMxt3XVW6QdYC3HDnEeYp3KpImclVbOoq22QQCM8xml31IdEXNVvS4K+LEGQTbb94Cy6aUIuTyHlVWxpebBbyeZsDMx27E1XiS+IIqY0zuqQbi0ROrSFwsqtMpHl/rXRa5sRBUAmjmrWuZ53UjSqvFdOotAt5cqcZ7MafbVvj9KuKZwcLr53j0TonhnK5/haR1iW2vh1xtnSmv8AwEMf0BqaYXjIVXhsnDq43do8V514se6Pf+lVNN7xX0PF/wBNvf8AZa31BWuLa4lz8coTGOWhA2c58dfLHh67WkI0KweKu/qAdi1KplVooQihCKEKDn6OAM728slu8jF3xh1dtOnLo4OR8PwlT3QMihCqfWNa3jWemaOGVY2V+2iJQjA0ktC2cZ1NydqXqm3iKucAm4dczW17j5/ysoqlX01FCE96HcaFjfpI38GXuSjw0tsSfY4b2zVjSyaarH49R6nKN9R38130g4Z9muJIMkhD3SfxKd1Prt40pPHkeQr7Cqz1qla877HvUfUKsk04n8B9xU1P76rsT/tz8ExjmkQA76WzpyNjjY4PpTTomu1Ko4K6WL2Wu25FdW8xaRST/vFcvYGxkBMU88k1UwvPmyl6RWkJsEy4LaIRI0jvGypmPCZDt+U+QI8asHujIIcVkoo6xrmvhYe3lp8d0hPbyNu5A/35VGyRjdGp6emqZfblIHnoOZT611JEEZjpDF9PgGICk++BjPv5mopJS/2Rsm6Sgjp/60gGa2/QdFwlwjtjmRuNv2rkxvYLqeOqgnkyDUjbTwRevp0t5H9Dzoibmu1c10nCLJOh+h3Xbqsi88g+VcgujcpntjqorA6dib/9mL5t+n+lS+su6JP/AORF/kfp+FytloYMDkA/vtXRmztLSFGKA08jZQ64B59un3UhSquk44ffSQSCWFzG4BAYeR5j2O1dxyujN2pSrooatmSUXCcdIumt7LGY3uHIcEFRhcg884AyDyxTkc8km+yz1VhNHSAZBdx2JO1lW798oh864hbZzgm6+TiRRO63+y2zqIjI4fISCA1w5UkcxojGR5jII9wasYfdWLxMgzfD8rR6lVcihCKEIoQihCYce4d9otpYeXaIVB32OO6TjfAOK5c3MCFLDKYpGvG4IK83lSNiCpGxBGCCOYI8CPKqAgg2K+uxyNkYHt2OqK8UiacTjymfKp6d1nW6qsxSLPDm6K72ULcS4WJEGq6se4R4yxYyo88gA49Vbzp98YlZ2hZKnrHYfV3HuP3HLz+VUIpQwyOVVTmlpsVu4ZmStzMOiZ8Vk2C+JOaYpm6kqsxaUZWx8zqrb0U6RxW9i9rPaC61SlwHYBVBVRscMQcgnYePOmRVMaLbqhlwGqnlEjSG6b31+ig7oRs2pIUiGcgLk4+bEmlZKjMLAWV7RYQKdwe95cR8AuaXVym11eBNuZ8v9aljhL9eSQqq9kOg1d0/KRsgXOtuQ5VJLZgyNS1E19Q/jy7DZccUn/APc17Ts/cVHitSb8IfH8Kyz9G0trG2uHOZ7lmYDJAWMLsMeJJIJPhnHqZ6ltogVVYNUGSuc0bAH56Ku8WbZR5n9v8A9pemGpKuMXd7LW9/n6qz23V7NPZw3Vmwd2T72LUAwOTgg58QPhOMH32e4WZt1lG4jwpS06doVdu7K7t2xNDKm+O+hAPhs2MGoJIG21Flc0uLPLgGuzdnP8pw65BHnSANjdaiRge0tPNfImyPUbH3ocLFcwvzN13Gh713XilUNdEySYUZJIVQPHy/WrCJuVtllK6fiSudyGimum/R82MsduW1HslkPozZDD5EE+xFSujDXKvpqt08VjsCbd2i2rqe/wDKYPeX/NemYvdVBX/3Dvh4K6VIk0UIRQhFCEUIRQhedelTRm8uDCwaMyMQwOQc7tg+I1FqpKm3FNl9PwPP6jHn3+3JRVQK3XMi5BHmK9abEFRyszsLeoVg6k+Kdlf9kTgToVx/aXvL/wDb61cRGzl88xKLNFm6K19YXVmXZrmwGlzkyQjADeqeAPmDsfTx9lgDlBQYo+E2cfj+eoWM3Ubq5WQMrj4gwII9wdxUNg3RXJl4vtk3vzU5FayJHGZFK60Dpn8SkkA/oaSqI8rr9VoMKqxPGWX1ZoV9qBWqKEKJ4lFh8/m/enYHXbbos3icJZNm/wAlJQR6VA8qUe7M4lXtPEIowwJg1uZLhY/F2VR/MQKeg1YFmsTJbM8nzotU64ZFWS1gXYRRMcejFVX/ACzXtedGhLeibCXSydw8VlvFx8J9/wClQUvNXWMD3D3/AGUhw+RotLxsyMB8SEqd+e4waiMr2uJBTjaGnlha2RgOg3CcXd7LLgyySSY5a3Zse2ScVy+V7/eKkp6CmpzeJgCazShRk141pcbBSzzNhYXOTHg9vNNKwhUu+lnKjxCjUfnjlT5hDxlWWGIupnmUnffp5C5m4jlcKCCefp7VCynsbkqxnxTPHlYLE/TuVr6n+j32m9WVh93bYkPq2fux9Rn5U7E27lmMRmyRZRzTvrRYTcQnB/DpUemlRy+ZNK1UpbLpyV5gFE2Sg9v9xJv8h+VN9D+sZbWCK2ktspGpGuJhlt9iYyAMnxOrnvjepWVrALEKuqvRipc4ua8G/wAPytQ4DxqK7hE0JypJBB2KkcwR4H+hB5GnWPDhcLM1FPJBIY5BYhSNdKFFCEUIRQhIX9mk0bxSKGR1KsD4g7V4RfRdNcWkOG4XnHivDpLaZ4Jca4zg4zg53BGQNiKo5ojG6xX1XDq5lZAJG78x0Ka1En0UITHhN8be8im5dnKrH2DZI+YyPnVnE7QFYyvizOkYed16tBp9YxR/EOCW87BpoI5GXkWUE7evl6V4QCu2yPaLNJCo3XLwfMUV0q7Q5R8DkjY0n2DDH81K1cRe3Tkr70dr2U05a/ZwWJXV8W2Gw/U0tHCG6ndaCrxB83st0H1KlY2yAfMUk4WJC0MTszA7qEndICu++N/pXUbiHKGsjD4iSL21+SVBrhMggi4XzThlcEq6EMrDmCDkc/WpI5XM2StXRRVLbPT7i/E5LmVppSGdsZIGOQwNqJZXSG7lzQUEVFHw4u/XcpnUacTVroIoycnHh4/9KmERe42Vd64yCFuY3NuXnZNm4mfBQPnmpRTDmUk/F3n3WgfX8Jtl5GAALsxAVQMkk7AADxJxsKYa0N0CrJp3SHNIf4WydV/Rl+H6rm6hkDyKAmldfZqcZ1BcuGJI2xsFPyajZbUrO19WJTkbsPqpri/QTh3E8XMUmC3OS3ZSH9xgjPrzr10bSoIa2WIWBuO1Tlpa2nCbQ6fu4k3YndnY7fzMcAAV77LGrn+rVSgAXcdgsM4te9vPLMQR2js2DzAJ2B+WKpJn53ly+n4bTGmpmRHcDXvTSo08rD1Y9JzbcQEJ3iuSsbej8ozyz8R0+HxZ8Ks6QlrQDzWH9IImzPc9u7fJW/U+siihCKEIoQihCzzp30YbiUzGBlR7WMrqO4ldyHEZ8gijOfOUeRzDNCJBYqxw3EZKOTM3Y7rH7pnhkMU8bRSLzVh/vb15VVvpnNOi3tLjMMzQTp4Ln7Un5hUXCf0T3rtP/mFDXD6mJ8zT7W2aAszPJxJHP6leneB2lxJFDJLdHBVGCRRqgIKDZixdic5OoFfDbzfGyxbxZxC7+1T2p+/YT24GTPgK8WMfxVHdZeZMihdON1x3q9XKl7tY2jYSaTGykNk7FSN8nyxQi9lkfD+gHDIJjJcX8c0YbKRBlG2dg5DEt4DYDPzxUHDaNSVburaiRuWNhv2XPy0VL4jo7aXs8dn2j6MDA06jpwPLGKqJrcQ2X0LDg8UsYeLGwvdN6jTqapcBWKHbHI/0qYxlzcwVeyqZFIYXHbY/b4J1UKsE0vrvTsOf7VNDFm1Oyra+t4IDWe94f7SEnEQVIxhjt6VK2ns699EpLigfEW5bOPySfCOGS3MqwwqXdzgDy8yT4AedNAXNgqOWVsTcztlq9j1VQI0EErNLM+ZJSG0hI05hRg5LMVXJ8NRGCKYbELaqjlxKVzvY0C0bhHRa0tjmC3jRhjvactsCPiO+cE/Wuw0DZJvnkf7xKmK6USjb7gcMjiXBSUY+8jYoxAxgMV+Jdhs2RQhUHrVsbsWys7rNBE4JcKVkGQV76juMAcd8aefw+NK1bC6PRXvo9URw1d5OYsss7ZeeofWqnI7ovofrEVr5h80yvL/8KfM/6UxFBbVyqazEgRki+f4Vq6m+CmfiCSnGiAFzkZycaVA9QSGz4YHnmn4m3N1lcRmDI8nMr0NTKz6KEIoQihCjuO37QxZjVXmchIlYkBmblkgE6QMsceCmhCU4Nw5beFYlOrGSzEAF2Ylnc421MxLHHnQhV7pjaWl2TbvD9puFGyxnDR5BK65eUanBxq574BrlzQ7dSwzviN2FZvxHqau1wYpIpM81LEFef4ioDY2GcDPkKhMJ5K2ixRpHti3coOPqz4kX0fZ8bkay66dvHOc4PtXPDcmTiEFr3Xorh1t2UUcedWhFXOMZ0gDOPDlTIWdcbklOK9XKr3CbdYWewcKYmQtbg+MWyyREEknsyV35aZEHgaF6CQbhYZ016OS8OuXVVdrcnMbkHTg8lLYxqG4+hpCaAfytdheKPDRY7bjzt+UxikDAEcjVa5pabFbOKVsjA9uxXROK8Gq6cQ0XKacB4f8AbLyGHBxLIqnTjIXPfIztkIGPyq0jZazVjK6p9+bz2Kc6UdBr2wJwGmhAJ7WNSQAMk6l3KYAyfAedEkA3IUNHi5IytdY9D9lXeC8Hnu5RFAjSOeeOS+rNyUepr1rb6Bez1DWAvefyVsvD+rjh93YQ9mWDAHMwGH1ZOtXQ+IbIKnBGMUxwm2VEMRlDy7keStfQ7ojBw+IpFl2YktIwGo5xttyXYbV21oaLJeed0zszkt0ezJJc3Jz35OzT4h93BlRsR4yGZsjmGWulApuhCKEIoQkb20SWNo5FDo4IZSMgg0EXXrXFpuFhnFup27WQiBo5Y/wszaWxnkRjnjG42pcxHkryPE4y32xqiw6pLlSr3IzGGw6QENJjbcasDGSc8ztsDQ2E81xNijbWjGvUrSYbKA20bcNCh7R9Sx7qxJH3sUgI1Kzocd8bHQ2NhU4AGgVQ97nnM43KtNldLLGsiHKuARkEHfzB3B9DXq4S9CEUIXMjhQWYgADJJOAAOZJ8BQhVqwvUdjxCchI/4drqxnQzAalwMlpmCYXc4VMbkihCXdbi7HxPaW5A5DE0gO/M/wABcbYwX3PwEbiFMWFlHCgjiQIoJOB5k5JPmSSSSeeaEJxQhFCEUIRQhRHSRdKJOCR9ncSHB5pgpJncZARmbx+EUISPHrhpW+xQtpd1zK+kN2MZ2zg93W+GVNW2zNghSCIWfdYnQFLeIXNlGQkYAliG/dA/iAk51D8XPPPbBynUU4cLhaPBsZfA/hyG7SspvL7UMLsPGlYocpuVoqzEeK3IwWHO60TqM6PdpM9447sPcjPm7DvfRSP8dPQtubrK4pNZojHPdbhTCpEUIVf4tH9kdryNfuzvdjVgaVH8YDG7oAM7jKA8yqihCfcc4osFpNcgqQkTOpzscLld/InH1oQl+E2nZQxx7ZRACRyJx3jv5nJoQndCEUIRQhFCEUIRQhR/E+DxzHVvHLp0rNHgSLzIw2NwCSdLAr5g0IUd0a4VcW8s6yOkkMrdojKCpVjs4Kbgatmypxq1HA1YoQrDQhFCFUuld9LNKLG3hMoZS1wxLKir3dMZkxjL5yQMsFB7veBAhSvDuBBWWWdu3mUYDadKR8/4UWSI9jgkEsQBkmhCmKEIoQihCKEIoQihCSubdZEaNwGR1Ksp5EMMEH3FCEw6OcINtCEaQzSMdUspGDI2kLq05OnuqowPKhCkpEDAqwBBGCCMgg8wR4ihGyznjHU9ayzCSOR4Iz8cSAEHbA0E/Bvuchs+lRGIEqxjxKVrbHXtV+4Zw+O3iWGFAkaDCqP97kncnxqQC2gSD3ue7M7dOq9XKKEIoQqhc27wyxWYVvs8s0ckLIB912R7Z4iMHCZRSG8nZdtKkiFb6EIoQihCKEIoQihCKEIoQihCKEIoQihCKEIoQihCKEIoQihCKEIoQihCKEIoQihCKEIoQihCKEIoQihCKEIoQihCKEIoQihCKEIoQihC/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data:image/jpeg;base64,/9j/4AAQSkZJRgABAQAAAQABAAD/2wCEAAkGBxQTEhUTExQWFBUWGRsaGBgYGBwdIBghGhwfGhogHhofHSggHhwlHR8YITEhJSwrLi8vHCAzODMvNygtLisBCgoKDg0OGxAQGy8mICU4LTQ0LCwsLDQsLDQ3NCw0NC8yNCwsLCwsLCw0LCwsNC8sLDQsLCw0LDQsLCwsLCwsLP/AABEIAJwA2wMBEQACEQEDEQH/xAAcAAABBQEBAQAAAAAAAAAAAAAAAwQFBgcCCAH/xABEEAACAQMCAggDBgMGAwkBAAABAgMABBESIQUxBgcTIkFRYXEygZEUI0JSobEzgsFicpKz0fBTc+EVJDQ1RKKywvEW/8QAGwEAAgMBAQEAAAAAAAAAAAAAAAQDBQYCAQf/xAA4EQABAwIEAwQJAwQDAQAAAAABAAIDBBEFEiExE0FRYXGx8AYUIjKBkaHB0TNC4SM0UvFDcoIV/9oADAMBAAIRAxEAPwDcaEIoQihCKEIoQoXpdx4WVs82xb4Y1JxqY8h545k48Aa4keGNLimqOldVTNibz+iW6M8YW7top121r3h5MNmHM8mBFetcHC4UU8LoZHRu3CV4RxaO4VzHqHZyPE4YEEMhwfcEYYEcwRXSiT+hCKEIoQihCq3Si2a4uIoY2VZIY3uFbfKSAhICcfgYmYMPEKR50IU5wfiAnhSUDSWHeXOdDA4dSfNWBU+1CE9oQihCKEJC+vEhjaWVgkaAszMcAAUIUf0Z4nJPEzSoI5FkZWjHNB8UYbc9/s2jJwcZNCEDpLbfaTamUCUY2OwJOMKG5Ftx3edccRubLfVMGkm4QmynKeal67S6KEIoQihCjZuOwLcLa68zsM6FBbSMFgXIGEBCnBOPDzoQpKhCKEIoQoHpPxia2aB0hE0TuUkAYK4LD7rRqIQ5YFcEjJZceNCFJ8N4lHOpaJtWk6WG4KMACVZTurYIOD5ihCd0IRQhFCFivWpx7t7nsUbMcGRsdi5+I+WR8PjjveZFVdbLd2Qclu/RehyRGocNXaDu/n7Lvqe472V1JZse5P34x5Oow3+JR6/CPWpqN922Vd6S0mWXijz5Kvq2joq3kKF5U7RZIwcdvGJXIHkZEyzJnzZcgMSHllVYeG3yTxJNGcpIoZSQRsfMHcH0NCEy6Rcfjs0SSYOUZ9BZF1aMgkFvHG2PciuHvDBcpimppKh/Dj1PTqo+y6e2EnKcIS2kCQFNzjHMct+fvXLZo3bFTTYZVw+/Gft81Yba5SRQ8bq6nkykEHGx3G3OpUkQRoVHcF78k85/G/Zr/chyo8B+Myn+aheJvMfstzrLN2FyVUjGRHMTpU+iyZCnw1Kp/ETQhT1CFGcZ6QW1qMzyqhxkLzYjfko3PIj3rlz2tFyVNDTyzuyxtJPYqnxrrOthA/2Yu8xGEBQqATsGJI5Dnjxxil31cYBsdVb0/o/WPkaHss3mbhRPQbpI948VndupEffUtnVcFMFFbw7mCx56sLywclNUcQWO66xvCPU3549WH6J/016XPYXUscAVzNErElv4Mgyuopp7xZOz2LDGgeddVFQIh2qHCMHfXOJJswbn7DzosrlunZ+0Z2MhbVrydWrOc58Dny5VTl7i7NzX0VlLEyHgBvs2tZax0X6zIZOyhuVaKU90yHHZk8gc5yNXqMAnGatoqpj7Dmvn2IYDPTB0g1bf42WhU0qJNeI8QjgQyTOEQEDJ82OAAOZJOAAKEKKzdXLAgm0twc5x99KNjyIxCudQOdTEfkoQm/RbhydrJMiKkSForcAbkBszSknctJIMZ8RGrZOrYQrPQhFCEUITXilis8TxMWAdSNSnDL5Mp8GBwQfMChChrax+0qJSewvIwYnlixkFSCykEd6JiAwVhyI5HehCXXjbQkJeKI/Kdf4Lc+ZJJiOANn2ywAZqEKcoQmHH+I/Z7aabn2aFgME5OO6DjfGcVy52UEqWCIyyNjG5IC84yyMzFmOpmJZj5knJPzOTVA5xcSSvrkMTYo2xt2AsmN7M0bxyodLo2pT5FSGU/IimaY7qnxqMODbje48P5XpXopcdpaQyHGZF1nHIFyWIHpk1bg3F184e3K4t6JpxGOS0driFWkhY5uIVBLA+MsQ8W/NGPi5jvDD+rlO+K2cV/aMiurRzJlJB3gCd0cbjODg8xXLmhwIKlgmdDI2Ru4N153dGUlWGGUlWHkQcMPkciqF7S1xBX1unmbNE2RuxC7tOIyWxMsLtE+D3l2z6EcmHoc1JDI8OAaUliNHTSwuMrRp81unVvxWO44fAY1CCNREyD8JQAY+mD86umOzC6+Z1MJhkLfkrFdW6yI0bqHRgQykZBB2IIrpQKt8T4jPYQyFh28SIxjlJJYNyjSVebDO3ag55ZGcseXuytJU1PEZpWxjmQFiHEb95pHmmbU7bsx/T2AGwFUb3ukdcr6pS0sNFDkZoBuevaUyW6Q/iFeGJ45LptZATYPC6mdlwyHDqyshHgwIwR866hOV91FiETZactPO1vjonN1cvI7SSMWdjlifEmuHvL3FxTFNTsp4mxM2CYXt1oGB8R/SpIos5udkvXVggGVvvH6dqT4dBKyM5RzFnBkCnSG2ONeMBtwce1TyssA9vJVNFOJHup5D79++/Xz0W2dAek93d2qxpGDLEezluJT3duRCK2uR9OnIOgZPxeFWMT87brGYhTerzlitVlweONxNK3bT/APEk/DkAERryjU6RkLzxvk71IkV96STP2QihOJZz2aNjPZg/HJj+wmpgNskKPGhCkLK1SKNIo1CoihVA8ABgUIS1CEUIRQhFCFhvCun11BNLIyIxlKmSMro7yjSTsMh8AKSQfhG21VgrXtdZwW4d6MU0sQfA8i+utiFpvRvphbXw0DuyEbxSYyR448GH+8U7FOyTYrL12F1FGf6jdOo2SzcGltx/3FlVF/8ATSD7s7kkIw70ROeeGUYHdqZV6qfWtxvVapDpaJ2lGpHXcqoJyrDKkatG4J50pWOtEtB6NRB9cCeQJ+33WV1UL6MmPFvhHv8A0NMU3vFVOL/pN7/sVu/U7fdrwyME5MbNH7YOQP8ACRVtEfZXzuvZlnKu1SJNZl0z6Ry8NvlFuFMTp2ksJ2VmdzqYEfAxC8wCCWJIJpaeo4RAI3V3heD+vxvc11i0jloVQOkvEkubmSdFdBJhirkHDaQGAI5rkbHnVZUPa9+Zq2+D0stLTCKW1wTa3RQd9EzLhfPevIXNablTV8Mk0YazqrD0R6Zy8MgkjVY21vr72TjugbKMeXPNOx1J2aFmq3BGkh80ltNgLk/UK79WnWPJeXD291oDMMw6RgbZ1Lz3ONx7Gmo5LmxWfrKERMDmfFW/rAt2fh9wFBJCasDmdBDH9Aa6lF2EKDD5BHVRvdsCF57uI9akA86pGOyOuV9RqYuPCWtO6+8N4PAynt55Im8AkIkGPMt2i7+mPLenmzRkalZiahrmusyMEdbon4eI2XROJo8/lKEbeKN8uRIqOXIWlzdUzQuqBOyKZpbzsdRtyPZ9ErSS06T6M8Ce/vVgU6QSS7flRT3iPXHIeZFWcLNAAsViVVkc+R29yAtP6w+B29nYwxJrZg4WPW2dIXUzEKMKCcnLYyc86kq7Nisq70fD5cQD+lyflZZ70b6SSWpuUiJUzqFyPw4O7DyOMjPrUDZDHFdXNTRsrK4A7Am/n6JpIoYkt3idyTuT7k7mkS9xNyVpWUsLG5WsAHcFJcG45PauHhfSQCAGGpd+fdPLkOWOQqWOpezmkK3BaWqGrbHqFt/Q7pVHfRZGElXHaR53X1Hmp8DVtFK2Rtwvn2IYfLRS8N/wPVWCpUiihCKEIoQvN3H/APxVz/z5v8xqop/1HL6rhP8AZRf9QmPauuGjJV1IZSOYI3BrmN2VwKnrYeNA6O17hbx0A6WLxC31bLNHhZU8j4ED8rYOPYjwq8Y8OF18sqqZ0D8pUH1zWpNvDIOSSEH+df8AUD60tWtvHdXXoxKGVhaf3ArI6qV9DTHi3wj3/oaYpveKqcX/AEm9/wBitQ6quI/Z+DXk2QCkshXP5uyj07ePextVmx2VhKw9ZCZatkYG9vFSXQzrHeWZYLoL3yFSRRjvHYBhy35AjG/vtDBV5zlcNU/ivo6aWMzQuu0bg7jt7fkqp1m3Zk4hL/YCoPkM/uTS1a68luiu/RiINo8/+RP00/Kq1JrSJte3OgeZPKpYo857EjW1nAbYbnzdREjljk7mngA0WCzckjpHFzjclaf0A6r53eO5uS1uqMrogH3hKnIzn4NwOe/tU7IzuVS1eIMsWMF+3l/K3CmFSrGunnV3NE7T2K9pEcs0IHeQ+OgfiXmcDly3pKala43C02G4/JC0RyHbr5us6gvMsUZdLDbHqOYx4H0pGSAtFwtZR4k2chpFidrbFOJTgZ8jUTdTZPTHKA7oR5+G67rlTKX6D8f/AOzpZpRCJjIAFy+nRvk/hOc7fSnoqprBqNVlcRwKapk9hwDbk3O/ySHSjpDLdOZpiMgYVRsqjyA9T486hfI6d4urKloosMpnZdTzJ5nl8OxVrhYy5PpUlQbNslsKbeYuPRStJrQooQnXCeNNZzx3K7lG3XONanZ1+Y98HB8KYpnOa+4VPjUEc1KWv35d69F8L4hHcRJNEwZHGQQR8wceIOxHmKuQbi6+ZvYWOLXbp1Xq5RQhFCF5v6Qf+Luf+fN/mNVFP+o5fVsK/sov+oTCok/dSPRXjZsLtbkAlD3ZlHih5keowDj08KbpZ8psVnscwzjxmRm/nXz9lt/Se3S84fL2ZEgePXGV31Ed5ce+MfOrSRudhCwtHOaaobJ/if8AYXn4GqBfWwQRcJlxb4R7/wBDTFN7xVVi/wCk3v8AsU94bfSfZhBnEfaNIQPxMQq5PsF2Hqfl3USm2QJbCqFuc1LtTsOzr819z8vXypUEg3CvJGtc0tdsm99xB2zMWMhc5YsSTn3pjKXvs/dVAlbTQB9MBk6dD586r7ZSFkBPPf8AeopWhrrBPUMrpYQ92+qa38LPIiqMs2FUDxJOAPqRTFN7pCqsY9mQOO1vytz6vurmOyCzTaZbnnnHdi9F8z/a+lWTI8u6xFXWumNm6N8VfakSKYce4kLa3lnIz2aFgPzH8I+ZwPnXjjYXKkijMjwxu5NllPD+tO7Q/exxTDyGYyPZgDt7g1XNrz+4LZT+ijCBwn26318LKD6X9J2v3Vmhii0ctPec+8mBkemBUU9VxBYBPYVgPqb+I99zyA2UAx235UoN9FoHkBpLtk3s7kMMeI/bwqWWMtN0lQ1bZm5eY8OSc1En1F8RudR0jkP1NOQR5RmKz2JVYkPDZsPr/pWrjXBTaQ2kTDEjRNLIPIyNgA+yqB8jXVWLNaEv6Py8WaZw2Fh4/wAqJpFalfHbAJPhQBc2XD3BjS47BQelpHwqlmcgKoGSSTgAAbk8hirNrbAALHzS5nGR3PVeieqfgs9pYBLjZndpFQkkxqwXCkeByGbA/N55puMEDVZiulZJLdiudSJNFCEUIXnDpEhF3cggg9vLsRjm7EfUEH51R1AtK5fVMHcHUUVugUNfMQuocwQa8hALrHmu8QcWRiQbtIKWikDKCPGuHNLTZMwytmjDhsVfuqfpX2En2GY/dyHMDE/Cx5p7Hw9ffazpZswsVhsfwzgv4jBofP08FV+k9gILueJRhVc6R5A94AegBA+VIVLMshC1WDVBnomOO+x+CgOJjufMV7Tn2l1irSYb9CnUaYAHlULjc3T8TBGwNHJNuJTaVx4t/s1NAy7r9Ehic/DiyDd3hzXzhthIYXl0/c6hGW/tFS2PoP2qeYWAeOSq8Pla6R1MT7wJ8+eS74eMIB5E/vS05u9XGGgiAA9T4rq4dkKSp8UTBx8jn9wK6p35XWUOLU/FhvbbwO69D8O6XWsltHcNPGgdc4LAEH8QxnOQdquc4tdfNTTycThgXPYqt0j63LeDaCNpznmToX1xkFifljfnURqGnRuqsG4NUAB0oyg7X3+X5Uz02vkn4TJNG2UdEZT5gsv617NrE7uUOGNLa6IHk4eKw4mqO119Tc4NFyUlJdIObD5b1I2J55JaStgZu75aqOvL0tsNl/emooQzU7qlrK904ytFm+KdvwZ0C9orxOyh1z4q2dLAc8HB+leSyOYbEaFFDTRVUZcx9nNNj5/lI3EEuCNWoelcsfFfayYqKesDSM2Ydi0Tqo6Adqy3lxpManMcYIbUw8XxyA/Kd/On42X9pZCvrLAxN35p31yj/vkR8DAMfJ3z+4pWv/b8VdeiW0v/AJ+6oVV62SZcTlwuPP8ApU9O27r9FV4rNliDOv2V/wCovo9rlkvXHdiykf8AfYd4/JCB/NVnC3W6w+KTWAjHPdbbTCpUUIRQhFCF5/6f/wDmNz/fH/wWqar/AFSvpfo9/YM+PiVW7pMow9KhjNnAqyq2Z4HDsSHBYmZJGG6ppJ9NRIz7ZwPmKZqI7jMOSpcMqwyXgu/dt3j+PBOJo9QxnB5gjwI5GlWPym6u6mnbPGWFPuJcdN2yySD71UVZD+ZlyNXzAHzpmrOYhyp8BiMDZITyNx57LKPuRsP7y/uKXjOvwKt6oEtHe3xCWrhMqJv8tJpG52AHmTT0AsxZnFJbzG+wC2XphwZbLg0NsMZDpqP5mOWY/v8AIUzUgNhIVBgr3TYm1/f8rLKrc/EPJj/r/Wqt/I9i3dN+9vRx+x+6WrhNLkKB4AV7clcBrWDQAKFuZdbZ+QqwjZlbZZSrqOLIXnb7LYf/AObu7TgE0bHVISJTH/wkyCw9TsWPz8slosPDIWdbVMNa2UaW5rJuG8PmupViiUySNyA8PMnwAHnUDGW0arqoqP8AklKv1h1MXbY7WaGIeOMuR8hgH61MITzVW7FWD3WlXzov1XWdqQ75uJB+KQDSD6Jy+uakbGBqkJ66SUZdgo7rpsgY7eb8QZk+TDV+hX9TS1c27AVdei0xbVOj5EeCyqqpb9THQ/pRNYTs6r2kTjDRl9OSOTZwcEe3KnIKgRNsVmsWweStkzNsNtfFddLulDX86u0axaEKhQxbYtnckD9q5qJuKAbKbB8N9Qe5hdckX05KFpVX6h71i8mBvyUf796fhbZiy2IzB8xJ2GnyXofo1DLw21igkgaSNASZIe8Rq1O2uInUDnA7mvJOcLyqxaLCyxE8vEkL+qsthxKKYExSK+n4gp3UnwZean0ODXShTuhCKEIoQsK6z7dU4jLp/EEY+5Xf9hVRWi0i+h+jDy6iseRP2P3VVpRaNP8Aq6iVrx7RzhbiN4/Y41IfcEZq1iIeNeaweJsdTuzM3YbhM54WRmRwVZSQwPgRsaq3NLSQVtoJmzRtkbsRdNuyw+oeIwf6V1muzKVHwcs/EbzFj+V3NyPpv9N68ZupKj9Mkctflqu65Uyk+gFisnFrcNyB7T3KAkfqAflVjSagLHekN4y4jmAr710321vAOeWkb0wNK/XL/wCGu651mBqU9FYC6d8vIC3zWRW0v3jr5nI/rSUjf6bStPTTAVUjOqe1ArVI3jYRvb96kiF3hK1rssDj2K1dSvRtbi5a4kGUt9JUHkXOSv8Ahxn3xVrE25usDiU5YwMHPwW90yqFQ/R7ozbWev7PGEMjFmPjuchQfBR4CuWtDdlLLM+W2c3spiulEqR1ocOZ4DNDM6SQqXZFkYBox8R0A813OceGKgna4sOU2IVnhM0UdQ0TMDmu01G3asXbc5O58zufqapnPc7cr6ZFTQxe40DuCK5U6aXt3o2HP9qmiiz6nZVtdXcD2G+94Jtwx++c8yKmqAMgSGFyEzm/MKRmfCk+QpRou4BXk8nDjc/oE/6q+GfaOJw6txGTK38m6/8Av01bRi7lgsQlLYT1Oi3m947mRre1VZ7hNOsasLCGPORgDg4yQg7zY8OYbWbXXDeAqkouZm7a60aDLp0gLknSiZOlcnlknYZJoQpihCKEIoQsZ64An21dONRiXXjnnUwGfkBVZXj2gVuPRN5MUjL7EfW/4VGpBa5NJLhoJorhPiRlYe6nI+Rpymfy6LO41TZva5OFvirx1lWii4S5j/h3cYkX3AAYfQqfnXtayzg8c1B6L1JdC6B27T9D/N1UqSWpRQvCL6FcRHb22+ldOGqihddtuY089+6k+jnEvst3DcaS3Zk5UHBKsMHHr4/LwqWnm4brnZV+L4d67DlabOG34KX6WccN5cvPgqpwqKeaqOWfDOST86KiXiPuNl5g2H+pU4a73jqfx8FXuHLgyOyBtakLk4KknKtyPLy8c1KZWtGQi6TbQTzPE7HZdbjtHalg7eK/Q0rZvIq7Ekg95vyP5smd/KSNIVseJx5UxC0A3JCrMQnfIzI1htzJHRbp1L2gThiMBgyO7n130D9FFWkQ9lYLEXF057LK91IkUUIVL4/1kWtuxRA1w42PZ40gjzc7fTNLyVLGaHdW9FglVVDM0Wb1KzHpD0pluroXQHYsqBFCtqwoJJBOBqyWORjBGKQkq3OeHN0stdRYBFFTuil9ou59OllW45hhRnflioHMNyeStYqlga1pPtbW3S9RptR3A+FS3lwkMQy8h5+CjxJ8gBVq1v7QsPUVAaDI8rWOmfQ6Gx4aixDLLKpeQjdyQV38hvsK9qowIilsDrHvxBt+dxb4X+yy7iTYQ+pFV9OLvWxxN+WC3WyuXUxwqWZ7kxydiugI0q47RdWSBGCCATjdjnGOW+RawjdYPFXe61bdw6xjgjWKJdKLyHPmckkncsSSSTuSSTU6pk5oQihCKEKD43xZw/2a20tcEAsx3W3U5Adx4k4OlNixB3ABIEKgda3B1hjtGXLbyh3bdnZwrZY+JOlvQcgABSNePYBWq9FJQJ3s6jwWd1VreJG6i1KR9K7jdlddK1cPFiLefJXLglwL3grxtjtrBtS+fZn/AKax/KKs3t4kRHMLEU0ppMRbJ+12h+P43VTqpX0FFCEhLJpIJ+E7exqRrcwsNwk5phBIHO912nceqXqNN7pKdtsfm2+vP9K7YNb9EvUvAbk5u0/P0StcJjZIwXCvnHhXb4yzdL09VHPfJyXN/JhD67V1C27wosQkDID26LX+p3pDq4eyzsqLbNoDkhRpIyMk+IOR9KuInezqvnGIQ5Zbt5qf6R9KFW1ea0mhkePSxXIbK6gGyAcjnzr177MLhyUVLTcSobDICMxt3XVW6QdYC3HDnEeYp3KpImclVbOoq22QQCM8xml31IdEXNVvS4K+LEGQTbb94Cy6aUIuTyHlVWxpebBbyeZsDMx27E1XiS+IIqY0zuqQbi0ROrSFwsqtMpHl/rXRa5sRBUAmjmrWuZ53UjSqvFdOotAt5cqcZ7MafbVvj9KuKZwcLr53j0TonhnK5/haR1iW2vh1xtnSmv8AwEMf0BqaYXjIVXhsnDq43do8V514se6Pf+lVNN7xX0PF/wBNvf8AZa31BWuLa4lz8coTGOWhA2c58dfLHh67WkI0KweKu/qAdi1KplVooQihCKEKDn6OAM728slu8jF3xh1dtOnLo4OR8PwlT3QMihCqfWNa3jWemaOGVY2V+2iJQjA0ktC2cZ1NydqXqm3iKucAm4dczW17j5/ysoqlX01FCE96HcaFjfpI38GXuSjw0tsSfY4b2zVjSyaarH49R6nKN9R38130g4Z9muJIMkhD3SfxKd1Prt40pPHkeQr7Cqz1qla877HvUfUKsk04n8B9xU1P76rsT/tz8ExjmkQA76WzpyNjjY4PpTTomu1Ko4K6WL2Wu25FdW8xaRST/vFcvYGxkBMU88k1UwvPmyl6RWkJsEy4LaIRI0jvGypmPCZDt+U+QI8asHujIIcVkoo6xrmvhYe3lp8d0hPbyNu5A/35VGyRjdGp6emqZfblIHnoOZT611JEEZjpDF9PgGICk++BjPv5mopJS/2Rsm6Sgjp/60gGa2/QdFwlwjtjmRuNv2rkxvYLqeOqgnkyDUjbTwRevp0t5H9Dzoibmu1c10nCLJOh+h3Xbqsi88g+VcgujcpntjqorA6dib/9mL5t+n+lS+su6JP/AORF/kfp+FytloYMDkA/vtXRmztLSFGKA08jZQ64B59un3UhSquk44ffSQSCWFzG4BAYeR5j2O1dxyujN2pSrooatmSUXCcdIumt7LGY3uHIcEFRhcg884AyDyxTkc8km+yz1VhNHSAZBdx2JO1lW798oh864hbZzgm6+TiRRO63+y2zqIjI4fISCA1w5UkcxojGR5jII9wasYfdWLxMgzfD8rR6lVcihCKEIoQihCYce4d9otpYeXaIVB32OO6TjfAOK5c3MCFLDKYpGvG4IK83lSNiCpGxBGCCOYI8CPKqAgg2K+uxyNkYHt2OqK8UiacTjymfKp6d1nW6qsxSLPDm6K72ULcS4WJEGq6se4R4yxYyo88gA49Vbzp98YlZ2hZKnrHYfV3HuP3HLz+VUIpQwyOVVTmlpsVu4ZmStzMOiZ8Vk2C+JOaYpm6kqsxaUZWx8zqrb0U6RxW9i9rPaC61SlwHYBVBVRscMQcgnYePOmRVMaLbqhlwGqnlEjSG6b31+ig7oRs2pIUiGcgLk4+bEmlZKjMLAWV7RYQKdwe95cR8AuaXVym11eBNuZ8v9aljhL9eSQqq9kOg1d0/KRsgXOtuQ5VJLZgyNS1E19Q/jy7DZccUn/APc17Ts/cVHitSb8IfH8Kyz9G0trG2uHOZ7lmYDJAWMLsMeJJIJPhnHqZ6ltogVVYNUGSuc0bAH56Ku8WbZR5n9v8A9pemGpKuMXd7LW9/n6qz23V7NPZw3Vmwd2T72LUAwOTgg58QPhOMH32e4WZt1lG4jwpS06doVdu7K7t2xNDKm+O+hAPhs2MGoJIG21Flc0uLPLgGuzdnP8pw65BHnSANjdaiRge0tPNfImyPUbH3ocLFcwvzN13Gh713XilUNdEySYUZJIVQPHy/WrCJuVtllK6fiSudyGimum/R82MsduW1HslkPozZDD5EE+xFSujDXKvpqt08VjsCbd2i2rqe/wDKYPeX/NemYvdVBX/3Dvh4K6VIk0UIRQhFCEUIRQhedelTRm8uDCwaMyMQwOQc7tg+I1FqpKm3FNl9PwPP6jHn3+3JRVQK3XMi5BHmK9abEFRyszsLeoVg6k+Kdlf9kTgToVx/aXvL/wDb61cRGzl88xKLNFm6K19YXVmXZrmwGlzkyQjADeqeAPmDsfTx9lgDlBQYo+E2cfj+eoWM3Ubq5WQMrj4gwII9wdxUNg3RXJl4vtk3vzU5FayJHGZFK60Dpn8SkkA/oaSqI8rr9VoMKqxPGWX1ZoV9qBWqKEKJ4lFh8/m/enYHXbbos3icJZNm/wAlJQR6VA8qUe7M4lXtPEIowwJg1uZLhY/F2VR/MQKeg1YFmsTJbM8nzotU64ZFWS1gXYRRMcejFVX/ACzXtedGhLeibCXSydw8VlvFx8J9/wClQUvNXWMD3D3/AGUhw+RotLxsyMB8SEqd+e4waiMr2uJBTjaGnlha2RgOg3CcXd7LLgyySSY5a3Zse2ScVy+V7/eKkp6CmpzeJgCazShRk141pcbBSzzNhYXOTHg9vNNKwhUu+lnKjxCjUfnjlT5hDxlWWGIupnmUnffp5C5m4jlcKCCefp7VCynsbkqxnxTPHlYLE/TuVr6n+j32m9WVh93bYkPq2fux9Rn5U7E27lmMRmyRZRzTvrRYTcQnB/DpUemlRy+ZNK1UpbLpyV5gFE2Sg9v9xJv8h+VN9D+sZbWCK2ktspGpGuJhlt9iYyAMnxOrnvjepWVrALEKuqvRipc4ua8G/wAPytQ4DxqK7hE0JypJBB2KkcwR4H+hB5GnWPDhcLM1FPJBIY5BYhSNdKFFCEUIRQhIX9mk0bxSKGR1KsD4g7V4RfRdNcWkOG4XnHivDpLaZ4Jca4zg4zg53BGQNiKo5ojG6xX1XDq5lZAJG78x0Ka1En0UITHhN8be8im5dnKrH2DZI+YyPnVnE7QFYyvizOkYed16tBp9YxR/EOCW87BpoI5GXkWUE7evl6V4QCu2yPaLNJCo3XLwfMUV0q7Q5R8DkjY0n2DDH81K1cRe3Tkr70dr2U05a/ZwWJXV8W2Gw/U0tHCG6ndaCrxB83st0H1KlY2yAfMUk4WJC0MTszA7qEndICu++N/pXUbiHKGsjD4iSL21+SVBrhMggi4XzThlcEq6EMrDmCDkc/WpI5XM2StXRRVLbPT7i/E5LmVppSGdsZIGOQwNqJZXSG7lzQUEVFHw4u/XcpnUacTVroIoycnHh4/9KmERe42Vd64yCFuY3NuXnZNm4mfBQPnmpRTDmUk/F3n3WgfX8Jtl5GAALsxAVQMkk7AADxJxsKYa0N0CrJp3SHNIf4WydV/Rl+H6rm6hkDyKAmldfZqcZ1BcuGJI2xsFPyajZbUrO19WJTkbsPqpri/QTh3E8XMUmC3OS3ZSH9xgjPrzr10bSoIa2WIWBuO1Tlpa2nCbQ6fu4k3YndnY7fzMcAAV77LGrn+rVSgAXcdgsM4te9vPLMQR2js2DzAJ2B+WKpJn53ly+n4bTGmpmRHcDXvTSo08rD1Y9JzbcQEJ3iuSsbej8ozyz8R0+HxZ8Ks6QlrQDzWH9IImzPc9u7fJW/U+siihCKEIoQihCzzp30YbiUzGBlR7WMrqO4ldyHEZ8gijOfOUeRzDNCJBYqxw3EZKOTM3Y7rH7pnhkMU8bRSLzVh/vb15VVvpnNOi3tLjMMzQTp4Ln7Un5hUXCf0T3rtP/mFDXD6mJ8zT7W2aAszPJxJHP6leneB2lxJFDJLdHBVGCRRqgIKDZixdic5OoFfDbzfGyxbxZxC7+1T2p+/YT24GTPgK8WMfxVHdZeZMihdON1x3q9XKl7tY2jYSaTGykNk7FSN8nyxQi9lkfD+gHDIJjJcX8c0YbKRBlG2dg5DEt4DYDPzxUHDaNSVburaiRuWNhv2XPy0VL4jo7aXs8dn2j6MDA06jpwPLGKqJrcQ2X0LDg8UsYeLGwvdN6jTqapcBWKHbHI/0qYxlzcwVeyqZFIYXHbY/b4J1UKsE0vrvTsOf7VNDFm1Oyra+t4IDWe94f7SEnEQVIxhjt6VK2ns699EpLigfEW5bOPySfCOGS3MqwwqXdzgDy8yT4AedNAXNgqOWVsTcztlq9j1VQI0EErNLM+ZJSG0hI05hRg5LMVXJ8NRGCKYbELaqjlxKVzvY0C0bhHRa0tjmC3jRhjvactsCPiO+cE/Wuw0DZJvnkf7xKmK6USjb7gcMjiXBSUY+8jYoxAxgMV+Jdhs2RQhUHrVsbsWys7rNBE4JcKVkGQV76juMAcd8aefw+NK1bC6PRXvo9URw1d5OYsss7ZeeofWqnI7ovofrEVr5h80yvL/8KfM/6UxFBbVyqazEgRki+f4Vq6m+CmfiCSnGiAFzkZycaVA9QSGz4YHnmn4m3N1lcRmDI8nMr0NTKz6KEIoQihCjuO37QxZjVXmchIlYkBmblkgE6QMsceCmhCU4Nw5beFYlOrGSzEAF2Ylnc421MxLHHnQhV7pjaWl2TbvD9puFGyxnDR5BK65eUanBxq574BrlzQ7dSwzviN2FZvxHqau1wYpIpM81LEFef4ioDY2GcDPkKhMJ5K2ixRpHti3coOPqz4kX0fZ8bkay66dvHOc4PtXPDcmTiEFr3Xorh1t2UUcedWhFXOMZ0gDOPDlTIWdcbklOK9XKr3CbdYWewcKYmQtbg+MWyyREEknsyV35aZEHgaF6CQbhYZ016OS8OuXVVdrcnMbkHTg8lLYxqG4+hpCaAfytdheKPDRY7bjzt+UxikDAEcjVa5pabFbOKVsjA9uxXROK8Gq6cQ0XKacB4f8AbLyGHBxLIqnTjIXPfIztkIGPyq0jZazVjK6p9+bz2Kc6UdBr2wJwGmhAJ7WNSQAMk6l3KYAyfAedEkA3IUNHi5IytdY9D9lXeC8Hnu5RFAjSOeeOS+rNyUepr1rb6Bez1DWAvefyVsvD+rjh93YQ9mWDAHMwGH1ZOtXQ+IbIKnBGMUxwm2VEMRlDy7keStfQ7ojBw+IpFl2YktIwGo5xttyXYbV21oaLJeed0zszkt0ezJJc3Jz35OzT4h93BlRsR4yGZsjmGWulApuhCKEIoQkb20SWNo5FDo4IZSMgg0EXXrXFpuFhnFup27WQiBo5Y/wszaWxnkRjnjG42pcxHkryPE4y32xqiw6pLlSr3IzGGw6QENJjbcasDGSc8ztsDQ2E81xNijbWjGvUrSYbKA20bcNCh7R9Sx7qxJH3sUgI1Kzocd8bHQ2NhU4AGgVQ97nnM43KtNldLLGsiHKuARkEHfzB3B9DXq4S9CEUIXMjhQWYgADJJOAAOZJ8BQhVqwvUdjxCchI/4drqxnQzAalwMlpmCYXc4VMbkihCXdbi7HxPaW5A5DE0gO/M/wABcbYwX3PwEbiFMWFlHCgjiQIoJOB5k5JPmSSSSeeaEJxQhFCEUIRQhRHSRdKJOCR9ncSHB5pgpJncZARmbx+EUISPHrhpW+xQtpd1zK+kN2MZ2zg93W+GVNW2zNghSCIWfdYnQFLeIXNlGQkYAliG/dA/iAk51D8XPPPbBynUU4cLhaPBsZfA/hyG7SspvL7UMLsPGlYocpuVoqzEeK3IwWHO60TqM6PdpM9447sPcjPm7DvfRSP8dPQtubrK4pNZojHPdbhTCpEUIVf4tH9kdryNfuzvdjVgaVH8YDG7oAM7jKA8yqihCfcc4osFpNcgqQkTOpzscLld/InH1oQl+E2nZQxx7ZRACRyJx3jv5nJoQndCEUIRQhFCEUIRQhR/E+DxzHVvHLp0rNHgSLzIw2NwCSdLAr5g0IUd0a4VcW8s6yOkkMrdojKCpVjs4Kbgatmypxq1HA1YoQrDQhFCFUuld9LNKLG3hMoZS1wxLKir3dMZkxjL5yQMsFB7veBAhSvDuBBWWWdu3mUYDadKR8/4UWSI9jgkEsQBkmhCmKEIoQihCKEIoQihCSubdZEaNwGR1Ksp5EMMEH3FCEw6OcINtCEaQzSMdUspGDI2kLq05OnuqowPKhCkpEDAqwBBGCCMgg8wR4ihGyznjHU9ayzCSOR4Iz8cSAEHbA0E/Bvuchs+lRGIEqxjxKVrbHXtV+4Zw+O3iWGFAkaDCqP97kncnxqQC2gSD3ue7M7dOq9XKKEIoQqhc27wyxWYVvs8s0ckLIB912R7Z4iMHCZRSG8nZdtKkiFb6EIoQihCKEIoQihCKEIoQihCKEIoQihCKEIoQihCKEIoQihCKEIoQihCKEIoQihCKEIoQihCKEIoQihCKEIoQihCKEIoQihCKEIoQihC/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data:image/jpeg;base64,/9j/4AAQSkZJRgABAQAAAQABAAD/2wCEAAkGBxQTEhUTExQWFBUWGRsaGBgYGBwdIBghGhwfGhogHhofHSggHhwlHR8YITEhJSwrLi8vHCAzODMvNygtLisBCgoKDg0OGxAQGy8mICU4LTQ0LCwsLDQsLDQ3NCw0NC8yNCwsLCwsLCw0LCwsNC8sLDQsLCw0LDQsLCwsLCwsLP/AABEIAJwA2wMBEQACEQEDEQH/xAAcAAABBQEBAQAAAAAAAAAAAAAAAwQFBgcCCAH/xABEEAACAQMCAggDBgMGAwkBAAABAgMABBESIQUxBgcTIkFRYXEygZEUI0JSobEzgsFicpKz0fBTc+EVJDQ1RKKywvEW/8QAGwEAAgMBAQEAAAAAAAAAAAAAAAQDBQYCAQf/xAA4EQABAwIEAwQJAwQDAQAAAAABAAIDBBEFEiExE0FRYXGx8AYUIjKBkaHB0TNC4SM0UvFDcoIV/9oADAMBAAIRAxEAPwDcaEIoQihCKEIoQoXpdx4WVs82xb4Y1JxqY8h545k48Aa4keGNLimqOldVTNibz+iW6M8YW7top121r3h5MNmHM8mBFetcHC4UU8LoZHRu3CV4RxaO4VzHqHZyPE4YEEMhwfcEYYEcwRXSiT+hCKEIoQihCq3Si2a4uIoY2VZIY3uFbfKSAhICcfgYmYMPEKR50IU5wfiAnhSUDSWHeXOdDA4dSfNWBU+1CE9oQihCKEJC+vEhjaWVgkaAszMcAAUIUf0Z4nJPEzSoI5FkZWjHNB8UYbc9/s2jJwcZNCEDpLbfaTamUCUY2OwJOMKG5Ftx3edccRubLfVMGkm4QmynKeal67S6KEIoQihCjZuOwLcLa68zsM6FBbSMFgXIGEBCnBOPDzoQpKhCKEIoQoHpPxia2aB0hE0TuUkAYK4LD7rRqIQ5YFcEjJZceNCFJ8N4lHOpaJtWk6WG4KMACVZTurYIOD5ihCd0IRQhFCFivWpx7t7nsUbMcGRsdi5+I+WR8PjjveZFVdbLd2Qclu/RehyRGocNXaDu/n7Lvqe472V1JZse5P34x5Oow3+JR6/CPWpqN922Vd6S0mWXijz5Kvq2joq3kKF5U7RZIwcdvGJXIHkZEyzJnzZcgMSHllVYeG3yTxJNGcpIoZSQRsfMHcH0NCEy6Rcfjs0SSYOUZ9BZF1aMgkFvHG2PciuHvDBcpimppKh/Dj1PTqo+y6e2EnKcIS2kCQFNzjHMct+fvXLZo3bFTTYZVw+/Gft81Yba5SRQ8bq6nkykEHGx3G3OpUkQRoVHcF78k85/G/Zr/chyo8B+Myn+aheJvMfstzrLN2FyVUjGRHMTpU+iyZCnw1Kp/ETQhT1CFGcZ6QW1qMzyqhxkLzYjfko3PIj3rlz2tFyVNDTyzuyxtJPYqnxrrOthA/2Yu8xGEBQqATsGJI5Dnjxxil31cYBsdVb0/o/WPkaHss3mbhRPQbpI948VndupEffUtnVcFMFFbw7mCx56sLywclNUcQWO66xvCPU3549WH6J/016XPYXUscAVzNErElv4Mgyuopp7xZOz2LDGgeddVFQIh2qHCMHfXOJJswbn7DzosrlunZ+0Z2MhbVrydWrOc58Dny5VTl7i7NzX0VlLEyHgBvs2tZax0X6zIZOyhuVaKU90yHHZk8gc5yNXqMAnGatoqpj7Dmvn2IYDPTB0g1bf42WhU0qJNeI8QjgQyTOEQEDJ82OAAOZJOAAKEKKzdXLAgm0twc5x99KNjyIxCudQOdTEfkoQm/RbhydrJMiKkSForcAbkBszSknctJIMZ8RGrZOrYQrPQhFCEUITXilis8TxMWAdSNSnDL5Mp8GBwQfMChChrax+0qJSewvIwYnlixkFSCykEd6JiAwVhyI5HehCXXjbQkJeKI/Kdf4Lc+ZJJiOANn2ywAZqEKcoQmHH+I/Z7aabn2aFgME5OO6DjfGcVy52UEqWCIyyNjG5IC84yyMzFmOpmJZj5knJPzOTVA5xcSSvrkMTYo2xt2AsmN7M0bxyodLo2pT5FSGU/IimaY7qnxqMODbje48P5XpXopcdpaQyHGZF1nHIFyWIHpk1bg3F184e3K4t6JpxGOS0driFWkhY5uIVBLA+MsQ8W/NGPi5jvDD+rlO+K2cV/aMiurRzJlJB3gCd0cbjODg8xXLmhwIKlgmdDI2Ru4N153dGUlWGGUlWHkQcMPkciqF7S1xBX1unmbNE2RuxC7tOIyWxMsLtE+D3l2z6EcmHoc1JDI8OAaUliNHTSwuMrRp81unVvxWO44fAY1CCNREyD8JQAY+mD86umOzC6+Z1MJhkLfkrFdW6yI0bqHRgQykZBB2IIrpQKt8T4jPYQyFh28SIxjlJJYNyjSVebDO3ag55ZGcseXuytJU1PEZpWxjmQFiHEb95pHmmbU7bsx/T2AGwFUb3ukdcr6pS0sNFDkZoBuevaUyW6Q/iFeGJ45LptZATYPC6mdlwyHDqyshHgwIwR866hOV91FiETZactPO1vjonN1cvI7SSMWdjlifEmuHvL3FxTFNTsp4mxM2CYXt1oGB8R/SpIos5udkvXVggGVvvH6dqT4dBKyM5RzFnBkCnSG2ONeMBtwce1TyssA9vJVNFOJHup5D79++/Xz0W2dAek93d2qxpGDLEezluJT3duRCK2uR9OnIOgZPxeFWMT87brGYhTerzlitVlweONxNK3bT/APEk/DkAERryjU6RkLzxvk71IkV96STP2QihOJZz2aNjPZg/HJj+wmpgNskKPGhCkLK1SKNIo1CoihVA8ABgUIS1CEUIRQhFCFhvCun11BNLIyIxlKmSMro7yjSTsMh8AKSQfhG21VgrXtdZwW4d6MU0sQfA8i+utiFpvRvphbXw0DuyEbxSYyR448GH+8U7FOyTYrL12F1FGf6jdOo2SzcGltx/3FlVF/8ATSD7s7kkIw70ROeeGUYHdqZV6qfWtxvVapDpaJ2lGpHXcqoJyrDKkatG4J50pWOtEtB6NRB9cCeQJ+33WV1UL6MmPFvhHv8A0NMU3vFVOL/pN7/sVu/U7fdrwyME5MbNH7YOQP8ACRVtEfZXzuvZlnKu1SJNZl0z6Ry8NvlFuFMTp2ksJ2VmdzqYEfAxC8wCCWJIJpaeo4RAI3V3heD+vxvc11i0jloVQOkvEkubmSdFdBJhirkHDaQGAI5rkbHnVZUPa9+Zq2+D0stLTCKW1wTa3RQd9EzLhfPevIXNablTV8Mk0YazqrD0R6Zy8MgkjVY21vr72TjugbKMeXPNOx1J2aFmq3BGkh80ltNgLk/UK79WnWPJeXD291oDMMw6RgbZ1Lz3ONx7Gmo5LmxWfrKERMDmfFW/rAt2fh9wFBJCasDmdBDH9Aa6lF2EKDD5BHVRvdsCF57uI9akA86pGOyOuV9RqYuPCWtO6+8N4PAynt55Im8AkIkGPMt2i7+mPLenmzRkalZiahrmusyMEdbon4eI2XROJo8/lKEbeKN8uRIqOXIWlzdUzQuqBOyKZpbzsdRtyPZ9ErSS06T6M8Ce/vVgU6QSS7flRT3iPXHIeZFWcLNAAsViVVkc+R29yAtP6w+B29nYwxJrZg4WPW2dIXUzEKMKCcnLYyc86kq7Nisq70fD5cQD+lyflZZ70b6SSWpuUiJUzqFyPw4O7DyOMjPrUDZDHFdXNTRsrK4A7Am/n6JpIoYkt3idyTuT7k7mkS9xNyVpWUsLG5WsAHcFJcG45PauHhfSQCAGGpd+fdPLkOWOQqWOpezmkK3BaWqGrbHqFt/Q7pVHfRZGElXHaR53X1Hmp8DVtFK2Rtwvn2IYfLRS8N/wPVWCpUiihCKEIoQvN3H/APxVz/z5v8xqop/1HL6rhP8AZRf9QmPauuGjJV1IZSOYI3BrmN2VwKnrYeNA6O17hbx0A6WLxC31bLNHhZU8j4ED8rYOPYjwq8Y8OF18sqqZ0D8pUH1zWpNvDIOSSEH+df8AUD60tWtvHdXXoxKGVhaf3ArI6qV9DTHi3wj3/oaYpveKqcX/AEm9/wBitQ6quI/Z+DXk2QCkshXP5uyj07ePextVmx2VhKw9ZCZatkYG9vFSXQzrHeWZYLoL3yFSRRjvHYBhy35AjG/vtDBV5zlcNU/ivo6aWMzQuu0bg7jt7fkqp1m3Zk4hL/YCoPkM/uTS1a68luiu/RiINo8/+RP00/Kq1JrSJte3OgeZPKpYo857EjW1nAbYbnzdREjljk7mngA0WCzckjpHFzjclaf0A6r53eO5uS1uqMrogH3hKnIzn4NwOe/tU7IzuVS1eIMsWMF+3l/K3CmFSrGunnV3NE7T2K9pEcs0IHeQ+OgfiXmcDly3pKala43C02G4/JC0RyHbr5us6gvMsUZdLDbHqOYx4H0pGSAtFwtZR4k2chpFidrbFOJTgZ8jUTdTZPTHKA7oR5+G67rlTKX6D8f/AOzpZpRCJjIAFy+nRvk/hOc7fSnoqprBqNVlcRwKapk9hwDbk3O/ySHSjpDLdOZpiMgYVRsqjyA9T486hfI6d4urKloosMpnZdTzJ5nl8OxVrhYy5PpUlQbNslsKbeYuPRStJrQooQnXCeNNZzx3K7lG3XONanZ1+Y98HB8KYpnOa+4VPjUEc1KWv35d69F8L4hHcRJNEwZHGQQR8wceIOxHmKuQbi6+ZvYWOLXbp1Xq5RQhFCF5v6Qf+Luf+fN/mNVFP+o5fVsK/sov+oTCok/dSPRXjZsLtbkAlD3ZlHih5keowDj08KbpZ8psVnscwzjxmRm/nXz9lt/Se3S84fL2ZEgePXGV31Ed5ce+MfOrSRudhCwtHOaaobJ/if8AYXn4GqBfWwQRcJlxb4R7/wBDTFN7xVVi/wCk3v8AsU94bfSfZhBnEfaNIQPxMQq5PsF2Hqfl3USm2QJbCqFuc1LtTsOzr819z8vXypUEg3CvJGtc0tdsm99xB2zMWMhc5YsSTn3pjKXvs/dVAlbTQB9MBk6dD586r7ZSFkBPPf8AeopWhrrBPUMrpYQ92+qa38LPIiqMs2FUDxJOAPqRTFN7pCqsY9mQOO1vytz6vurmOyCzTaZbnnnHdi9F8z/a+lWTI8u6xFXWumNm6N8VfakSKYce4kLa3lnIz2aFgPzH8I+ZwPnXjjYXKkijMjwxu5NllPD+tO7Q/exxTDyGYyPZgDt7g1XNrz+4LZT+ijCBwn26318LKD6X9J2v3Vmhii0ctPec+8mBkemBUU9VxBYBPYVgPqb+I99zyA2UAx235UoN9FoHkBpLtk3s7kMMeI/bwqWWMtN0lQ1bZm5eY8OSc1En1F8RudR0jkP1NOQR5RmKz2JVYkPDZsPr/pWrjXBTaQ2kTDEjRNLIPIyNgA+yqB8jXVWLNaEv6Py8WaZw2Fh4/wAqJpFalfHbAJPhQBc2XD3BjS47BQelpHwqlmcgKoGSSTgAAbk8hirNrbAALHzS5nGR3PVeieqfgs9pYBLjZndpFQkkxqwXCkeByGbA/N55puMEDVZiulZJLdiudSJNFCEUIXnDpEhF3cggg9vLsRjm7EfUEH51R1AtK5fVMHcHUUVugUNfMQuocwQa8hALrHmu8QcWRiQbtIKWikDKCPGuHNLTZMwytmjDhsVfuqfpX2En2GY/dyHMDE/Cx5p7Hw9ffazpZswsVhsfwzgv4jBofP08FV+k9gILueJRhVc6R5A94AegBA+VIVLMshC1WDVBnomOO+x+CgOJjufMV7Tn2l1irSYb9CnUaYAHlULjc3T8TBGwNHJNuJTaVx4t/s1NAy7r9Ehic/DiyDd3hzXzhthIYXl0/c6hGW/tFS2PoP2qeYWAeOSq8Pla6R1MT7wJ8+eS74eMIB5E/vS05u9XGGgiAA9T4rq4dkKSp8UTBx8jn9wK6p35XWUOLU/FhvbbwO69D8O6XWsltHcNPGgdc4LAEH8QxnOQdquc4tdfNTTycThgXPYqt0j63LeDaCNpznmToX1xkFifljfnURqGnRuqsG4NUAB0oyg7X3+X5Uz02vkn4TJNG2UdEZT5gsv617NrE7uUOGNLa6IHk4eKw4mqO119Tc4NFyUlJdIObD5b1I2J55JaStgZu75aqOvL0tsNl/emooQzU7qlrK904ytFm+KdvwZ0C9orxOyh1z4q2dLAc8HB+leSyOYbEaFFDTRVUZcx9nNNj5/lI3EEuCNWoelcsfFfayYqKesDSM2Ydi0Tqo6Adqy3lxpManMcYIbUw8XxyA/Kd/On42X9pZCvrLAxN35p31yj/vkR8DAMfJ3z+4pWv/b8VdeiW0v/AJ+6oVV62SZcTlwuPP8ApU9O27r9FV4rNliDOv2V/wCovo9rlkvXHdiykf8AfYd4/JCB/NVnC3W6w+KTWAjHPdbbTCpUUIRQhFCF5/6f/wDmNz/fH/wWqar/AFSvpfo9/YM+PiVW7pMow9KhjNnAqyq2Z4HDsSHBYmZJGG6ppJ9NRIz7ZwPmKZqI7jMOSpcMqwyXgu/dt3j+PBOJo9QxnB5gjwI5GlWPym6u6mnbPGWFPuJcdN2yySD71UVZD+ZlyNXzAHzpmrOYhyp8BiMDZITyNx57LKPuRsP7y/uKXjOvwKt6oEtHe3xCWrhMqJv8tJpG52AHmTT0AsxZnFJbzG+wC2XphwZbLg0NsMZDpqP5mOWY/v8AIUzUgNhIVBgr3TYm1/f8rLKrc/EPJj/r/Wqt/I9i3dN+9vRx+x+6WrhNLkKB4AV7clcBrWDQAKFuZdbZ+QqwjZlbZZSrqOLIXnb7LYf/AObu7TgE0bHVISJTH/wkyCw9TsWPz8slosPDIWdbVMNa2UaW5rJuG8PmupViiUySNyA8PMnwAHnUDGW0arqoqP8AklKv1h1MXbY7WaGIeOMuR8hgH61MITzVW7FWD3WlXzov1XWdqQ75uJB+KQDSD6Jy+uakbGBqkJ66SUZdgo7rpsgY7eb8QZk+TDV+hX9TS1c27AVdei0xbVOj5EeCyqqpb9THQ/pRNYTs6r2kTjDRl9OSOTZwcEe3KnIKgRNsVmsWweStkzNsNtfFddLulDX86u0axaEKhQxbYtnckD9q5qJuKAbKbB8N9Qe5hdckX05KFpVX6h71i8mBvyUf796fhbZiy2IzB8xJ2GnyXofo1DLw21igkgaSNASZIe8Rq1O2uInUDnA7mvJOcLyqxaLCyxE8vEkL+qsthxKKYExSK+n4gp3UnwZean0ODXShTuhCKEIoQsK6z7dU4jLp/EEY+5Xf9hVRWi0i+h+jDy6iseRP2P3VVpRaNP8Aq6iVrx7RzhbiN4/Y41IfcEZq1iIeNeaweJsdTuzM3YbhM54WRmRwVZSQwPgRsaq3NLSQVtoJmzRtkbsRdNuyw+oeIwf6V1muzKVHwcs/EbzFj+V3NyPpv9N68ZupKj9Mkctflqu65Uyk+gFisnFrcNyB7T3KAkfqAflVjSagLHekN4y4jmAr710321vAOeWkb0wNK/XL/wCGu651mBqU9FYC6d8vIC3zWRW0v3jr5nI/rSUjf6bStPTTAVUjOqe1ArVI3jYRvb96kiF3hK1rssDj2K1dSvRtbi5a4kGUt9JUHkXOSv8Ahxn3xVrE25usDiU5YwMHPwW90yqFQ/R7ozbWev7PGEMjFmPjuchQfBR4CuWtDdlLLM+W2c3spiulEqR1ocOZ4DNDM6SQqXZFkYBox8R0A813OceGKgna4sOU2IVnhM0UdQ0TMDmu01G3asXbc5O58zufqapnPc7cr6ZFTQxe40DuCK5U6aXt3o2HP9qmiiz6nZVtdXcD2G+94Jtwx++c8yKmqAMgSGFyEzm/MKRmfCk+QpRou4BXk8nDjc/oE/6q+GfaOJw6txGTK38m6/8Av01bRi7lgsQlLYT1Oi3m947mRre1VZ7hNOsasLCGPORgDg4yQg7zY8OYbWbXXDeAqkouZm7a60aDLp0gLknSiZOlcnlknYZJoQpihCKEIoQsZ64An21dONRiXXjnnUwGfkBVZXj2gVuPRN5MUjL7EfW/4VGpBa5NJLhoJorhPiRlYe6nI+Rpymfy6LO41TZva5OFvirx1lWii4S5j/h3cYkX3AAYfQqfnXtayzg8c1B6L1JdC6B27T9D/N1UqSWpRQvCL6FcRHb22+ldOGqihddtuY089+6k+jnEvst3DcaS3Zk5UHBKsMHHr4/LwqWnm4brnZV+L4d67DlabOG34KX6WccN5cvPgqpwqKeaqOWfDOST86KiXiPuNl5g2H+pU4a73jqfx8FXuHLgyOyBtakLk4KknKtyPLy8c1KZWtGQi6TbQTzPE7HZdbjtHalg7eK/Q0rZvIq7Ekg95vyP5smd/KSNIVseJx5UxC0A3JCrMQnfIzI1htzJHRbp1L2gThiMBgyO7n130D9FFWkQ9lYLEXF057LK91IkUUIVL4/1kWtuxRA1w42PZ40gjzc7fTNLyVLGaHdW9FglVVDM0Wb1KzHpD0pluroXQHYsqBFCtqwoJJBOBqyWORjBGKQkq3OeHN0stdRYBFFTuil9ou59OllW45hhRnflioHMNyeStYqlga1pPtbW3S9RptR3A+FS3lwkMQy8h5+CjxJ8gBVq1v7QsPUVAaDI8rWOmfQ6Gx4aixDLLKpeQjdyQV38hvsK9qowIilsDrHvxBt+dxb4X+yy7iTYQ+pFV9OLvWxxN+WC3WyuXUxwqWZ7kxydiugI0q47RdWSBGCCATjdjnGOW+RawjdYPFXe61bdw6xjgjWKJdKLyHPmckkncsSSSTuSSTU6pk5oQihCKEKD43xZw/2a20tcEAsx3W3U5Adx4k4OlNixB3ABIEKgda3B1hjtGXLbyh3bdnZwrZY+JOlvQcgABSNePYBWq9FJQJ3s6jwWd1VreJG6i1KR9K7jdlddK1cPFiLefJXLglwL3grxtjtrBtS+fZn/AKax/KKs3t4kRHMLEU0ppMRbJ+12h+P43VTqpX0FFCEhLJpIJ+E7exqRrcwsNwk5phBIHO912nceqXqNN7pKdtsfm2+vP9K7YNb9EvUvAbk5u0/P0StcJjZIwXCvnHhXb4yzdL09VHPfJyXN/JhD67V1C27wosQkDID26LX+p3pDq4eyzsqLbNoDkhRpIyMk+IOR9KuInezqvnGIQ5Zbt5qf6R9KFW1ea0mhkePSxXIbK6gGyAcjnzr177MLhyUVLTcSobDICMxt3XVW6QdYC3HDnEeYp3KpImclVbOoq22QQCM8xml31IdEXNVvS4K+LEGQTbb94Cy6aUIuTyHlVWxpebBbyeZsDMx27E1XiS+IIqY0zuqQbi0ROrSFwsqtMpHl/rXRa5sRBUAmjmrWuZ53UjSqvFdOotAt5cqcZ7MafbVvj9KuKZwcLr53j0TonhnK5/haR1iW2vh1xtnSmv8AwEMf0BqaYXjIVXhsnDq43do8V514se6Pf+lVNN7xX0PF/wBNvf8AZa31BWuLa4lz8coTGOWhA2c58dfLHh67WkI0KweKu/qAdi1KplVooQihCKEKDn6OAM728slu8jF3xh1dtOnLo4OR8PwlT3QMihCqfWNa3jWemaOGVY2V+2iJQjA0ktC2cZ1NydqXqm3iKucAm4dczW17j5/ysoqlX01FCE96HcaFjfpI38GXuSjw0tsSfY4b2zVjSyaarH49R6nKN9R38130g4Z9muJIMkhD3SfxKd1Prt40pPHkeQr7Cqz1qla877HvUfUKsk04n8B9xU1P76rsT/tz8ExjmkQA76WzpyNjjY4PpTTomu1Ko4K6WL2Wu25FdW8xaRST/vFcvYGxkBMU88k1UwvPmyl6RWkJsEy4LaIRI0jvGypmPCZDt+U+QI8asHujIIcVkoo6xrmvhYe3lp8d0hPbyNu5A/35VGyRjdGp6emqZfblIHnoOZT611JEEZjpDF9PgGICk++BjPv5mopJS/2Rsm6Sgjp/60gGa2/QdFwlwjtjmRuNv2rkxvYLqeOqgnkyDUjbTwRevp0t5H9Dzoibmu1c10nCLJOh+h3Xbqsi88g+VcgujcpntjqorA6dib/9mL5t+n+lS+su6JP/AORF/kfp+FytloYMDkA/vtXRmztLSFGKA08jZQ64B59un3UhSquk44ffSQSCWFzG4BAYeR5j2O1dxyujN2pSrooatmSUXCcdIumt7LGY3uHIcEFRhcg884AyDyxTkc8km+yz1VhNHSAZBdx2JO1lW798oh864hbZzgm6+TiRRO63+y2zqIjI4fISCA1w5UkcxojGR5jII9wasYfdWLxMgzfD8rR6lVcihCKEIoQihCYce4d9otpYeXaIVB32OO6TjfAOK5c3MCFLDKYpGvG4IK83lSNiCpGxBGCCOYI8CPKqAgg2K+uxyNkYHt2OqK8UiacTjymfKp6d1nW6qsxSLPDm6K72ULcS4WJEGq6se4R4yxYyo88gA49Vbzp98YlZ2hZKnrHYfV3HuP3HLz+VUIpQwyOVVTmlpsVu4ZmStzMOiZ8Vk2C+JOaYpm6kqsxaUZWx8zqrb0U6RxW9i9rPaC61SlwHYBVBVRscMQcgnYePOmRVMaLbqhlwGqnlEjSG6b31+ig7oRs2pIUiGcgLk4+bEmlZKjMLAWV7RYQKdwe95cR8AuaXVym11eBNuZ8v9aljhL9eSQqq9kOg1d0/KRsgXOtuQ5VJLZgyNS1E19Q/jy7DZccUn/APc17Ts/cVHitSb8IfH8Kyz9G0trG2uHOZ7lmYDJAWMLsMeJJIJPhnHqZ6ltogVVYNUGSuc0bAH56Ku8WbZR5n9v8A9pemGpKuMXd7LW9/n6qz23V7NPZw3Vmwd2T72LUAwOTgg58QPhOMH32e4WZt1lG4jwpS06doVdu7K7t2xNDKm+O+hAPhs2MGoJIG21Flc0uLPLgGuzdnP8pw65BHnSANjdaiRge0tPNfImyPUbH3ocLFcwvzN13Gh713XilUNdEySYUZJIVQPHy/WrCJuVtllK6fiSudyGimum/R82MsduW1HslkPozZDD5EE+xFSujDXKvpqt08VjsCbd2i2rqe/wDKYPeX/NemYvdVBX/3Dvh4K6VIk0UIRQhFCEUIRQhedelTRm8uDCwaMyMQwOQc7tg+I1FqpKm3FNl9PwPP6jHn3+3JRVQK3XMi5BHmK9abEFRyszsLeoVg6k+Kdlf9kTgToVx/aXvL/wDb61cRGzl88xKLNFm6K19YXVmXZrmwGlzkyQjADeqeAPmDsfTx9lgDlBQYo+E2cfj+eoWM3Ubq5WQMrj4gwII9wdxUNg3RXJl4vtk3vzU5FayJHGZFK60Dpn8SkkA/oaSqI8rr9VoMKqxPGWX1ZoV9qBWqKEKJ4lFh8/m/enYHXbbos3icJZNm/wAlJQR6VA8qUe7M4lXtPEIowwJg1uZLhY/F2VR/MQKeg1YFmsTJbM8nzotU64ZFWS1gXYRRMcejFVX/ACzXtedGhLeibCXSydw8VlvFx8J9/wClQUvNXWMD3D3/AGUhw+RotLxsyMB8SEqd+e4waiMr2uJBTjaGnlha2RgOg3CcXd7LLgyySSY5a3Zse2ScVy+V7/eKkp6CmpzeJgCazShRk141pcbBSzzNhYXOTHg9vNNKwhUu+lnKjxCjUfnjlT5hDxlWWGIupnmUnffp5C5m4jlcKCCefp7VCynsbkqxnxTPHlYLE/TuVr6n+j32m9WVh93bYkPq2fux9Rn5U7E27lmMRmyRZRzTvrRYTcQnB/DpUemlRy+ZNK1UpbLpyV5gFE2Sg9v9xJv8h+VN9D+sZbWCK2ktspGpGuJhlt9iYyAMnxOrnvjepWVrALEKuqvRipc4ua8G/wAPytQ4DxqK7hE0JypJBB2KkcwR4H+hB5GnWPDhcLM1FPJBIY5BYhSNdKFFCEUIRQhIX9mk0bxSKGR1KsD4g7V4RfRdNcWkOG4XnHivDpLaZ4Jca4zg4zg53BGQNiKo5ojG6xX1XDq5lZAJG78x0Ka1En0UITHhN8be8im5dnKrH2DZI+YyPnVnE7QFYyvizOkYed16tBp9YxR/EOCW87BpoI5GXkWUE7evl6V4QCu2yPaLNJCo3XLwfMUV0q7Q5R8DkjY0n2DDH81K1cRe3Tkr70dr2U05a/ZwWJXV8W2Gw/U0tHCG6ndaCrxB83st0H1KlY2yAfMUk4WJC0MTszA7qEndICu++N/pXUbiHKGsjD4iSL21+SVBrhMggi4XzThlcEq6EMrDmCDkc/WpI5XM2StXRRVLbPT7i/E5LmVppSGdsZIGOQwNqJZXSG7lzQUEVFHw4u/XcpnUacTVroIoycnHh4/9KmERe42Vd64yCFuY3NuXnZNm4mfBQPnmpRTDmUk/F3n3WgfX8Jtl5GAALsxAVQMkk7AADxJxsKYa0N0CrJp3SHNIf4WydV/Rl+H6rm6hkDyKAmldfZqcZ1BcuGJI2xsFPyajZbUrO19WJTkbsPqpri/QTh3E8XMUmC3OS3ZSH9xgjPrzr10bSoIa2WIWBuO1Tlpa2nCbQ6fu4k3YndnY7fzMcAAV77LGrn+rVSgAXcdgsM4te9vPLMQR2js2DzAJ2B+WKpJn53ly+n4bTGmpmRHcDXvTSo08rD1Y9JzbcQEJ3iuSsbej8ozyz8R0+HxZ8Ks6QlrQDzWH9IImzPc9u7fJW/U+siihCKEIoQihCzzp30YbiUzGBlR7WMrqO4ldyHEZ8gijOfOUeRzDNCJBYqxw3EZKOTM3Y7rH7pnhkMU8bRSLzVh/vb15VVvpnNOi3tLjMMzQTp4Ln7Un5hUXCf0T3rtP/mFDXD6mJ8zT7W2aAszPJxJHP6leneB2lxJFDJLdHBVGCRRqgIKDZixdic5OoFfDbzfGyxbxZxC7+1T2p+/YT24GTPgK8WMfxVHdZeZMihdON1x3q9XKl7tY2jYSaTGykNk7FSN8nyxQi9lkfD+gHDIJjJcX8c0YbKRBlG2dg5DEt4DYDPzxUHDaNSVburaiRuWNhv2XPy0VL4jo7aXs8dn2j6MDA06jpwPLGKqJrcQ2X0LDg8UsYeLGwvdN6jTqapcBWKHbHI/0qYxlzcwVeyqZFIYXHbY/b4J1UKsE0vrvTsOf7VNDFm1Oyra+t4IDWe94f7SEnEQVIxhjt6VK2ns699EpLigfEW5bOPySfCOGS3MqwwqXdzgDy8yT4AedNAXNgqOWVsTcztlq9j1VQI0EErNLM+ZJSG0hI05hRg5LMVXJ8NRGCKYbELaqjlxKVzvY0C0bhHRa0tjmC3jRhjvactsCPiO+cE/Wuw0DZJvnkf7xKmK6USjb7gcMjiXBSUY+8jYoxAxgMV+Jdhs2RQhUHrVsbsWys7rNBE4JcKVkGQV76juMAcd8aefw+NK1bC6PRXvo9URw1d5OYsss7ZeeofWqnI7ovofrEVr5h80yvL/8KfM/6UxFBbVyqazEgRki+f4Vq6m+CmfiCSnGiAFzkZycaVA9QSGz4YHnmn4m3N1lcRmDI8nMr0NTKz6KEIoQihCjuO37QxZjVXmchIlYkBmblkgE6QMsceCmhCU4Nw5beFYlOrGSzEAF2Ylnc421MxLHHnQhV7pjaWl2TbvD9puFGyxnDR5BK65eUanBxq574BrlzQ7dSwzviN2FZvxHqau1wYpIpM81LEFef4ioDY2GcDPkKhMJ5K2ixRpHti3coOPqz4kX0fZ8bkay66dvHOc4PtXPDcmTiEFr3Xorh1t2UUcedWhFXOMZ0gDOPDlTIWdcbklOK9XKr3CbdYWewcKYmQtbg+MWyyREEknsyV35aZEHgaF6CQbhYZ016OS8OuXVVdrcnMbkHTg8lLYxqG4+hpCaAfytdheKPDRY7bjzt+UxikDAEcjVa5pabFbOKVsjA9uxXROK8Gq6cQ0XKacB4f8AbLyGHBxLIqnTjIXPfIztkIGPyq0jZazVjK6p9+bz2Kc6UdBr2wJwGmhAJ7WNSQAMk6l3KYAyfAedEkA3IUNHi5IytdY9D9lXeC8Hnu5RFAjSOeeOS+rNyUepr1rb6Bez1DWAvefyVsvD+rjh93YQ9mWDAHMwGH1ZOtXQ+IbIKnBGMUxwm2VEMRlDy7keStfQ7ojBw+IpFl2YktIwGo5xttyXYbV21oaLJeed0zszkt0ezJJc3Jz35OzT4h93BlRsR4yGZsjmGWulApuhCKEIoQkb20SWNo5FDo4IZSMgg0EXXrXFpuFhnFup27WQiBo5Y/wszaWxnkRjnjG42pcxHkryPE4y32xqiw6pLlSr3IzGGw6QENJjbcasDGSc8ztsDQ2E81xNijbWjGvUrSYbKA20bcNCh7R9Sx7qxJH3sUgI1Kzocd8bHQ2NhU4AGgVQ97nnM43KtNldLLGsiHKuARkEHfzB3B9DXq4S9CEUIXMjhQWYgADJJOAAOZJ8BQhVqwvUdjxCchI/4drqxnQzAalwMlpmCYXc4VMbkihCXdbi7HxPaW5A5DE0gO/M/wABcbYwX3PwEbiFMWFlHCgjiQIoJOB5k5JPmSSSSeeaEJxQhFCEUIRQhRHSRdKJOCR9ncSHB5pgpJncZARmbx+EUISPHrhpW+xQtpd1zK+kN2MZ2zg93W+GVNW2zNghSCIWfdYnQFLeIXNlGQkYAliG/dA/iAk51D8XPPPbBynUU4cLhaPBsZfA/hyG7SspvL7UMLsPGlYocpuVoqzEeK3IwWHO60TqM6PdpM9447sPcjPm7DvfRSP8dPQtubrK4pNZojHPdbhTCpEUIVf4tH9kdryNfuzvdjVgaVH8YDG7oAM7jKA8yqihCfcc4osFpNcgqQkTOpzscLld/InH1oQl+E2nZQxx7ZRACRyJx3jv5nJoQndCEUIRQhFCEUIRQhR/E+DxzHVvHLp0rNHgSLzIw2NwCSdLAr5g0IUd0a4VcW8s6yOkkMrdojKCpVjs4Kbgatmypxq1HA1YoQrDQhFCFUuld9LNKLG3hMoZS1wxLKir3dMZkxjL5yQMsFB7veBAhSvDuBBWWWdu3mUYDadKR8/4UWSI9jgkEsQBkmhCmKEIoQihCKEIoQihCSubdZEaNwGR1Ksp5EMMEH3FCEw6OcINtCEaQzSMdUspGDI2kLq05OnuqowPKhCkpEDAqwBBGCCMgg8wR4ihGyznjHU9ayzCSOR4Iz8cSAEHbA0E/Bvuchs+lRGIEqxjxKVrbHXtV+4Zw+O3iWGFAkaDCqP97kncnxqQC2gSD3ue7M7dOq9XKKEIoQqhc27wyxWYVvs8s0ckLIB912R7Z4iMHCZRSG8nZdtKkiFb6EIoQihCKEIoQihCKEIoQihCKEIoQihCKEIoQihCKEIoQihCKEIoQihCKEIoQihCKEIoQihCKEIoQihCKEIoQihCKEIoQihCKEIoQihC/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data:image/jpeg;base64,/9j/4AAQSkZJRgABAQAAAQABAAD/2wCEAAkGBxQTEhUTExQWFBUWGRsaGBgYGBwdIBghGhwfGhogHhofHSggHhwlHR8YITEhJSwrLi8vHCAzODMvNygtLisBCgoKDg0OGxAQGy8mICU4LTQ0LCwsLDQsLDQ3NCw0NC8yNCwsLCwsLCw0LCwsNC8sLDQsLCw0LDQsLCwsLCwsLP/AABEIAJwA2wMBEQACEQEDEQH/xAAcAAABBQEBAQAAAAAAAAAAAAAAAwQFBgcCCAH/xABEEAACAQMCAggDBgMGAwkBAAABAgMABBESIQUxBgcTIkFRYXEygZEUI0JSobEzgsFicpKz0fBTc+EVJDQ1RKKywvEW/8QAGwEAAgMBAQEAAAAAAAAAAAAAAAQDBQYCAQf/xAA4EQABAwIEAwQJAwQDAQAAAAABAAIDBBEFEiExE0FRYXGx8AYUIjKBkaHB0TNC4SM0UvFDcoIV/9oADAMBAAIRAxEAPwDcaEIoQihCKEIoQoXpdx4WVs82xb4Y1JxqY8h545k48Aa4keGNLimqOldVTNibz+iW6M8YW7top121r3h5MNmHM8mBFetcHC4UU8LoZHRu3CV4RxaO4VzHqHZyPE4YEEMhwfcEYYEcwRXSiT+hCKEIoQihCq3Si2a4uIoY2VZIY3uFbfKSAhICcfgYmYMPEKR50IU5wfiAnhSUDSWHeXOdDA4dSfNWBU+1CE9oQihCKEJC+vEhjaWVgkaAszMcAAUIUf0Z4nJPEzSoI5FkZWjHNB8UYbc9/s2jJwcZNCEDpLbfaTamUCUY2OwJOMKG5Ftx3edccRubLfVMGkm4QmynKeal67S6KEIoQihCjZuOwLcLa68zsM6FBbSMFgXIGEBCnBOPDzoQpKhCKEIoQoHpPxia2aB0hE0TuUkAYK4LD7rRqIQ5YFcEjJZceNCFJ8N4lHOpaJtWk6WG4KMACVZTurYIOD5ihCd0IRQhFCFivWpx7t7nsUbMcGRsdi5+I+WR8PjjveZFVdbLd2Qclu/RehyRGocNXaDu/n7Lvqe472V1JZse5P34x5Oow3+JR6/CPWpqN922Vd6S0mWXijz5Kvq2joq3kKF5U7RZIwcdvGJXIHkZEyzJnzZcgMSHllVYeG3yTxJNGcpIoZSQRsfMHcH0NCEy6Rcfjs0SSYOUZ9BZF1aMgkFvHG2PciuHvDBcpimppKh/Dj1PTqo+y6e2EnKcIS2kCQFNzjHMct+fvXLZo3bFTTYZVw+/Gft81Yba5SRQ8bq6nkykEHGx3G3OpUkQRoVHcF78k85/G/Zr/chyo8B+Myn+aheJvMfstzrLN2FyVUjGRHMTpU+iyZCnw1Kp/ETQhT1CFGcZ6QW1qMzyqhxkLzYjfko3PIj3rlz2tFyVNDTyzuyxtJPYqnxrrOthA/2Yu8xGEBQqATsGJI5Dnjxxil31cYBsdVb0/o/WPkaHss3mbhRPQbpI948VndupEffUtnVcFMFFbw7mCx56sLywclNUcQWO66xvCPU3549WH6J/016XPYXUscAVzNErElv4Mgyuopp7xZOz2LDGgeddVFQIh2qHCMHfXOJJswbn7DzosrlunZ+0Z2MhbVrydWrOc58Dny5VTl7i7NzX0VlLEyHgBvs2tZax0X6zIZOyhuVaKU90yHHZk8gc5yNXqMAnGatoqpj7Dmvn2IYDPTB0g1bf42WhU0qJNeI8QjgQyTOEQEDJ82OAAOZJOAAKEKKzdXLAgm0twc5x99KNjyIxCudQOdTEfkoQm/RbhydrJMiKkSForcAbkBszSknctJIMZ8RGrZOrYQrPQhFCEUITXilis8TxMWAdSNSnDL5Mp8GBwQfMChChrax+0qJSewvIwYnlixkFSCykEd6JiAwVhyI5HehCXXjbQkJeKI/Kdf4Lc+ZJJiOANn2ywAZqEKcoQmHH+I/Z7aabn2aFgME5OO6DjfGcVy52UEqWCIyyNjG5IC84yyMzFmOpmJZj5knJPzOTVA5xcSSvrkMTYo2xt2AsmN7M0bxyodLo2pT5FSGU/IimaY7qnxqMODbje48P5XpXopcdpaQyHGZF1nHIFyWIHpk1bg3F184e3K4t6JpxGOS0driFWkhY5uIVBLA+MsQ8W/NGPi5jvDD+rlO+K2cV/aMiurRzJlJB3gCd0cbjODg8xXLmhwIKlgmdDI2Ru4N153dGUlWGGUlWHkQcMPkciqF7S1xBX1unmbNE2RuxC7tOIyWxMsLtE+D3l2z6EcmHoc1JDI8OAaUliNHTSwuMrRp81unVvxWO44fAY1CCNREyD8JQAY+mD86umOzC6+Z1MJhkLfkrFdW6yI0bqHRgQykZBB2IIrpQKt8T4jPYQyFh28SIxjlJJYNyjSVebDO3ag55ZGcseXuytJU1PEZpWxjmQFiHEb95pHmmbU7bsx/T2AGwFUb3ukdcr6pS0sNFDkZoBuevaUyW6Q/iFeGJ45LptZATYPC6mdlwyHDqyshHgwIwR866hOV91FiETZactPO1vjonN1cvI7SSMWdjlifEmuHvL3FxTFNTsp4mxM2CYXt1oGB8R/SpIos5udkvXVggGVvvH6dqT4dBKyM5RzFnBkCnSG2ONeMBtwce1TyssA9vJVNFOJHup5D79++/Xz0W2dAek93d2qxpGDLEezluJT3duRCK2uR9OnIOgZPxeFWMT87brGYhTerzlitVlweONxNK3bT/APEk/DkAERryjU6RkLzxvk71IkV96STP2QihOJZz2aNjPZg/HJj+wmpgNskKPGhCkLK1SKNIo1CoihVA8ABgUIS1CEUIRQhFCFhvCun11BNLIyIxlKmSMro7yjSTsMh8AKSQfhG21VgrXtdZwW4d6MU0sQfA8i+utiFpvRvphbXw0DuyEbxSYyR448GH+8U7FOyTYrL12F1FGf6jdOo2SzcGltx/3FlVF/8ATSD7s7kkIw70ROeeGUYHdqZV6qfWtxvVapDpaJ2lGpHXcqoJyrDKkatG4J50pWOtEtB6NRB9cCeQJ+33WV1UL6MmPFvhHv8A0NMU3vFVOL/pN7/sVu/U7fdrwyME5MbNH7YOQP8ACRVtEfZXzuvZlnKu1SJNZl0z6Ry8NvlFuFMTp2ksJ2VmdzqYEfAxC8wCCWJIJpaeo4RAI3V3heD+vxvc11i0jloVQOkvEkubmSdFdBJhirkHDaQGAI5rkbHnVZUPa9+Zq2+D0stLTCKW1wTa3RQd9EzLhfPevIXNablTV8Mk0YazqrD0R6Zy8MgkjVY21vr72TjugbKMeXPNOx1J2aFmq3BGkh80ltNgLk/UK79WnWPJeXD291oDMMw6RgbZ1Lz3ONx7Gmo5LmxWfrKERMDmfFW/rAt2fh9wFBJCasDmdBDH9Aa6lF2EKDD5BHVRvdsCF57uI9akA86pGOyOuV9RqYuPCWtO6+8N4PAynt55Im8AkIkGPMt2i7+mPLenmzRkalZiahrmusyMEdbon4eI2XROJo8/lKEbeKN8uRIqOXIWlzdUzQuqBOyKZpbzsdRtyPZ9ErSS06T6M8Ce/vVgU6QSS7flRT3iPXHIeZFWcLNAAsViVVkc+R29yAtP6w+B29nYwxJrZg4WPW2dIXUzEKMKCcnLYyc86kq7Nisq70fD5cQD+lyflZZ70b6SSWpuUiJUzqFyPw4O7DyOMjPrUDZDHFdXNTRsrK4A7Am/n6JpIoYkt3idyTuT7k7mkS9xNyVpWUsLG5WsAHcFJcG45PauHhfSQCAGGpd+fdPLkOWOQqWOpezmkK3BaWqGrbHqFt/Q7pVHfRZGElXHaR53X1Hmp8DVtFK2Rtwvn2IYfLRS8N/wPVWCpUiihCKEIoQvN3H/APxVz/z5v8xqop/1HL6rhP8AZRf9QmPauuGjJV1IZSOYI3BrmN2VwKnrYeNA6O17hbx0A6WLxC31bLNHhZU8j4ED8rYOPYjwq8Y8OF18sqqZ0D8pUH1zWpNvDIOSSEH+df8AUD60tWtvHdXXoxKGVhaf3ArI6qV9DTHi3wj3/oaYpveKqcX/AEm9/wBitQ6quI/Z+DXk2QCkshXP5uyj07ePextVmx2VhKw9ZCZatkYG9vFSXQzrHeWZYLoL3yFSRRjvHYBhy35AjG/vtDBV5zlcNU/ivo6aWMzQuu0bg7jt7fkqp1m3Zk4hL/YCoPkM/uTS1a68luiu/RiINo8/+RP00/Kq1JrSJte3OgeZPKpYo857EjW1nAbYbnzdREjljk7mngA0WCzckjpHFzjclaf0A6r53eO5uS1uqMrogH3hKnIzn4NwOe/tU7IzuVS1eIMsWMF+3l/K3CmFSrGunnV3NE7T2K9pEcs0IHeQ+OgfiXmcDly3pKala43C02G4/JC0RyHbr5us6gvMsUZdLDbHqOYx4H0pGSAtFwtZR4k2chpFidrbFOJTgZ8jUTdTZPTHKA7oR5+G67rlTKX6D8f/AOzpZpRCJjIAFy+nRvk/hOc7fSnoqprBqNVlcRwKapk9hwDbk3O/ySHSjpDLdOZpiMgYVRsqjyA9T486hfI6d4urKloosMpnZdTzJ5nl8OxVrhYy5PpUlQbNslsKbeYuPRStJrQooQnXCeNNZzx3K7lG3XONanZ1+Y98HB8KYpnOa+4VPjUEc1KWv35d69F8L4hHcRJNEwZHGQQR8wceIOxHmKuQbi6+ZvYWOLXbp1Xq5RQhFCF5v6Qf+Luf+fN/mNVFP+o5fVsK/sov+oTCok/dSPRXjZsLtbkAlD3ZlHih5keowDj08KbpZ8psVnscwzjxmRm/nXz9lt/Se3S84fL2ZEgePXGV31Ed5ce+MfOrSRudhCwtHOaaobJ/if8AYXn4GqBfWwQRcJlxb4R7/wBDTFN7xVVi/wCk3v8AsU94bfSfZhBnEfaNIQPxMQq5PsF2Hqfl3USm2QJbCqFuc1LtTsOzr819z8vXypUEg3CvJGtc0tdsm99xB2zMWMhc5YsSTn3pjKXvs/dVAlbTQB9MBk6dD586r7ZSFkBPPf8AeopWhrrBPUMrpYQ92+qa38LPIiqMs2FUDxJOAPqRTFN7pCqsY9mQOO1vytz6vurmOyCzTaZbnnnHdi9F8z/a+lWTI8u6xFXWumNm6N8VfakSKYce4kLa3lnIz2aFgPzH8I+ZwPnXjjYXKkijMjwxu5NllPD+tO7Q/exxTDyGYyPZgDt7g1XNrz+4LZT+ijCBwn26318LKD6X9J2v3Vmhii0ctPec+8mBkemBUU9VxBYBPYVgPqb+I99zyA2UAx235UoN9FoHkBpLtk3s7kMMeI/bwqWWMtN0lQ1bZm5eY8OSc1En1F8RudR0jkP1NOQR5RmKz2JVYkPDZsPr/pWrjXBTaQ2kTDEjRNLIPIyNgA+yqB8jXVWLNaEv6Py8WaZw2Fh4/wAqJpFalfHbAJPhQBc2XD3BjS47BQelpHwqlmcgKoGSSTgAAbk8hirNrbAALHzS5nGR3PVeieqfgs9pYBLjZndpFQkkxqwXCkeByGbA/N55puMEDVZiulZJLdiudSJNFCEUIXnDpEhF3cggg9vLsRjm7EfUEH51R1AtK5fVMHcHUUVugUNfMQuocwQa8hALrHmu8QcWRiQbtIKWikDKCPGuHNLTZMwytmjDhsVfuqfpX2En2GY/dyHMDE/Cx5p7Hw9ffazpZswsVhsfwzgv4jBofP08FV+k9gILueJRhVc6R5A94AegBA+VIVLMshC1WDVBnomOO+x+CgOJjufMV7Tn2l1irSYb9CnUaYAHlULjc3T8TBGwNHJNuJTaVx4t/s1NAy7r9Ehic/DiyDd3hzXzhthIYXl0/c6hGW/tFS2PoP2qeYWAeOSq8Pla6R1MT7wJ8+eS74eMIB5E/vS05u9XGGgiAA9T4rq4dkKSp8UTBx8jn9wK6p35XWUOLU/FhvbbwO69D8O6XWsltHcNPGgdc4LAEH8QxnOQdquc4tdfNTTycThgXPYqt0j63LeDaCNpznmToX1xkFifljfnURqGnRuqsG4NUAB0oyg7X3+X5Uz02vkn4TJNG2UdEZT5gsv617NrE7uUOGNLa6IHk4eKw4mqO119Tc4NFyUlJdIObD5b1I2J55JaStgZu75aqOvL0tsNl/emooQzU7qlrK904ytFm+KdvwZ0C9orxOyh1z4q2dLAc8HB+leSyOYbEaFFDTRVUZcx9nNNj5/lI3EEuCNWoelcsfFfayYqKesDSM2Ydi0Tqo6Adqy3lxpManMcYIbUw8XxyA/Kd/On42X9pZCvrLAxN35p31yj/vkR8DAMfJ3z+4pWv/b8VdeiW0v/AJ+6oVV62SZcTlwuPP8ApU9O27r9FV4rNliDOv2V/wCovo9rlkvXHdiykf8AfYd4/JCB/NVnC3W6w+KTWAjHPdbbTCpUUIRQhFCF5/6f/wDmNz/fH/wWqar/AFSvpfo9/YM+PiVW7pMow9KhjNnAqyq2Z4HDsSHBYmZJGG6ppJ9NRIz7ZwPmKZqI7jMOSpcMqwyXgu/dt3j+PBOJo9QxnB5gjwI5GlWPym6u6mnbPGWFPuJcdN2yySD71UVZD+ZlyNXzAHzpmrOYhyp8BiMDZITyNx57LKPuRsP7y/uKXjOvwKt6oEtHe3xCWrhMqJv8tJpG52AHmTT0AsxZnFJbzG+wC2XphwZbLg0NsMZDpqP5mOWY/v8AIUzUgNhIVBgr3TYm1/f8rLKrc/EPJj/r/Wqt/I9i3dN+9vRx+x+6WrhNLkKB4AV7clcBrWDQAKFuZdbZ+QqwjZlbZZSrqOLIXnb7LYf/AObu7TgE0bHVISJTH/wkyCw9TsWPz8slosPDIWdbVMNa2UaW5rJuG8PmupViiUySNyA8PMnwAHnUDGW0arqoqP8AklKv1h1MXbY7WaGIeOMuR8hgH61MITzVW7FWD3WlXzov1XWdqQ75uJB+KQDSD6Jy+uakbGBqkJ66SUZdgo7rpsgY7eb8QZk+TDV+hX9TS1c27AVdei0xbVOj5EeCyqqpb9THQ/pRNYTs6r2kTjDRl9OSOTZwcEe3KnIKgRNsVmsWweStkzNsNtfFddLulDX86u0axaEKhQxbYtnckD9q5qJuKAbKbB8N9Qe5hdckX05KFpVX6h71i8mBvyUf796fhbZiy2IzB8xJ2GnyXofo1DLw21igkgaSNASZIe8Rq1O2uInUDnA7mvJOcLyqxaLCyxE8vEkL+qsthxKKYExSK+n4gp3UnwZean0ODXShTuhCKEIoQsK6z7dU4jLp/EEY+5Xf9hVRWi0i+h+jDy6iseRP2P3VVpRaNP8Aq6iVrx7RzhbiN4/Y41IfcEZq1iIeNeaweJsdTuzM3YbhM54WRmRwVZSQwPgRsaq3NLSQVtoJmzRtkbsRdNuyw+oeIwf6V1muzKVHwcs/EbzFj+V3NyPpv9N68ZupKj9Mkctflqu65Uyk+gFisnFrcNyB7T3KAkfqAflVjSagLHekN4y4jmAr710321vAOeWkb0wNK/XL/wCGu651mBqU9FYC6d8vIC3zWRW0v3jr5nI/rSUjf6bStPTTAVUjOqe1ArVI3jYRvb96kiF3hK1rssDj2K1dSvRtbi5a4kGUt9JUHkXOSv8Ahxn3xVrE25usDiU5YwMHPwW90yqFQ/R7ozbWev7PGEMjFmPjuchQfBR4CuWtDdlLLM+W2c3spiulEqR1ocOZ4DNDM6SQqXZFkYBox8R0A813OceGKgna4sOU2IVnhM0UdQ0TMDmu01G3asXbc5O58zufqapnPc7cr6ZFTQxe40DuCK5U6aXt3o2HP9qmiiz6nZVtdXcD2G+94Jtwx++c8yKmqAMgSGFyEzm/MKRmfCk+QpRou4BXk8nDjc/oE/6q+GfaOJw6txGTK38m6/8Av01bRi7lgsQlLYT1Oi3m947mRre1VZ7hNOsasLCGPORgDg4yQg7zY8OYbWbXXDeAqkouZm7a60aDLp0gLknSiZOlcnlknYZJoQpihCKEIoQsZ64An21dONRiXXjnnUwGfkBVZXj2gVuPRN5MUjL7EfW/4VGpBa5NJLhoJorhPiRlYe6nI+Rpymfy6LO41TZva5OFvirx1lWii4S5j/h3cYkX3AAYfQqfnXtayzg8c1B6L1JdC6B27T9D/N1UqSWpRQvCL6FcRHb22+ldOGqihddtuY089+6k+jnEvst3DcaS3Zk5UHBKsMHHr4/LwqWnm4brnZV+L4d67DlabOG34KX6WccN5cvPgqpwqKeaqOWfDOST86KiXiPuNl5g2H+pU4a73jqfx8FXuHLgyOyBtakLk4KknKtyPLy8c1KZWtGQi6TbQTzPE7HZdbjtHalg7eK/Q0rZvIq7Ekg95vyP5smd/KSNIVseJx5UxC0A3JCrMQnfIzI1htzJHRbp1L2gThiMBgyO7n130D9FFWkQ9lYLEXF057LK91IkUUIVL4/1kWtuxRA1w42PZ40gjzc7fTNLyVLGaHdW9FglVVDM0Wb1KzHpD0pluroXQHYsqBFCtqwoJJBOBqyWORjBGKQkq3OeHN0stdRYBFFTuil9ou59OllW45hhRnflioHMNyeStYqlga1pPtbW3S9RptR3A+FS3lwkMQy8h5+CjxJ8gBVq1v7QsPUVAaDI8rWOmfQ6Gx4aixDLLKpeQjdyQV38hvsK9qowIilsDrHvxBt+dxb4X+yy7iTYQ+pFV9OLvWxxN+WC3WyuXUxwqWZ7kxydiugI0q47RdWSBGCCATjdjnGOW+RawjdYPFXe61bdw6xjgjWKJdKLyHPmckkncsSSSTuSSTU6pk5oQihCKEKD43xZw/2a20tcEAsx3W3U5Adx4k4OlNixB3ABIEKgda3B1hjtGXLbyh3bdnZwrZY+JOlvQcgABSNePYBWq9FJQJ3s6jwWd1VreJG6i1KR9K7jdlddK1cPFiLefJXLglwL3grxtjtrBtS+fZn/AKax/KKs3t4kRHMLEU0ppMRbJ+12h+P43VTqpX0FFCEhLJpIJ+E7exqRrcwsNwk5phBIHO912nceqXqNN7pKdtsfm2+vP9K7YNb9EvUvAbk5u0/P0StcJjZIwXCvnHhXb4yzdL09VHPfJyXN/JhD67V1C27wosQkDID26LX+p3pDq4eyzsqLbNoDkhRpIyMk+IOR9KuInezqvnGIQ5Zbt5qf6R9KFW1ea0mhkePSxXIbK6gGyAcjnzr177MLhyUVLTcSobDICMxt3XVW6QdYC3HDnEeYp3KpImclVbOoq22QQCM8xml31IdEXNVvS4K+LEGQTbb94Cy6aUIuTyHlVWxpebBbyeZsDMx27E1XiS+IIqY0zuqQbi0ROrSFwsqtMpHl/rXRa5sRBUAmjmrWuZ53UjSqvFdOotAt5cqcZ7MafbVvj9KuKZwcLr53j0TonhnK5/haR1iW2vh1xtnSmv8AwEMf0BqaYXjIVXhsnDq43do8V514se6Pf+lVNN7xX0PF/wBNvf8AZa31BWuLa4lz8coTGOWhA2c58dfLHh67WkI0KweKu/qAdi1KplVooQihCKEKDn6OAM728slu8jF3xh1dtOnLo4OR8PwlT3QMihCqfWNa3jWemaOGVY2V+2iJQjA0ktC2cZ1NydqXqm3iKucAm4dczW17j5/ysoqlX01FCE96HcaFjfpI38GXuSjw0tsSfY4b2zVjSyaarH49R6nKN9R38130g4Z9muJIMkhD3SfxKd1Prt40pPHkeQr7Cqz1qla877HvUfUKsk04n8B9xU1P76rsT/tz8ExjmkQA76WzpyNjjY4PpTTomu1Ko4K6WL2Wu25FdW8xaRST/vFcvYGxkBMU88k1UwvPmyl6RWkJsEy4LaIRI0jvGypmPCZDt+U+QI8asHujIIcVkoo6xrmvhYe3lp8d0hPbyNu5A/35VGyRjdGp6emqZfblIHnoOZT611JEEZjpDF9PgGICk++BjPv5mopJS/2Rsm6Sgjp/60gGa2/QdFwlwjtjmRuNv2rkxvYLqeOqgnkyDUjbTwRevp0t5H9Dzoibmu1c10nCLJOh+h3Xbqsi88g+VcgujcpntjqorA6dib/9mL5t+n+lS+su6JP/AORF/kfp+FytloYMDkA/vtXRmztLSFGKA08jZQ64B59un3UhSquk44ffSQSCWFzG4BAYeR5j2O1dxyujN2pSrooatmSUXCcdIumt7LGY3uHIcEFRhcg884AyDyxTkc8km+yz1VhNHSAZBdx2JO1lW798oh864hbZzgm6+TiRRO63+y2zqIjI4fISCA1w5UkcxojGR5jII9wasYfdWLxMgzfD8rR6lVcihCKEIoQihCYce4d9otpYeXaIVB32OO6TjfAOK5c3MCFLDKYpGvG4IK83lSNiCpGxBGCCOYI8CPKqAgg2K+uxyNkYHt2OqK8UiacTjymfKp6d1nW6qsxSLPDm6K72ULcS4WJEGq6se4R4yxYyo88gA49Vbzp98YlZ2hZKnrHYfV3HuP3HLz+VUIpQwyOVVTmlpsVu4ZmStzMOiZ8Vk2C+JOaYpm6kqsxaUZWx8zqrb0U6RxW9i9rPaC61SlwHYBVBVRscMQcgnYePOmRVMaLbqhlwGqnlEjSG6b31+ig7oRs2pIUiGcgLk4+bEmlZKjMLAWV7RYQKdwe95cR8AuaXVym11eBNuZ8v9aljhL9eSQqq9kOg1d0/KRsgXOtuQ5VJLZgyNS1E19Q/jy7DZccUn/APc17Ts/cVHitSb8IfH8Kyz9G0trG2uHOZ7lmYDJAWMLsMeJJIJPhnHqZ6ltogVVYNUGSuc0bAH56Ku8WbZR5n9v8A9pemGpKuMXd7LW9/n6qz23V7NPZw3Vmwd2T72LUAwOTgg58QPhOMH32e4WZt1lG4jwpS06doVdu7K7t2xNDKm+O+hAPhs2MGoJIG21Flc0uLPLgGuzdnP8pw65BHnSANjdaiRge0tPNfImyPUbH3ocLFcwvzN13Gh713XilUNdEySYUZJIVQPHy/WrCJuVtllK6fiSudyGimum/R82MsduW1HslkPozZDD5EE+xFSujDXKvpqt08VjsCbd2i2rqe/wDKYPeX/NemYvdVBX/3Dvh4K6VIk0UIRQhFCEUIRQhedelTRm8uDCwaMyMQwOQc7tg+I1FqpKm3FNl9PwPP6jHn3+3JRVQK3XMi5BHmK9abEFRyszsLeoVg6k+Kdlf9kTgToVx/aXvL/wDb61cRGzl88xKLNFm6K19YXVmXZrmwGlzkyQjADeqeAPmDsfTx9lgDlBQYo+E2cfj+eoWM3Ubq5WQMrj4gwII9wdxUNg3RXJl4vtk3vzU5FayJHGZFK60Dpn8SkkA/oaSqI8rr9VoMKqxPGWX1ZoV9qBWqKEKJ4lFh8/m/enYHXbbos3icJZNm/wAlJQR6VA8qUe7M4lXtPEIowwJg1uZLhY/F2VR/MQKeg1YFmsTJbM8nzotU64ZFWS1gXYRRMcejFVX/ACzXtedGhLeibCXSydw8VlvFx8J9/wClQUvNXWMD3D3/AGUhw+RotLxsyMB8SEqd+e4waiMr2uJBTjaGnlha2RgOg3CcXd7LLgyySSY5a3Zse2ScVy+V7/eKkp6CmpzeJgCazShRk141pcbBSzzNhYXOTHg9vNNKwhUu+lnKjxCjUfnjlT5hDxlWWGIupnmUnffp5C5m4jlcKCCefp7VCynsbkqxnxTPHlYLE/TuVr6n+j32m9WVh93bYkPq2fux9Rn5U7E27lmMRmyRZRzTvrRYTcQnB/DpUemlRy+ZNK1UpbLpyV5gFE2Sg9v9xJv8h+VN9D+sZbWCK2ktspGpGuJhlt9iYyAMnxOrnvjepWVrALEKuqvRipc4ua8G/wAPytQ4DxqK7hE0JypJBB2KkcwR4H+hB5GnWPDhcLM1FPJBIY5BYhSNdKFFCEUIRQhIX9mk0bxSKGR1KsD4g7V4RfRdNcWkOG4XnHivDpLaZ4Jca4zg4zg53BGQNiKo5ojG6xX1XDq5lZAJG78x0Ka1En0UITHhN8be8im5dnKrH2DZI+YyPnVnE7QFYyvizOkYed16tBp9YxR/EOCW87BpoI5GXkWUE7evl6V4QCu2yPaLNJCo3XLwfMUV0q7Q5R8DkjY0n2DDH81K1cRe3Tkr70dr2U05a/ZwWJXV8W2Gw/U0tHCG6ndaCrxB83st0H1KlY2yAfMUk4WJC0MTszA7qEndICu++N/pXUbiHKGsjD4iSL21+SVBrhMggi4XzThlcEq6EMrDmCDkc/WpI5XM2StXRRVLbPT7i/E5LmVppSGdsZIGOQwNqJZXSG7lzQUEVFHw4u/XcpnUacTVroIoycnHh4/9KmERe42Vd64yCFuY3NuXnZNm4mfBQPnmpRTDmUk/F3n3WgfX8Jtl5GAALsxAVQMkk7AADxJxsKYa0N0CrJp3SHNIf4WydV/Rl+H6rm6hkDyKAmldfZqcZ1BcuGJI2xsFPyajZbUrO19WJTkbsPqpri/QTh3E8XMUmC3OS3ZSH9xgjPrzr10bSoIa2WIWBuO1Tlpa2nCbQ6fu4k3YndnY7fzMcAAV77LGrn+rVSgAXcdgsM4te9vPLMQR2js2DzAJ2B+WKpJn53ly+n4bTGmpmRHcDXvTSo08rD1Y9JzbcQEJ3iuSsbej8ozyz8R0+HxZ8Ks6QlrQDzWH9IImzPc9u7fJW/U+siihCKEIoQihCzzp30YbiUzGBlR7WMrqO4ldyHEZ8gijOfOUeRzDNCJBYqxw3EZKOTM3Y7rH7pnhkMU8bRSLzVh/vb15VVvpnNOi3tLjMMzQTp4Ln7Un5hUXCf0T3rtP/mFDXD6mJ8zT7W2aAszPJxJHP6leneB2lxJFDJLdHBVGCRRqgIKDZixdic5OoFfDbzfGyxbxZxC7+1T2p+/YT24GTPgK8WMfxVHdZeZMihdON1x3q9XKl7tY2jYSaTGykNk7FSN8nyxQi9lkfD+gHDIJjJcX8c0YbKRBlG2dg5DEt4DYDPzxUHDaNSVburaiRuWNhv2XPy0VL4jo7aXs8dn2j6MDA06jpwPLGKqJrcQ2X0LDg8UsYeLGwvdN6jTqapcBWKHbHI/0qYxlzcwVeyqZFIYXHbY/b4J1UKsE0vrvTsOf7VNDFm1Oyra+t4IDWe94f7SEnEQVIxhjt6VK2ns699EpLigfEW5bOPySfCOGS3MqwwqXdzgDy8yT4AedNAXNgqOWVsTcztlq9j1VQI0EErNLM+ZJSG0hI05hRg5LMVXJ8NRGCKYbELaqjlxKVzvY0C0bhHRa0tjmC3jRhjvactsCPiO+cE/Wuw0DZJvnkf7xKmK6USjb7gcMjiXBSUY+8jYoxAxgMV+Jdhs2RQhUHrVsbsWys7rNBE4JcKVkGQV76juMAcd8aefw+NK1bC6PRXvo9URw1d5OYsss7ZeeofWqnI7ovofrEVr5h80yvL/8KfM/6UxFBbVyqazEgRki+f4Vq6m+CmfiCSnGiAFzkZycaVA9QSGz4YHnmn4m3N1lcRmDI8nMr0NTKz6KEIoQihCjuO37QxZjVXmchIlYkBmblkgE6QMsceCmhCU4Nw5beFYlOrGSzEAF2Ylnc421MxLHHnQhV7pjaWl2TbvD9puFGyxnDR5BK65eUanBxq574BrlzQ7dSwzviN2FZvxHqau1wYpIpM81LEFef4ioDY2GcDPkKhMJ5K2ixRpHti3coOPqz4kX0fZ8bkay66dvHOc4PtXPDcmTiEFr3Xorh1t2UUcedWhFXOMZ0gDOPDlTIWdcbklOK9XKr3CbdYWewcKYmQtbg+MWyyREEknsyV35aZEHgaF6CQbhYZ016OS8OuXVVdrcnMbkHTg8lLYxqG4+hpCaAfytdheKPDRY7bjzt+UxikDAEcjVa5pabFbOKVsjA9uxXROK8Gq6cQ0XKacB4f8AbLyGHBxLIqnTjIXPfIztkIGPyq0jZazVjK6p9+bz2Kc6UdBr2wJwGmhAJ7WNSQAMk6l3KYAyfAedEkA3IUNHi5IytdY9D9lXeC8Hnu5RFAjSOeeOS+rNyUepr1rb6Bez1DWAvefyVsvD+rjh93YQ9mWDAHMwGH1ZOtXQ+IbIKnBGMUxwm2VEMRlDy7keStfQ7ojBw+IpFl2YktIwGo5xttyXYbV21oaLJeed0zszkt0ezJJc3Jz35OzT4h93BlRsR4yGZsjmGWulApuhCKEIoQkb20SWNo5FDo4IZSMgg0EXXrXFpuFhnFup27WQiBo5Y/wszaWxnkRjnjG42pcxHkryPE4y32xqiw6pLlSr3IzGGw6QENJjbcasDGSc8ztsDQ2E81xNijbWjGvUrSYbKA20bcNCh7R9Sx7qxJH3sUgI1Kzocd8bHQ2NhU4AGgVQ97nnM43KtNldLLGsiHKuARkEHfzB3B9DXq4S9CEUIXMjhQWYgADJJOAAOZJ8BQhVqwvUdjxCchI/4drqxnQzAalwMlpmCYXc4VMbkihCXdbi7HxPaW5A5DE0gO/M/wABcbYwX3PwEbiFMWFlHCgjiQIoJOB5k5JPmSSSSeeaEJxQhFCEUIRQhRHSRdKJOCR9ncSHB5pgpJncZARmbx+EUISPHrhpW+xQtpd1zK+kN2MZ2zg93W+GVNW2zNghSCIWfdYnQFLeIXNlGQkYAliG/dA/iAk51D8XPPPbBynUU4cLhaPBsZfA/hyG7SspvL7UMLsPGlYocpuVoqzEeK3IwWHO60TqM6PdpM9447sPcjPm7DvfRSP8dPQtubrK4pNZojHPdbhTCpEUIVf4tH9kdryNfuzvdjVgaVH8YDG7oAM7jKA8yqihCfcc4osFpNcgqQkTOpzscLld/InH1oQl+E2nZQxx7ZRACRyJx3jv5nJoQndCEUIRQhFCEUIRQhR/E+DxzHVvHLp0rNHgSLzIw2NwCSdLAr5g0IUd0a4VcW8s6yOkkMrdojKCpVjs4Kbgatmypxq1HA1YoQrDQhFCFUuld9LNKLG3hMoZS1wxLKir3dMZkxjL5yQMsFB7veBAhSvDuBBWWWdu3mUYDadKR8/4UWSI9jgkEsQBkmhCmKEIoQihCKEIoQihCSubdZEaNwGR1Ksp5EMMEH3FCEw6OcINtCEaQzSMdUspGDI2kLq05OnuqowPKhCkpEDAqwBBGCCMgg8wR4ihGyznjHU9ayzCSOR4Iz8cSAEHbA0E/Bvuchs+lRGIEqxjxKVrbHXtV+4Zw+O3iWGFAkaDCqP97kncnxqQC2gSD3ue7M7dOq9XKKEIoQqhc27wyxWYVvs8s0ckLIB912R7Z4iMHCZRSG8nZdtKkiFb6EIoQihCKEIoQihCKEIoQihCKEIoQihCKEIoQihCKEIoQihCKEIoQihCKEIoQihCKEIoQihCKEIoQihCKEIoQihCKEIoQihCKEIoQihC/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Simple – right?</a:t>
            </a:r>
            <a:endParaRPr lang="en-US" sz="2800" b="1" dirty="0"/>
          </a:p>
        </p:txBody>
      </p:sp>
      <p:sp>
        <p:nvSpPr>
          <p:cNvPr id="6" name="TextBox 5"/>
          <p:cNvSpPr txBox="1"/>
          <p:nvPr/>
        </p:nvSpPr>
        <p:spPr>
          <a:xfrm>
            <a:off x="1941798" y="4767942"/>
            <a:ext cx="4903074" cy="1754326"/>
          </a:xfrm>
          <a:prstGeom prst="rect">
            <a:avLst/>
          </a:prstGeom>
          <a:noFill/>
        </p:spPr>
        <p:txBody>
          <a:bodyPr wrap="none" rtlCol="0">
            <a:spAutoFit/>
          </a:bodyPr>
          <a:lstStyle/>
          <a:p>
            <a:r>
              <a:rPr lang="en-US" dirty="0"/>
              <a:t>Where is that server</a:t>
            </a:r>
            <a:r>
              <a:rPr lang="en-US" dirty="0" smtClean="0"/>
              <a:t>?</a:t>
            </a:r>
          </a:p>
          <a:p>
            <a:r>
              <a:rPr lang="en-US" dirty="0" smtClean="0"/>
              <a:t>How does information get to and from the server?</a:t>
            </a:r>
            <a:endParaRPr lang="en-US" dirty="0"/>
          </a:p>
          <a:p>
            <a:r>
              <a:rPr lang="en-US" dirty="0"/>
              <a:t>Is the server a computer</a:t>
            </a:r>
            <a:r>
              <a:rPr lang="en-US" dirty="0" smtClean="0"/>
              <a:t>? A person?</a:t>
            </a:r>
            <a:endParaRPr lang="en-US" dirty="0"/>
          </a:p>
          <a:p>
            <a:r>
              <a:rPr lang="en-US" dirty="0" smtClean="0"/>
              <a:t>Where was I while I was composing the survey?</a:t>
            </a:r>
          </a:p>
          <a:p>
            <a:r>
              <a:rPr lang="en-US" dirty="0" smtClean="0"/>
              <a:t>Where were you while you completed it?</a:t>
            </a:r>
          </a:p>
          <a:p>
            <a:r>
              <a:rPr lang="en-US" dirty="0" smtClean="0"/>
              <a:t>Were we using computers?</a:t>
            </a:r>
          </a:p>
        </p:txBody>
      </p:sp>
      <p:sp>
        <p:nvSpPr>
          <p:cNvPr id="7" name="AutoShape 13" descr="data:image/jpeg;base64,/9j/4AAQSkZJRgABAQAAAQABAAD/2wCEAAkGBhQSERUUEhQWFRUWFxQWGBUWFhcVGBgYFhUZGBcXFxQaHCYeGBkkGRQXHy8gIycpLCwsFR8xNTAqNSYrLCkBCQoKDgwOFw8PGikcHBwpKSkpKSkpLCkpKSkpKSkpKSkpKSkpKSkpKSkpKSkpKSkpKSkpKSkpLCwpKSwsKSwpLP/AABEIALwBDAMBIgACEQEDEQH/xAAcAAAABwEBAAAAAAAAAAAAAAABAgMEBQYHAAj/xABIEAACAQIEAwUECAMGBAUFAQABAhEAAwQSITEFQVEGEyJhcQcygZEUI0JTkqGx01JywRUXQ2Lh8BYzotEkgpOy8XODo8LDNP/EABkBAAMBAQEAAAAAAAAAAAAAAAABAwIEBf/EACIRAAICAwEBAAIDAQAAAAAAAAABAhEDITESQSJRBBMyYf/aAAwDAQACEQMRAD8A2llkQdZrNe0vYt7bNcVs+dtLSJJJJ67KorSwaHLXO4t7FFmMv2dxWcqLLMwEkACF9TtMUTheEL3URiVk5ZVcxDTyEiK2h7ehG1UvFcIt4fFYVU3Z2ZmO5JOk1OUXE3d9LZg7DLbCs2YgDUiJp0p0oIoOdXVLROwxoAaE0BrQg9dRZpHF4xbalnIAH+49ay2krNCl06D1FF7wTAqKPHEZQSyrmEgTLfDzqExnbFVQ5ACCPdPhcRIJjntMiud5/wBD8st73wNz5Uj/AGiv6/l/8VnadpckyWdjKjXlA/7/AJV17tS5zSNCTGUbKQNflpUnmn8NLGaWtyaOKqnCePljMGB9lRIUHYT9pqsmHxIcAqdxMc/lVceb1pmXHyNu0GPNmw1zIXy8hv61kGLxPeMW1zNJJmZJ6/Ctf47bLWHAc29D4hy05+VZxhezDXUteKDcdlWRoAFmY31oyf6KY0vpAKxnQfLpHSp3gnZ+9iApCxbM/WaEaeQ1GtNsb2dv2XyPbc6gZkUsp8weRitA7L8DbDAgPnRtQIgif4h1rKWzcn54yZ4dhzbtqhiVEabfCnM02xuPSyua4YGwABZmPRUUFmPkBTRcLdxGrs9i3ytqQLrDq7icn8qmep5DqjEh0d4viVu2QHcBjso8Tn0QSTt0pmcfiGP1WGgT71+4tsHzCIHb8QU+VP8AA8ItWZ7tApO7bs38znxN8TTsLVKAiPoeLbU3rSf5VtFx+IuJ9YHpQf2TiDq2KIP+S0gHyaTPxqZrqKAh/wCzMSPdxQP89lSf+kjSgNjGJs1i95MHsn8Qzz8hvUzXUUBCrxl1/wCfh3tD+NSt636SnjHnKAeZqQw+LS4M1tlcdVII19Kc5ajcX2ftO2cA27h/xLRNtj/MR72uvimlQD6a4VEnHXMPpfBuW+V9QDHleRdVP+dQV0M5dJAdprefKJI0GcRl18+nnWJNR6JkuK4UCNIoaaBFf/4qXLIRt4IJGmnrU1bxSlQ06ETMzyrMrFxQZMkbkzHzFORjCFyoxgggqOYrj/tkgqjQL/EUCzmBnbUCaofaXipfEK4/wwp0IYb5t4pn3oE5p00Egc/IepphfuSZB5x5xWZTcum4o1fAcRS6gZCDImOfypZ7gG5A+NZpw++MhMsGGwFOMPi51dzI8QVzsRrHl/rVVlf6JyRohujqPnSd7EhVkmqNd46rqwOXxkOcrTlMjwDypvauW3mH1E+Bufp1rTysWy33+KW38K3fFmAGXTXl69Kp/EO0hu4kWm8du2xQ+GQzDRmI6Tp150XH8TNh7aWjbBUOXJIkPr4c8HxAch1quYbirrJTzHvZdzqZ9ai22biqDdpu0Vx7/glcrDJlYHKBoVkAQOdOLSyJeWYjdjJ1k9OpqHs3M95mcKTM5pLST589qmO805VKWtHbjiqthreB0kLtrHn1pdsG0ggeXSBMjSlMPiNpp0t34+XWpNs6FFErgnUAB10IjOpIIOsnoac4LF3Ld0WyQcxBRwqgOoGo/mmoq3iyuv604t4nvUKggOs3LZnZ1Ow9RyrCuyGXH+iS7Y8Xy2Db9130j/Kd/jTgAB8IJ+03l/hig4lYXFWAdMzJKno6gmD5biKrT8eZbmHzDP3ZLyWEkOIynpH9K64yvZxNUaNTXHY4WwIGZmOVEG7Hy6CJJOwAmqliO0VxczNdIWCeRAHQGOQqwdnMG5Xv78944IUH/DtkyBGwYwpaOcDlXXjmpMyO8Dwwhu9uw146ZuSLp4LfRdNTuTJPQSRFcK410DK52b7dWMZiMTh0zLdw1x7bK8SwRshuJBMrmEdaNd7cWE+lm4WQYN1t3CQDmLorJkA1YkuFA3mqbwrsjeuJi79qbGLtcRx1zD3HEK6Nc1RwfetPG/oRtUPhbeJvNdxl/B3FFriWHv3rGTO0WsMbTPbWPrArnMImRqJigC/YDt8Xupbv4PE4Y3ZFk3QkXGC5gnhY5XIBMHodaYD2k3++Nj+y8V3oQXSmezORmKhvfiMykfCk73Fk4tisIuGS4bGGvfSbt57b2lzqjIlpc4BZpaTGgy61KWcO39u3Hytk+gWVzQcub6RdOXNtMEGKALPh7hKqzAqSASp3UkSQSNJG1Vodu+8ulcNhMTiLaubbX7YQWwymGCl2BcKdCQI0MTVlxl0rbdgpcqrEKN2IEhR5nasbxWKwroX4avELWOYhlwyC+tu3ecy3e22HdhZJzcjqRQBo/Hu2Aw91bFqxexN8rn7qyFlEkgO7sQqgkEDXWKd9m+0aYxHZUuWntubdy1dGV0cAGCASNVYEEEgg1UsNxleG43FvjkuA4k2Xt3ktNcVgtlU7mUBIZXDQp3zSNzUz2Dw1xjisXdttaOLvC4ttwQy2ktrbt5l5MQmaOWYUAWuKqPHuzOTNdw6CCZuWgN9SS6AbNJkge961b6AisuKktgUThHHrvuoQ4lYEcidYJPL+lWjAcXS4pPuwxUgkbiqz2m4OLN3vJAs3WmSQAl5pj0DsRHVzH2hSfDXAU5SPe/OBXJcoSoRXTdEeInXmBqOlExLkDUhhpBiPh50kHIHLXyE86bBv/j/t0qSQx39JEHX8vPX9aRduc9KJacErMGJJDTB8tPSguXVY+HQaabxpqN/WhopDo94cC/1cxmZADz8TCY+VO1tkMoKG4pzSZKj3iPEwXTao7hVxxcm2MzjxBeuXWB8Kslntovdd2tvI2UKCdUy89Os8qcTaS4yu47FC07W2tDNM/wDM0AgaSB4hpv50zXiMEFVQQQYgsd+poeMqquhWCWUs5AgZiT4Ry0BAMVHM8Dfl/v8AM1ro1FIli6lL165JyB23hQ24AX41Dq4KKZgag6SS0T86k+IKe6uIpgDDqCI3ZiCTHMyOfSoNV1ZF1XVlbcQYGYHqQdKDP0c4WAFgefX01+dSdgk/71qPwqSegXQfn/rSzYzuwDGYg6VGZ1x4S2GUaTA8ydqeOmg8QH51WL/aRQJ7skjksk/EAaU8wfGg7Ll0ncdKm0ysWietJI96fQD+ppKwSjh1+yZ0105/lURjOO90zBpbWFVdZHpz3pKx2kughu4IQEZgylARzE8tKPISaL/2ZxP1j29xm7xfLaR/pVZ4vge6xGQyfE+m3hElYPxqZ7LYhe/zW4yMmmvKZAnqPEPhTftYjNjEYFoIYLm8IGQaxGseZqkDzsqpjfheFOJxFuzlAUsHub/8tIZhHOTlQ7e/WqIKpHYTDg4i62bOVtWhPQ3CxYT/AORfWB0q816GJVEkdSb3QNyB6kClKxz2j8NOI44lv6GcdlwC3BY+kHDZWGIcd4LgI1ggRzkdKqBsIFcKqHFeODhvCkfuTbu92qW8Nna+3fMs92H1a5lMktropNQ3ss4pcuYTGWe+L3rd18t26jWyWvIHDNbfVR3jNAjaKANHB1j8v9KJ9ITmy/iFZRwfA/QsRavcQwF1bhe3bOPGOe8rXXYhS9nMoCFm2ywJ2ETSnEvZfw48Ys2Thvq7uHxN51729rcW5bhpzyPfbQGNdtKANXDTXZabcN4eli0lm0uW3bUIiyTCqIAliSdOpJo+PxQt2nuEwERmJ8lUn+lACpIrg3SvPdvtTif7MawZ+kDFHGOhbxrhlRcXnneCxUD5VoHajiFzht88Rsq12xikRL1oNMX8oGHuIDoA2iGPI0AaKrT+nyo1QfYvhD4bB20uktebNcumSZu3DneJ5AmB6VOUAR3H+FjEYe5a5svhJE5XUhrbR1V1Vh5gVQ+B4hu7M6HMZG8EABhPqDWmGs3s2Sl/FoF0TENGoAh7du5oPI3CPhUckeMCBe4kghXKwDrMgyZAPMaDWpG1gLV20sI9pwwNy45Cpl10H+gpO1wfEW48UBtYtvmZRyOXQfnSN3hOJcS9t38yROmxGu8Vz0isfK6PL3Z6zcn6LiEfeLdw5T6Bzv8AGovH2LoaLqZGVFUAKAGAJ1BGjHzFA+EEkMrK+kFjEafwwJ+dOba2zo2JfKozKrIDJGyqJ235ihxsLinojpIIZSVYQQw5EHSDVk4P2hzkJcCC4ZCtCqt09GMeFv1qCxeGVG8LZlIkEcj/AAnzFNLq8xvyPMEbGeVT4aaUkTPbS5dbumYWwgZwoR1eDGoJHx+VVjPBHkQZ32O9SWKU3l7xVl0kXkUbiIF4Acjs3nUbh1DOoB0+e1UTtGlpDwYtmF0zJdWUnrOoqP4XiT3TMY6gwB0EfCCaW4fc1IYT4dvMGP1prbsZWVD7kMNtMwJA181JrHDcEmmPcI8z6xPUcj60e7w1pkAf+ZlMeYAJn0NIWhB8tIp/YxBmOX61OXS8VZDXeC3yGzY11HJURVHppS3B8E6XFLNmB3JAXb9asGS3EkD41HJi+8cEA5CxAbkSKbm2qGoUwO0vCmZ1a2SoKgHu9DpMmdxy1FMsD2fvq4ZMRecDQpdYMpB+yTJjTnyq0Yy5ltZhMrk2/hkZvhGvwpMYhAMwgTvHPzrCk0qRpw3YvwDCm2USDIYxEsIbfUaECDU7e45mxWG+rmFugSIzCAJExoYqu8HvN9KQCCpDQXYhZiIJGtTuN4ZbuumdM2TV3t3ZJ6KoPQ1bHw4M6/ImezmJBxuJXILbG3YOUFT7puAnwk6yYq01S7d6xZv2rqMwIJtMrqRC3iomcsSHW2STyzfG5Ka7oO0QDVF/8O2vpv02D33c/R5nw93nz+71zc6lK6tgRnEeAJev4e85acOXZEnwFnTJmYcyATHqaj+J9g8PfuYh7mf/AMTbtJcUNAmy2a3cWNQ4Ma+Qpp2p7Y38PireGwuFGIuPae8c19bAVVcJoWUgmWFBxbtrftNhLa4JnvYnvD3XfWlKC2mZjnkoxiI1A86ABwXs5QXLb4jE4nFm0wa2t+5KKy+62RQAzDqZqdu8DttikxJnvLdt7S66ZbjKxkdZQVWOJ+0dlwd3EWMKzvhmK4mxdcWHsgJnJOjB9MsZZmdNqU4h24xNnBYe8+CHf37q2lw/0hY8ZORjeyxqoBiOcUAWDEYW+2KsutwLYRLue2N7jtlCSf4VGY+pFL8Z4UuJw92w7Mq3UZCVMMAwgkHrVP4r7QsTg8ML2NwBtFr9qwlu3fW8WzhizeFdICmF5kgab1P4/tbbTBfTLf1tohGXKYlXYLO2hE7eUUAIr2BwwvvfynM+GGEI0juwCCZicxUgEzsoo/8AwVaNvB23e46YMqyBiCLjIuVGu6eIr7w21qPHtHQXsStyxdWxh7gtNiQA6A5FYl1XxovjnNEQNxUhhe1BfiRwYVSgwiYkXQZJLXSkAbZYEzQBYAKGurqAAJrOA4bE4xp0bEHr9i1atn80NXvjHEVsWLl5traMx88okAeZMD41n/Zu59UxY6s7OfVwGI+ZNSyPgDZsI1k5nLWSCGzJ4oX/AC6w3iIEdKlsN2kvKwOcvbkDMy5Q08hpoaqOI4mz3bgN092xbIpZsojVcq7LJHKnq8VGVUDZAoVir5yM40bKokDfmKg7vQ1Gy94nC3bgfvlXJHJQ2m5I0naapnEuAMjaGbcSrt4B1AM1Pf8AG31PhAP2WJ0y5iQp030AO3Oo3Hdq2uWHsXbaO0EBjqI5EL186LF5K6yZSQfiRqJ8qC4k/wC5/OpBVW+i91bVbiwpQNlDiPeOYxM0wtN7w1OWYPkDqPOpyX0rB06GwvPbcPbYo67MPlBHMHpTu5dtX5YqLN9YYsg8F4DXxrsh03APKk79neKZX10Px5xSRRoY28VlbPvBMjqDuJp3iLJAJXMw0kLr4gYDEdImmLW/C7CIUqPUsdB8hT+3iioLhsoA1bNlG2sn41qURQlTG6YmRRhiYqDvcYtqJQ51LEDLpoN4nlJAp1wzGLdMAwRup3E8/Ssyg0dEJpko13OQs+HTMZ38qJctXlANtgyanu4iCf4WqKx/HEsKA0k9AOfmdhTnB9o0YDPdtWs3K6bgjzkKQdvzpKD6kbc1ZMWcZeuaGba6gknMSCNRA0E7fGmeHvlCbZMxtPTp8KYYntdat6q9s/8A0mY/kwE0thcat8q4kzm5RynUetJxa20NTT0mTvA8QxbKgJdwyoAdc0SCDy23p7jMPfsQLhYZpYBXJ1B5xzmkex14LjU0BIV8skDxEQIBOv8ArWgtxImIW2xykiFBLEHdf6+ZpxdHJm3Izq7euuHWbxzDWM55c53rTuw3HzisNLCHtnu30IUlRoyz1BBI1gyOVN8BevYh2CEpZBjvFgcvEtsjUuDKlthy12seCwSWkCW1CqNgPMyT5kkkknUk12Yr6czF66urqsBR+0XZNcXxey1+yblhcJdBJnKLneoVEg75c1NO2HZS++J4euAc4YWVxKi8qC4LQNrwgq24aMvxrQoritAGQ4/DX8Nw7iFjE4e9cxWI8JxNuby4lnQqjZQAbQUJBWIGmpmpPtWhxnC8JcWziMlq9ZN22Ee3fCW5V2VBDzpIjXpWl5a6KAMixHCUv2cP9Bs4yE4jgrl0YrvZCJnl175pyiRMU57Y9lcXhhdt4G33uDxToXsAgHD3c6k3bWn/AC2jxLyOuxrVIrstAGa4TiL4K/xC2+ExF1sReNyyLdvNbuL3KJBue6viBGtPOwXY+7hL1lrpJZOH27DaDIGF5nyh5kkAxEbVforgKABoDQ1U+2PbMYcd1Z8V9hJ5i0p+03UnkPidKTdbAYdtu0CM30c2+9tK6m748s3Fi5bSQCdCFc+agdaY8Oa0VJW0VE7d6zchzIqN4dcQiLgLh7ZutBhmuIS5bN/GwzSec1KcDS29slQ4GYwGZWOw5muX36Y5KijWlGYB2C9Qsuw8so9KlsNewykzexPi3i2gH5tNH4gUsp3doIGQtbZolnO2adxULbO/pTjvoraLAUwT5ma/iRJAk21iQNNjTvhPBsLeXxYp86hjGQJ4QT7s76a1W8Ne5aETtPON4605bBXbzL3dkk5de7GYSOv8JjrQx7LjwbhWCtvK4rOWGUq2XUHl5U5xfZvC2VE3CA2ZJgNGfUT05RVBwNgteFqCtwmCG8OUDUzO21TXFLtu2ZGJVgWkqRc3GxD7GNB8Ky3/AMBIJxbA27ZHdXReUrM6SCDBDAVXcYx90CSeQ6f750qnE8OgY53bNvlAy7nmNedVDtB2lZ2y2WKKNCR7x8pPKiONtlVNIk+LcYTD2zbeWuM6uEUjQKpHjPLU1UcVxF7757xlFPhtDRB5Af13NNbjFiSSSTzJJPzNdOldUYJEW7ZPcB4A+MtYo25z4cWrwRftISVuADqBBjnFLcCwnd3A+Ytm0mIEb/OpD2N8R7riioTpftXbXlIi4s/gPzqd7YdnThLzXEUixdaR0t3Cdbc9CdR/NFSy2uFsLVkc+EBEMBOaZOs/72o64HDOmR1u2gDoqBLgXqPrNYMcqXwlxbiwdxp6Uf8As0zqx9SJ/OuX01o7qTG2N4ZhTaa1b7wswyhnVAFBPjKok+IgQCdqO2HyEMo0Vcv5QKcW+Ga6udeQ0+flTHtRxLubJyeIqQJ5Bm92fQyY8qLc/wATLqC9DLGmCXUqz2te7Kq0jckbFW05GpzgXtai2Uv981uBlW0EzEHde+ZwyLHSW13FUbFYw5kdT4jbWT5jr1pneYTI0DeIRsD9pR6H9a7IwpHnyl6dnobg3tLs3lW3YtpaMAIt24LagDYeFWjTpS9/thixda19HtKFj67PcdOugyLmnbQ150sYxkMqxFWjhfb2+oCtceBEDMSNP8pkCiXv4JGu3+0+NjQ2FJZFBVHbfcmWgAa/KnXB+36jw4z6sjUXiMtp1MkE6nuzlE+LTzqi8P7eBtHC3AYHghG/TKflUyuJw93Ky3DbeRo/hMaDVh4Dt5Gp/wBkl01o1CzeVlDKwYHUEGQfiKPNV6/wlAC9pmsmCc9kwCAJkqQbb7c1+NVXgntIxLOEe3bvBmCoVm05mYzbqTMGRl320qscikYNMrqrbds8hyXcNeR8ubIptv4eshxzB0prb9qGDMhu+Ujl3Fxj6yisOvPlWvSAt1dVOHtVwbf8sXnA3iyyx5ZXyt+VIv7ULbGLVm4ehuEWwT0A8R+YA31ptoC7TTLifGLNhc166lterMBPkJ3PpWc4rt3irzFQ62F00trmf/1bkj5ICOpoLWZyrWmHfAwVuRc70HUQzzG2qggVKWVLhpRbHnGvaE14MMMxs2ob61lbvHI5IpH1a+ba+QpjwThuEPi+k27jRLzBhm1J+s/5m+rEzJqL4m4OKysuSWTNbKlY2zQvQmdqj3sW+8KiIBbTmBO0elQlJy6OMbLPjL3c4sEZWyusAIFGoiMo058utSvCu0jOhPdW18REKo5Aa7b1VSw0KkxIIkkka8/gKkuDjS5uPrGOx5qprMOm5oqd24zbkkk6ct9TR7FwAS1tWEEQ07toDpzpyODuvvozRmV8hXQidVA1cQJkUzvWCDlAaJEFlKTPODV41ZJpihxitlVgqIIzBYBIB3J3kilMf20wgTurYRGB/wAG45J/mJ0Y1S+Ncbc3L1lXBsSbeXLocu7ydc2adfKoXNVZQT6Ky9Xe3+YnPmJ0BZoJj+bpUVxXtJnEKSQRoQ2YD1U1Wi1BmoUEgFrt8nck03ehJohNaoQEUFDQVoRI9mcYbONw1wfZvJ/1HL/WvTDYZcRae06hlYHwtr8PSvKpuFYZd1IYeqmR+leruEkNbV15pacejLrWJKx3RkfaPsfdwRNxMzWQRJPvJJgAn7S8p361Ef2y40ZW9Qatvtxxd64qWk//AM9pka+RubjmLakcwNz6islS46jwu4HQEmeQAB11qLxWdmLI6NC7PYTEYxslhCAIDXbkhUn82byH5Uf2udn1weCw2Htyx71r924dC7ZcgJ9JgCpr2PWsVhWa1ibZSzf8VssZK3Ykr5SuvrTr244fNh5P2LTH/rUCnCHlksuRydGJDaik0KnSimrkQZoQ9FmiZqAHlvEEbGKfYXjTp5+pqJBrg9JoDROz3tHu2PDmlTINpz4dRyJ2p9bxK2/GoFwrkcBwUyScwMzqdI86y43oqwdi+I5L5VkFxHsurITA8MEEHWCNalKH1Go7dF0ucRuXc3eEXO8lgXAzKf8AKRquukeVMrt/KVUmc6IW1EgmRAPoKUyW1X6p3ZdyrDxJ5A/bHnT/AIfxqzkZHRLJYEd+iZ3J5T09QanGLZuS8dExjGNvKUtEp7pCwyiCNwNZomCeWAPUDeYin+GwdtVK3UDlmU5gSMogjQjcEkGm4wSo5EGVOh+eselImxK6qFgWLAbEgCRGxFPOFOWu8ytrxFjoSSCEEdedMLtwF9DJGkLr0j1OsRQth7tq4CFZNyEbQuOgB3rP0pGy6NiFuoq3E70bgsYZY/hca1ScZixJjeSAsy0yYU+YqdxHEu5tKQAWcaA6QI3896jsRxxiZKW5MksEgmNN51rXk0tCh4UQilD4wviXYPO8nk2tSXBHyo6srSHIOoO6qf60n3uYKy8xmHy1p1w3h136wqhINwkGQJBVdgf96VpR2Ybsqa8ZLEHL3eU6OrFSukf1inlq+t1GN+5mPvW7pJJDCfqzzyEfIimyWCiZSrjKEJzKV8RB019KcYRwgFxrYdUdc2k5e8lQY6xU30oqoyDvS3iO5Jb8RJ/rXFqV4rhu6v3UUyqXHUHyBkfkaRGtdqOYUBrqSRqODQBxoKGgJpgBXV1DQABWdK9Iez3jQbhGGvtrltG0w5lrbZAPiR+decBWw+xjEs2DvLObuL02k/z3VBzHyBBj1pMBT2qW+7wRRjNy9dtF/wCee8YDyCqo+FVP2Z8FTE8RQMNLCm6VbWbkhU0I2BafgKX9pONJx3dM2YWAo6jvHXPcY+YGUD41A9jO0jYPGpiIkAk3ABJ7tjlf5ABvhUzsjBqB6J4pw3vNjlIaQfMRB9Zqke2K/n4fccxmBt2WHRu9BYehGtaEMYrhbikMhQOCNQQdV+dZp7Z7QTALPv3MTbB8wFZo+FNHHv6Y0BQGjEUStgATRaM1JzQIVFFNAbkUUvQMEnlUl2bvkYyyB9tja/8AUGX9YqLU60KZsylNWDKR65hH50Pg0zY7vAQqd5h8QLroC7W2tlSAhh1mYkcwd6hsRZiX+w3iGnLn6a1JY9mS+uItlGS6x1MFQcoF1Lin3W0O/KjYHBx3lxsNceyMuTNbc29zmaNCwiPKuRScXo6f9x2SeBwtsW0a/d7tCFU+Es0hQd+Q+FNeMMEzvbZbieFS+qkc5KnkZ3qMMxqAdz8zsByEQPhR+EQuKtElUHiLMwDKAFJ8QOkGIrNtuzPlJBcIi2yp71UZgWXQvlnQSRz39KVx73Dba1dfPkAvW2DFtJytBOo05Ua/ft5iWTvCWJVbbBLeUz9oCRvtRLVqycviuLaZbgI8LXLbyDEbm350mvoWSOMx2WwiuoLdyhJWJEPD5TyaBUfjMSFKCyxMTGaJ8Rk5/wCIa+VK2rBNpI8fdNctmNyubMCBud6ZMZJPkORGsAc+e9UHVlhs4lXz5RADEac/MDlrT61Oa5JnxCJ6d2hA/OqzgMaiZizHxADKqknQ7nkKn8JxFbuZlUgSBqRJyoon8q3GXwnJA9seLd7aQFJbP78xuQAJHkT86Zcc7QJgLXclBaQqpuHw3GdjJCgjcyv506wvClvuq3Cjx4igfYMuh31/pFZ/7RMF3Fm3ZJSUvnwq2YibZGpO+29TTTlQ+IqHEr5uu9xveuMznYbnoNo0FMlaKDNQZ+tdhENc39aNauTSZNBa3oAcmiE60M0W4tAB5oKBHn1o1AA1qPsExX/iMVanV0tOB5qWU/kwrLaufshxGTiamYm28eZVlMfKaTGujTtNjM+Mxbzqb1wAdQsL+q7VFhYGx+0I231ilsZcm5dM6G7eJ0n/ABGP6mkEO2gMSTMyc0RUT1EtI2L2Mca77DthXYE2CrL17onwqf5WBHypD28n/wAJhvPFE/8A4mqjeznjJw3ErDkgLcbuH32uaCf/ALmXXzq5e3+99XhF63brfAJlrcThzwqV/sx9qJRiaIaoRAZ4pMUJXWaGgQndooNDdNFFABlNK4fEZCrfwsrfhYH+lI0oF016UgNd+h20V3+kWi5DAWe7a4fF1MgDQj0prbxV1WDNcuMQDMsfD/KdhUJwjiBuIrMIdWNu5lX3soUo2XzUifSpnjtoqVBABaWiZMenKuXcZF4/kO8Lg0uw9xmGYnKqL4mj3mJOiqWmubAiD3LeNQc9ptdOqP8AajmDSXfyiQqqMoAAZpyjrJ60kb4Qj3gdYI8Qkg85mpdZ2qMfIF9bZhkLRpAIiDGoKjzpIOqgwpJ01LRGs6RTXvzz1PyoovGdhH/enRyvRI2uK3F0U5RIbwjc+tN7ryxJJMknUzvrSTMBzj10ohujqPnTAWmB/vyqx9nD9Uf5z/7Vqrgz5n8qtnZ3CsLRnKJYmMwn3V31rUeg4trRCcU7M3cM4W6uUn3WBkHb3WHPWs641xJrjgN9g3EmT4ouGCfOK1z2q8QXBJ3a3WuX7xzW7b+JLSjRnjkdSB5+lYqy6Qfn59arhVr0TyNfBN16UXehV+RoSAauQEtq60daOx60nbiaYx2tcaKpridaQAgUNdXUACanuwV/JxLCmYzXMh9HBH6xUDNLYC9kvWX/AIbtpvk4oGuj+94WYSTDudJ5sZB+VJuT8+Wkddf1pTHv9bc3H1lxTHQXGn8qQJ/Qct+g02jl51E9SLdaFreIyww0KsjARGqOGGvLar77b8eLrYCNjYe78XKj/vVAuGAFJ5kmBz5n1p92q4qb30KTOTBW1+PePP8A7RTic/8AJWrIQ0U0JoDVTjANFmuJotAhO8dqLNddOtEDa0AKA1xvUQrRrVqfT9aALR2WxTd9ZshgpvZgTt4mAFsT6IPnV44tZTNF6663VgMe6JUaAQWmTsOdZJ3xBkb6EeRG1XzgHaJr1vT3lkXLbDMrK2g3+zoddxUMkfpfDJJ7LlhOAg4XvipvIqQvcsFMD3nbNr8NajeG4G1inFkOLLtrbz+JWB3BIiGjblTHCcRuYeTZcoVeV1JUAjVddweh6UGLyks2XKWIaBoAWEnKeQk1Lwls1Ju9ErxrsDirB0C3V0GZCBE/xKTp61EtgEXMrsbrhQ3d2YC85z3DB6bdTR+McWuFe7Nx2OUByTqYEhT1ApnhcQgzgeGe7yz/AJTqJ/OmTbY5t8aCKGt2MNBaAHTvXBAB1zctPzp1e7Y4ge8mHjUx3KQZiRHwpjjRMOVX3ll+fPeDBHrRMSFW06jKSSSDOpg6T5+lFBWhx/aCPdIbDpmj38Me7A8DNOT3Tymehqzdm7CNaLLfVgWJGZSrDQCCPUb+dVjvCoSPCJmAAB/rp+tSfZNV7p80z3jbREZVppKxqckqMz4/xy5ir7XrpJJhVEzlRZyrPMwdT1qLJoclDkrpSpUiTdu2Jss+tJFacEUm7CmISIoqaGuMdaLOulMB0pozbUmDSgNIAwNdRV6UegDqLd900JoQKBknjbkszAnxOx0P8Wu3qaRtkxAiGg6HpJ1+WtJWbkZB5LPTTnrzn9K4a/wzr+ZqJ6MXpUPLTTzIkNyGk+fPf8qY37sueijKPQEn9WNOjpmBMGdANBppqeWk0w5n1P8Aua1HpP8AkP8AFB5oprpoCaocQVmrpok1xagQjiDrQLMULWixAH50jqNKYC6jrS4fSm1taVFIQpatzrU12cBt3lufZnu2PLx7fIx86hrddfxDxALZfKdz/Wk1ZqzUbOBe6QiKSxaMuw0MEk8h51P43sNfS3nBRyp91XBOUDkOe1Nex3FcPi+HxcW5ZviLV24gMMVEqzjoRqfOmOKttZulGOW4p+yTB0kMD0IMzXHL0i6d8IjiFubhJgZoIJkQYgj1pN8AAJNwAeev6VN41DeQ3NDAi4DzYaSB5iKhXwM7QP02+dNMHEb2kGaAZHUTB+BpwyKB7v6afGjWMPBksp6AUstwKQ7LnIM5Tqh6A8yJ3FDBLQxa0zeFczabLJMAbaTVm7LYdhabMCpznRgVPuryNNf+NL8+7ZIBGWLSobcc0I1Bqc7O8ZNy0zOis2cgtJk+FdWPM6/lTi3ZhmIm+OVJterVz7G8H97iPxWv264exzCfe4j8dv8AbrrJmSF6SuNWw/3O4T73Efitft0B9jWD+9xH4rf7dFiMbZ6KtbMPYzg/vcR+O3+3Xf3NYP7zEfjt/t0WMyFTSqmtaHsdwn3uI/Fa/bof7n8J97iPxWv2qLEZKTRwa1f+6DC/e4j8Vr9qhHsgwv3uI/Fa/aoAyehWtY/uhwv3uI/Fa/arh7IcL97iPxWv2qQzLbQlR8BvyBJ/36U4UEidCGkbDlWmW/ZLhRtdxH4rX7VKJ7KcMNruI/Fa/arDTOyGWKSszBTAkyNOnM6HamFuteveyrDGfrsRrpo1rrP3dIj2Q4X73EfitftU4ks01LSMootw1rP90WF+9xH4rX7VAfZBhfvcR+K1+1WyBkk0Umtd/ufwn3uI/Fa/aoD7H8J97iPxWv2qQjIVbWekfrSV5/Ea2L+53Cfe4j8Vr9ugPsawf3uI/Hb/AG6YzHVumlVuda10exvCfe4j8Vr9uhPscwn3uI/Fa/boFRkhvilsPiriEMpywQRzM9YrVV9juEG13EfitftUf+6LC/e4j8Vr9qgZmWD45iFuZ0xT5uYJaD6qTDDXnWu8D7R4S/h7d7FWma41nuiygEZlJQlRMjUTUa3sdwh3u4j8Vof/AMqsHCuwNi1YW2r3SFLEEshPiMn7HWpZI2tFsPm6kIcJwwtvmS5nw12bbgrDggaKysYE8nmqxigiHKrBzJmJKqo2GY7tV8w/Y+2P8S6RzQlMraz4hk1FIWfZ7Zum4zXbw0JAU21Ak9O7qCgy0vC4V3s52aOJOjLbSCZbRmAP2FOkeZNPeNdgyLbXMNdF1QPEhgOoB8RAGjelWPF9kbcAm5eOgEFwQABsBl0FIWOyttGDpcuqw5hlH/60vEiXqzOWwwkzm0nfQx0qydllXuWgN753/lWp3GdkLTOzF7ssZMFN/wAFPeE9mLdtCA9wjMTqV6Acl8qrGLBuJ//Z"/>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551" y="5421312"/>
            <a:ext cx="447586" cy="44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7" name="Picture 17" descr="http://bestclipartblog.com/clipart-pics/snail-clipart-7.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4637" y="1454930"/>
            <a:ext cx="2830929" cy="2807725"/>
          </a:xfrm>
          <a:prstGeom prst="rect">
            <a:avLst/>
          </a:prstGeom>
          <a:noFill/>
          <a:extLst>
            <a:ext uri="{909E8E84-426E-40DD-AFC4-6F175D3DCCD1}">
              <a14:hiddenFill xmlns:a14="http://schemas.microsoft.com/office/drawing/2010/main">
                <a:solidFill>
                  <a:srgbClr val="FFFFFF"/>
                </a:solidFill>
              </a14:hiddenFill>
            </a:ext>
          </a:extLst>
        </p:spPr>
      </p:pic>
      <p:pic>
        <p:nvPicPr>
          <p:cNvPr id="5139"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09442" y="2647924"/>
            <a:ext cx="135255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7113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9210" y="1603058"/>
            <a:ext cx="4497239" cy="3358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975" y="1583403"/>
            <a:ext cx="11557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4650" y="2641283"/>
            <a:ext cx="8334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Line 5"/>
          <p:cNvSpPr>
            <a:spLocks noChangeShapeType="1"/>
          </p:cNvSpPr>
          <p:nvPr/>
        </p:nvSpPr>
        <p:spPr bwMode="auto">
          <a:xfrm flipH="1" flipV="1">
            <a:off x="1809137" y="2048857"/>
            <a:ext cx="1029948" cy="71564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 name="Line 6"/>
          <p:cNvSpPr>
            <a:spLocks noChangeShapeType="1"/>
          </p:cNvSpPr>
          <p:nvPr/>
        </p:nvSpPr>
        <p:spPr bwMode="auto">
          <a:xfrm flipH="1">
            <a:off x="7156450" y="3327083"/>
            <a:ext cx="838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 name="Text Box 8"/>
          <p:cNvSpPr txBox="1">
            <a:spLocks noChangeArrowheads="1"/>
          </p:cNvSpPr>
          <p:nvPr/>
        </p:nvSpPr>
        <p:spPr bwMode="auto">
          <a:xfrm>
            <a:off x="547718" y="2807366"/>
            <a:ext cx="14382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smtClean="0"/>
              <a:t>Client (me)</a:t>
            </a:r>
            <a:endParaRPr lang="en-US" sz="2000" dirty="0"/>
          </a:p>
        </p:txBody>
      </p:sp>
      <p:sp>
        <p:nvSpPr>
          <p:cNvPr id="4105" name="Text Box 9"/>
          <p:cNvSpPr txBox="1">
            <a:spLocks noChangeArrowheads="1"/>
          </p:cNvSpPr>
          <p:nvPr/>
        </p:nvSpPr>
        <p:spPr bwMode="auto">
          <a:xfrm>
            <a:off x="7925435" y="3784283"/>
            <a:ext cx="939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Server</a:t>
            </a:r>
          </a:p>
        </p:txBody>
      </p:sp>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77" y="4058682"/>
            <a:ext cx="11557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 Box 8"/>
          <p:cNvSpPr txBox="1">
            <a:spLocks noChangeArrowheads="1"/>
          </p:cNvSpPr>
          <p:nvPr/>
        </p:nvSpPr>
        <p:spPr bwMode="auto">
          <a:xfrm>
            <a:off x="490010" y="5275243"/>
            <a:ext cx="14959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smtClean="0"/>
              <a:t>Client (you)</a:t>
            </a:r>
            <a:endParaRPr lang="en-US" sz="2000" dirty="0"/>
          </a:p>
        </p:txBody>
      </p:sp>
      <p:sp>
        <p:nvSpPr>
          <p:cNvPr id="12" name="Line 5"/>
          <p:cNvSpPr>
            <a:spLocks noChangeShapeType="1"/>
          </p:cNvSpPr>
          <p:nvPr/>
        </p:nvSpPr>
        <p:spPr bwMode="auto">
          <a:xfrm flipH="1">
            <a:off x="1824377" y="3847148"/>
            <a:ext cx="1014708" cy="66389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3"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0119" y="6091559"/>
            <a:ext cx="447586" cy="44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214385" y="6129476"/>
            <a:ext cx="6497055" cy="369332"/>
          </a:xfrm>
          <a:prstGeom prst="rect">
            <a:avLst/>
          </a:prstGeom>
          <a:noFill/>
        </p:spPr>
        <p:txBody>
          <a:bodyPr wrap="square" rtlCol="0">
            <a:spAutoFit/>
          </a:bodyPr>
          <a:lstStyle/>
          <a:p>
            <a:r>
              <a:rPr lang="en-US" dirty="0" smtClean="0"/>
              <a:t>What does the cloud-shape in the center represent? </a:t>
            </a:r>
            <a:endParaRPr lang="en-US" dirty="0"/>
          </a:p>
        </p:txBody>
      </p:sp>
      <p:sp>
        <p:nvSpPr>
          <p:cNvPr id="17"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A client-server application </a:t>
            </a:r>
            <a:endParaRPr lang="en-US" sz="2800" b="1" dirty="0"/>
          </a:p>
        </p:txBody>
      </p:sp>
      <p:cxnSp>
        <p:nvCxnSpPr>
          <p:cNvPr id="21" name="Straight Arrow Connector 20"/>
          <p:cNvCxnSpPr/>
          <p:nvPr/>
        </p:nvCxnSpPr>
        <p:spPr bwMode="auto">
          <a:xfrm>
            <a:off x="4209110" y="3356544"/>
            <a:ext cx="1457301" cy="0"/>
          </a:xfrm>
          <a:prstGeom prst="straightConnector1">
            <a:avLst/>
          </a:prstGeom>
          <a:ln w="539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792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539" y="2103120"/>
            <a:ext cx="2501631" cy="16554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p:cNvSpPr txBox="1">
            <a:spLocks noChangeArrowheads="1"/>
          </p:cNvSpPr>
          <p:nvPr/>
        </p:nvSpPr>
        <p:spPr>
          <a:xfrm>
            <a:off x="0" y="298704"/>
            <a:ext cx="9144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Calibri" pitchFamily="34" charset="0"/>
                <a:cs typeface="Calibri" pitchFamily="34" charset="0"/>
              </a:rPr>
              <a:t>“Server” and “Server”</a:t>
            </a:r>
            <a:endParaRPr lang="en-US" sz="2800" b="1" dirty="0">
              <a:latin typeface="Calibri" pitchFamily="34" charset="0"/>
              <a:cs typeface="Calibri" pitchFamily="34" charset="0"/>
            </a:endParaRPr>
          </a:p>
        </p:txBody>
      </p:sp>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9598" y="1644529"/>
            <a:ext cx="1624107" cy="2227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192355" y="5754584"/>
            <a:ext cx="5728773" cy="461665"/>
          </a:xfrm>
          <a:prstGeom prst="rect">
            <a:avLst/>
          </a:prstGeom>
        </p:spPr>
        <p:txBody>
          <a:bodyPr wrap="square">
            <a:spAutoFit/>
          </a:bodyPr>
          <a:lstStyle/>
          <a:p>
            <a:r>
              <a:rPr lang="en-US" sz="2400" dirty="0" smtClean="0"/>
              <a:t>Is a server hardware or software?</a:t>
            </a:r>
            <a:endParaRPr lang="en-US" sz="2400" dirty="0"/>
          </a:p>
        </p:txBody>
      </p:sp>
      <p:pic>
        <p:nvPicPr>
          <p:cNvPr id="10"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24052" y="5715000"/>
            <a:ext cx="540831" cy="540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8"/>
          <p:cNvSpPr txBox="1">
            <a:spLocks noChangeArrowheads="1"/>
          </p:cNvSpPr>
          <p:nvPr/>
        </p:nvSpPr>
        <p:spPr bwMode="auto">
          <a:xfrm>
            <a:off x="816467" y="3871874"/>
            <a:ext cx="21209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dirty="0" smtClean="0">
                <a:solidFill>
                  <a:srgbClr val="000000"/>
                </a:solidFill>
                <a:latin typeface="Calibri" pitchFamily="34" charset="0"/>
                <a:cs typeface="Calibri" pitchFamily="34" charset="0"/>
              </a:rPr>
              <a:t>Server program</a:t>
            </a:r>
          </a:p>
        </p:txBody>
      </p:sp>
      <p:sp>
        <p:nvSpPr>
          <p:cNvPr id="13" name="Text Box 8"/>
          <p:cNvSpPr txBox="1">
            <a:spLocks noChangeArrowheads="1"/>
          </p:cNvSpPr>
          <p:nvPr/>
        </p:nvSpPr>
        <p:spPr bwMode="auto">
          <a:xfrm>
            <a:off x="6479598" y="3871874"/>
            <a:ext cx="22753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dirty="0" smtClean="0">
                <a:solidFill>
                  <a:srgbClr val="000000"/>
                </a:solidFill>
                <a:latin typeface="Calibri" pitchFamily="34" charset="0"/>
                <a:cs typeface="Calibri" pitchFamily="34" charset="0"/>
              </a:rPr>
              <a:t>Server computer</a:t>
            </a:r>
          </a:p>
        </p:txBody>
      </p:sp>
    </p:spTree>
    <p:extLst>
      <p:ext uri="{BB962C8B-B14F-4D97-AF65-F5344CB8AC3E}">
        <p14:creationId xmlns:p14="http://schemas.microsoft.com/office/powerpoint/2010/main" val="3385049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98704"/>
            <a:ext cx="9144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Calibri" pitchFamily="34" charset="0"/>
                <a:cs typeface="Calibri" pitchFamily="34" charset="0"/>
              </a:rPr>
              <a:t>“Client” and “Client”</a:t>
            </a:r>
            <a:endParaRPr lang="en-US" sz="2800" b="1" dirty="0">
              <a:latin typeface="Calibri" pitchFamily="34" charset="0"/>
              <a:cs typeface="Calibri" pitchFamily="34" charset="0"/>
            </a:endParaRPr>
          </a:p>
        </p:txBody>
      </p:sp>
      <p:sp>
        <p:nvSpPr>
          <p:cNvPr id="9" name="Rectangle 8"/>
          <p:cNvSpPr/>
          <p:nvPr/>
        </p:nvSpPr>
        <p:spPr>
          <a:xfrm>
            <a:off x="2192355" y="5754584"/>
            <a:ext cx="5728773" cy="461665"/>
          </a:xfrm>
          <a:prstGeom prst="rect">
            <a:avLst/>
          </a:prstGeom>
        </p:spPr>
        <p:txBody>
          <a:bodyPr wrap="square">
            <a:spAutoFit/>
          </a:bodyPr>
          <a:lstStyle/>
          <a:p>
            <a:r>
              <a:rPr lang="en-US" sz="2400" dirty="0" smtClean="0"/>
              <a:t>Is a client hardware or software?</a:t>
            </a:r>
            <a:endParaRPr lang="en-US" sz="2400" dirty="0"/>
          </a:p>
        </p:txBody>
      </p:sp>
      <p:pic>
        <p:nvPicPr>
          <p:cNvPr id="10"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4052" y="5715000"/>
            <a:ext cx="540831" cy="540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8"/>
          <p:cNvSpPr txBox="1">
            <a:spLocks noChangeArrowheads="1"/>
          </p:cNvSpPr>
          <p:nvPr/>
        </p:nvSpPr>
        <p:spPr bwMode="auto">
          <a:xfrm>
            <a:off x="6548170" y="4071929"/>
            <a:ext cx="202491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200" dirty="0" smtClean="0">
                <a:solidFill>
                  <a:srgbClr val="000000"/>
                </a:solidFill>
                <a:latin typeface="Calibri" pitchFamily="34" charset="0"/>
                <a:cs typeface="Calibri" pitchFamily="34" charset="0"/>
              </a:rPr>
              <a:t>Client computer</a:t>
            </a:r>
          </a:p>
        </p:txBody>
      </p:sp>
      <p:pic>
        <p:nvPicPr>
          <p:cNvPr id="13"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467" y="2416438"/>
            <a:ext cx="2501631" cy="16554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 Box 8"/>
          <p:cNvSpPr txBox="1">
            <a:spLocks noChangeArrowheads="1"/>
          </p:cNvSpPr>
          <p:nvPr/>
        </p:nvSpPr>
        <p:spPr bwMode="auto">
          <a:xfrm>
            <a:off x="816467" y="4071929"/>
            <a:ext cx="188372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200" dirty="0" smtClean="0">
                <a:solidFill>
                  <a:srgbClr val="000000"/>
                </a:solidFill>
                <a:latin typeface="Calibri" pitchFamily="34" charset="0"/>
                <a:cs typeface="Calibri" pitchFamily="34" charset="0"/>
              </a:rPr>
              <a:t>Client program</a:t>
            </a:r>
          </a:p>
        </p:txBody>
      </p:sp>
      <p:pic>
        <p:nvPicPr>
          <p:cNvPr id="1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5715" y="2302282"/>
            <a:ext cx="1729824" cy="176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378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6548170" y="3057512"/>
            <a:ext cx="18621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000" dirty="0" smtClean="0">
                <a:solidFill>
                  <a:srgbClr val="000000"/>
                </a:solidFill>
                <a:latin typeface="Calibri" pitchFamily="34" charset="0"/>
                <a:cs typeface="Calibri" pitchFamily="34" charset="0"/>
              </a:rPr>
              <a:t>Client computer</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467" y="1402021"/>
            <a:ext cx="2501631" cy="16554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8"/>
          <p:cNvSpPr txBox="1">
            <a:spLocks noChangeArrowheads="1"/>
          </p:cNvSpPr>
          <p:nvPr/>
        </p:nvSpPr>
        <p:spPr bwMode="auto">
          <a:xfrm>
            <a:off x="816467" y="3057512"/>
            <a:ext cx="17326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000" dirty="0" smtClean="0">
                <a:solidFill>
                  <a:srgbClr val="000000"/>
                </a:solidFill>
                <a:latin typeface="Calibri" pitchFamily="34" charset="0"/>
                <a:cs typeface="Calibri" pitchFamily="34" charset="0"/>
              </a:rPr>
              <a:t>Client program</a:t>
            </a:r>
          </a:p>
        </p:txBody>
      </p:sp>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5715" y="1287865"/>
            <a:ext cx="1729824" cy="176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bwMode="auto">
          <a:xfrm>
            <a:off x="4148150" y="2705951"/>
            <a:ext cx="1457301" cy="0"/>
          </a:xfrm>
          <a:prstGeom prst="straightConnector1">
            <a:avLst/>
          </a:prstGeom>
          <a:ln w="1016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00701" y="1488103"/>
            <a:ext cx="660758" cy="1323439"/>
          </a:xfrm>
          <a:prstGeom prst="rect">
            <a:avLst/>
          </a:prstGeom>
          <a:noFill/>
        </p:spPr>
        <p:txBody>
          <a:bodyPr wrap="none" rtlCol="0">
            <a:spAutoFit/>
          </a:bodyPr>
          <a:lstStyle/>
          <a:p>
            <a:pPr algn="ctr"/>
            <a:r>
              <a:rPr lang="en-US" sz="8000" b="1" dirty="0" smtClean="0">
                <a:solidFill>
                  <a:srgbClr val="FF0000"/>
                </a:solidFill>
              </a:rPr>
              <a:t>?</a:t>
            </a:r>
            <a:endParaRPr lang="en-US" sz="8000" b="1" dirty="0">
              <a:solidFill>
                <a:srgbClr val="FF0000"/>
              </a:solidFill>
            </a:endParaRPr>
          </a:p>
        </p:txBody>
      </p:sp>
      <p:sp>
        <p:nvSpPr>
          <p:cNvPr id="8" name="Rectangle 2"/>
          <p:cNvSpPr txBox="1">
            <a:spLocks noChangeArrowheads="1"/>
          </p:cNvSpPr>
          <p:nvPr/>
        </p:nvSpPr>
        <p:spPr>
          <a:xfrm>
            <a:off x="0" y="298704"/>
            <a:ext cx="9144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Calibri" pitchFamily="34" charset="0"/>
                <a:cs typeface="Calibri" pitchFamily="34" charset="0"/>
              </a:rPr>
              <a:t>A final question</a:t>
            </a:r>
            <a:endParaRPr lang="en-US" sz="2800" b="1" dirty="0">
              <a:latin typeface="Calibri" pitchFamily="34" charset="0"/>
              <a:cs typeface="Calibri" pitchFamily="34" charset="0"/>
            </a:endParaRPr>
          </a:p>
        </p:txBody>
      </p:sp>
      <p:sp>
        <p:nvSpPr>
          <p:cNvPr id="9" name="Rectangle 8"/>
          <p:cNvSpPr/>
          <p:nvPr/>
        </p:nvSpPr>
        <p:spPr>
          <a:xfrm>
            <a:off x="1291250" y="5885408"/>
            <a:ext cx="7472021" cy="400110"/>
          </a:xfrm>
          <a:prstGeom prst="rect">
            <a:avLst/>
          </a:prstGeom>
        </p:spPr>
        <p:txBody>
          <a:bodyPr wrap="square">
            <a:spAutoFit/>
          </a:bodyPr>
          <a:lstStyle/>
          <a:p>
            <a:r>
              <a:rPr lang="en-US" sz="2000" dirty="0" smtClean="0"/>
              <a:t>How and when did the client programs get into our client computers?</a:t>
            </a:r>
            <a:endParaRPr lang="en-US" sz="2000" dirty="0"/>
          </a:p>
        </p:txBody>
      </p:sp>
      <p:pic>
        <p:nvPicPr>
          <p:cNvPr id="10"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6467" y="5848071"/>
            <a:ext cx="474784" cy="474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2463896" y="3935288"/>
            <a:ext cx="5237066" cy="1600438"/>
          </a:xfrm>
          <a:prstGeom prst="rect">
            <a:avLst/>
          </a:prstGeom>
        </p:spPr>
        <p:txBody>
          <a:bodyPr wrap="square">
            <a:spAutoFit/>
          </a:bodyPr>
          <a:lstStyle/>
          <a:p>
            <a:r>
              <a:rPr lang="en-US" sz="2000" dirty="0" smtClean="0"/>
              <a:t>We used three client programs:</a:t>
            </a:r>
          </a:p>
          <a:p>
            <a:pPr marL="285750" indent="-285750">
              <a:buFont typeface="Arial" panose="020B0604020202020204" pitchFamily="34" charset="0"/>
              <a:buChar char="•"/>
            </a:pPr>
            <a:r>
              <a:rPr lang="en-US" sz="2000" dirty="0"/>
              <a:t>one </a:t>
            </a:r>
            <a:r>
              <a:rPr lang="en-US" sz="2000" dirty="0" smtClean="0"/>
              <a:t>I </a:t>
            </a:r>
            <a:r>
              <a:rPr lang="en-US" sz="2000" dirty="0"/>
              <a:t>used to create the </a:t>
            </a:r>
            <a:r>
              <a:rPr lang="en-US" sz="2000" dirty="0" smtClean="0"/>
              <a:t>survey</a:t>
            </a:r>
          </a:p>
          <a:p>
            <a:pPr marL="285750" indent="-285750">
              <a:buFont typeface="Arial" panose="020B0604020202020204" pitchFamily="34" charset="0"/>
              <a:buChar char="•"/>
            </a:pPr>
            <a:r>
              <a:rPr lang="en-US" sz="2000" dirty="0" smtClean="0"/>
              <a:t>one </a:t>
            </a:r>
            <a:r>
              <a:rPr lang="en-US" sz="2000" dirty="0"/>
              <a:t>you used to complete </a:t>
            </a:r>
            <a:r>
              <a:rPr lang="en-US" sz="2000" dirty="0" smtClean="0"/>
              <a:t>the survey</a:t>
            </a:r>
          </a:p>
          <a:p>
            <a:pPr marL="285750" indent="-285750">
              <a:buFont typeface="Arial" panose="020B0604020202020204" pitchFamily="34" charset="0"/>
              <a:buChar char="•"/>
            </a:pPr>
            <a:r>
              <a:rPr lang="en-US" sz="2000" dirty="0" smtClean="0"/>
              <a:t>one </a:t>
            </a:r>
            <a:r>
              <a:rPr lang="en-US" sz="2000" dirty="0"/>
              <a:t>I used to analyze the survey results.</a:t>
            </a:r>
          </a:p>
          <a:p>
            <a:endParaRPr lang="en-US" dirty="0"/>
          </a:p>
        </p:txBody>
      </p:sp>
    </p:spTree>
    <p:extLst>
      <p:ext uri="{BB962C8B-B14F-4D97-AF65-F5344CB8AC3E}">
        <p14:creationId xmlns:p14="http://schemas.microsoft.com/office/powerpoint/2010/main" val="205244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7933" y="740905"/>
            <a:ext cx="1608133" cy="523220"/>
          </a:xfrm>
          <a:prstGeom prst="rect">
            <a:avLst/>
          </a:prstGeom>
          <a:noFill/>
        </p:spPr>
        <p:txBody>
          <a:bodyPr wrap="none" rtlCol="0">
            <a:spAutoFit/>
          </a:bodyPr>
          <a:lstStyle/>
          <a:p>
            <a:pPr algn="ctr"/>
            <a:r>
              <a:rPr lang="en-US" sz="2800" b="1" dirty="0" smtClean="0"/>
              <a:t>Summary</a:t>
            </a:r>
            <a:endParaRPr lang="en-US" sz="3200" b="1" dirty="0"/>
          </a:p>
        </p:txBody>
      </p:sp>
      <p:pic>
        <p:nvPicPr>
          <p:cNvPr id="3"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66" y="2862743"/>
            <a:ext cx="2481514" cy="1456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17" descr="http://bestclipartblog.com/clipart-pics/snail-clipart-7.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4637" y="1916930"/>
            <a:ext cx="2830929" cy="28077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9442" y="3109924"/>
            <a:ext cx="135255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0362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5558" y="435394"/>
            <a:ext cx="3512885" cy="584775"/>
          </a:xfrm>
          <a:prstGeom prst="rect">
            <a:avLst/>
          </a:prstGeom>
          <a:noFill/>
        </p:spPr>
        <p:txBody>
          <a:bodyPr wrap="none" rtlCol="0">
            <a:spAutoFit/>
          </a:bodyPr>
          <a:lstStyle/>
          <a:p>
            <a:pPr algn="ctr"/>
            <a:r>
              <a:rPr lang="en-US" sz="3200" dirty="0" smtClean="0"/>
              <a:t>Self-study questions</a:t>
            </a:r>
            <a:endParaRPr lang="en-US" sz="3200" dirty="0"/>
          </a:p>
        </p:txBody>
      </p:sp>
      <p:sp>
        <p:nvSpPr>
          <p:cNvPr id="3" name="TextBox 2"/>
          <p:cNvSpPr txBox="1"/>
          <p:nvPr/>
        </p:nvSpPr>
        <p:spPr>
          <a:xfrm>
            <a:off x="1310641" y="1479979"/>
            <a:ext cx="6522719" cy="4401205"/>
          </a:xfrm>
          <a:prstGeom prst="rect">
            <a:avLst/>
          </a:prstGeom>
          <a:noFill/>
        </p:spPr>
        <p:txBody>
          <a:bodyPr wrap="square" rtlCol="0">
            <a:spAutoFit/>
          </a:bodyPr>
          <a:lstStyle/>
          <a:p>
            <a:r>
              <a:rPr lang="en-US" sz="2000" dirty="0" smtClean="0"/>
              <a:t>I said that the Survey Gizmo server might be in Boulder Colorado, the location of the company headquarters.  Might it be somewhere else?  Could it be anywhere in the world?  Explain your answer.</a:t>
            </a:r>
          </a:p>
          <a:p>
            <a:endParaRPr lang="en-US" sz="2000" dirty="0"/>
          </a:p>
          <a:p>
            <a:r>
              <a:rPr lang="en-US" sz="2000" dirty="0" smtClean="0"/>
              <a:t>I was at home when I created the survey.  Could I have done it from my office at school?  Could I have done it from an outdoor location like a park?  Could I have done it from anywhere in the world?  Explain your answer.</a:t>
            </a:r>
          </a:p>
          <a:p>
            <a:endParaRPr lang="en-US" sz="2000" dirty="0"/>
          </a:p>
          <a:p>
            <a:r>
              <a:rPr lang="en-US" sz="2000" dirty="0" smtClean="0"/>
              <a:t>We used Survey Gizmo as an example.  Pick a competing online survey service on the Internet.  Which one did you pick?  How does its price compare to that of Survey Gizmo?  Does it have any features that Survey Gizmo is missing?</a:t>
            </a:r>
          </a:p>
        </p:txBody>
      </p:sp>
    </p:spTree>
    <p:extLst>
      <p:ext uri="{BB962C8B-B14F-4D97-AF65-F5344CB8AC3E}">
        <p14:creationId xmlns:p14="http://schemas.microsoft.com/office/powerpoint/2010/main" val="1711981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6712" y="875655"/>
            <a:ext cx="1870577" cy="584775"/>
          </a:xfrm>
          <a:prstGeom prst="rect">
            <a:avLst/>
          </a:prstGeom>
          <a:noFill/>
        </p:spPr>
        <p:txBody>
          <a:bodyPr wrap="none" rtlCol="0">
            <a:spAutoFit/>
          </a:bodyPr>
          <a:lstStyle/>
          <a:p>
            <a:pPr algn="ctr"/>
            <a:r>
              <a:rPr lang="en-US" sz="3200" dirty="0" smtClean="0"/>
              <a:t>Resources</a:t>
            </a:r>
            <a:endParaRPr lang="en-US" sz="3200" dirty="0"/>
          </a:p>
        </p:txBody>
      </p:sp>
      <p:sp>
        <p:nvSpPr>
          <p:cNvPr id="4" name="TextBox 3"/>
          <p:cNvSpPr txBox="1"/>
          <p:nvPr/>
        </p:nvSpPr>
        <p:spPr>
          <a:xfrm>
            <a:off x="1266801" y="2987040"/>
            <a:ext cx="6610399" cy="923330"/>
          </a:xfrm>
          <a:prstGeom prst="rect">
            <a:avLst/>
          </a:prstGeom>
          <a:noFill/>
        </p:spPr>
        <p:txBody>
          <a:bodyPr wrap="none" rtlCol="0">
            <a:spAutoFit/>
          </a:bodyPr>
          <a:lstStyle/>
          <a:p>
            <a:r>
              <a:rPr lang="en-US" dirty="0" smtClean="0"/>
              <a:t>Survey Gizmo Web site:  </a:t>
            </a:r>
            <a:r>
              <a:rPr lang="en-US" dirty="0">
                <a:hlinkClick r:id="rId2"/>
              </a:rPr>
              <a:t>http</a:t>
            </a:r>
            <a:r>
              <a:rPr lang="en-US" dirty="0" smtClean="0">
                <a:hlinkClick r:id="rId2"/>
              </a:rPr>
              <a:t>://surveygizmo.com</a:t>
            </a:r>
            <a:r>
              <a:rPr lang="en-US" dirty="0" smtClean="0"/>
              <a:t> </a:t>
            </a:r>
          </a:p>
          <a:p>
            <a:endParaRPr lang="en-US" dirty="0" smtClean="0"/>
          </a:p>
          <a:p>
            <a:r>
              <a:rPr lang="en-US" dirty="0" smtClean="0"/>
              <a:t>Free Survey Gizmo account: </a:t>
            </a:r>
            <a:r>
              <a:rPr lang="en-US" dirty="0">
                <a:hlinkClick r:id="rId3"/>
              </a:rPr>
              <a:t>http</a:t>
            </a:r>
            <a:r>
              <a:rPr lang="en-US" dirty="0" smtClean="0">
                <a:hlinkClick r:id="rId3"/>
              </a:rPr>
              <a:t>://surveygizmo.com/plans-pricing</a:t>
            </a:r>
            <a:r>
              <a:rPr lang="en-US" dirty="0">
                <a:hlinkClick r:id="rId3"/>
              </a:rPr>
              <a:t>/#</a:t>
            </a:r>
            <a:endParaRPr lang="en-US" dirty="0"/>
          </a:p>
        </p:txBody>
      </p:sp>
    </p:spTree>
    <p:extLst>
      <p:ext uri="{BB962C8B-B14F-4D97-AF65-F5344CB8AC3E}">
        <p14:creationId xmlns:p14="http://schemas.microsoft.com/office/powerpoint/2010/main" val="2413883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0" y="400353"/>
            <a:ext cx="9144000" cy="715963"/>
          </a:xfrm>
        </p:spPr>
        <p:txBody>
          <a:bodyPr>
            <a:noAutofit/>
          </a:bodyPr>
          <a:lstStyle/>
          <a:p>
            <a:r>
              <a:rPr lang="en-US" sz="3200" dirty="0"/>
              <a:t>Where does this topic fit?</a:t>
            </a:r>
          </a:p>
        </p:txBody>
      </p:sp>
      <p:sp>
        <p:nvSpPr>
          <p:cNvPr id="192515" name="Rectangle 3"/>
          <p:cNvSpPr>
            <a:spLocks noGrp="1" noChangeArrowheads="1"/>
          </p:cNvSpPr>
          <p:nvPr>
            <p:ph type="body" idx="1"/>
          </p:nvPr>
        </p:nvSpPr>
        <p:spPr>
          <a:xfrm>
            <a:off x="2212383" y="1639164"/>
            <a:ext cx="5823488" cy="4876800"/>
          </a:xfrm>
        </p:spPr>
        <p:txBody>
          <a:bodyPr>
            <a:normAutofit/>
          </a:bodyPr>
          <a:lstStyle/>
          <a:p>
            <a:r>
              <a:rPr lang="en-US" sz="2800" dirty="0"/>
              <a:t>Internet concepts</a:t>
            </a:r>
          </a:p>
          <a:p>
            <a:pPr lvl="1"/>
            <a:r>
              <a:rPr lang="en-US" dirty="0"/>
              <a:t>Applications</a:t>
            </a:r>
          </a:p>
          <a:p>
            <a:pPr lvl="1"/>
            <a:r>
              <a:rPr lang="en-US" dirty="0" smtClean="0">
                <a:solidFill>
                  <a:srgbClr val="FF0000"/>
                </a:solidFill>
              </a:rPr>
              <a:t>Technology</a:t>
            </a:r>
            <a:endParaRPr lang="en-US" dirty="0">
              <a:solidFill>
                <a:srgbClr val="FF0000"/>
              </a:solidFill>
            </a:endParaRPr>
          </a:p>
          <a:p>
            <a:pPr lvl="1"/>
            <a:r>
              <a:rPr lang="en-US" dirty="0"/>
              <a:t>Implications</a:t>
            </a:r>
          </a:p>
          <a:p>
            <a:r>
              <a:rPr lang="en-US" sz="2800" dirty="0"/>
              <a:t>Internet skills</a:t>
            </a:r>
          </a:p>
          <a:p>
            <a:pPr lvl="1"/>
            <a:r>
              <a:rPr lang="en-US" dirty="0">
                <a:solidFill>
                  <a:srgbClr val="FF0000"/>
                </a:solidFill>
              </a:rPr>
              <a:t>Application development</a:t>
            </a:r>
          </a:p>
          <a:p>
            <a:pPr lvl="1"/>
            <a:r>
              <a:rPr lang="en-US" dirty="0"/>
              <a:t>Content </a:t>
            </a:r>
            <a:r>
              <a:rPr lang="en-US" dirty="0" smtClean="0"/>
              <a:t>creation</a:t>
            </a:r>
          </a:p>
          <a:p>
            <a:pPr lvl="1"/>
            <a:r>
              <a:rPr lang="en-US" dirty="0" smtClean="0"/>
              <a:t>User skills</a:t>
            </a:r>
            <a:endParaRPr lang="en-US" dirty="0"/>
          </a:p>
        </p:txBody>
      </p:sp>
    </p:spTree>
    <p:extLst>
      <p:ext uri="{BB962C8B-B14F-4D97-AF65-F5344CB8AC3E}">
        <p14:creationId xmlns:p14="http://schemas.microsoft.com/office/powerpoint/2010/main" val="2812978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17" y="1558315"/>
            <a:ext cx="7165547" cy="430887"/>
          </a:xfrm>
          <a:prstGeom prst="rect">
            <a:avLst/>
          </a:prstGeom>
        </p:spPr>
        <p:txBody>
          <a:bodyPr wrap="square">
            <a:spAutoFit/>
          </a:bodyPr>
          <a:lstStyle/>
          <a:p>
            <a:pPr lvl="1"/>
            <a:r>
              <a:rPr lang="en-US" sz="2200" dirty="0"/>
              <a:t>Skill -- application development</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0195" y="2348328"/>
            <a:ext cx="2187974" cy="164554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4237" y="2348328"/>
            <a:ext cx="2187974" cy="16455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5"/>
          <p:cNvSpPr txBox="1">
            <a:spLocks noChangeArrowheads="1"/>
          </p:cNvSpPr>
          <p:nvPr/>
        </p:nvSpPr>
        <p:spPr bwMode="auto">
          <a:xfrm>
            <a:off x="441632" y="4122656"/>
            <a:ext cx="217277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200" dirty="0"/>
              <a:t>Batch processing and time sharing</a:t>
            </a:r>
          </a:p>
        </p:txBody>
      </p:sp>
      <p:sp>
        <p:nvSpPr>
          <p:cNvPr id="6" name="Text Box 6"/>
          <p:cNvSpPr txBox="1">
            <a:spLocks noChangeArrowheads="1"/>
          </p:cNvSpPr>
          <p:nvPr/>
        </p:nvSpPr>
        <p:spPr bwMode="auto">
          <a:xfrm>
            <a:off x="3456631" y="4122656"/>
            <a:ext cx="242187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dirty="0" smtClean="0"/>
              <a:t>Personal computer</a:t>
            </a:r>
            <a:endParaRPr lang="en-US" sz="2200" dirty="0"/>
          </a:p>
        </p:txBody>
      </p:sp>
      <p:sp>
        <p:nvSpPr>
          <p:cNvPr id="7" name="Text Box 7"/>
          <p:cNvSpPr txBox="1">
            <a:spLocks noChangeArrowheads="1"/>
          </p:cNvSpPr>
          <p:nvPr/>
        </p:nvSpPr>
        <p:spPr bwMode="auto">
          <a:xfrm>
            <a:off x="6164710" y="4138045"/>
            <a:ext cx="111203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200" dirty="0"/>
              <a:t>Internet</a:t>
            </a:r>
          </a:p>
        </p:txBody>
      </p:sp>
      <p:pic>
        <p:nvPicPr>
          <p:cNvPr id="9" name="Picture 2" descr="http://vinotology.com/wp-content/uploads/2012/02/revenge-of-the-nerd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964" y="2348328"/>
            <a:ext cx="2220163" cy="164722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41632" y="5154632"/>
            <a:ext cx="7954696" cy="769441"/>
          </a:xfrm>
          <a:prstGeom prst="rect">
            <a:avLst/>
          </a:prstGeom>
          <a:noFill/>
        </p:spPr>
        <p:txBody>
          <a:bodyPr wrap="square" rtlCol="0">
            <a:spAutoFit/>
          </a:bodyPr>
          <a:lstStyle/>
          <a:p>
            <a:r>
              <a:rPr lang="en-US" sz="2200" dirty="0"/>
              <a:t>Four computing eras -- application development keeps getting easier, but we do more complex things.</a:t>
            </a:r>
          </a:p>
        </p:txBody>
      </p:sp>
      <p:sp>
        <p:nvSpPr>
          <p:cNvPr id="12" name="TextBox 11"/>
          <p:cNvSpPr txBox="1"/>
          <p:nvPr/>
        </p:nvSpPr>
        <p:spPr>
          <a:xfrm>
            <a:off x="441632" y="504003"/>
            <a:ext cx="7767191" cy="523220"/>
          </a:xfrm>
          <a:prstGeom prst="rect">
            <a:avLst/>
          </a:prstGeom>
          <a:noFill/>
        </p:spPr>
        <p:txBody>
          <a:bodyPr wrap="none" rtlCol="0">
            <a:spAutoFit/>
          </a:bodyPr>
          <a:lstStyle/>
          <a:p>
            <a:r>
              <a:rPr lang="en-US" sz="2800" b="1" dirty="0" smtClean="0"/>
              <a:t>Do you recall this slide? What point was it making?</a:t>
            </a:r>
            <a:endParaRPr lang="en-US" sz="2800" b="1" dirty="0"/>
          </a:p>
        </p:txBody>
      </p:sp>
    </p:spTree>
    <p:extLst>
      <p:ext uri="{BB962C8B-B14F-4D97-AF65-F5344CB8AC3E}">
        <p14:creationId xmlns:p14="http://schemas.microsoft.com/office/powerpoint/2010/main" val="3167919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http://fcw.com/articles/2013/03/26/~/media/GIG/FCWNow/Topics/DigitalGovernment/satisfied_web.ash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716" y="2169042"/>
            <a:ext cx="3481274" cy="3481275"/>
          </a:xfrm>
          <a:prstGeom prst="rect">
            <a:avLst/>
          </a:prstGeom>
          <a:noFill/>
          <a:ln w="28575">
            <a:solidFill>
              <a:srgbClr val="FF0000"/>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5330456" y="2169042"/>
            <a:ext cx="3345711" cy="1815882"/>
          </a:xfrm>
          <a:prstGeom prst="rect">
            <a:avLst/>
          </a:prstGeom>
        </p:spPr>
        <p:txBody>
          <a:bodyPr wrap="square">
            <a:spAutoFit/>
          </a:bodyPr>
          <a:lstStyle/>
          <a:p>
            <a:pPr marL="342900" indent="-342900">
              <a:buFont typeface="Arial" panose="020B0604020202020204" pitchFamily="34" charset="0"/>
              <a:buChar char="•"/>
            </a:pPr>
            <a:r>
              <a:rPr lang="en-US" sz="2800" dirty="0" smtClean="0"/>
              <a:t>Create the survey</a:t>
            </a:r>
          </a:p>
          <a:p>
            <a:pPr marL="342900" indent="-342900">
              <a:buFont typeface="Arial" panose="020B0604020202020204" pitchFamily="34" charset="0"/>
              <a:buChar char="•"/>
            </a:pPr>
            <a:r>
              <a:rPr lang="en-US" sz="2800" dirty="0" smtClean="0"/>
              <a:t>Complete the survey</a:t>
            </a:r>
          </a:p>
          <a:p>
            <a:pPr marL="342900" indent="-342900">
              <a:buFont typeface="Arial" panose="020B0604020202020204" pitchFamily="34" charset="0"/>
              <a:buChar char="•"/>
            </a:pPr>
            <a:r>
              <a:rPr lang="en-US" sz="2800" dirty="0" smtClean="0"/>
              <a:t>Analyze the results</a:t>
            </a:r>
          </a:p>
        </p:txBody>
      </p:sp>
      <p:sp>
        <p:nvSpPr>
          <p:cNvPr id="2" name="TextBox 1"/>
          <p:cNvSpPr txBox="1"/>
          <p:nvPr/>
        </p:nvSpPr>
        <p:spPr>
          <a:xfrm>
            <a:off x="808330" y="467833"/>
            <a:ext cx="5205656" cy="523220"/>
          </a:xfrm>
          <a:prstGeom prst="rect">
            <a:avLst/>
          </a:prstGeom>
          <a:noFill/>
        </p:spPr>
        <p:txBody>
          <a:bodyPr wrap="none" rtlCol="0">
            <a:spAutoFit/>
          </a:bodyPr>
          <a:lstStyle/>
          <a:p>
            <a:r>
              <a:rPr lang="en-US" sz="2800" b="1" dirty="0" smtClean="0"/>
              <a:t>Three client programs are needed</a:t>
            </a:r>
            <a:endParaRPr lang="en-US" sz="2800" b="1" dirty="0"/>
          </a:p>
        </p:txBody>
      </p:sp>
    </p:spTree>
    <p:extLst>
      <p:ext uri="{BB962C8B-B14F-4D97-AF65-F5344CB8AC3E}">
        <p14:creationId xmlns:p14="http://schemas.microsoft.com/office/powerpoint/2010/main" val="1436758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Step 1:  I created the survey</a:t>
            </a:r>
            <a:endParaRPr lang="en-US" sz="2800" b="1"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632" y="2258586"/>
            <a:ext cx="3822218" cy="315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9680" y="2284201"/>
            <a:ext cx="3581400" cy="3134085"/>
          </a:xfrm>
          <a:prstGeom prst="rect">
            <a:avLst/>
          </a:prstGeom>
          <a:noFill/>
          <a:ln w="9525">
            <a:solidFill>
              <a:schemeClr val="accent6">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11981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6805" y="1924181"/>
            <a:ext cx="1913427" cy="2624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Box 9"/>
          <p:cNvSpPr txBox="1">
            <a:spLocks noChangeArrowheads="1"/>
          </p:cNvSpPr>
          <p:nvPr/>
        </p:nvSpPr>
        <p:spPr bwMode="auto">
          <a:xfrm>
            <a:off x="6482359" y="4630268"/>
            <a:ext cx="9396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S</a:t>
            </a:r>
            <a:r>
              <a:rPr lang="en-US" sz="2000" dirty="0" smtClean="0"/>
              <a:t>erver</a:t>
            </a:r>
            <a:endParaRPr lang="en-US" sz="2000" dirty="0"/>
          </a:p>
        </p:txBody>
      </p:sp>
      <p:cxnSp>
        <p:nvCxnSpPr>
          <p:cNvPr id="4" name="Straight Arrow Connector 3"/>
          <p:cNvCxnSpPr/>
          <p:nvPr/>
        </p:nvCxnSpPr>
        <p:spPr>
          <a:xfrm flipV="1">
            <a:off x="3962400" y="3236245"/>
            <a:ext cx="1219200" cy="1"/>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054" name="Picture 6" descr="http://www.clker.com/cliparts/a/5/9/7/12071567031590994625kml_Document.svg.h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7892" y="1924182"/>
            <a:ext cx="1878448" cy="260460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9"/>
          <p:cNvSpPr txBox="1">
            <a:spLocks noChangeArrowheads="1"/>
          </p:cNvSpPr>
          <p:nvPr/>
        </p:nvSpPr>
        <p:spPr bwMode="auto">
          <a:xfrm>
            <a:off x="1773098" y="4630268"/>
            <a:ext cx="13821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smtClean="0"/>
              <a:t>Survey file</a:t>
            </a:r>
            <a:endParaRPr lang="en-US" sz="2000" dirty="0"/>
          </a:p>
        </p:txBody>
      </p:sp>
      <p:sp>
        <p:nvSpPr>
          <p:cNvPr id="9"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I saved the survey questions on the server</a:t>
            </a:r>
            <a:endParaRPr lang="en-US" sz="2800" b="1" dirty="0"/>
          </a:p>
        </p:txBody>
      </p:sp>
      <p:pic>
        <p:nvPicPr>
          <p:cNvPr id="10"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102" y="5858014"/>
            <a:ext cx="525128" cy="52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220561" y="5905134"/>
            <a:ext cx="6163931" cy="430887"/>
          </a:xfrm>
          <a:prstGeom prst="rect">
            <a:avLst/>
          </a:prstGeom>
          <a:noFill/>
        </p:spPr>
        <p:txBody>
          <a:bodyPr wrap="none" rtlCol="0">
            <a:spAutoFit/>
          </a:bodyPr>
          <a:lstStyle/>
          <a:p>
            <a:r>
              <a:rPr lang="en-US" sz="2200" dirty="0" smtClean="0"/>
              <a:t>Is the server connected to the Internet? Where is it?</a:t>
            </a:r>
            <a:endParaRPr lang="en-US" sz="2200" dirty="0"/>
          </a:p>
        </p:txBody>
      </p:sp>
    </p:spTree>
    <p:extLst>
      <p:ext uri="{BB962C8B-B14F-4D97-AF65-F5344CB8AC3E}">
        <p14:creationId xmlns:p14="http://schemas.microsoft.com/office/powerpoint/2010/main" val="3056409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Step 2:  You completed the survey</a:t>
            </a:r>
            <a:endParaRPr lang="en-US" sz="28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7463" y="1505833"/>
            <a:ext cx="4029075" cy="4219575"/>
          </a:xfrm>
          <a:prstGeom prst="rect">
            <a:avLst/>
          </a:prstGeom>
          <a:noFill/>
          <a:ln w="2857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60664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6805" y="1924181"/>
            <a:ext cx="1913427" cy="2624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Box 9"/>
          <p:cNvSpPr txBox="1">
            <a:spLocks noChangeArrowheads="1"/>
          </p:cNvSpPr>
          <p:nvPr/>
        </p:nvSpPr>
        <p:spPr bwMode="auto">
          <a:xfrm>
            <a:off x="6482359" y="4630268"/>
            <a:ext cx="9396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S</a:t>
            </a:r>
            <a:r>
              <a:rPr lang="en-US" sz="2000" dirty="0" smtClean="0"/>
              <a:t>erver</a:t>
            </a:r>
            <a:endParaRPr lang="en-US" sz="2000" dirty="0"/>
          </a:p>
        </p:txBody>
      </p:sp>
      <p:cxnSp>
        <p:nvCxnSpPr>
          <p:cNvPr id="4" name="Straight Arrow Connector 3"/>
          <p:cNvCxnSpPr/>
          <p:nvPr/>
        </p:nvCxnSpPr>
        <p:spPr>
          <a:xfrm flipV="1">
            <a:off x="3962400" y="3236245"/>
            <a:ext cx="1219200" cy="1"/>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054" name="Picture 6" descr="http://www.clker.com/cliparts/a/5/9/7/12071567031590994625kml_Document.svg.h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7892" y="1924182"/>
            <a:ext cx="1878448" cy="260460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9"/>
          <p:cNvSpPr txBox="1">
            <a:spLocks noChangeArrowheads="1"/>
          </p:cNvSpPr>
          <p:nvPr/>
        </p:nvSpPr>
        <p:spPr bwMode="auto">
          <a:xfrm>
            <a:off x="1350453" y="4630268"/>
            <a:ext cx="222740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smtClean="0"/>
              <a:t>Your response file</a:t>
            </a:r>
            <a:endParaRPr lang="en-US" sz="2000" dirty="0"/>
          </a:p>
        </p:txBody>
      </p:sp>
      <p:sp>
        <p:nvSpPr>
          <p:cNvPr id="9"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You saved your results on the server</a:t>
            </a:r>
            <a:endParaRPr lang="en-US" sz="2800" b="1" dirty="0"/>
          </a:p>
        </p:txBody>
      </p:sp>
    </p:spTree>
    <p:extLst>
      <p:ext uri="{BB962C8B-B14F-4D97-AF65-F5344CB8AC3E}">
        <p14:creationId xmlns:p14="http://schemas.microsoft.com/office/powerpoint/2010/main" val="4101500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400353"/>
            <a:ext cx="9144000" cy="7159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Step 3:  I retrieved and displayed the results</a:t>
            </a:r>
            <a:endParaRPr lang="en-US" sz="2800" b="1"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2467" y="1287859"/>
            <a:ext cx="5127529" cy="2780288"/>
          </a:xfrm>
          <a:prstGeom prst="rect">
            <a:avLst/>
          </a:prstGeom>
          <a:noFill/>
          <a:ln w="9525">
            <a:solidFill>
              <a:schemeClr val="tx2"/>
            </a:solidFill>
            <a:miter lim="800000"/>
            <a:headEnd/>
            <a:tailEnd/>
          </a:ln>
          <a:extLst>
            <a:ext uri="{909E8E84-426E-40DD-AFC4-6F175D3DCCD1}">
              <a14:hiddenFill xmlns:a14="http://schemas.microsoft.com/office/drawing/2010/main">
                <a:solidFill>
                  <a:schemeClr val="accent1"/>
                </a:solidFill>
              </a14:hiddenFill>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3550" y="4609329"/>
            <a:ext cx="5192956" cy="1633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0664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TotalTime>
  <Words>1513</Words>
  <Application>Microsoft Office PowerPoint</Application>
  <PresentationFormat>On-screen Show (4:3)</PresentationFormat>
  <Paragraphs>182</Paragraphs>
  <Slides>17</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Where does this topic fit?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overview</dc:title>
  <dc:creator>Larry</dc:creator>
  <cp:lastModifiedBy>Larry Press</cp:lastModifiedBy>
  <cp:revision>62</cp:revision>
  <dcterms:created xsi:type="dcterms:W3CDTF">2010-07-13T13:09:27Z</dcterms:created>
  <dcterms:modified xsi:type="dcterms:W3CDTF">2020-01-30T01:13:55Z</dcterms:modified>
</cp:coreProperties>
</file>