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028" autoAdjust="0"/>
  </p:normalViewPr>
  <p:slideViewPr>
    <p:cSldViewPr snapToGrid="0">
      <p:cViewPr varScale="1">
        <p:scale>
          <a:sx n="46" d="100"/>
          <a:sy n="46" d="100"/>
        </p:scale>
        <p:origin x="-2491" y="-86"/>
      </p:cViewPr>
      <p:guideLst>
        <p:guide orient="horz" pos="2160"/>
        <p:guide pos="2880"/>
      </p:guideLst>
    </p:cSldViewPr>
  </p:slideViewPr>
  <p:notesTextViewPr>
    <p:cViewPr>
      <p:scale>
        <a:sx n="1" d="1"/>
        <a:sy n="1" d="1"/>
      </p:scale>
      <p:origin x="0" y="178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DB5F5-860E-4B31-9BF4-19EAA92C1C2A}" type="datetimeFigureOut">
              <a:rPr lang="en-US" smtClean="0"/>
              <a:t>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DAECC-DBC7-4CA6-82D9-9D9441D3A876}" type="slidenum">
              <a:rPr lang="en-US" smtClean="0"/>
              <a:t>‹#›</a:t>
            </a:fld>
            <a:endParaRPr lang="en-US"/>
          </a:p>
        </p:txBody>
      </p:sp>
    </p:spTree>
    <p:extLst>
      <p:ext uri="{BB962C8B-B14F-4D97-AF65-F5344CB8AC3E}">
        <p14:creationId xmlns:p14="http://schemas.microsoft.com/office/powerpoint/2010/main" val="26044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it.ly/YgZjnU" TargetMode="External"/><Relationship Id="rId7" Type="http://schemas.openxmlformats.org/officeDocument/2006/relationships/hyperlink" Target="http://bit.ly/VbGD1u"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bit.ly/Sw2djV" TargetMode="External"/><Relationship Id="rId5" Type="http://schemas.openxmlformats.org/officeDocument/2006/relationships/hyperlink" Target="http://reut.rs/Uxx6Fb" TargetMode="External"/><Relationship Id="rId4" Type="http://schemas.openxmlformats.org/officeDocument/2006/relationships/hyperlink" Target="https://twitter.com/speak2twee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Last June,</a:t>
            </a:r>
            <a:r>
              <a:rPr lang="en-US" sz="2000" baseline="0" dirty="0" smtClean="0"/>
              <a:t> Syria was taken off the Internet, then connectivity restored (http://bit.ly/VutT6c).</a:t>
            </a:r>
          </a:p>
          <a:p>
            <a:endParaRPr lang="en-US" sz="2000" baseline="0" dirty="0" smtClean="0"/>
          </a:p>
          <a:p>
            <a:r>
              <a:rPr lang="en-US" sz="2000" baseline="0" dirty="0" smtClean="0"/>
              <a:t>They were cut off the Net again s</a:t>
            </a:r>
            <a:r>
              <a:rPr lang="en-US" sz="2000" dirty="0" smtClean="0"/>
              <a:t>hortly</a:t>
            </a:r>
            <a:r>
              <a:rPr lang="en-US" sz="2000" baseline="0" dirty="0" smtClean="0"/>
              <a:t> </a:t>
            </a:r>
            <a:r>
              <a:rPr lang="en-US" sz="2000" baseline="0" dirty="0" smtClean="0"/>
              <a:t>before 10:30 UTC on November </a:t>
            </a:r>
            <a:r>
              <a:rPr lang="en-US" sz="2000" baseline="0" dirty="0" smtClean="0"/>
              <a:t>29.</a:t>
            </a:r>
            <a:endParaRPr lang="en-US" sz="2000" baseline="0" dirty="0" smtClean="0"/>
          </a:p>
          <a:p>
            <a:endParaRPr lang="en-US" sz="2000" baseline="0" dirty="0" smtClean="0"/>
          </a:p>
          <a:p>
            <a:r>
              <a:rPr lang="en-US" sz="2000" baseline="0" dirty="0" smtClean="0"/>
              <a:t>Connectivity was suddenly restored on December 1.</a:t>
            </a:r>
          </a:p>
          <a:p>
            <a:endParaRPr lang="en-US" sz="2000" baseline="0" dirty="0" smtClean="0"/>
          </a:p>
          <a:p>
            <a:r>
              <a:rPr lang="en-US" sz="2000" dirty="0" smtClean="0"/>
              <a:t>These figures are from </a:t>
            </a:r>
            <a:r>
              <a:rPr lang="en-US" sz="2000" dirty="0" err="1" smtClean="0"/>
              <a:t>Renesys</a:t>
            </a:r>
            <a:r>
              <a:rPr lang="en-US" sz="2000" dirty="0" smtClean="0"/>
              <a:t>, a company</a:t>
            </a:r>
            <a:r>
              <a:rPr lang="en-US" sz="2000" baseline="0" dirty="0" smtClean="0"/>
              <a:t> that tracks the status of the Internet</a:t>
            </a:r>
            <a:r>
              <a:rPr lang="en-US" sz="2000" dirty="0" smtClean="0"/>
              <a:t>:</a:t>
            </a:r>
            <a:endParaRPr lang="en-US" sz="2000" dirty="0" smtClean="0"/>
          </a:p>
          <a:p>
            <a:endParaRPr lang="en-US" sz="2000" dirty="0" smtClean="0"/>
          </a:p>
          <a:p>
            <a:r>
              <a:rPr lang="en-US" sz="2000" dirty="0" smtClean="0"/>
              <a:t>http://www.renesys.com/blog/2012/12/restoration-in-syria-1.shtml</a:t>
            </a:r>
          </a:p>
          <a:p>
            <a:r>
              <a:rPr lang="en-US" sz="2000" dirty="0" smtClean="0"/>
              <a:t>http://www.renesys.com/blog/2012/11/syria-off-the-air.shtml</a:t>
            </a:r>
          </a:p>
          <a:p>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t>Renesys</a:t>
            </a:r>
            <a:r>
              <a:rPr lang="en-US" sz="2000" baseline="0" dirty="0" smtClean="0"/>
              <a:t> could not say that it was government action with 100% certainty, but any other explanation would be a long shot.</a:t>
            </a:r>
            <a:endParaRPr lang="en-US" sz="2000" dirty="0" smtClean="0"/>
          </a:p>
          <a:p>
            <a:endParaRPr lang="en-US" sz="2000" dirty="0" smtClean="0"/>
          </a:p>
          <a:p>
            <a:r>
              <a:rPr lang="en-US" sz="2000" dirty="0" smtClean="0"/>
              <a:t>For further discussion</a:t>
            </a:r>
            <a:r>
              <a:rPr lang="en-US" sz="2000" baseline="0" dirty="0" smtClean="0"/>
              <a:t> of the event, see this </a:t>
            </a:r>
            <a:r>
              <a:rPr lang="en-US" sz="2000" baseline="0" dirty="0" err="1" smtClean="0"/>
              <a:t>BGPmon</a:t>
            </a:r>
            <a:r>
              <a:rPr lang="en-US" sz="2000" baseline="0" dirty="0" smtClean="0"/>
              <a:t> blog post: </a:t>
            </a:r>
            <a:endParaRPr lang="en-US" sz="2000" dirty="0" smtClean="0"/>
          </a:p>
          <a:p>
            <a:endParaRPr lang="en-US" sz="2000" dirty="0" smtClean="0"/>
          </a:p>
          <a:p>
            <a:r>
              <a:rPr lang="en-US" sz="2000" dirty="0" smtClean="0"/>
              <a:t>http://www.bgpmon.net/syria-shuts-down-the-internet/</a:t>
            </a:r>
            <a:endParaRPr lang="en-US" sz="2000" dirty="0"/>
          </a:p>
        </p:txBody>
      </p:sp>
      <p:sp>
        <p:nvSpPr>
          <p:cNvPr id="4" name="Slide Number Placeholder 3"/>
          <p:cNvSpPr>
            <a:spLocks noGrp="1"/>
          </p:cNvSpPr>
          <p:nvPr>
            <p:ph type="sldNum" sz="quarter" idx="10"/>
          </p:nvPr>
        </p:nvSpPr>
        <p:spPr/>
        <p:txBody>
          <a:bodyPr/>
          <a:lstStyle/>
          <a:p>
            <a:fld id="{B3C5046D-6581-4D10-8F71-CED3D35A26E2}" type="slidenum">
              <a:rPr lang="en-US" smtClean="0"/>
              <a:t>1</a:t>
            </a:fld>
            <a:endParaRPr lang="en-US" dirty="0"/>
          </a:p>
        </p:txBody>
      </p:sp>
    </p:spTree>
    <p:extLst>
      <p:ext uri="{BB962C8B-B14F-4D97-AF65-F5344CB8AC3E}">
        <p14:creationId xmlns:p14="http://schemas.microsoft.com/office/powerpoint/2010/main" val="293373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a:t>
            </a:r>
            <a:r>
              <a:rPr lang="en-US" sz="2000" baseline="0" dirty="0" smtClean="0"/>
              <a:t> figure shows the number of upstream providers connected through three networks falling off and being restored.</a:t>
            </a:r>
            <a:endParaRPr lang="en-US" sz="2000" dirty="0" smtClean="0"/>
          </a:p>
          <a:p>
            <a:endParaRPr lang="en-US" sz="2000" dirty="0" smtClean="0"/>
          </a:p>
          <a:p>
            <a:r>
              <a:rPr lang="en-US" sz="2000" dirty="0" smtClean="0"/>
              <a:t>http://www.renesys.com/blog/2012/12/restoration-in-syria-1.shtml</a:t>
            </a:r>
          </a:p>
          <a:p>
            <a:r>
              <a:rPr lang="en-US" sz="2000" dirty="0" smtClean="0"/>
              <a:t>http://www.renesys.com/blog/2012/11/syria-off-the-air.shtml</a:t>
            </a:r>
          </a:p>
        </p:txBody>
      </p:sp>
      <p:sp>
        <p:nvSpPr>
          <p:cNvPr id="4" name="Slide Number Placeholder 3"/>
          <p:cNvSpPr>
            <a:spLocks noGrp="1"/>
          </p:cNvSpPr>
          <p:nvPr>
            <p:ph type="sldNum" sz="quarter" idx="10"/>
          </p:nvPr>
        </p:nvSpPr>
        <p:spPr/>
        <p:txBody>
          <a:bodyPr/>
          <a:lstStyle/>
          <a:p>
            <a:fld id="{B3C5046D-6581-4D10-8F71-CED3D35A26E2}" type="slidenum">
              <a:rPr lang="en-US" smtClean="0"/>
              <a:t>2</a:t>
            </a:fld>
            <a:endParaRPr lang="en-US" dirty="0"/>
          </a:p>
        </p:txBody>
      </p:sp>
    </p:spTree>
    <p:extLst>
      <p:ext uri="{BB962C8B-B14F-4D97-AF65-F5344CB8AC3E}">
        <p14:creationId xmlns:p14="http://schemas.microsoft.com/office/powerpoint/2010/main" val="82821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This map approximates</a:t>
            </a:r>
            <a:r>
              <a:rPr lang="en-US" sz="2000" baseline="0" dirty="0" smtClean="0"/>
              <a:t> the difficulty of cutting a nation off from the Internet.  </a:t>
            </a:r>
            <a:r>
              <a:rPr lang="en-US" sz="2000" baseline="0" dirty="0" smtClean="0"/>
              <a:t>It shows the number of networks in a nation that link directly to the outside.   If only one network has an external link, only it must be cut off.  If there were, say, 40 </a:t>
            </a:r>
            <a:r>
              <a:rPr lang="en-US" sz="2000" baseline="0" dirty="0" smtClean="0"/>
              <a:t>links, it would take 40 phone calls, court orders or infrastructure attacks to cut a nation off</a:t>
            </a:r>
            <a:r>
              <a:rPr lang="en-US" sz="2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Syria was easily</a:t>
            </a:r>
            <a:r>
              <a:rPr lang="en-US" sz="2000" baseline="0" dirty="0" smtClean="0"/>
              <a:t> cut off because nearly all foreign connections were routed through one provider, </a:t>
            </a:r>
            <a:r>
              <a:rPr lang="en-US" sz="2000" b="0" i="0" kern="1200" dirty="0" smtClean="0">
                <a:solidFill>
                  <a:schemeClr val="tx1"/>
                </a:solidFill>
                <a:effectLst/>
                <a:latin typeface="+mn-lt"/>
                <a:ea typeface="+mn-ea"/>
                <a:cs typeface="+mn-cs"/>
              </a:rPr>
              <a:t>The Syrian Telecommunications Establishment.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smtClean="0">
                <a:solidFill>
                  <a:schemeClr val="tx1"/>
                </a:solidFill>
                <a:effectLst/>
                <a:latin typeface="+mn-lt"/>
                <a:ea typeface="+mn-ea"/>
                <a:cs typeface="+mn-cs"/>
              </a:rPr>
              <a:t>The other low-traffic</a:t>
            </a:r>
            <a:r>
              <a:rPr lang="en-US" sz="2000" b="0" i="0" kern="1200" baseline="0" dirty="0" smtClean="0">
                <a:solidFill>
                  <a:schemeClr val="tx1"/>
                </a:solidFill>
                <a:effectLst/>
                <a:latin typeface="+mn-lt"/>
                <a:ea typeface="+mn-ea"/>
                <a:cs typeface="+mn-cs"/>
              </a:rPr>
              <a:t> connections were cut soon after.</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http://www.renesys.com/blog/2012/11/could-it-happen-in-your-countr.shtml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p:txBody>
      </p:sp>
      <p:sp>
        <p:nvSpPr>
          <p:cNvPr id="4" name="Slide Number Placeholder 3"/>
          <p:cNvSpPr>
            <a:spLocks noGrp="1"/>
          </p:cNvSpPr>
          <p:nvPr>
            <p:ph type="sldNum" sz="quarter" idx="10"/>
          </p:nvPr>
        </p:nvSpPr>
        <p:spPr/>
        <p:txBody>
          <a:bodyPr/>
          <a:lstStyle/>
          <a:p>
            <a:fld id="{D299E886-3005-4E19-B40D-2432B16E8156}" type="slidenum">
              <a:rPr lang="en-US" smtClean="0"/>
              <a:t>3</a:t>
            </a:fld>
            <a:endParaRPr lang="en-US" dirty="0"/>
          </a:p>
        </p:txBody>
      </p:sp>
    </p:spTree>
    <p:extLst>
      <p:ext uri="{BB962C8B-B14F-4D97-AF65-F5344CB8AC3E}">
        <p14:creationId xmlns:p14="http://schemas.microsoft.com/office/powerpoint/2010/main" val="240339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Submarine and terrestrial cables also</a:t>
            </a:r>
            <a:r>
              <a:rPr lang="en-US" sz="2000" baseline="0" dirty="0" smtClean="0"/>
              <a:t> provide a connectivity concentration point.</a:t>
            </a:r>
          </a:p>
          <a:p>
            <a:endParaRPr lang="en-US" sz="2000" baseline="0" dirty="0" smtClean="0"/>
          </a:p>
          <a:p>
            <a:r>
              <a:rPr lang="en-US" sz="2000" dirty="0" smtClean="0"/>
              <a:t>You</a:t>
            </a:r>
            <a:r>
              <a:rPr lang="en-US" sz="2000" baseline="0" dirty="0" smtClean="0"/>
              <a:t> can see </a:t>
            </a:r>
            <a:r>
              <a:rPr lang="en-US" sz="2000" baseline="0" dirty="0" err="1" smtClean="0"/>
              <a:t>Telegeography’s</a:t>
            </a:r>
            <a:r>
              <a:rPr lang="en-US" sz="2000" baseline="0" dirty="0" smtClean="0"/>
              <a:t> terrific interactive map showing global undersea cables and landing points at :  </a:t>
            </a:r>
            <a:r>
              <a:rPr lang="en-US" sz="2000" dirty="0" smtClean="0"/>
              <a:t>http://www.submarinecablemap.com</a:t>
            </a:r>
            <a:r>
              <a:rPr lang="en-US" sz="2000" dirty="0" smtClean="0"/>
              <a:t>/.</a:t>
            </a:r>
            <a:endParaRPr lang="en-US" sz="2000" dirty="0"/>
          </a:p>
        </p:txBody>
      </p:sp>
      <p:sp>
        <p:nvSpPr>
          <p:cNvPr id="4" name="Slide Number Placeholder 3"/>
          <p:cNvSpPr>
            <a:spLocks noGrp="1"/>
          </p:cNvSpPr>
          <p:nvPr>
            <p:ph type="sldNum" sz="quarter" idx="10"/>
          </p:nvPr>
        </p:nvSpPr>
        <p:spPr/>
        <p:txBody>
          <a:bodyPr/>
          <a:lstStyle/>
          <a:p>
            <a:fld id="{B3C5046D-6581-4D10-8F71-CED3D35A26E2}" type="slidenum">
              <a:rPr lang="en-US" smtClean="0"/>
              <a:t>4</a:t>
            </a:fld>
            <a:endParaRPr lang="en-US" dirty="0"/>
          </a:p>
        </p:txBody>
      </p:sp>
    </p:spTree>
    <p:extLst>
      <p:ext uri="{BB962C8B-B14F-4D97-AF65-F5344CB8AC3E}">
        <p14:creationId xmlns:p14="http://schemas.microsoft.com/office/powerpoint/2010/main" val="336253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smtClean="0">
                <a:solidFill>
                  <a:schemeClr val="tx1"/>
                </a:solidFill>
                <a:effectLst/>
                <a:latin typeface="+mn-lt"/>
                <a:ea typeface="+mn-ea"/>
                <a:cs typeface="+mn-cs"/>
              </a:rPr>
              <a:t>While</a:t>
            </a:r>
            <a:r>
              <a:rPr lang="en-US" sz="2000" b="0" i="0" kern="1200" baseline="0" dirty="0" smtClean="0">
                <a:solidFill>
                  <a:schemeClr val="tx1"/>
                </a:solidFill>
                <a:effectLst/>
                <a:latin typeface="+mn-lt"/>
                <a:ea typeface="+mn-ea"/>
                <a:cs typeface="+mn-cs"/>
              </a:rPr>
              <a:t> Akamai showed no normally routed traffic during the shut down, there was </a:t>
            </a:r>
            <a:r>
              <a:rPr lang="en-US" sz="2000" b="0" i="0" kern="1200" dirty="0" smtClean="0">
                <a:solidFill>
                  <a:schemeClr val="tx1"/>
                </a:solidFill>
                <a:effectLst/>
                <a:latin typeface="+mn-lt"/>
                <a:ea typeface="+mn-ea"/>
                <a:cs typeface="+mn-cs"/>
              </a:rPr>
              <a:t>some very slow clandestine access through ham radio</a:t>
            </a:r>
            <a:r>
              <a:rPr lang="en-US" sz="2000" b="0" i="0" kern="1200" baseline="0" dirty="0" smtClean="0">
                <a:solidFill>
                  <a:schemeClr val="tx1"/>
                </a:solidFill>
                <a:effectLst/>
                <a:latin typeface="+mn-lt"/>
                <a:ea typeface="+mn-ea"/>
                <a:cs typeface="+mn-cs"/>
              </a:rPr>
              <a:t> operators, dial-up telephone connections, small, low-speed satellite links owned by individuals and numbers where Syrians could leave audio recordings to be tweeted online</a:t>
            </a:r>
            <a:r>
              <a:rPr lang="en-US" sz="2000" b="0" i="0" kern="1200" dirty="0" smtClean="0">
                <a:solidFill>
                  <a:schemeClr val="tx1"/>
                </a:solidFill>
                <a:effectLst/>
                <a:latin typeface="+mn-lt"/>
                <a:ea typeface="+mn-ea"/>
                <a:cs typeface="+mn-cs"/>
              </a:rPr>
              <a:t>.</a:t>
            </a:r>
            <a:r>
              <a:rPr lang="en-US" sz="2000" dirty="0" smtClean="0"/>
              <a:t/>
            </a:r>
            <a:br>
              <a:rPr lang="en-US" sz="2000" dirty="0" smtClean="0"/>
            </a:br>
            <a:endParaRPr lang="en-US" sz="2000" dirty="0" smtClean="0"/>
          </a:p>
          <a:p>
            <a:r>
              <a:rPr lang="en-US" sz="2000" dirty="0" smtClean="0"/>
              <a:t>This traffic was only a drop in the bucket and limited to a few people, but it was sufficient to get some</a:t>
            </a:r>
            <a:r>
              <a:rPr lang="en-US" sz="2000" baseline="0" dirty="0" smtClean="0"/>
              <a:t> information about conditions in Syria out to the rest of the world.</a:t>
            </a:r>
          </a:p>
          <a:p>
            <a:endParaRPr lang="en-US" sz="2000" dirty="0" smtClean="0"/>
          </a:p>
          <a:p>
            <a:r>
              <a:rPr lang="en-US" sz="2000" b="0" i="0" kern="1200" dirty="0" smtClean="0">
                <a:solidFill>
                  <a:schemeClr val="tx1"/>
                </a:solidFill>
                <a:effectLst/>
                <a:latin typeface="+mn-lt"/>
                <a:ea typeface="+mn-ea"/>
                <a:cs typeface="+mn-cs"/>
              </a:rPr>
              <a:t>The Electronic Frontier</a:t>
            </a:r>
            <a:r>
              <a:rPr lang="en-US" sz="2000" b="0" i="0" kern="1200" baseline="0" dirty="0" smtClean="0">
                <a:solidFill>
                  <a:schemeClr val="tx1"/>
                </a:solidFill>
                <a:effectLst/>
                <a:latin typeface="+mn-lt"/>
                <a:ea typeface="+mn-ea"/>
                <a:cs typeface="+mn-cs"/>
              </a:rPr>
              <a:t> Foundation </a:t>
            </a:r>
            <a:r>
              <a:rPr lang="en-US" sz="2000" b="0" i="0" kern="1200" dirty="0" smtClean="0">
                <a:solidFill>
                  <a:schemeClr val="tx1"/>
                </a:solidFill>
                <a:effectLst/>
                <a:latin typeface="+mn-lt"/>
                <a:ea typeface="+mn-ea"/>
                <a:cs typeface="+mn-cs"/>
              </a:rPr>
              <a:t>posted an article (</a:t>
            </a:r>
            <a:r>
              <a:rPr lang="en-US" sz="2000" b="0" i="0" kern="1200" dirty="0" smtClean="0">
                <a:solidFill>
                  <a:schemeClr val="tx1"/>
                </a:solidFill>
                <a:effectLst/>
                <a:latin typeface="+mn-lt"/>
                <a:ea typeface="+mn-ea"/>
                <a:cs typeface="+mn-cs"/>
                <a:hlinkClick r:id="rId3"/>
              </a:rPr>
              <a:t>http://bit.ly/YgZjnU</a:t>
            </a:r>
            <a:r>
              <a:rPr lang="en-US" sz="2000" b="0" i="0" kern="1200" dirty="0" smtClean="0">
                <a:solidFill>
                  <a:schemeClr val="tx1"/>
                </a:solidFill>
                <a:effectLst/>
                <a:latin typeface="+mn-lt"/>
                <a:ea typeface="+mn-ea"/>
                <a:cs typeface="+mn-cs"/>
              </a:rPr>
              <a:t>) on efforts to route around the Syrian Internet cuts, including ham operators, dial-up phone numbers and</a:t>
            </a:r>
            <a:r>
              <a:rPr lang="en-US" sz="2000" b="0" i="0" kern="1200" dirty="0" smtClean="0">
                <a:solidFill>
                  <a:schemeClr val="tx1"/>
                </a:solidFill>
                <a:effectLst/>
                <a:latin typeface="+mn-lt"/>
                <a:ea typeface="+mn-ea"/>
                <a:cs typeface="+mn-cs"/>
                <a:hlinkClick r:id="rId4"/>
              </a:rPr>
              <a:t>https://twitter.com/speak2tweet</a:t>
            </a:r>
            <a:r>
              <a:rPr lang="en-US" sz="2000" b="0" i="0" kern="1200" dirty="0" smtClean="0">
                <a:solidFill>
                  <a:schemeClr val="tx1"/>
                </a:solidFill>
                <a:effectLst/>
                <a:latin typeface="+mn-lt"/>
                <a:ea typeface="+mn-ea"/>
                <a:cs typeface="+mn-cs"/>
              </a:rPr>
              <a:t>.</a:t>
            </a:r>
            <a:r>
              <a:rPr lang="en-US" sz="2000" dirty="0" smtClean="0"/>
              <a:t/>
            </a:r>
            <a:br>
              <a:rPr lang="en-US" sz="2000" dirty="0" smtClean="0"/>
            </a:br>
            <a:r>
              <a:rPr lang="en-US" sz="2000" dirty="0" smtClean="0"/>
              <a:t/>
            </a:r>
            <a:br>
              <a:rPr lang="en-US" sz="2000" dirty="0" smtClean="0"/>
            </a:br>
            <a:r>
              <a:rPr lang="en-US" sz="2000" b="0" i="0" kern="1200" dirty="0" smtClean="0">
                <a:solidFill>
                  <a:schemeClr val="tx1"/>
                </a:solidFill>
                <a:effectLst/>
                <a:latin typeface="+mn-lt"/>
                <a:ea typeface="+mn-ea"/>
                <a:cs typeface="+mn-cs"/>
              </a:rPr>
              <a:t>They also referred to a Reuters report (</a:t>
            </a:r>
            <a:r>
              <a:rPr lang="en-US" sz="2000" b="0" i="0" kern="1200" dirty="0" smtClean="0">
                <a:solidFill>
                  <a:schemeClr val="tx1"/>
                </a:solidFill>
                <a:effectLst/>
                <a:latin typeface="+mn-lt"/>
                <a:ea typeface="+mn-ea"/>
                <a:cs typeface="+mn-cs"/>
                <a:hlinkClick r:id="rId5"/>
              </a:rPr>
              <a:t>http://reut.rs/Uxx6Fb</a:t>
            </a:r>
            <a:r>
              <a:rPr lang="en-US" sz="2000" b="0" i="0" kern="1200" dirty="0" smtClean="0">
                <a:solidFill>
                  <a:schemeClr val="tx1"/>
                </a:solidFill>
                <a:effectLst/>
                <a:latin typeface="+mn-lt"/>
                <a:ea typeface="+mn-ea"/>
                <a:cs typeface="+mn-cs"/>
              </a:rPr>
              <a:t>) that State Department spokeswoman Victoria </a:t>
            </a:r>
            <a:r>
              <a:rPr lang="en-US" sz="2000" b="0" i="0" kern="1200" dirty="0" err="1" smtClean="0">
                <a:solidFill>
                  <a:schemeClr val="tx1"/>
                </a:solidFill>
                <a:effectLst/>
                <a:latin typeface="+mn-lt"/>
                <a:ea typeface="+mn-ea"/>
                <a:cs typeface="+mn-cs"/>
              </a:rPr>
              <a:t>Nuland</a:t>
            </a:r>
            <a:r>
              <a:rPr lang="en-US" sz="2000" b="0" i="0" kern="1200" dirty="0" smtClean="0">
                <a:solidFill>
                  <a:schemeClr val="tx1"/>
                </a:solidFill>
                <a:effectLst/>
                <a:latin typeface="+mn-lt"/>
                <a:ea typeface="+mn-ea"/>
                <a:cs typeface="+mn-cs"/>
              </a:rPr>
              <a:t> told a news briefing "We've provided some 2,000 communications kits, pieces of equipment, since this effort began."  She said the equipment included computers, phones and cameras and the kits were designed to be "independent from and able to circumvent the Syrian domestic network." </a:t>
            </a:r>
            <a:r>
              <a:rPr lang="en-US" sz="2000" dirty="0" smtClean="0"/>
              <a:t/>
            </a:r>
            <a:br>
              <a:rPr lang="en-US" sz="2000" dirty="0" smtClean="0"/>
            </a:br>
            <a:r>
              <a:rPr lang="en-US" sz="2000" dirty="0" smtClean="0"/>
              <a:t/>
            </a:r>
            <a:br>
              <a:rPr lang="en-US" sz="2000" dirty="0" smtClean="0"/>
            </a:br>
            <a:r>
              <a:rPr lang="en-US" sz="2000" b="0" i="0" kern="1200" dirty="0" smtClean="0">
                <a:solidFill>
                  <a:schemeClr val="tx1"/>
                </a:solidFill>
                <a:effectLst/>
                <a:latin typeface="+mn-lt"/>
                <a:ea typeface="+mn-ea"/>
                <a:cs typeface="+mn-cs"/>
              </a:rPr>
              <a:t>It would be nice to know more about those State Department communication kits and their means of connectivity.  It calls to mind the USAID project, in which Alan Gross was caught bringing personal satellite ground stations into Cuba (</a:t>
            </a:r>
            <a:r>
              <a:rPr lang="en-US" sz="2000" b="0" i="0" kern="1200" dirty="0" smtClean="0">
                <a:solidFill>
                  <a:schemeClr val="tx1"/>
                </a:solidFill>
                <a:effectLst/>
                <a:latin typeface="+mn-lt"/>
                <a:ea typeface="+mn-ea"/>
                <a:cs typeface="+mn-cs"/>
                <a:hlinkClick r:id="rId6"/>
              </a:rPr>
              <a:t>http://bit.ly/Sw2djV</a:t>
            </a:r>
            <a:r>
              <a:rPr lang="en-US" sz="2000" b="0" i="0" kern="1200" dirty="0" smtClean="0">
                <a:solidFill>
                  <a:schemeClr val="tx1"/>
                </a:solidFill>
                <a:effectLst/>
                <a:latin typeface="+mn-lt"/>
                <a:ea typeface="+mn-ea"/>
                <a:cs typeface="+mn-cs"/>
              </a:rPr>
              <a:t>).  The Cuba Money project has had Freedom of Information Act requests for information on that fiasco for over 400 days and counting with no luck (</a:t>
            </a:r>
            <a:r>
              <a:rPr lang="en-US" sz="2000" b="0" i="0" kern="1200" dirty="0" smtClean="0">
                <a:solidFill>
                  <a:schemeClr val="tx1"/>
                </a:solidFill>
                <a:effectLst/>
                <a:latin typeface="+mn-lt"/>
                <a:ea typeface="+mn-ea"/>
                <a:cs typeface="+mn-cs"/>
                <a:hlinkClick r:id="rId7"/>
              </a:rPr>
              <a:t>http://bit.ly/VbGD1u</a:t>
            </a:r>
            <a:r>
              <a:rPr lang="en-US" sz="2000" b="0" i="0" kern="1200" dirty="0" smtClean="0">
                <a:solidFill>
                  <a:schemeClr val="tx1"/>
                </a:solidFill>
                <a:effectLst/>
                <a:latin typeface="+mn-lt"/>
                <a:ea typeface="+mn-ea"/>
                <a:cs typeface="+mn-cs"/>
              </a:rPr>
              <a:t>).</a:t>
            </a:r>
            <a:endParaRPr lang="en-US" sz="2000" dirty="0"/>
          </a:p>
        </p:txBody>
      </p:sp>
      <p:sp>
        <p:nvSpPr>
          <p:cNvPr id="4" name="Slide Number Placeholder 3"/>
          <p:cNvSpPr>
            <a:spLocks noGrp="1"/>
          </p:cNvSpPr>
          <p:nvPr>
            <p:ph type="sldNum" sz="quarter" idx="10"/>
          </p:nvPr>
        </p:nvSpPr>
        <p:spPr/>
        <p:txBody>
          <a:bodyPr/>
          <a:lstStyle/>
          <a:p>
            <a:fld id="{212DAECC-DBC7-4CA6-82D9-9D9441D3A876}" type="slidenum">
              <a:rPr lang="en-US" smtClean="0"/>
              <a:t>5</a:t>
            </a:fld>
            <a:endParaRPr lang="en-US"/>
          </a:p>
        </p:txBody>
      </p:sp>
    </p:spTree>
    <p:extLst>
      <p:ext uri="{BB962C8B-B14F-4D97-AF65-F5344CB8AC3E}">
        <p14:creationId xmlns:p14="http://schemas.microsoft.com/office/powerpoint/2010/main" val="390262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7EF35B-30CD-48E4-9A15-B32845C48C01}"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398242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EF35B-30CD-48E4-9A15-B32845C48C01}"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356025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EF35B-30CD-48E4-9A15-B32845C48C01}"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394929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EF35B-30CD-48E4-9A15-B32845C48C01}"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296858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7EF35B-30CD-48E4-9A15-B32845C48C01}"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116373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7EF35B-30CD-48E4-9A15-B32845C48C01}"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7230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7EF35B-30CD-48E4-9A15-B32845C48C01}" type="datetimeFigureOut">
              <a:rPr lang="en-US" smtClean="0"/>
              <a:t>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222687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7EF35B-30CD-48E4-9A15-B32845C48C01}" type="datetimeFigureOut">
              <a:rPr lang="en-US" smtClean="0"/>
              <a:t>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319718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EF35B-30CD-48E4-9A15-B32845C48C01}" type="datetimeFigureOut">
              <a:rPr lang="en-US" smtClean="0"/>
              <a:t>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164265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EF35B-30CD-48E4-9A15-B32845C48C01}"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50318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EF35B-30CD-48E4-9A15-B32845C48C01}"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562FF-E3EB-4C06-818F-AF0387E77223}" type="slidenum">
              <a:rPr lang="en-US" smtClean="0"/>
              <a:t>‹#›</a:t>
            </a:fld>
            <a:endParaRPr lang="en-US"/>
          </a:p>
        </p:txBody>
      </p:sp>
    </p:spTree>
    <p:extLst>
      <p:ext uri="{BB962C8B-B14F-4D97-AF65-F5344CB8AC3E}">
        <p14:creationId xmlns:p14="http://schemas.microsoft.com/office/powerpoint/2010/main" val="381414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EF35B-30CD-48E4-9A15-B32845C48C01}" type="datetimeFigureOut">
              <a:rPr lang="en-US" smtClean="0"/>
              <a:t>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562FF-E3EB-4C06-818F-AF0387E77223}" type="slidenum">
              <a:rPr lang="en-US" smtClean="0"/>
              <a:t>‹#›</a:t>
            </a:fld>
            <a:endParaRPr lang="en-US"/>
          </a:p>
        </p:txBody>
      </p:sp>
    </p:spTree>
    <p:extLst>
      <p:ext uri="{BB962C8B-B14F-4D97-AF65-F5344CB8AC3E}">
        <p14:creationId xmlns:p14="http://schemas.microsoft.com/office/powerpoint/2010/main" val="267342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submarinecablemap.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lh3.googleusercontent.com/-LIYAOHZTyYg/ULuTJxJIr5I/AAAAAAAASFk/oLDqvc9RTAQ/s635/syri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353" y="1784842"/>
            <a:ext cx="3929777" cy="33666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lh5.googleusercontent.com/-EIxCNrdIehA/ULfA77CWbrI/AAAAAAAASEY/b5Nlsz8OUa4/s635/syria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95" y="1784843"/>
            <a:ext cx="3929777" cy="33666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08873" y="534256"/>
            <a:ext cx="5526257" cy="584775"/>
          </a:xfrm>
          <a:prstGeom prst="rect">
            <a:avLst/>
          </a:prstGeom>
          <a:noFill/>
        </p:spPr>
        <p:txBody>
          <a:bodyPr wrap="none" rtlCol="0">
            <a:spAutoFit/>
          </a:bodyPr>
          <a:lstStyle/>
          <a:p>
            <a:pPr algn="ctr"/>
            <a:r>
              <a:rPr lang="en-US" sz="3200" dirty="0" smtClean="0"/>
              <a:t>Syria – off, then back on the Net</a:t>
            </a:r>
            <a:endParaRPr lang="en-US" sz="3200" dirty="0"/>
          </a:p>
        </p:txBody>
      </p:sp>
      <p:sp>
        <p:nvSpPr>
          <p:cNvPr id="2" name="TextBox 1"/>
          <p:cNvSpPr txBox="1"/>
          <p:nvPr/>
        </p:nvSpPr>
        <p:spPr>
          <a:xfrm>
            <a:off x="335318" y="5164170"/>
            <a:ext cx="3353803" cy="369332"/>
          </a:xfrm>
          <a:prstGeom prst="rect">
            <a:avLst/>
          </a:prstGeom>
          <a:noFill/>
        </p:spPr>
        <p:txBody>
          <a:bodyPr wrap="none" rtlCol="0">
            <a:spAutoFit/>
          </a:bodyPr>
          <a:lstStyle/>
          <a:p>
            <a:r>
              <a:rPr lang="en-US" dirty="0" smtClean="0"/>
              <a:t>29 November 2012 (times in UTC)</a:t>
            </a:r>
            <a:endParaRPr lang="en-US" dirty="0"/>
          </a:p>
        </p:txBody>
      </p:sp>
      <p:sp>
        <p:nvSpPr>
          <p:cNvPr id="6" name="TextBox 5"/>
          <p:cNvSpPr txBox="1"/>
          <p:nvPr/>
        </p:nvSpPr>
        <p:spPr>
          <a:xfrm>
            <a:off x="5549799" y="5164170"/>
            <a:ext cx="3342646" cy="369332"/>
          </a:xfrm>
          <a:prstGeom prst="rect">
            <a:avLst/>
          </a:prstGeom>
          <a:noFill/>
        </p:spPr>
        <p:txBody>
          <a:bodyPr wrap="none" rtlCol="0">
            <a:spAutoFit/>
          </a:bodyPr>
          <a:lstStyle/>
          <a:p>
            <a:r>
              <a:rPr lang="en-US" dirty="0"/>
              <a:t>1</a:t>
            </a:r>
            <a:r>
              <a:rPr lang="en-US" dirty="0" smtClean="0"/>
              <a:t> December 2012 (times in UTC)</a:t>
            </a:r>
            <a:endParaRPr lang="en-US" dirty="0"/>
          </a:p>
        </p:txBody>
      </p:sp>
    </p:spTree>
    <p:extLst>
      <p:ext uri="{BB962C8B-B14F-4D97-AF65-F5344CB8AC3E}">
        <p14:creationId xmlns:p14="http://schemas.microsoft.com/office/powerpoint/2010/main" val="3398005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renesys.com/blog/ste.traces.out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94" y="1784842"/>
            <a:ext cx="3933177" cy="3366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renesys.com/blog/syria.restoration.trace.upstream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353" y="1784841"/>
            <a:ext cx="3933177" cy="33666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81644" y="534256"/>
            <a:ext cx="5180714" cy="553998"/>
          </a:xfrm>
          <a:prstGeom prst="rect">
            <a:avLst/>
          </a:prstGeom>
          <a:noFill/>
        </p:spPr>
        <p:txBody>
          <a:bodyPr wrap="none" rtlCol="0">
            <a:spAutoFit/>
          </a:bodyPr>
          <a:lstStyle/>
          <a:p>
            <a:pPr algn="ctr"/>
            <a:r>
              <a:rPr lang="en-US" sz="3000" dirty="0" smtClean="0"/>
              <a:t>Syria – off, then back on the Net</a:t>
            </a:r>
            <a:endParaRPr lang="en-US" sz="3000" dirty="0"/>
          </a:p>
        </p:txBody>
      </p:sp>
      <p:sp>
        <p:nvSpPr>
          <p:cNvPr id="8" name="TextBox 7"/>
          <p:cNvSpPr txBox="1"/>
          <p:nvPr/>
        </p:nvSpPr>
        <p:spPr>
          <a:xfrm>
            <a:off x="335318" y="5164170"/>
            <a:ext cx="3353803" cy="369332"/>
          </a:xfrm>
          <a:prstGeom prst="rect">
            <a:avLst/>
          </a:prstGeom>
          <a:noFill/>
        </p:spPr>
        <p:txBody>
          <a:bodyPr wrap="none" rtlCol="0">
            <a:spAutoFit/>
          </a:bodyPr>
          <a:lstStyle/>
          <a:p>
            <a:r>
              <a:rPr lang="en-US" dirty="0" smtClean="0"/>
              <a:t>29 November 2012 (times in UTC)</a:t>
            </a:r>
            <a:endParaRPr lang="en-US" dirty="0"/>
          </a:p>
        </p:txBody>
      </p:sp>
      <p:sp>
        <p:nvSpPr>
          <p:cNvPr id="9" name="TextBox 8"/>
          <p:cNvSpPr txBox="1"/>
          <p:nvPr/>
        </p:nvSpPr>
        <p:spPr>
          <a:xfrm>
            <a:off x="5549799" y="5164170"/>
            <a:ext cx="3220818" cy="369332"/>
          </a:xfrm>
          <a:prstGeom prst="rect">
            <a:avLst/>
          </a:prstGeom>
          <a:noFill/>
        </p:spPr>
        <p:txBody>
          <a:bodyPr wrap="none" rtlCol="0">
            <a:spAutoFit/>
          </a:bodyPr>
          <a:lstStyle/>
          <a:p>
            <a:r>
              <a:rPr lang="en-US" dirty="0"/>
              <a:t>1</a:t>
            </a:r>
            <a:r>
              <a:rPr lang="en-US" dirty="0" smtClean="0"/>
              <a:t> December 2012 (times in UTC)</a:t>
            </a:r>
            <a:endParaRPr lang="en-US" dirty="0"/>
          </a:p>
        </p:txBody>
      </p:sp>
    </p:spTree>
    <p:extLst>
      <p:ext uri="{BB962C8B-B14F-4D97-AF65-F5344CB8AC3E}">
        <p14:creationId xmlns:p14="http://schemas.microsoft.com/office/powerpoint/2010/main" val="276590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renesys.com/blog/renesys.risk.internet.disconn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53" y="1047964"/>
            <a:ext cx="7415094" cy="4890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1713" y="5984665"/>
            <a:ext cx="7129347" cy="369332"/>
          </a:xfrm>
          <a:prstGeom prst="rect">
            <a:avLst/>
          </a:prstGeom>
        </p:spPr>
        <p:txBody>
          <a:bodyPr wrap="square">
            <a:spAutoFit/>
          </a:bodyPr>
          <a:lstStyle/>
          <a:p>
            <a:r>
              <a:rPr lang="en-US" dirty="0" smtClean="0"/>
              <a:t>Severe risk: </a:t>
            </a:r>
            <a:r>
              <a:rPr lang="en-US" dirty="0"/>
              <a:t>1 or </a:t>
            </a:r>
            <a:r>
              <a:rPr lang="en-US" dirty="0" smtClean="0"/>
              <a:t>2, Significant</a:t>
            </a:r>
            <a:r>
              <a:rPr lang="en-US" dirty="0"/>
              <a:t>: </a:t>
            </a:r>
            <a:r>
              <a:rPr lang="en-US" dirty="0" smtClean="0"/>
              <a:t>3-9, Low</a:t>
            </a:r>
            <a:r>
              <a:rPr lang="en-US" dirty="0"/>
              <a:t>: </a:t>
            </a:r>
            <a:r>
              <a:rPr lang="en-US" dirty="0" smtClean="0"/>
              <a:t>10-39, Resistant</a:t>
            </a:r>
            <a:r>
              <a:rPr lang="en-US" dirty="0"/>
              <a:t>: 40 +</a:t>
            </a:r>
          </a:p>
        </p:txBody>
      </p:sp>
      <p:sp>
        <p:nvSpPr>
          <p:cNvPr id="4" name="Rectangle 3"/>
          <p:cNvSpPr/>
          <p:nvPr/>
        </p:nvSpPr>
        <p:spPr>
          <a:xfrm>
            <a:off x="668051" y="352361"/>
            <a:ext cx="7807899" cy="400110"/>
          </a:xfrm>
          <a:prstGeom prst="rect">
            <a:avLst/>
          </a:prstGeom>
        </p:spPr>
        <p:txBody>
          <a:bodyPr wrap="square">
            <a:spAutoFit/>
          </a:bodyPr>
          <a:lstStyle/>
          <a:p>
            <a:pPr algn="ctr"/>
            <a:r>
              <a:rPr lang="en-US" sz="2000" dirty="0"/>
              <a:t>Number of domestic ISPs with direct connections to foreign  </a:t>
            </a:r>
            <a:r>
              <a:rPr lang="en-US" sz="2000" dirty="0" smtClean="0"/>
              <a:t>networks</a:t>
            </a:r>
            <a:endParaRPr lang="en-US" sz="2000" dirty="0"/>
          </a:p>
        </p:txBody>
      </p:sp>
    </p:spTree>
    <p:extLst>
      <p:ext uri="{BB962C8B-B14F-4D97-AF65-F5344CB8AC3E}">
        <p14:creationId xmlns:p14="http://schemas.microsoft.com/office/powerpoint/2010/main" val="124161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nesys.com/blog/Syria_Submarine_cabl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815" y="436098"/>
            <a:ext cx="5220371" cy="52161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2467" y="6062671"/>
            <a:ext cx="4572000" cy="369332"/>
          </a:xfrm>
          <a:prstGeom prst="rect">
            <a:avLst/>
          </a:prstGeom>
        </p:spPr>
        <p:txBody>
          <a:bodyPr>
            <a:spAutoFit/>
          </a:bodyPr>
          <a:lstStyle/>
          <a:p>
            <a:r>
              <a:rPr lang="en-US" dirty="0" err="1" smtClean="0">
                <a:hlinkClick r:id="rId4"/>
              </a:rPr>
              <a:t>TeleGeography</a:t>
            </a:r>
            <a:r>
              <a:rPr lang="en-US" dirty="0">
                <a:hlinkClick r:id="rId4"/>
              </a:rPr>
              <a:t> </a:t>
            </a:r>
            <a:r>
              <a:rPr lang="en-US" dirty="0" smtClean="0">
                <a:hlinkClick r:id="rId4"/>
              </a:rPr>
              <a:t>global undersea cable map</a:t>
            </a:r>
            <a:endParaRPr lang="en-US" dirty="0" smtClean="0"/>
          </a:p>
        </p:txBody>
      </p:sp>
    </p:spTree>
    <p:extLst>
      <p:ext uri="{BB962C8B-B14F-4D97-AF65-F5344CB8AC3E}">
        <p14:creationId xmlns:p14="http://schemas.microsoft.com/office/powerpoint/2010/main" val="2931655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027" y="1673204"/>
            <a:ext cx="5545946" cy="4154595"/>
          </a:xfrm>
          <a:prstGeom prst="rect">
            <a:avLst/>
          </a:prstGeom>
        </p:spPr>
      </p:pic>
      <p:sp>
        <p:nvSpPr>
          <p:cNvPr id="3" name="TextBox 2"/>
          <p:cNvSpPr txBox="1"/>
          <p:nvPr/>
        </p:nvSpPr>
        <p:spPr>
          <a:xfrm>
            <a:off x="2572639" y="748145"/>
            <a:ext cx="3998723" cy="553998"/>
          </a:xfrm>
          <a:prstGeom prst="rect">
            <a:avLst/>
          </a:prstGeom>
          <a:noFill/>
        </p:spPr>
        <p:txBody>
          <a:bodyPr wrap="none" rtlCol="0">
            <a:spAutoFit/>
          </a:bodyPr>
          <a:lstStyle/>
          <a:p>
            <a:pPr algn="ctr"/>
            <a:r>
              <a:rPr lang="en-US" sz="3000" dirty="0" smtClean="0"/>
              <a:t>Clandestine connectivity</a:t>
            </a:r>
            <a:endParaRPr lang="en-US" sz="3000" dirty="0"/>
          </a:p>
        </p:txBody>
      </p:sp>
    </p:spTree>
    <p:extLst>
      <p:ext uri="{BB962C8B-B14F-4D97-AF65-F5344CB8AC3E}">
        <p14:creationId xmlns:p14="http://schemas.microsoft.com/office/powerpoint/2010/main" val="575607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405</Words>
  <Application>Microsoft Office PowerPoint</Application>
  <PresentationFormat>On-screen Show (4:3)</PresentationFormat>
  <Paragraphs>49</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dc:creator>
  <cp:lastModifiedBy>Larry</cp:lastModifiedBy>
  <cp:revision>7</cp:revision>
  <dcterms:created xsi:type="dcterms:W3CDTF">2012-12-09T14:06:15Z</dcterms:created>
  <dcterms:modified xsi:type="dcterms:W3CDTF">2012-12-10T13:34:19Z</dcterms:modified>
</cp:coreProperties>
</file>