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88" r:id="rId4"/>
    <p:sldId id="281" r:id="rId5"/>
    <p:sldId id="283" r:id="rId6"/>
    <p:sldId id="258" r:id="rId7"/>
    <p:sldId id="260" r:id="rId8"/>
    <p:sldId id="285" r:id="rId9"/>
    <p:sldId id="272" r:id="rId10"/>
    <p:sldId id="289" r:id="rId11"/>
    <p:sldId id="287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69255" autoAdjust="0"/>
  </p:normalViewPr>
  <p:slideViewPr>
    <p:cSldViewPr>
      <p:cViewPr varScale="1">
        <p:scale>
          <a:sx n="50" d="100"/>
          <a:sy n="50" d="100"/>
        </p:scale>
        <p:origin x="2101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AFCCFF-C24D-4B70-9D75-CE45250ED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B941E-854B-4488-A55A-120D94FFBD5D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Michael</a:t>
            </a:r>
            <a:r>
              <a:rPr lang="en-US" sz="2000" baseline="0" dirty="0" smtClean="0">
                <a:latin typeface="+mn-lt"/>
              </a:rPr>
              <a:t> </a:t>
            </a:r>
            <a:r>
              <a:rPr lang="en-US" sz="2000" baseline="0" dirty="0" err="1" smtClean="0">
                <a:latin typeface="+mn-lt"/>
              </a:rPr>
              <a:t>Wesch</a:t>
            </a:r>
            <a:r>
              <a:rPr lang="en-US" sz="2000" baseline="0" dirty="0" smtClean="0">
                <a:latin typeface="+mn-lt"/>
              </a:rPr>
              <a:t> argues that the architecture of our classrooms shapes students and professors expectations.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outlines those expectations in a short excerpt from a longer talk, and suggests that the Internet may lead to improved classroom questioning and discussion.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60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the projector in my classroom broke, the students and I all gathered around a single computer (arrow).</a:t>
            </a:r>
          </a:p>
          <a:p>
            <a:endParaRPr lang="en-US" sz="2000" dirty="0" smtClean="0"/>
          </a:p>
          <a:p>
            <a:r>
              <a:rPr lang="en-US" sz="2000" dirty="0" smtClean="0"/>
              <a:t>We</a:t>
            </a:r>
            <a:r>
              <a:rPr lang="en-US" sz="2000" baseline="0" dirty="0" smtClean="0"/>
              <a:t> covered the material I had planned for the day, but t</a:t>
            </a:r>
            <a:r>
              <a:rPr lang="en-US" sz="2000" dirty="0" smtClean="0"/>
              <a:t>he altered seating arrangement made the class more lively and</a:t>
            </a:r>
            <a:r>
              <a:rPr lang="en-US" sz="2000" baseline="0" dirty="0" smtClean="0"/>
              <a:t> informal.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am not sure if the students learned or retained more, but I am sure we all had a better time.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E92A1-C92D-4011-9ABC-196986C02314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presentation deals with possible applications</a:t>
            </a:r>
            <a:r>
              <a:rPr lang="en-US" baseline="0" dirty="0" smtClean="0"/>
              <a:t> of the Internet in education.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Internet improves education, individuals, organizations and society will benefit.</a:t>
            </a:r>
          </a:p>
        </p:txBody>
      </p:sp>
    </p:spTree>
    <p:extLst>
      <p:ext uri="{BB962C8B-B14F-4D97-AF65-F5344CB8AC3E}">
        <p14:creationId xmlns:p14="http://schemas.microsoft.com/office/powerpoint/2010/main" val="32161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This is Michael </a:t>
            </a:r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, an</a:t>
            </a:r>
            <a:r>
              <a:rPr lang="en-US" sz="2000" baseline="0" dirty="0" smtClean="0">
                <a:latin typeface="+mn-lt"/>
              </a:rPr>
              <a:t> anthropology professor at Kansas State University.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is an award winning teacher and a big fan of network applications in teaching and the importance of questions in learning.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also thinks the architecture of our classrooms – teacher in front of students facing forward – shapes our expectations.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He has made several “viral” videos with his students.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To get to know him a bit, watch “A vision of students today” before continuing this presentation:</a:t>
            </a: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  <a:p>
            <a:endParaRPr lang="en-US" sz="20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 gave a talk entitled</a:t>
            </a:r>
            <a:r>
              <a:rPr lang="en-US" sz="2000" baseline="0" dirty="0" smtClean="0">
                <a:latin typeface="+mn-lt"/>
              </a:rPr>
              <a:t> “A Portal to Media Literacy” to a gathering of professors in Canada.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Pause this presentation now, and listen to the excerpt from his talk.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I’ll give a quick summary of what I heard after you listen to the talk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If you like what you hear, you can listen to the entire talk later.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excerpt began with </a:t>
            </a:r>
            <a:r>
              <a:rPr lang="en-US" sz="2000" baseline="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asking what the implicit message of the classroom architecture is.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This was</a:t>
            </a:r>
            <a:r>
              <a:rPr lang="en-US" sz="2000" baseline="0" dirty="0" smtClean="0">
                <a:latin typeface="+mn-lt"/>
              </a:rPr>
              <a:t> his answer – it suggests that professors are responsible for learning and the source of all information presented.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The students are there to soak up what the professor presents and they worry a lot about grades.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 message carries over from lecture halls to smaller classrooms where discussion should be possible.</a:t>
            </a:r>
          </a:p>
          <a:p>
            <a:endParaRPr lang="en-US" sz="2000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Students act as they do in large lecture halls.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The key to good discussion and learning is asking</a:t>
            </a:r>
            <a:r>
              <a:rPr lang="en-US" sz="2000" baseline="0" dirty="0" smtClean="0">
                <a:latin typeface="+mn-lt"/>
              </a:rPr>
              <a:t> good questions.  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These questions are typical, and </a:t>
            </a:r>
            <a:r>
              <a:rPr lang="en-US" sz="2000" baseline="0" dirty="0" err="1" smtClean="0">
                <a:latin typeface="+mn-lt"/>
              </a:rPr>
              <a:t>Wesch</a:t>
            </a:r>
            <a:r>
              <a:rPr lang="en-US" sz="2000" baseline="0" dirty="0" smtClean="0">
                <a:latin typeface="+mn-lt"/>
              </a:rPr>
              <a:t> doesn’t like them – they focus on grades and minimizing work.</a:t>
            </a:r>
          </a:p>
          <a:p>
            <a:endParaRPr lang="en-US" sz="2000" baseline="0" dirty="0" smtClean="0">
              <a:latin typeface="+mn-lt"/>
            </a:endParaRPr>
          </a:p>
          <a:p>
            <a:r>
              <a:rPr lang="en-US" sz="2000" baseline="0" dirty="0" smtClean="0">
                <a:latin typeface="+mn-lt"/>
              </a:rPr>
              <a:t>Not on learning.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+mn-lt"/>
              </a:rPr>
              <a:t>Wesch</a:t>
            </a:r>
            <a:r>
              <a:rPr lang="en-US" sz="2000" dirty="0" smtClean="0">
                <a:latin typeface="+mn-lt"/>
              </a:rPr>
              <a:t> concludes</a:t>
            </a:r>
            <a:r>
              <a:rPr lang="en-US" sz="2000" baseline="0" dirty="0" smtClean="0">
                <a:latin typeface="+mn-lt"/>
              </a:rPr>
              <a:t> the excerpt on an optimistic note – he thinks the Internet will improve the situation.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Do you agree – can network</a:t>
            </a:r>
            <a:r>
              <a:rPr lang="en-US" sz="2000" baseline="0" dirty="0" smtClean="0">
                <a:latin typeface="+mn-lt"/>
              </a:rPr>
              <a:t> applications like these facilitate discussion and learning?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CCFF-C24D-4B70-9D75-CE45250ED2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8C4A-819F-41CB-91DB-5889C501C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3682-FD99-4DD4-837E-53D285240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37E1-D662-4A89-9455-2B05DE088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F1F7F-C7C8-4930-8A6A-EC7306B35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E1602-2173-49F5-BCB0-B60478A65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D42B-E122-425F-B595-F54DBCC9D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E71B-D0D6-467D-ABEA-AD55B5734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AA39-C865-461E-95CF-2F0EF77E4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7ED-66C0-4442-B263-BE05A27F4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76B36-2CF7-4FE7-AABD-7A03E774F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3956-5FC7-4A20-934F-4C0704097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49366-7A6D-4B96-BF1D-4FDDF5FA7E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2/12/how-broken-projector-improved-my-clas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m.csudh.edu/fac/lpress/recording/weschdiscussion/weschdiscussion.html" TargetMode="External"/><Relationship Id="rId7" Type="http://schemas.openxmlformats.org/officeDocument/2006/relationships/hyperlink" Target="http://cis471.blogspot.com/2008/03/characteristics-of-todays-stud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suanth.weebly.com/wesch.htm" TargetMode="External"/><Relationship Id="rId5" Type="http://schemas.openxmlformats.org/officeDocument/2006/relationships/hyperlink" Target="http://www.youtube.com/watch?v=dGCJ46vyR9o&amp;feature=player_embedded" TargetMode="External"/><Relationship Id="rId4" Type="http://schemas.openxmlformats.org/officeDocument/2006/relationships/hyperlink" Target="http://www.youtube.com/watch?v=J4yApagnr0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dGCJ46vyR9o&amp;feature=player_embedd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m.csudh.edu/fac/lpress/recording/weschdiscussion/weschdiscuss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685800"/>
            <a:ext cx="8991600" cy="1470025"/>
          </a:xfrm>
        </p:spPr>
        <p:txBody>
          <a:bodyPr/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Excerpt from a talk by Michael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Wesch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2362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Skills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none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Concepts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student expectations in a classroom, the role of networked applications in encouraging discussion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00200" y="5864553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This work is licensed under a Creative Commons Attribution-Noncommercial-Share Alike 3.0 License.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60960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How a broken projector improved my class</a:t>
            </a:r>
            <a:endParaRPr lang="en-US" sz="2000" dirty="0"/>
          </a:p>
        </p:txBody>
      </p:sp>
      <p:pic>
        <p:nvPicPr>
          <p:cNvPr id="1026" name="Picture 2" descr="http://1.bp.blogspot.com/-D5Lyy4CShuY/UL-bgjzVOKI/AAAAAAAASIo/PGMb2FIAj04/s1600/shareddisp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1" y="868039"/>
            <a:ext cx="764567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132" y="14478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How did listening to Michael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make you feel?  Do you recognize yourself in what he  says?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stops you from participating in class discussion?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could you tell Michael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  Could you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discuss his talk with him?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 summarized the talk – what did I say that you disagree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Which online discussion tools have you used?  What were the pros and cons of each relative to fruitful discussion?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Wesch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stresses the importance of asking good questions.  What other questions might I have asked about this talk?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8" y="457200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Self-study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uestions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696" y="1371600"/>
            <a:ext cx="59834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An excerpt 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“A portal to media literacy” (3m 46s):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som.csudh.edu/fac/lpress/recording/weschdiscussion/weschdiscussion.html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portal to media literacy (the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entire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talk 1:06:12):  </a:t>
            </a:r>
            <a:r>
              <a:rPr lang="en-US" dirty="0">
                <a:latin typeface="Calibri" pitchFamily="34" charset="0"/>
                <a:cs typeface="Calibri" pitchFamily="34" charset="0"/>
                <a:hlinkClick r:id="rId4"/>
              </a:rPr>
              <a:t>www.youtube.com/watch?v=J4yApagnr0s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vision of students today (4 m 45 s)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5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5"/>
              </a:rPr>
              <a:t>www.youtube.com/watch?v=dGCJ46vyR9o&amp;feature=player_embedded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About Michael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Wesch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6"/>
              </a:rPr>
              <a:t>http://ksuanth.weebly.com/wesch.htm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blog post on the characteristics of today’s students: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  <a:hlinkClick r:id="rId7"/>
              </a:rPr>
              <a:t>http://cis471.blogspot.com/2008/03/characteristics-of-todays-students.html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711" y="457200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Resources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60696" y="4390037"/>
            <a:ext cx="11174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15963"/>
          </a:xfrm>
        </p:spPr>
        <p:txBody>
          <a:bodyPr/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Where does this topic fit?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5638800" cy="4876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Application development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Content creation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User skills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Concepts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Applications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Technology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Implications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296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Michael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Wesch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58" name="Picture 2" descr="http://www.kstatecollegian.com/polopoly_fs/1.1042253!/image/659233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82" y="1447800"/>
            <a:ext cx="4919898" cy="35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1371" y="5346638"/>
            <a:ext cx="4875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  <a:hlinkClick r:id="rId4"/>
              </a:rPr>
              <a:t>A </a:t>
            </a:r>
            <a:r>
              <a:rPr lang="en-US" sz="2400" dirty="0">
                <a:latin typeface="Calibri" pitchFamily="34" charset="0"/>
                <a:cs typeface="Calibri" pitchFamily="34" charset="0"/>
                <a:hlinkClick r:id="rId4"/>
              </a:rPr>
              <a:t>vision of students today (4 m 45 s</a:t>
            </a:r>
            <a:r>
              <a:rPr lang="en-US" sz="2400" dirty="0" smtClean="0">
                <a:latin typeface="Calibri" pitchFamily="34" charset="0"/>
                <a:cs typeface="Calibri" pitchFamily="34" charset="0"/>
                <a:hlinkClick r:id="rId4"/>
              </a:rPr>
              <a:t>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Talking to a room full of professors</a:t>
            </a:r>
          </a:p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University of Manitoba, June 17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2008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867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  <a:hlinkClick r:id="rId3"/>
              </a:rPr>
              <a:t>An excerpt from the talk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(3m 46s)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61" y="1600201"/>
            <a:ext cx="5182678" cy="38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56684"/>
            <a:ext cx="4058095" cy="244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368" y="1227128"/>
            <a:ext cx="62540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 learn is to acquire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Information is scarce and hard to find.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Trust authority for good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Authorized information is beyond discussion.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Obey authority.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Follow along.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833" y="404221"/>
            <a:ext cx="331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What these walls say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5257800" cy="423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1362" y="533400"/>
            <a:ext cx="466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Small classes are also affected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71600"/>
            <a:ext cx="6019800" cy="420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8895" y="457200"/>
            <a:ext cx="606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Good questions lead to good discussion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153090"/>
            <a:ext cx="572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What does </a:t>
            </a:r>
            <a:r>
              <a:rPr lang="en-US" sz="2000" dirty="0" err="1" smtClean="0"/>
              <a:t>Wesch</a:t>
            </a:r>
            <a:r>
              <a:rPr lang="en-US" sz="2000" dirty="0" smtClean="0"/>
              <a:t> think of these questions?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086"/>
            <a:ext cx="540831" cy="5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7" y="1600200"/>
            <a:ext cx="5623027" cy="427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6292" y="457200"/>
            <a:ext cx="5711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</a:rPr>
              <a:t>Wesch</a:t>
            </a:r>
            <a:r>
              <a:rPr lang="en-US" sz="2800" b="1" dirty="0" smtClean="0">
                <a:latin typeface="Calibri" pitchFamily="34" charset="0"/>
              </a:rPr>
              <a:t> thinks the Internet might help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153090"/>
            <a:ext cx="572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How might we use the Internet in our class?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49086"/>
            <a:ext cx="540831" cy="5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Can network applications foster discussion?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5410200" cy="4525963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ist servers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Threaded discussions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Blog comments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Wikis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Google Docs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Teleconferences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Facebook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Other applications and services?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748</Words>
  <Application>Microsoft Office PowerPoint</Application>
  <PresentationFormat>On-screen Show (4:3)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Excerpt from a talk by Michael Wesch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network applications foster discussion?</vt:lpstr>
      <vt:lpstr>PowerPoint Presentation</vt:lpstr>
      <vt:lpstr>PowerPoint Presentation</vt:lpstr>
      <vt:lpstr>PowerPoint Presentation</vt:lpstr>
    </vt:vector>
  </TitlesOfParts>
  <Company>CSUDH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Press</dc:creator>
  <cp:lastModifiedBy>Larry Press</cp:lastModifiedBy>
  <cp:revision>42</cp:revision>
  <dcterms:created xsi:type="dcterms:W3CDTF">2010-02-12T23:16:26Z</dcterms:created>
  <dcterms:modified xsi:type="dcterms:W3CDTF">2019-09-10T00:27:59Z</dcterms:modified>
</cp:coreProperties>
</file>