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57" r:id="rId4"/>
    <p:sldId id="269" r:id="rId5"/>
    <p:sldId id="285" r:id="rId6"/>
    <p:sldId id="287" r:id="rId7"/>
    <p:sldId id="292" r:id="rId8"/>
    <p:sldId id="293" r:id="rId9"/>
    <p:sldId id="296" r:id="rId10"/>
    <p:sldId id="297" r:id="rId11"/>
    <p:sldId id="298" r:id="rId12"/>
    <p:sldId id="299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3" autoAdjust="0"/>
    <p:restoredTop sz="49336" autoAdjust="0"/>
  </p:normalViewPr>
  <p:slideViewPr>
    <p:cSldViewPr snapToGrid="0" snapToObjects="1">
      <p:cViewPr varScale="1">
        <p:scale>
          <a:sx n="44" d="100"/>
          <a:sy n="44" d="100"/>
        </p:scale>
        <p:origin x="-252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We’ll</a:t>
            </a:r>
            <a:r>
              <a:rPr lang="en-US" sz="2000" baseline="0" dirty="0" smtClean="0"/>
              <a:t> </a:t>
            </a:r>
            <a:r>
              <a:rPr lang="en-US" sz="2000" dirty="0" smtClean="0"/>
              <a:t>look</a:t>
            </a:r>
            <a:r>
              <a:rPr lang="en-US" sz="2000" baseline="0" dirty="0" smtClean="0"/>
              <a:t> at the evolution of a Wikipedia page from a single sentence into a 1,600 word document with six sub-headings and over 1,000 authors.  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Our intent is to convey a feeling for the way in which a wiki can evolve.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We’ll also review the types of change one can make when editing a page.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Citizen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journalists frequently report on 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Wikipedia and the pages evolve rapidly as events unfold.</a:t>
            </a:r>
            <a:endParaRPr lang="en-US" sz="20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20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for example, the Wikipedia article on the 2008 Pakistani terrorist attacks in Mumbai, India.</a:t>
            </a:r>
          </a:p>
          <a:p>
            <a:endParaRPr lang="en-US" sz="20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topic began with two sentence posted by “</a:t>
            </a:r>
            <a:r>
              <a:rPr lang="en-US" sz="20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Kensplanet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18:20 on November 26, 2008.</a:t>
            </a:r>
          </a:p>
          <a:p>
            <a:endParaRPr lang="en-US" sz="20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revised </a:t>
            </a:r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initial post 5 times during the next ten minutes, then others began to contribute.</a:t>
            </a:r>
          </a:p>
          <a:p>
            <a:endParaRPr lang="en-US" sz="2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situation escalated rapidly and many people observed the events and edited the wiki during the next day.</a:t>
            </a:r>
          </a:p>
          <a:p>
            <a:endParaRPr lang="en-US" sz="2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3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15:44, 27 November 2008, the article was 4,780 words long with many links.</a:t>
            </a:r>
          </a:p>
          <a:p>
            <a:endParaRPr lang="en-US" sz="2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time, there had been 942 edits. </a:t>
            </a:r>
          </a:p>
          <a:p>
            <a:endParaRPr lang="en-US" sz="2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 people had made only one edit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two </a:t>
            </a:r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contributors had made over 50.</a:t>
            </a:r>
          </a:p>
          <a:p>
            <a:endParaRPr lang="en-US" sz="2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“Kensplanet,” who started the article, had made 57.</a:t>
            </a:r>
          </a:p>
          <a:p>
            <a:endParaRPr lang="en-US" sz="20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organization of the article had evolved from two sentences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major sections with 5 sub-sections.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the article is </a:t>
            </a:r>
            <a:r>
              <a:rPr lang="en-US" sz="20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longer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more complex.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36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Collaboration</a:t>
            </a:r>
            <a:r>
              <a:rPr lang="en-US" sz="2000" baseline="0" dirty="0" smtClean="0"/>
              <a:t> using Wikipedia continued after the initial news coverage.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Today (October 10, 2012) the </a:t>
            </a:r>
            <a:r>
              <a:rPr lang="en-US" sz="2000" baseline="0" dirty="0" smtClean="0"/>
              <a:t>article </a:t>
            </a:r>
            <a:r>
              <a:rPr lang="en-US" sz="2000" baseline="0" dirty="0" smtClean="0"/>
              <a:t>is </a:t>
            </a:r>
            <a:r>
              <a:rPr lang="en-US" sz="2000" baseline="0" dirty="0" smtClean="0"/>
              <a:t>much longer and more complexly organized.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contains analysis as well as reporting and includes links to hundreds of other documents and </a:t>
            </a:r>
            <a:r>
              <a:rPr lang="en-US" sz="2000" baseline="0" dirty="0" smtClean="0"/>
              <a:t>197 </a:t>
            </a:r>
            <a:r>
              <a:rPr lang="en-US" sz="2000" baseline="0" dirty="0" smtClean="0"/>
              <a:t>references.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As you see here, it is regarded as quite thorough, objective, complete and well written.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That is noteworthy given the divisions of opinion between many Indians and Pakistanis.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No doubt it will continue growing in length and complexity.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00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We’ve seen</a:t>
            </a:r>
            <a:r>
              <a:rPr lang="en-US" sz="2000" baseline="0" dirty="0" smtClean="0"/>
              <a:t> the evolution of a Wikipedia page from a single sentence to a complex document.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Over 1,000 authors have edited the page, and most of their changes were improvements.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concluded by listing several ways in which one can improve a wiki page when editing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presentation concerns an</a:t>
            </a:r>
            <a:r>
              <a:rPr lang="en-US" sz="2000" baseline="0" dirty="0" smtClean="0"/>
              <a:t> application, wikis.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I’ll use the </a:t>
            </a:r>
            <a:r>
              <a:rPr lang="en-US" sz="2000" baseline="0" dirty="0" smtClean="0"/>
              <a:t>Wikipedia page on the heavy metal umlaut as our example of page evolution.</a:t>
            </a:r>
          </a:p>
          <a:p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(You’ll see why I picked this page below).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case you don’t know what an umlaut is, it’s the two dots over a letter, like in the logo of the heavy metal band, </a:t>
            </a:r>
            <a:r>
              <a:rPr lang="en-US" sz="2000" dirty="0" err="1" smtClean="0"/>
              <a:t>Motörhead</a:t>
            </a:r>
            <a:r>
              <a:rPr lang="en-US" sz="2000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036A3-7D7B-4BC5-832A-3D2E61A4BB36}" type="slidenum">
              <a:rPr lang="en-US"/>
              <a:pPr/>
              <a:t>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Metal</a:t>
            </a:r>
            <a:r>
              <a:rPr lang="en-US" sz="2000" baseline="0" dirty="0" smtClean="0"/>
              <a:t> Umlaut </a:t>
            </a:r>
            <a:r>
              <a:rPr lang="en-US" sz="2000" dirty="0" smtClean="0"/>
              <a:t>page in Wikipedia </a:t>
            </a:r>
            <a:r>
              <a:rPr lang="en-US" sz="2000" baseline="0" dirty="0" smtClean="0"/>
              <a:t>began with a single sentence posted by an anonymous author on April 15, 2003.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Pause for a minute to check the page today before you go on with the presentation.</a:t>
            </a:r>
          </a:p>
          <a:p>
            <a:endParaRPr lang="en-US" sz="2000" baseline="0" dirty="0" smtClean="0"/>
          </a:p>
          <a:p>
            <a:endParaRPr lang="en-US" sz="2000" baseline="0" dirty="0" smtClean="0"/>
          </a:p>
          <a:p>
            <a:endParaRPr lang="en-US" sz="2000" baseline="0" dirty="0" smtClean="0"/>
          </a:p>
          <a:p>
            <a:endParaRPr lang="en-US" sz="2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is the</a:t>
            </a:r>
            <a:r>
              <a:rPr lang="en-US" sz="2000" baseline="0" dirty="0" smtClean="0"/>
              <a:t> page </a:t>
            </a:r>
            <a:r>
              <a:rPr lang="en-US" sz="2000" dirty="0" smtClean="0"/>
              <a:t>today.</a:t>
            </a:r>
          </a:p>
          <a:p>
            <a:endParaRPr lang="en-US" sz="2000" dirty="0" smtClean="0"/>
          </a:p>
          <a:p>
            <a:r>
              <a:rPr lang="en-US" sz="2000" dirty="0" smtClean="0"/>
              <a:t>It’s just</a:t>
            </a:r>
            <a:r>
              <a:rPr lang="en-US" sz="2000" baseline="0" dirty="0" smtClean="0"/>
              <a:t> under 1,600 words long, and has </a:t>
            </a:r>
            <a:r>
              <a:rPr lang="en-US" sz="2000" dirty="0" smtClean="0"/>
              <a:t>six sub-headings and three</a:t>
            </a:r>
            <a:r>
              <a:rPr lang="en-US" sz="2000" baseline="0" dirty="0" smtClean="0"/>
              <a:t> sub-sub headings.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It’s been edited over 1,600 times by 1,023 different authors.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Two of those authors have made 50 or more changes, but most (767 of them) have made only one change to the page.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People are still following the page.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was viewed 8,757 times during January 2011.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 gathered these statistics using the External Tools in the Edit History page of the article.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4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graph shows how</a:t>
            </a:r>
            <a:r>
              <a:rPr lang="en-US" sz="2000" baseline="0" dirty="0" smtClean="0"/>
              <a:t> the size of the article has changed over time.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As you see, it was just under 1,600 words long at the end of 2010.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number of words added in a typical month rose through early 2007, and has now leveled off to around 20 words per month.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3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graph shows that there have been over 1,600 edits</a:t>
            </a:r>
            <a:r>
              <a:rPr lang="en-US" sz="2000" baseline="0" dirty="0" smtClean="0"/>
              <a:t> since the page was created.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red line shows the number of edits per month.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As you see, activity spiked in 2004 then dropped off.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green line shows the number of unique addresses from which edits were made.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number of edits is greater than the number of editors in any month, indicating that there are “conversations” among those making the changes.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This was particularly notable when edits spiked.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Minor edits are shown in ochre.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28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73928-7489-47D3-885D-FD7CBDE4D775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vandalism</a:t>
            </a:r>
            <a:r>
              <a:rPr lang="en-US" sz="2000" baseline="0" dirty="0" smtClean="0"/>
              <a:t> event illustrates Wikipedia’s robustness.</a:t>
            </a:r>
          </a:p>
          <a:p>
            <a:endParaRPr lang="en-US" sz="2000" baseline="0" dirty="0" smtClean="0"/>
          </a:p>
          <a:p>
            <a:r>
              <a:rPr lang="en-US" sz="2000" dirty="0" smtClean="0"/>
              <a:t>In June 2004, an author</a:t>
            </a:r>
            <a:r>
              <a:rPr lang="en-US" sz="2000" baseline="0" dirty="0" smtClean="0"/>
              <a:t> named DJ28 added an obscene sentence to the page.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An author named </a:t>
            </a:r>
            <a:r>
              <a:rPr lang="en-US" sz="2000" baseline="0" dirty="0" err="1" smtClean="0"/>
              <a:t>Mirv</a:t>
            </a:r>
            <a:r>
              <a:rPr lang="en-US" sz="2000" baseline="0" dirty="0" smtClean="0"/>
              <a:t> removed the change almost immediately.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DJ28 tried twice more, but </a:t>
            </a:r>
            <a:r>
              <a:rPr lang="en-US" sz="2000" baseline="0" dirty="0" err="1" smtClean="0"/>
              <a:t>Mirv</a:t>
            </a:r>
            <a:r>
              <a:rPr lang="en-US" sz="2000" baseline="0" dirty="0" smtClean="0"/>
              <a:t> immediately reverted the changes.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entire edit war lasted under 2 minutes.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This was  possible because </a:t>
            </a:r>
            <a:r>
              <a:rPr lang="en-US" sz="2000" baseline="0" dirty="0" err="1" smtClean="0"/>
              <a:t>Mirv</a:t>
            </a:r>
            <a:r>
              <a:rPr lang="en-US" sz="2000" baseline="0" dirty="0" smtClean="0"/>
              <a:t> had requested automatic notification of changes to this page, a page that he or she was interested in.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971AC-CF64-4FFC-BC8B-D3D4A8EF4D6E}" type="slidenum">
              <a:rPr lang="en-US"/>
              <a:pPr/>
              <a:t>9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 chose</a:t>
            </a:r>
            <a:r>
              <a:rPr lang="en-US" sz="2000" baseline="0" dirty="0" smtClean="0"/>
              <a:t> the </a:t>
            </a:r>
            <a:r>
              <a:rPr lang="en-US" sz="2000" dirty="0" smtClean="0"/>
              <a:t>Metal</a:t>
            </a:r>
            <a:r>
              <a:rPr lang="en-US" sz="2000" baseline="0" dirty="0" smtClean="0"/>
              <a:t> Umlaut page because Jon </a:t>
            </a:r>
            <a:r>
              <a:rPr lang="en-US" sz="2000" baseline="0" dirty="0" err="1" smtClean="0"/>
              <a:t>Udell</a:t>
            </a:r>
            <a:r>
              <a:rPr lang="en-US" sz="2000" baseline="0" dirty="0" smtClean="0"/>
              <a:t> has made a time-lapse screencast illustrating its evolution.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The screencast captures the feeling of the evolution, and </a:t>
            </a:r>
            <a:r>
              <a:rPr lang="en-US" sz="2000" baseline="0" dirty="0" err="1" smtClean="0"/>
              <a:t>Udell</a:t>
            </a:r>
            <a:r>
              <a:rPr lang="en-US" sz="2000" baseline="0" dirty="0" smtClean="0"/>
              <a:t> adds valuable commentary on the sorts of changes he observes.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aseline="0" dirty="0" smtClean="0"/>
              <a:t>The links shown here are to </a:t>
            </a:r>
            <a:r>
              <a:rPr lang="en-US" sz="2000" baseline="0" dirty="0" err="1" smtClean="0"/>
              <a:t>Udell’s</a:t>
            </a:r>
            <a:r>
              <a:rPr lang="en-US" sz="2000" baseline="0" dirty="0" smtClean="0"/>
              <a:t> original video and to an edited version with the obscene words hidden.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1BFA63-724F-4939-96D7-DF5371766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tal_umlau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pastudio.csudh.edu/fac/lpress/471/hout/apps/udellpg849x637/udellpg849x637.html" TargetMode="External"/><Relationship Id="rId4" Type="http://schemas.openxmlformats.org/officeDocument/2006/relationships/hyperlink" Target="http://jonudell.net/udell/gems/umlaut/umlau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tal_umlau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onudell.net/udell/gems/umlaut/umlau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pastudio.csudh.edu/fac/lpress/471/hout/apps/udellpg849x637/udellpg849x63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kills</a:t>
            </a:r>
            <a:r>
              <a:rPr lang="en-US" sz="2800" dirty="0" smtClean="0"/>
              <a:t>: none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Concepts</a:t>
            </a:r>
            <a:r>
              <a:rPr lang="en-US" sz="2800" dirty="0" smtClean="0"/>
              <a:t>:  wiki </a:t>
            </a:r>
            <a:r>
              <a:rPr lang="en-US" sz="2800" dirty="0" smtClean="0"/>
              <a:t>evolution (two examples), </a:t>
            </a:r>
            <a:r>
              <a:rPr lang="en-US" sz="2800" dirty="0" smtClean="0"/>
              <a:t>page edit </a:t>
            </a:r>
            <a:r>
              <a:rPr lang="en-US" sz="2800" dirty="0" smtClean="0"/>
              <a:t>options 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3556" y="780756"/>
            <a:ext cx="4136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Evolution of a wiki page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859" y="5591249"/>
            <a:ext cx="7213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Kensplanet:  “The </a:t>
            </a:r>
            <a:r>
              <a:rPr lang="en-US" dirty="0"/>
              <a:t>26 November 2008 Mumbai terrorist attacks were a series of attacks by terrorists in Mumbai, India. 25 are injured and 2 killed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6146" name="Picture 2" descr="http://1.bp.blogspot.com/-vGfQ6fx_Ens/TZyjJpixx6I/AAAAAAAAB0A/Pt97mD_C4NU/s640/mumbai_att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07" y="1503416"/>
            <a:ext cx="6975987" cy="384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56033" y="425121"/>
            <a:ext cx="6831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Wikipedia: the Mumbai terrorist attacks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57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4.bp.blogspot.com/_A8ddo0sljwY/SS7TQB-roxI/AAAAAAAAAQI/slYSM009wnM/s1600/mumba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47" y="1759232"/>
            <a:ext cx="335280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106" y="498920"/>
            <a:ext cx="6249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Wikipedia after 21 hours 44 minutes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477342" y="1825735"/>
            <a:ext cx="23985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4,780 words</a:t>
            </a:r>
          </a:p>
          <a:p>
            <a:endParaRPr lang="en-US" sz="2000" dirty="0" smtClean="0"/>
          </a:p>
          <a:p>
            <a:r>
              <a:rPr lang="en-US" sz="2000" dirty="0" smtClean="0"/>
              <a:t>942 edits</a:t>
            </a:r>
          </a:p>
          <a:p>
            <a:pPr lvl="1"/>
            <a:r>
              <a:rPr lang="en-US" sz="2000" dirty="0" smtClean="0"/>
              <a:t>149 anonymous</a:t>
            </a:r>
          </a:p>
          <a:p>
            <a:pPr lvl="1"/>
            <a:r>
              <a:rPr lang="en-US" sz="2000" dirty="0" smtClean="0"/>
              <a:t>93 unidentifiable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1352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720" y="2129038"/>
            <a:ext cx="5235249" cy="123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8050" y="795513"/>
            <a:ext cx="4107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 smtClean="0"/>
              <a:t>Subsequent refinement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39725"/>
            <a:ext cx="2838450" cy="617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52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385" y="470541"/>
            <a:ext cx="1775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Summary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703" y="1704000"/>
            <a:ext cx="3462595" cy="37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4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3775" y="582220"/>
            <a:ext cx="351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Self-study questions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02043" y="1624754"/>
            <a:ext cx="73399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Has the Metal Umlaut page improved over time (explain)?</a:t>
            </a:r>
          </a:p>
          <a:p>
            <a:endParaRPr lang="en-US" sz="2000" dirty="0" smtClean="0"/>
          </a:p>
          <a:p>
            <a:r>
              <a:rPr lang="en-US" sz="2000" dirty="0" smtClean="0"/>
              <a:t>I listed several ways to improve a wiki page, from simple things like correcting a spelling error to complex things like reorganizing the page.  How many do you recall?</a:t>
            </a:r>
          </a:p>
          <a:p>
            <a:endParaRPr lang="en-US" sz="2000" dirty="0"/>
          </a:p>
          <a:p>
            <a:r>
              <a:rPr lang="en-US" sz="2000" dirty="0" smtClean="0"/>
              <a:t>I found the statistics for this presentation using the External Tools on the Edit History page of the article.  Go to the Edit History page of a Wikipedia articles and find the External Tools.  Write a short description of what each does.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2126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6714" y="690461"/>
            <a:ext cx="187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Resources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51321" y="1962965"/>
            <a:ext cx="76164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Wikipedia </a:t>
            </a:r>
            <a:r>
              <a:rPr lang="en-US" sz="2000" dirty="0"/>
              <a:t>article on the Metal Umlaut:</a:t>
            </a:r>
            <a:endParaRPr lang="en-US" sz="2000" dirty="0">
              <a:hlinkClick r:id="rId3"/>
            </a:endParaRPr>
          </a:p>
          <a:p>
            <a:r>
              <a:rPr lang="en-US" sz="2000" dirty="0">
                <a:hlinkClick r:id="rId3"/>
              </a:rPr>
              <a:t>http://en.wikipedia.org/wiki/Metal_umlaut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Jon </a:t>
            </a:r>
            <a:r>
              <a:rPr lang="en-US" sz="2000" dirty="0" err="1" smtClean="0"/>
              <a:t>Udell’s</a:t>
            </a:r>
            <a:r>
              <a:rPr lang="en-US" sz="2000" dirty="0" smtClean="0"/>
              <a:t> video of the evolution of the Metal Umlaut page (8 </a:t>
            </a:r>
            <a:r>
              <a:rPr lang="en-US" sz="2000" dirty="0"/>
              <a:t>m 29 </a:t>
            </a:r>
            <a:r>
              <a:rPr lang="en-US" sz="2000" dirty="0" smtClean="0"/>
              <a:t>s</a:t>
            </a:r>
            <a:r>
              <a:rPr lang="en-US" sz="2000" dirty="0"/>
              <a:t>)</a:t>
            </a:r>
            <a:r>
              <a:rPr lang="en-US" sz="2000" dirty="0" smtClean="0"/>
              <a:t>:</a:t>
            </a:r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jonudell.net/udell/gems/umlaut/umlaut.html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Udell’s</a:t>
            </a:r>
            <a:r>
              <a:rPr lang="en-US" sz="2000" dirty="0" smtClean="0"/>
              <a:t> video with the X-rated comments hidden: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bpastudio.csudh.edu/fac/lpress/471/hout/apps/udellpg849x637/udellpg849x637.html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523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Applications (wiki)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/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User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4853" y="422616"/>
            <a:ext cx="4214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T</a:t>
            </a:r>
            <a:r>
              <a:rPr lang="en-US" sz="3200" dirty="0" smtClean="0"/>
              <a:t>he heavy metal umlaut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1915370"/>
            <a:ext cx="398145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4184724" y="1450422"/>
            <a:ext cx="0" cy="46494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92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April 15, 2003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8017" y="2644316"/>
            <a:ext cx="7167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"heavy metal umlaut" over the ö in the names of </a:t>
            </a:r>
            <a:r>
              <a:rPr lang="en-US" sz="2000" dirty="0" err="1"/>
              <a:t>Motörhead</a:t>
            </a:r>
            <a:r>
              <a:rPr lang="en-US" sz="2000" dirty="0"/>
              <a:t>, and the Blue </a:t>
            </a:r>
            <a:r>
              <a:rPr lang="en-US" sz="2000" dirty="0" err="1"/>
              <a:t>Öyster</a:t>
            </a:r>
            <a:r>
              <a:rPr lang="en-US" sz="2000" dirty="0"/>
              <a:t> Cult has led to the term "spandex and umlaut circuit" being used to describe the heavy metal band touring scene.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3213" y="4886522"/>
            <a:ext cx="471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hlinkClick r:id="rId3"/>
              </a:rPr>
              <a:t>http://en.wikipedia.org/wiki/Metal_umlaut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36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713" y="1734104"/>
            <a:ext cx="4311122" cy="367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66" y="1704000"/>
            <a:ext cx="3462595" cy="373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3573" y="427081"/>
            <a:ext cx="1156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Today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673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669986"/>
            <a:ext cx="70675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39126" y="517584"/>
            <a:ext cx="3665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Article size over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698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6856" y="517584"/>
            <a:ext cx="4590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Number of edits over time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669985"/>
            <a:ext cx="70675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92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386"/>
            <a:ext cx="8229600" cy="731202"/>
          </a:xfrm>
        </p:spPr>
        <p:txBody>
          <a:bodyPr>
            <a:normAutofit/>
          </a:bodyPr>
          <a:lstStyle/>
          <a:p>
            <a:r>
              <a:rPr lang="en-US" sz="3200" dirty="0"/>
              <a:t>V</a:t>
            </a:r>
            <a:r>
              <a:rPr lang="en-US" sz="3200" dirty="0" smtClean="0">
                <a:solidFill>
                  <a:schemeClr val="tx1"/>
                </a:solidFill>
              </a:rPr>
              <a:t>andalism </a:t>
            </a:r>
            <a:r>
              <a:rPr lang="en-US" sz="3200" dirty="0">
                <a:solidFill>
                  <a:schemeClr val="tx1"/>
                </a:solidFill>
              </a:rPr>
              <a:t>on June </a:t>
            </a:r>
            <a:r>
              <a:rPr lang="en-US" sz="3200" dirty="0" smtClean="0">
                <a:solidFill>
                  <a:schemeClr val="tx1"/>
                </a:solidFill>
              </a:rPr>
              <a:t>26, </a:t>
            </a:r>
            <a:r>
              <a:rPr lang="en-US" sz="3200" dirty="0">
                <a:solidFill>
                  <a:schemeClr val="tx1"/>
                </a:solidFill>
              </a:rPr>
              <a:t>2004</a:t>
            </a:r>
          </a:p>
        </p:txBody>
      </p:sp>
      <p:graphicFrame>
        <p:nvGraphicFramePr>
          <p:cNvPr id="6451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8926445"/>
              </p:ext>
            </p:extLst>
          </p:nvPr>
        </p:nvGraphicFramePr>
        <p:xfrm>
          <a:off x="1592580" y="1963225"/>
          <a:ext cx="5958840" cy="3169920"/>
        </p:xfrm>
        <a:graphic>
          <a:graphicData uri="http://schemas.openxmlformats.org/drawingml/2006/table">
            <a:tbl>
              <a:tblPr/>
              <a:tblGrid>
                <a:gridCol w="1079269"/>
                <a:gridCol w="1163782"/>
                <a:gridCol w="3715789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Author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21:51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the article is clean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23:20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Dj28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Add one obscene sentence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23:20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Mirv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Delete the obscene sentence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23:22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Dj28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Add several obscene sentences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23:23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Mirv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Delete the obscene sentences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23:24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Dj28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Add more obscene sentences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23:24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Mirv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Delete the obscene sentences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74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96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/>
              <a:t>Jon </a:t>
            </a:r>
            <a:r>
              <a:rPr lang="en-US" sz="3200" dirty="0" err="1"/>
              <a:t>Udell’s</a:t>
            </a:r>
            <a:r>
              <a:rPr lang="en-US" sz="3200" dirty="0"/>
              <a:t> video of the article evolution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267428" y="2590800"/>
            <a:ext cx="660914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hlinkClick r:id="rId3"/>
              </a:rPr>
              <a:t>Original version</a:t>
            </a:r>
            <a:r>
              <a:rPr lang="en-US" sz="2400" dirty="0"/>
              <a:t> </a:t>
            </a:r>
            <a:r>
              <a:rPr lang="en-US" sz="2400" dirty="0" smtClean="0"/>
              <a:t>(8 m 29 s, some X-rated </a:t>
            </a:r>
            <a:r>
              <a:rPr lang="en-US" sz="2400" dirty="0"/>
              <a:t>footage)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hlinkClick r:id="rId4"/>
              </a:rPr>
              <a:t>Edited version</a:t>
            </a:r>
            <a:r>
              <a:rPr lang="en-US" sz="2400" dirty="0"/>
              <a:t> </a:t>
            </a:r>
            <a:r>
              <a:rPr lang="en-US" sz="2400" dirty="0" smtClean="0"/>
              <a:t>(X-rated </a:t>
            </a:r>
            <a:r>
              <a:rPr lang="en-US" sz="2400" dirty="0"/>
              <a:t>material </a:t>
            </a:r>
            <a:r>
              <a:rPr lang="en-US" sz="2400" dirty="0" smtClean="0"/>
              <a:t>hidden)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077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1252</Words>
  <Application>Microsoft Office PowerPoint</Application>
  <PresentationFormat>On-screen Show (4:3)</PresentationFormat>
  <Paragraphs>185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Where does this topic fit?</vt:lpstr>
      <vt:lpstr>PowerPoint Presentation</vt:lpstr>
      <vt:lpstr>April 15, 2003</vt:lpstr>
      <vt:lpstr>PowerPoint Presentation</vt:lpstr>
      <vt:lpstr>PowerPoint Presentation</vt:lpstr>
      <vt:lpstr>PowerPoint Presentation</vt:lpstr>
      <vt:lpstr>Vandalism on June 26, 2004</vt:lpstr>
      <vt:lpstr>Jon Udell’s video of the article 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</cp:lastModifiedBy>
  <cp:revision>56</cp:revision>
  <dcterms:created xsi:type="dcterms:W3CDTF">2010-07-13T13:09:27Z</dcterms:created>
  <dcterms:modified xsi:type="dcterms:W3CDTF">2012-10-10T19:36:24Z</dcterms:modified>
</cp:coreProperties>
</file>