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82" r:id="rId4"/>
    <p:sldId id="257" r:id="rId5"/>
    <p:sldId id="267" r:id="rId6"/>
    <p:sldId id="276" r:id="rId7"/>
    <p:sldId id="279" r:id="rId8"/>
    <p:sldId id="275" r:id="rId9"/>
    <p:sldId id="270" r:id="rId10"/>
    <p:sldId id="277" r:id="rId11"/>
    <p:sldId id="278" r:id="rId12"/>
    <p:sldId id="266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1" autoAdjust="0"/>
  </p:normalViewPr>
  <p:slideViewPr>
    <p:cSldViewPr snapToGrid="0" snapToObjects="1">
      <p:cViewPr varScale="1">
        <p:scale>
          <a:sx n="76" d="100"/>
          <a:sy n="76" d="100"/>
        </p:scale>
        <p:origin x="-162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will see how to</a:t>
            </a:r>
            <a:r>
              <a:rPr lang="en-US" sz="2000" baseline="0" dirty="0" smtClean="0"/>
              <a:t> work with a wiki – how to c</a:t>
            </a:r>
            <a:r>
              <a:rPr lang="en-US" sz="2000" dirty="0" smtClean="0"/>
              <a:t>reate a new page,</a:t>
            </a:r>
            <a:r>
              <a:rPr lang="en-US" sz="2000" baseline="0" dirty="0" smtClean="0"/>
              <a:t> edit a page, discuss a page, view the history of a page and revert to previous versions and request notification when a page changes.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use the </a:t>
            </a:r>
            <a:r>
              <a:rPr lang="en-US" sz="2000" baseline="0" dirty="0" err="1" smtClean="0"/>
              <a:t>Wikispaces</a:t>
            </a:r>
            <a:r>
              <a:rPr lang="en-US" sz="2000" baseline="0" dirty="0" smtClean="0"/>
              <a:t> service to illustrate these operations, but they are common to all wikis.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conclude with a brief look at wiki administration and </a:t>
            </a:r>
            <a:r>
              <a:rPr lang="en-US" sz="2000" baseline="0" dirty="0" err="1" smtClean="0"/>
              <a:t>Wikispace’s</a:t>
            </a:r>
            <a:r>
              <a:rPr lang="en-US" sz="2000" baseline="0" dirty="0" smtClean="0"/>
              <a:t> “</a:t>
            </a:r>
            <a:r>
              <a:rPr lang="en-US" sz="2000" baseline="0" dirty="0" err="1" smtClean="0"/>
              <a:t>freemium</a:t>
            </a:r>
            <a:r>
              <a:rPr lang="en-US" sz="2000" baseline="0" dirty="0" smtClean="0"/>
              <a:t>” business model.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is</a:t>
            </a:r>
            <a:r>
              <a:rPr lang="en-US" sz="2000" baseline="0" dirty="0" smtClean="0"/>
              <a:t> the wiki administration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get to it by clicking </a:t>
            </a:r>
            <a:r>
              <a:rPr lang="en-US" sz="2000" i="1" baseline="0" dirty="0" smtClean="0"/>
              <a:t>Manage Wiki</a:t>
            </a:r>
            <a:r>
              <a:rPr lang="en-US" sz="2000" baseline="0" dirty="0" smtClean="0"/>
              <a:t> in the navigation column on the left side of the screen.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wiki administrator can do many things, for example, set access and editing permissions for users, change the appearance – the colors and layout – of the wiki, see usage statistics like page views, lock, unlock and delete pages, and even delete the entire wiki.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 </a:t>
            </a:r>
          </a:p>
          <a:p>
            <a:endParaRPr lang="en-US" sz="2000" baseline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3B-E882-463D-8186-EE0BB307F4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7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Basic wikis are free on </a:t>
            </a:r>
            <a:r>
              <a:rPr lang="en-US" sz="2000" dirty="0" err="1" smtClean="0"/>
              <a:t>Wikispaces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Free</a:t>
            </a:r>
            <a:r>
              <a:rPr lang="en-US" sz="2000" baseline="0" dirty="0" smtClean="0"/>
              <a:t> wikis may be viewed by the general public, so they can make money by advertising on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also make money by charging a monthly fee for wikis with premium features, like being ad free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Offering</a:t>
            </a:r>
            <a:r>
              <a:rPr lang="en-US" sz="2000" baseline="0" dirty="0" smtClean="0"/>
              <a:t> a free basic service and charging for premium upgrades is called a “</a:t>
            </a:r>
            <a:r>
              <a:rPr lang="en-US" sz="2000" baseline="0" dirty="0" err="1" smtClean="0"/>
              <a:t>freemium</a:t>
            </a:r>
            <a:r>
              <a:rPr lang="en-US" sz="2000" baseline="0" dirty="0" smtClean="0"/>
              <a:t>” business model.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Content sites often do something similar.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will present limited content for free, and charge for expanded content.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a magazine might display one article each month and charge for access to the others.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Other content sites charge a subscription fee for access.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3B-E882-463D-8186-EE0BB307F4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We’ve reviewed the</a:t>
            </a:r>
            <a:r>
              <a:rPr lang="en-US" sz="2000" baseline="0" dirty="0" smtClean="0"/>
              <a:t> features that are common to all wikis using </a:t>
            </a:r>
            <a:r>
              <a:rPr lang="en-US" sz="2000" baseline="0" dirty="0" err="1" smtClean="0"/>
              <a:t>Wikispaces</a:t>
            </a:r>
            <a:r>
              <a:rPr lang="en-US" sz="2000" baseline="0" dirty="0" smtClean="0"/>
              <a:t> as an example.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also took a quick look at </a:t>
            </a:r>
            <a:r>
              <a:rPr lang="en-US" sz="2000" baseline="0" dirty="0" err="1" smtClean="0"/>
              <a:t>Wikispaces</a:t>
            </a:r>
            <a:r>
              <a:rPr lang="en-US" sz="2000" baseline="0" dirty="0" smtClean="0"/>
              <a:t> administration options and business model.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250 5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– n of rose  east of rose     310-3962200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FC3B-E882-463D-8186-EE0BB307F4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4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</a:t>
            </a:r>
            <a:r>
              <a:rPr lang="en-US" sz="2000" baseline="0" dirty="0" smtClean="0"/>
              <a:t> will review the common operations in creating a </a:t>
            </a:r>
            <a:r>
              <a:rPr lang="en-US" sz="2000" baseline="0" smtClean="0"/>
              <a:t>wiki application.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All</a:t>
            </a:r>
            <a:r>
              <a:rPr lang="en-US" sz="2000" baseline="0" dirty="0" smtClean="0"/>
              <a:t> wikis provide these </a:t>
            </a:r>
            <a:r>
              <a:rPr lang="en-US" sz="2000" baseline="0" dirty="0" smtClean="0"/>
              <a:t>operations</a:t>
            </a:r>
            <a:r>
              <a:rPr lang="en-US" sz="2000" baseline="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When you click on the plus icon to create a new</a:t>
            </a:r>
            <a:r>
              <a:rPr lang="en-US" sz="2000" baseline="0" dirty="0" smtClean="0"/>
              <a:t> page, you see this form.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All you have to do is give the page a unique name.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That name will be used to create the Web address (URL) for the new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Each page has its own URL, making it easy to link to from other wiki pages or other Web sites.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that you can also add keyword tags to a page for later retrieval.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example, if you have a wiki about baseball, you could add the tag </a:t>
            </a:r>
            <a:r>
              <a:rPr lang="en-US" sz="2000" i="1" baseline="0" dirty="0" smtClean="0"/>
              <a:t>Dodgers</a:t>
            </a:r>
            <a:r>
              <a:rPr lang="en-US" sz="2000" baseline="0" dirty="0" smtClean="0"/>
              <a:t> to pages that relate to the LA Dodgers.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you click </a:t>
            </a:r>
            <a:r>
              <a:rPr lang="en-US" sz="2000" i="1" baseline="0" dirty="0" smtClean="0"/>
              <a:t>Create</a:t>
            </a:r>
            <a:r>
              <a:rPr lang="en-US" sz="2000" baseline="0" dirty="0" smtClean="0"/>
              <a:t>, you will be taken to the word processor view, where you can enter any content you wish, clicking </a:t>
            </a:r>
            <a:r>
              <a:rPr lang="en-US" sz="2000" i="1" baseline="0" dirty="0" smtClean="0"/>
              <a:t>Save</a:t>
            </a:r>
            <a:r>
              <a:rPr lang="en-US" sz="2000" baseline="0" dirty="0" smtClean="0"/>
              <a:t> when you finish.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Clicking</a:t>
            </a:r>
            <a:r>
              <a:rPr lang="en-US" sz="2000" baseline="0" dirty="0" smtClean="0"/>
              <a:t> </a:t>
            </a:r>
            <a:r>
              <a:rPr lang="en-US" sz="2000" dirty="0" smtClean="0"/>
              <a:t>the </a:t>
            </a:r>
            <a:r>
              <a:rPr lang="en-US" sz="2000" i="1" dirty="0" smtClean="0"/>
              <a:t>Discussion</a:t>
            </a:r>
            <a:r>
              <a:rPr lang="en-US" sz="2000" baseline="0" dirty="0" smtClean="0"/>
              <a:t> icon, brings up a discussion forum for the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make a major change, it’s a good idea to explain why you did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and your colleagues are uncertain how to approach a topic, work it out in the discussion forum.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there’s a controversy over something on the page, work it out here too.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Don’t get into “edit wars” – in which one person makes a change and another deletes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Use the discussion page to arrive at a consensus.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history page is another collaboration</a:t>
            </a:r>
            <a:r>
              <a:rPr lang="en-US" sz="2000" baseline="0" dirty="0" smtClean="0"/>
              <a:t> aid.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Clicking</a:t>
            </a:r>
            <a:r>
              <a:rPr lang="en-US" sz="2000" baseline="0" dirty="0" smtClean="0"/>
              <a:t> the </a:t>
            </a:r>
            <a:r>
              <a:rPr lang="en-US" sz="2000" i="1" baseline="0" dirty="0" smtClean="0"/>
              <a:t>History</a:t>
            </a:r>
            <a:r>
              <a:rPr lang="en-US" sz="2000" baseline="0" dirty="0" smtClean="0"/>
              <a:t> icon displays a list of all previous edits, showing their dates and authors.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someone makes a mistake or vandalizes a page, it can be reverted to a previous version with a single click.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You can also compare any two versions of the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Here we see the additions (shown in green) and deletions (red) I made when I corrected a typo and added the discuss operation.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It’s easy to see what someone did when they edited a page.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someone has vandalized the wiki or made an inappropriate change, you can revert to any previous version with a single click.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do that, you should enter a discussion comment stating why.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1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Clicking on the ellipses brings up other options as shown here.</a:t>
            </a:r>
          </a:p>
          <a:p>
            <a:endParaRPr lang="en-US" sz="2000" dirty="0" smtClean="0"/>
          </a:p>
          <a:p>
            <a:r>
              <a:rPr lang="en-US" sz="2000" dirty="0" smtClean="0"/>
              <a:t>You can explore them on your</a:t>
            </a:r>
            <a:r>
              <a:rPr lang="en-US" sz="2000" baseline="0" dirty="0" smtClean="0"/>
              <a:t> own, but let’s take a look at one, </a:t>
            </a:r>
            <a:r>
              <a:rPr lang="en-US" sz="2000" i="1" baseline="0" dirty="0" smtClean="0"/>
              <a:t>Notify</a:t>
            </a:r>
            <a:r>
              <a:rPr lang="en-US" sz="2000" baseline="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As shown here, you can elect to be notified</a:t>
            </a:r>
            <a:r>
              <a:rPr lang="en-US" sz="2000" baseline="0" dirty="0" smtClean="0"/>
              <a:t> whenever the wiki is changed, when a specific page is changed or when a specific file is changed.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Notification can be through email or an RSS subscription.</a:t>
            </a:r>
          </a:p>
          <a:p>
            <a:endParaRPr lang="en-US" sz="2000" baseline="0" dirty="0" smtClean="0"/>
          </a:p>
          <a:p>
            <a:r>
              <a:rPr lang="en-US" sz="2000" baseline="0" dirty="0" err="1" smtClean="0"/>
              <a:t>Wikipedians</a:t>
            </a:r>
            <a:r>
              <a:rPr lang="en-US" sz="2000" baseline="0" dirty="0" smtClean="0"/>
              <a:t> keep up this way.</a:t>
            </a:r>
          </a:p>
          <a:p>
            <a:endParaRPr lang="en-US" sz="2000" baseline="0" dirty="0" smtClean="0"/>
          </a:p>
          <a:p>
            <a:endParaRPr lang="en-US" sz="2000" baseline="0" dirty="0" smtClean="0"/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paces.com/content/wiki-tour" TargetMode="External"/><Relationship Id="rId7" Type="http://schemas.openxmlformats.org/officeDocument/2006/relationships/hyperlink" Target="http://en.wikipedia.org/wiki/Wiki_Wiki_Shutt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.wikispaces.com/" TargetMode="External"/><Relationship Id="rId5" Type="http://schemas.openxmlformats.org/officeDocument/2006/relationships/hyperlink" Target="http://wikioperations.wikispaces.com/" TargetMode="External"/><Relationship Id="rId4" Type="http://schemas.openxmlformats.org/officeDocument/2006/relationships/hyperlink" Target="http://commoncraft.com/video-wikis-plain-engli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using a wiki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operations common to all wikis, wiki administration, “</a:t>
            </a:r>
            <a:r>
              <a:rPr lang="en-US" sz="2800" dirty="0" err="1" smtClean="0"/>
              <a:t>freemium</a:t>
            </a:r>
            <a:r>
              <a:rPr lang="en-US" sz="2800" dirty="0" smtClean="0"/>
              <a:t>” business model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9815" y="780756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Using a wiki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92" y="1023424"/>
            <a:ext cx="6006764" cy="523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9087" y="159110"/>
            <a:ext cx="345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Wiki administration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82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0" y="569801"/>
            <a:ext cx="5657282" cy="596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9419" y="741552"/>
            <a:ext cx="2964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freemium</a:t>
            </a:r>
            <a:r>
              <a:rPr lang="en-US" sz="3200" dirty="0" smtClean="0"/>
              <a:t> business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812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486356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" y="1727762"/>
            <a:ext cx="7172902" cy="371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6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7" y="474822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Self study questions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03564" y="1729379"/>
            <a:ext cx="75368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Every wiki service provides five operations. Without looking back, do you recall them?</a:t>
            </a:r>
          </a:p>
          <a:p>
            <a:endParaRPr lang="en-US" dirty="0" smtClean="0"/>
          </a:p>
          <a:p>
            <a:r>
              <a:rPr lang="en-US" dirty="0" smtClean="0"/>
              <a:t>What are the three steps in editing a page?</a:t>
            </a:r>
          </a:p>
          <a:p>
            <a:endParaRPr lang="en-US" dirty="0" smtClean="0"/>
          </a:p>
          <a:p>
            <a:r>
              <a:rPr lang="en-US" dirty="0" smtClean="0"/>
              <a:t>Is a wiki a one-many medium?  </a:t>
            </a:r>
          </a:p>
          <a:p>
            <a:endParaRPr lang="en-US" dirty="0" smtClean="0"/>
          </a:p>
          <a:p>
            <a:r>
              <a:rPr lang="en-US" dirty="0" smtClean="0"/>
              <a:t>Wikipedia is useful, but can you find other useful wikis on the Web?</a:t>
            </a:r>
          </a:p>
          <a:p>
            <a:endParaRPr lang="en-US" dirty="0" smtClean="0"/>
          </a:p>
          <a:p>
            <a:r>
              <a:rPr lang="en-US" dirty="0" smtClean="0"/>
              <a:t>The administrator of a private wiki can view a list of members – what other member operations are available?</a:t>
            </a:r>
          </a:p>
          <a:p>
            <a:endParaRPr lang="en-US" dirty="0" smtClean="0"/>
          </a:p>
          <a:p>
            <a:r>
              <a:rPr lang="en-US" dirty="0" smtClean="0"/>
              <a:t>How would the same operations apply to a shared Google Doc?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6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3" y="496373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86450" y="1503179"/>
            <a:ext cx="5571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Introduction to Wikispaces (2m 1s):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hlinkClick r:id="rId3"/>
              </a:rPr>
              <a:t>http://www.wikispaces.com/content/wiki-tour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Wikis in Plain English (3m 40s)</a:t>
            </a:r>
          </a:p>
          <a:p>
            <a:r>
              <a:rPr lang="en-US" sz="2000" dirty="0" smtClean="0">
                <a:hlinkClick r:id="rId4"/>
              </a:rPr>
              <a:t>http://commoncraft.com/video-wikis-plain-english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demonstration wiki used in this presentation:</a:t>
            </a:r>
          </a:p>
          <a:p>
            <a:r>
              <a:rPr lang="en-US" sz="2000" dirty="0" smtClean="0">
                <a:hlinkClick r:id="rId5"/>
              </a:rPr>
              <a:t>http://wikioperations.wikispaces.com/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Wikispaces help wiki, including videos:</a:t>
            </a:r>
          </a:p>
          <a:p>
            <a:r>
              <a:rPr lang="en-US" sz="2000" dirty="0" smtClean="0">
                <a:hlinkClick r:id="rId6"/>
              </a:rPr>
              <a:t>https://help.wikispaces.com/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Hawaiian busses that gave wikis their name:</a:t>
            </a:r>
          </a:p>
          <a:p>
            <a:r>
              <a:rPr lang="en-US" sz="2000" dirty="0" smtClean="0">
                <a:hlinkClick r:id="rId7"/>
              </a:rPr>
              <a:t>http://en.wikipedia.org/wiki/Wiki_Wiki_Shuttle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88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2" y="1572768"/>
            <a:ext cx="7799156" cy="441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0871" y="512064"/>
            <a:ext cx="4042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Five common operations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93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35338"/>
            <a:ext cx="75501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6648" y="513370"/>
            <a:ext cx="3270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Create a new 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110" y="513370"/>
            <a:ext cx="259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Discuss a page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35338"/>
            <a:ext cx="75501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15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8431" y="513370"/>
            <a:ext cx="364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View revision history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35338"/>
            <a:ext cx="75501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5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7" y="1835338"/>
            <a:ext cx="7540466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8131" y="523689"/>
            <a:ext cx="468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Compare previous versions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109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35338"/>
            <a:ext cx="75501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788043" y="3160186"/>
            <a:ext cx="0" cy="335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18403" y="523689"/>
            <a:ext cx="250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Other options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358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723" y="523689"/>
            <a:ext cx="3434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Change notification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35338"/>
            <a:ext cx="755015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1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1029</Words>
  <Application>Microsoft Office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42</cp:revision>
  <dcterms:created xsi:type="dcterms:W3CDTF">2010-07-13T13:09:27Z</dcterms:created>
  <dcterms:modified xsi:type="dcterms:W3CDTF">2013-04-16T15:24:11Z</dcterms:modified>
</cp:coreProperties>
</file>