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308" r:id="rId4"/>
    <p:sldId id="322" r:id="rId5"/>
    <p:sldId id="325" r:id="rId6"/>
    <p:sldId id="326" r:id="rId7"/>
    <p:sldId id="333" r:id="rId8"/>
    <p:sldId id="332" r:id="rId9"/>
    <p:sldId id="301" r:id="rId10"/>
    <p:sldId id="294" r:id="rId11"/>
    <p:sldId id="327" r:id="rId12"/>
    <p:sldId id="328" r:id="rId13"/>
    <p:sldId id="306" r:id="rId14"/>
    <p:sldId id="314" r:id="rId15"/>
    <p:sldId id="315" r:id="rId16"/>
    <p:sldId id="320" r:id="rId17"/>
    <p:sldId id="261" r:id="rId18"/>
    <p:sldId id="31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50" autoAdjust="0"/>
  </p:normalViewPr>
  <p:slideViewPr>
    <p:cSldViewPr snapToGrid="0">
      <p:cViewPr varScale="1">
        <p:scale>
          <a:sx n="68" d="100"/>
          <a:sy n="68" d="100"/>
        </p:scale>
        <p:origin x="-1843" y="-72"/>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latin typeface="+mj-lt"/>
                <a:cs typeface="Times New Roman" pitchFamily="18" charset="0"/>
              </a:rPr>
              <a:t>Collaborative</a:t>
            </a:r>
            <a:r>
              <a:rPr lang="en-US" sz="2000" baseline="0" dirty="0" smtClean="0">
                <a:latin typeface="+mj-lt"/>
                <a:cs typeface="Times New Roman" pitchFamily="18" charset="0"/>
              </a:rPr>
              <a:t> writing is more common on the Internet than in print.  </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It’s also more complex than individual writing because you must decide how to organize the effort and how to start the document.  </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We’ll look at some examples of collaborative documents and tools for creating them and different ways to organize a writing project.</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We will distinguish between synchronous and asynchronous collaboration and mention the contribution of Doug </a:t>
            </a:r>
            <a:r>
              <a:rPr lang="en-US" sz="2000" baseline="0" dirty="0" err="1" smtClean="0">
                <a:latin typeface="+mj-lt"/>
                <a:cs typeface="Times New Roman" pitchFamily="18" charset="0"/>
              </a:rPr>
              <a:t>Engelbart</a:t>
            </a:r>
            <a:r>
              <a:rPr lang="en-US" sz="2000" baseline="0" dirty="0" smtClean="0">
                <a:latin typeface="+mj-lt"/>
                <a:cs typeface="Times New Roman" pitchFamily="18" charset="0"/>
              </a:rPr>
              <a:t>. </a:t>
            </a:r>
            <a:endParaRPr lang="en-US" sz="2000" dirty="0">
              <a:latin typeface="+mj-lt"/>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j-lt"/>
                <a:cs typeface="Times New Roman" pitchFamily="18" charset="0"/>
              </a:rPr>
              <a:t>A project</a:t>
            </a:r>
            <a:r>
              <a:rPr lang="en-US" sz="2000" baseline="0" dirty="0" smtClean="0">
                <a:latin typeface="+mj-lt"/>
                <a:cs typeface="Times New Roman" pitchFamily="18" charset="0"/>
              </a:rPr>
              <a:t> might begin with a blank page or a page with a sentence or two, but one often begins with some sort of structure.</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The most highly structured would be a database in which authors complete and edit records in a strict format.</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A starting outline is less constraining, but still lends some organization to the document.</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You might also decide to change the outline itself during the project, for example adding a new section or dividing a section into two parts if it gets too long.</a:t>
            </a:r>
          </a:p>
          <a:p>
            <a:endParaRPr lang="en-US" sz="2000" baseline="0" smtClean="0">
              <a:latin typeface="+mj-lt"/>
              <a:cs typeface="Times New Roman" pitchFamily="18" charset="0"/>
            </a:endParaRPr>
          </a:p>
          <a:p>
            <a:endParaRPr lang="en-US" sz="2000" baseline="0" dirty="0" smtClean="0">
              <a:latin typeface="+mj-lt"/>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dirty="0"/>
          </a:p>
        </p:txBody>
      </p:sp>
    </p:spTree>
    <p:extLst>
      <p:ext uri="{BB962C8B-B14F-4D97-AF65-F5344CB8AC3E}">
        <p14:creationId xmlns:p14="http://schemas.microsoft.com/office/powerpoint/2010/main" val="267630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j-lt"/>
                <a:cs typeface="Times New Roman" pitchFamily="18" charset="0"/>
              </a:rPr>
              <a:t>Most </a:t>
            </a:r>
            <a:r>
              <a:rPr lang="en-US" sz="2000" baseline="0" dirty="0" smtClean="0">
                <a:latin typeface="+mj-lt"/>
                <a:cs typeface="Times New Roman" pitchFamily="18" charset="0"/>
              </a:rPr>
              <a:t>collaborative writing projects begin with a meeting -- </a:t>
            </a:r>
            <a:r>
              <a:rPr lang="en-US" sz="2000" dirty="0" smtClean="0">
                <a:latin typeface="+mj-lt"/>
                <a:cs typeface="Times New Roman" pitchFamily="18" charset="0"/>
              </a:rPr>
              <a:t>face to face or online – to organize</a:t>
            </a:r>
            <a:r>
              <a:rPr lang="en-US" sz="2000" baseline="0" dirty="0" smtClean="0">
                <a:latin typeface="+mj-lt"/>
                <a:cs typeface="Times New Roman" pitchFamily="18" charset="0"/>
              </a:rPr>
              <a:t> the project.</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You have to decide which tools to use, how to organize the team, and how to start the writing process.</a:t>
            </a:r>
            <a:endParaRPr lang="en-US" sz="2000" dirty="0">
              <a:latin typeface="+mj-lt"/>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11</a:t>
            </a:fld>
            <a:endParaRPr lang="en-US" dirty="0"/>
          </a:p>
        </p:txBody>
      </p:sp>
    </p:spTree>
    <p:extLst>
      <p:ext uri="{BB962C8B-B14F-4D97-AF65-F5344CB8AC3E}">
        <p14:creationId xmlns:p14="http://schemas.microsoft.com/office/powerpoint/2010/main" val="133654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j-lt"/>
                <a:cs typeface="Times New Roman" pitchFamily="18" charset="0"/>
              </a:rPr>
              <a:t>Collaborative writing requires a</a:t>
            </a:r>
            <a:r>
              <a:rPr lang="en-US" sz="2000" baseline="0" dirty="0" smtClean="0">
                <a:latin typeface="+mj-lt"/>
                <a:cs typeface="Times New Roman" pitchFamily="18" charset="0"/>
              </a:rPr>
              <a:t> means of discussion other than the document itself.</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Authors must be able to talk about the document as well as edit it. </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They may need to resolve a conflict, explain why they made a change, decide on who will add a section, and so forth.</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Side discussion is necessary regardless of how it is done.</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This slide shows some side discussion tools – voice over the Internet using Skype, email, the discussion page on a wiki, face-to-face conversation, Internet chat or any other means.</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Now let’s look at some collaborative writing tools, starting with asynchronous tools – tools where collaborators work at different times.</a:t>
            </a:r>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dirty="0"/>
          </a:p>
        </p:txBody>
      </p:sp>
    </p:spTree>
    <p:extLst>
      <p:ext uri="{BB962C8B-B14F-4D97-AF65-F5344CB8AC3E}">
        <p14:creationId xmlns:p14="http://schemas.microsoft.com/office/powerpoint/2010/main" val="176435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1F988-0970-46FE-B908-311CF7BD75EF}" type="slidenum">
              <a:rPr lang="en-US"/>
              <a:pPr/>
              <a:t>13</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sz="2000" dirty="0" smtClean="0">
                <a:latin typeface="+mj-lt"/>
                <a:cs typeface="Times New Roman" pitchFamily="18" charset="0"/>
              </a:rPr>
              <a:t>Every</a:t>
            </a:r>
            <a:r>
              <a:rPr lang="en-US" sz="2000" baseline="0" dirty="0" smtClean="0">
                <a:latin typeface="+mj-lt"/>
                <a:cs typeface="Times New Roman" pitchFamily="18" charset="0"/>
              </a:rPr>
              <a:t> time you edit a co-authored document, you should improve it in some way.</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It might be something simple, like fixing a spelling or grammar error.</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Or you might add something like a clarifying example or a link or reference to another document.</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You might even modify the organization of the document, perhaps adding a new section or rearranging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887F42-1D1D-4CC4-9513-57FC3729B440}" type="slidenum">
              <a:rPr lang="en-US" smtClean="0"/>
              <a:pPr eaLnBrk="1" hangingPunct="1"/>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z="2000" dirty="0" smtClean="0">
                <a:latin typeface="+mj-lt"/>
                <a:cs typeface="Times New Roman" pitchFamily="18" charset="0"/>
              </a:rPr>
              <a:t>We can also use</a:t>
            </a:r>
            <a:r>
              <a:rPr lang="en-US" sz="2000" baseline="0" dirty="0" smtClean="0">
                <a:latin typeface="+mj-lt"/>
                <a:cs typeface="Times New Roman" pitchFamily="18" charset="0"/>
              </a:rPr>
              <a:t> networked computers for collaborative writing when in the same place at the same time.</a:t>
            </a:r>
          </a:p>
          <a:p>
            <a:pPr eaLnBrk="1" hangingPunct="1"/>
            <a:endParaRPr lang="en-US" sz="2000" baseline="0" dirty="0" smtClean="0">
              <a:latin typeface="+mj-lt"/>
              <a:cs typeface="Times New Roman" pitchFamily="18" charset="0"/>
            </a:endParaRPr>
          </a:p>
          <a:p>
            <a:pPr eaLnBrk="1" hangingPunct="1"/>
            <a:r>
              <a:rPr lang="en-US" sz="2000" baseline="0" dirty="0" smtClean="0">
                <a:latin typeface="+mj-lt"/>
                <a:cs typeface="Times New Roman" pitchFamily="18" charset="0"/>
              </a:rPr>
              <a:t>This picture was taken Doug </a:t>
            </a:r>
            <a:r>
              <a:rPr lang="en-US" sz="2000" baseline="0" dirty="0" err="1" smtClean="0">
                <a:latin typeface="+mj-lt"/>
                <a:cs typeface="Times New Roman" pitchFamily="18" charset="0"/>
              </a:rPr>
              <a:t>Engelbart’s</a:t>
            </a:r>
            <a:r>
              <a:rPr lang="en-US" sz="2000" baseline="0" dirty="0" smtClean="0">
                <a:latin typeface="+mj-lt"/>
                <a:cs typeface="Times New Roman" pitchFamily="18" charset="0"/>
              </a:rPr>
              <a:t> lab in the mid 1960s.</a:t>
            </a:r>
          </a:p>
          <a:p>
            <a:pPr eaLnBrk="1" hangingPunct="1"/>
            <a:endParaRPr lang="en-US" sz="2000" baseline="0" dirty="0" smtClean="0">
              <a:latin typeface="+mj-lt"/>
              <a:cs typeface="Times New Roman" pitchFamily="18" charset="0"/>
            </a:endParaRPr>
          </a:p>
          <a:p>
            <a:pPr eaLnBrk="1" hangingPunct="1"/>
            <a:r>
              <a:rPr lang="en-US" sz="2000" dirty="0" err="1" smtClean="0">
                <a:latin typeface="+mj-lt"/>
                <a:cs typeface="Times New Roman" pitchFamily="18" charset="0"/>
              </a:rPr>
              <a:t>Engelbart</a:t>
            </a:r>
            <a:r>
              <a:rPr lang="en-US" sz="2000" baseline="0" dirty="0" smtClean="0">
                <a:latin typeface="+mj-lt"/>
                <a:cs typeface="Times New Roman" pitchFamily="18" charset="0"/>
              </a:rPr>
              <a:t> invented many of the tools we take for granted today – windowed user interfaces, the mouse, word processing with formatting on the screen and many other tools for individual and group productivity.</a:t>
            </a:r>
          </a:p>
          <a:p>
            <a:pPr eaLnBrk="1" hangingPunct="1"/>
            <a:endParaRPr lang="en-US" sz="2000" baseline="0" dirty="0" smtClean="0">
              <a:latin typeface="+mj-lt"/>
              <a:cs typeface="Times New Roman" pitchFamily="18" charset="0"/>
            </a:endParaRPr>
          </a:p>
          <a:p>
            <a:r>
              <a:rPr lang="en-US" sz="2000" dirty="0" smtClean="0">
                <a:latin typeface="+mj-lt"/>
              </a:rPr>
              <a:t>(photo: http://gcc.upb.de/www/WI/WI2/wi2_lit.nsf/KPoolKeywords/B317D00B9D22344D41256575003EEF04?OpenDocument)</a:t>
            </a:r>
            <a:endParaRPr lang="en-US" sz="2000" baseline="0" dirty="0" smtClean="0">
              <a:latin typeface="+mj-lt"/>
              <a:cs typeface="Times New Roman" pitchFamily="18" charset="0"/>
            </a:endParaRPr>
          </a:p>
          <a:p>
            <a:endParaRPr lang="en-US" sz="2000" dirty="0" smtClean="0">
              <a:latin typeface="+mj-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sz="2000" dirty="0" smtClean="0">
                <a:latin typeface="+mj-lt"/>
                <a:cs typeface="Times New Roman" pitchFamily="18" charset="0"/>
              </a:rPr>
              <a:t>We</a:t>
            </a:r>
            <a:r>
              <a:rPr lang="en-US" sz="2000" baseline="0" dirty="0" smtClean="0">
                <a:latin typeface="+mj-lt"/>
                <a:cs typeface="Times New Roman" pitchFamily="18" charset="0"/>
              </a:rPr>
              <a:t> can classify collaborative writing tools as to whether they are used synchronously or asynchronously and at the same or different place.</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Wikis, word processors and shared databases can be used at the same time, but they are generally used asynchronously.</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Screens may be shared by collaborators who are in the same room (like a classroom or business meeting room) or geographically dispersed.</a:t>
            </a:r>
            <a:endParaRPr lang="en-US" sz="2000" dirty="0" smtClean="0">
              <a:latin typeface="+mj-lt"/>
              <a:cs typeface="Times New Roman" pitchFamily="18" charset="0"/>
            </a:endParaRPr>
          </a:p>
        </p:txBody>
      </p:sp>
      <p:sp>
        <p:nvSpPr>
          <p:cNvPr id="2765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39632B-1C65-4753-8B7B-DF59DA551797}"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n-lt"/>
                <a:cs typeface="Times New Roman" pitchFamily="18" charset="0"/>
              </a:rPr>
              <a:t>We’ve seen various types of collaboratively authored documents– structured and unstructured</a:t>
            </a:r>
            <a:r>
              <a:rPr lang="en-US" sz="2000" baseline="0" dirty="0" smtClean="0">
                <a:latin typeface="+mn-lt"/>
                <a:cs typeface="Times New Roman" pitchFamily="18" charset="0"/>
              </a:rPr>
              <a:t>, co-authored and compiled.</a:t>
            </a:r>
          </a:p>
          <a:p>
            <a:endParaRPr lang="en-US" sz="2000" baseline="0" dirty="0" smtClean="0">
              <a:latin typeface="+mn-lt"/>
              <a:cs typeface="Times New Roman" pitchFamily="18" charset="0"/>
            </a:endParaRPr>
          </a:p>
          <a:p>
            <a:r>
              <a:rPr lang="en-US" sz="2000" baseline="0" dirty="0" smtClean="0">
                <a:latin typeface="+mn-lt"/>
                <a:cs typeface="Times New Roman" pitchFamily="18" charset="0"/>
              </a:rPr>
              <a:t>We also saw several synchronous and asynchronous writing tools, and learned a bit about the contributions of Doug </a:t>
            </a:r>
            <a:r>
              <a:rPr lang="en-US" sz="2000" baseline="0" dirty="0" err="1" smtClean="0">
                <a:latin typeface="+mn-lt"/>
                <a:cs typeface="Times New Roman" pitchFamily="18" charset="0"/>
              </a:rPr>
              <a:t>Engelbart</a:t>
            </a:r>
            <a:r>
              <a:rPr lang="en-US" sz="2000" baseline="0" dirty="0" smtClean="0">
                <a:latin typeface="+mn-lt"/>
                <a:cs typeface="Times New Roman" pitchFamily="18" charset="0"/>
              </a:rPr>
              <a:t>.</a:t>
            </a:r>
          </a:p>
          <a:p>
            <a:endParaRPr lang="en-US" sz="2000" baseline="0" dirty="0" smtClean="0">
              <a:latin typeface="+mn-lt"/>
              <a:cs typeface="Times New Roman" pitchFamily="18" charset="0"/>
            </a:endParaRPr>
          </a:p>
          <a:p>
            <a:r>
              <a:rPr lang="en-US" sz="2000" dirty="0" smtClean="0">
                <a:latin typeface="+mn-lt"/>
                <a:cs typeface="Times New Roman" pitchFamily="18" charset="0"/>
              </a:rPr>
              <a:t>Regardless</a:t>
            </a:r>
            <a:r>
              <a:rPr lang="en-US" sz="2000" baseline="0" dirty="0" smtClean="0">
                <a:latin typeface="+mn-lt"/>
                <a:cs typeface="Times New Roman" pitchFamily="18" charset="0"/>
              </a:rPr>
              <a:t> of the type of document you write or the tools you use, you should strive to improve the document with every edit, and we saw an example of the evolution of a wiki.</a:t>
            </a:r>
          </a:p>
          <a:p>
            <a:endParaRPr lang="en-US" sz="2000" baseline="0" dirty="0" smtClean="0">
              <a:latin typeface="+mn-lt"/>
              <a:cs typeface="Times New Roman" pitchFamily="18" charset="0"/>
            </a:endParaRPr>
          </a:p>
          <a:p>
            <a:r>
              <a:rPr lang="en-US" sz="2000" baseline="0" dirty="0" smtClean="0">
                <a:latin typeface="+mn-lt"/>
                <a:cs typeface="Times New Roman" pitchFamily="18" charset="0"/>
              </a:rPr>
              <a:t>Finally, you’ll need a planning meeting and some sort of side-communication channel to discuss your work.</a:t>
            </a:r>
            <a:endParaRPr lang="en-US" sz="2000" dirty="0" smtClean="0">
              <a:latin typeface="+mn-lt"/>
              <a:cs typeface="Times New Roman" pitchFamily="18" charset="0"/>
            </a:endParaRPr>
          </a:p>
          <a:p>
            <a:endParaRPr lang="en-US" sz="2000" dirty="0">
              <a:latin typeface="+mn-lt"/>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16</a:t>
            </a:fld>
            <a:endParaRPr lang="en-US"/>
          </a:p>
        </p:txBody>
      </p:sp>
    </p:spTree>
    <p:extLst>
      <p:ext uri="{BB962C8B-B14F-4D97-AF65-F5344CB8AC3E}">
        <p14:creationId xmlns:p14="http://schemas.microsoft.com/office/powerpoint/2010/main" val="395352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17</a:t>
            </a:fld>
            <a:endParaRPr lang="en-US"/>
          </a:p>
        </p:txBody>
      </p:sp>
    </p:spTree>
    <p:extLst>
      <p:ext uri="{BB962C8B-B14F-4D97-AF65-F5344CB8AC3E}">
        <p14:creationId xmlns:p14="http://schemas.microsoft.com/office/powerpoint/2010/main" val="2913269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18</a:t>
            </a:fld>
            <a:endParaRPr lang="en-US"/>
          </a:p>
        </p:txBody>
      </p:sp>
    </p:spTree>
    <p:extLst>
      <p:ext uri="{BB962C8B-B14F-4D97-AF65-F5344CB8AC3E}">
        <p14:creationId xmlns:p14="http://schemas.microsoft.com/office/powerpoint/2010/main" val="371341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latin typeface="+mj-lt"/>
                <a:cs typeface="Times New Roman" pitchFamily="18" charset="0"/>
              </a:rPr>
              <a:t>This presentation deals with content creation</a:t>
            </a:r>
            <a:r>
              <a:rPr lang="en-US" sz="2000" baseline="0" dirty="0" smtClean="0">
                <a:latin typeface="+mj-lt"/>
                <a:cs typeface="Times New Roman" pitchFamily="18" charset="0"/>
              </a:rPr>
              <a:t>.</a:t>
            </a:r>
            <a:endParaRPr lang="en-US" sz="2000" dirty="0">
              <a:latin typeface="+mj-lt"/>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2640E-71E7-4810-88C3-41597EC3DEDA}" type="slidenum">
              <a:rPr lang="en-US"/>
              <a:pPr/>
              <a:t>3</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sz="2000" dirty="0" smtClean="0">
                <a:latin typeface="Times New Roman" pitchFamily="18" charset="0"/>
                <a:cs typeface="Times New Roman" pitchFamily="18" charset="0"/>
              </a:rPr>
              <a:t>Collaborative</a:t>
            </a:r>
            <a:r>
              <a:rPr lang="en-US" sz="2000" baseline="0" dirty="0" smtClean="0">
                <a:latin typeface="Times New Roman" pitchFamily="18" charset="0"/>
                <a:cs typeface="Times New Roman" pitchFamily="18" charset="0"/>
              </a:rPr>
              <a:t> writing may be done by a small team or a large group.</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These are a few examples of documents written by groups of people.</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Note that several of the examples are by students in a class.</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You might want to do some of these yourself.</a:t>
            </a:r>
          </a:p>
          <a:p>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Let’s consider some ways you might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this example, Abe Lincoln is the primary author,</a:t>
            </a:r>
            <a:r>
              <a:rPr lang="en-US" sz="2000" baseline="0" dirty="0" smtClean="0"/>
              <a:t> and he has invited Larry Press to give him feedback.</a:t>
            </a:r>
          </a:p>
          <a:p>
            <a:endParaRPr lang="en-US" sz="2000" baseline="0" dirty="0" smtClean="0"/>
          </a:p>
          <a:p>
            <a:r>
              <a:rPr lang="en-US" sz="2000" baseline="0" dirty="0" smtClean="0"/>
              <a:t>Abe retains control and responsibility.</a:t>
            </a:r>
          </a:p>
          <a:p>
            <a:endParaRPr lang="en-US" sz="2000" baseline="0" dirty="0" smtClean="0"/>
          </a:p>
          <a:p>
            <a:r>
              <a:rPr lang="en-US" sz="2000" baseline="0" dirty="0" smtClean="0"/>
              <a:t>This example uses Google Docs and is shared online, but stand alone word processors like Microsoft Word have even more elaborate discussion/comment facilities.</a:t>
            </a:r>
          </a:p>
          <a:p>
            <a:endParaRPr lang="en-US" sz="2000" baseline="0" dirty="0" smtClean="0"/>
          </a:p>
          <a:p>
            <a:r>
              <a:rPr lang="en-US" sz="2000" baseline="0" dirty="0" smtClean="0"/>
              <a:t>Using a stand alone word processor requires that the co-authors email the corrected version of the document to their colleagues or post them in a </a:t>
            </a:r>
            <a:r>
              <a:rPr lang="en-US" sz="2000" baseline="0" smtClean="0"/>
              <a:t>common spot.</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4</a:t>
            </a:fld>
            <a:endParaRPr lang="en-US"/>
          </a:p>
        </p:txBody>
      </p:sp>
    </p:spTree>
    <p:extLst>
      <p:ext uri="{BB962C8B-B14F-4D97-AF65-F5344CB8AC3E}">
        <p14:creationId xmlns:p14="http://schemas.microsoft.com/office/powerpoint/2010/main" val="200034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Wikipedia article on the Mumbai terrorist attack began</a:t>
            </a:r>
            <a:r>
              <a:rPr lang="en-US" sz="2000" baseline="0" dirty="0" smtClean="0"/>
              <a:t> with a single sentence.</a:t>
            </a:r>
          </a:p>
          <a:p>
            <a:endParaRPr lang="en-US" sz="2000" baseline="0" dirty="0" smtClean="0"/>
          </a:p>
          <a:p>
            <a:r>
              <a:rPr lang="en-US" sz="2000" baseline="0" dirty="0" smtClean="0"/>
              <a:t>There was no single author and no initial structure.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a:p>
        </p:txBody>
      </p:sp>
    </p:spTree>
    <p:extLst>
      <p:ext uri="{BB962C8B-B14F-4D97-AF65-F5344CB8AC3E}">
        <p14:creationId xmlns:p14="http://schemas.microsoft.com/office/powerpoint/2010/main" val="311982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wiki was set up to support a study of the Internet</a:t>
            </a:r>
            <a:r>
              <a:rPr lang="en-US" sz="2000" baseline="0" dirty="0" smtClean="0"/>
              <a:t> in Cuba.</a:t>
            </a:r>
          </a:p>
          <a:p>
            <a:endParaRPr lang="en-US" sz="2000" baseline="0" dirty="0" smtClean="0"/>
          </a:p>
          <a:p>
            <a:r>
              <a:rPr lang="en-US" sz="2000" baseline="0" dirty="0" smtClean="0"/>
              <a:t>There were four </a:t>
            </a:r>
            <a:r>
              <a:rPr lang="en-US" sz="2000" baseline="0" dirty="0" smtClean="0"/>
              <a:t>collaborators, but one person controlled the overall structure.</a:t>
            </a:r>
            <a:endParaRPr lang="en-US" sz="2000" baseline="0" dirty="0" smtClean="0"/>
          </a:p>
          <a:p>
            <a:endParaRPr lang="en-US" sz="2000" baseline="0" dirty="0" smtClean="0"/>
          </a:p>
          <a:p>
            <a:r>
              <a:rPr lang="en-US" sz="2000" baseline="0" dirty="0" smtClean="0"/>
              <a:t>When the wiki was established in August 2010 it had a home page and five sub pages.</a:t>
            </a:r>
          </a:p>
          <a:p>
            <a:endParaRPr lang="en-US" sz="2000" baseline="0" dirty="0" smtClean="0"/>
          </a:p>
          <a:p>
            <a:r>
              <a:rPr lang="en-US" sz="2000" baseline="0" dirty="0" smtClean="0"/>
              <a:t>At first we were only working on a proposal.</a:t>
            </a:r>
          </a:p>
          <a:p>
            <a:endParaRPr lang="en-US" sz="2000" baseline="0" dirty="0" smtClean="0"/>
          </a:p>
          <a:p>
            <a:r>
              <a:rPr lang="en-US" sz="2000" baseline="0" dirty="0" smtClean="0"/>
              <a:t>When the proposal was funded on August 27, we reorganized the wiki, separating proposal pages from project pages.</a:t>
            </a:r>
          </a:p>
          <a:p>
            <a:endParaRPr lang="en-US" sz="2000" baseline="0" dirty="0" smtClean="0"/>
          </a:p>
          <a:p>
            <a:r>
              <a:rPr lang="en-US" sz="2000" baseline="0" dirty="0" smtClean="0"/>
              <a:t>By the completion of the project in December 2011, an extra page had been added to the Proposal section and the Project section had expanded from three to twelve pages.</a:t>
            </a:r>
          </a:p>
          <a:p>
            <a:endParaRPr lang="en-US" sz="2000" baseline="0" dirty="0" smtClean="0"/>
          </a:p>
          <a:p>
            <a:r>
              <a:rPr lang="en-US" sz="2000" baseline="0" dirty="0" smtClean="0"/>
              <a:t>Of course, each of those twelve pages links to other pages and documents.</a:t>
            </a:r>
          </a:p>
          <a:p>
            <a:endParaRPr lang="en-US" sz="2000" baseline="0" dirty="0" smtClean="0"/>
          </a:p>
          <a:p>
            <a:r>
              <a:rPr lang="en-US" sz="2000" baseline="0" dirty="0" smtClean="0"/>
              <a:t>One of those links was to the final report, which was submitted to the sponsor on December 3, 2011.</a:t>
            </a:r>
          </a:p>
          <a:p>
            <a:endParaRPr lang="en-US" sz="2000" baseline="0" dirty="0" smtClean="0"/>
          </a:p>
          <a:p>
            <a:r>
              <a:rPr lang="en-US" sz="2000" baseline="0" dirty="0" smtClean="0"/>
              <a:t>For an excellent video on the evolution of a wiki, see the resource link to Jon </a:t>
            </a:r>
            <a:r>
              <a:rPr lang="en-US" sz="2000" baseline="0" dirty="0" err="1" smtClean="0"/>
              <a:t>Udell’s</a:t>
            </a:r>
            <a:r>
              <a:rPr lang="en-US" sz="2000" baseline="0" dirty="0" smtClean="0"/>
              <a:t> video at the end of this presentation.</a:t>
            </a:r>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389551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have been</a:t>
            </a:r>
            <a:r>
              <a:rPr lang="en-US" sz="2000" baseline="0" dirty="0" smtClean="0"/>
              <a:t> speaking of asynchronous applications, but people have also tried synchronous writing.</a:t>
            </a:r>
          </a:p>
          <a:p>
            <a:endParaRPr lang="en-US" sz="2000" baseline="0" dirty="0" smtClean="0"/>
          </a:p>
          <a:p>
            <a:r>
              <a:rPr lang="en-US" sz="2000" baseline="0" dirty="0" smtClean="0"/>
              <a:t>Google bought </a:t>
            </a:r>
            <a:r>
              <a:rPr lang="en-US" sz="2000" baseline="0" dirty="0" err="1" smtClean="0"/>
              <a:t>Etherpad</a:t>
            </a:r>
            <a:r>
              <a:rPr lang="en-US" sz="2000" baseline="0" dirty="0" smtClean="0"/>
              <a:t>, a synchronous writing program, but dropped support and open sourced it.</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412125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j-lt"/>
                <a:cs typeface="Times New Roman" pitchFamily="18" charset="0"/>
              </a:rPr>
              <a:t>Wikis</a:t>
            </a:r>
            <a:r>
              <a:rPr lang="en-US" sz="2000" baseline="0" dirty="0" smtClean="0">
                <a:latin typeface="+mj-lt"/>
                <a:cs typeface="Times New Roman" pitchFamily="18" charset="0"/>
              </a:rPr>
              <a:t> are typically used asynchronously, but they can be used synchronously as well.</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In this short audio clip, a man describes his routine collaboration with a distant colleague.</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Note that they share a wiki, but work synchronously.</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Listen to the audio several times until you have a clear picture of how they work together and of the tools they use.</a:t>
            </a:r>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a:p>
        </p:txBody>
      </p:sp>
    </p:spTree>
    <p:extLst>
      <p:ext uri="{BB962C8B-B14F-4D97-AF65-F5344CB8AC3E}">
        <p14:creationId xmlns:p14="http://schemas.microsoft.com/office/powerpoint/2010/main" val="298978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j-lt"/>
                <a:cs typeface="Times New Roman" pitchFamily="18" charset="0"/>
              </a:rPr>
              <a:t>The</a:t>
            </a:r>
            <a:r>
              <a:rPr lang="en-US" sz="2000" baseline="0" dirty="0" smtClean="0">
                <a:latin typeface="+mj-lt"/>
                <a:cs typeface="Times New Roman" pitchFamily="18" charset="0"/>
              </a:rPr>
              <a:t> simplest way to organize a collaborative writing project, is to divide the document into sections and assign one person to each.</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This could be a written document with chapters or a database where people independently add records.</a:t>
            </a:r>
          </a:p>
          <a:p>
            <a:endParaRPr lang="en-US" sz="2000" baseline="0" dirty="0" smtClean="0">
              <a:latin typeface="+mj-lt"/>
              <a:cs typeface="Times New Roman" pitchFamily="18" charset="0"/>
            </a:endParaRPr>
          </a:p>
          <a:p>
            <a:r>
              <a:rPr lang="en-US" sz="2000" baseline="0" dirty="0" smtClean="0">
                <a:latin typeface="+mj-lt"/>
                <a:cs typeface="Times New Roman" pitchFamily="18" charset="0"/>
              </a:rPr>
              <a:t>A variation on this theme is to have each person write a first draft, then allow others to make suggestions for changes or edits.</a:t>
            </a:r>
          </a:p>
          <a:p>
            <a:endParaRPr lang="en-US" sz="2000" baseline="0" dirty="0" smtClean="0">
              <a:latin typeface="+mj-lt"/>
              <a:cs typeface="Times New Roman" pitchFamily="18" charset="0"/>
            </a:endParaRPr>
          </a:p>
          <a:p>
            <a:r>
              <a:rPr lang="en-US" sz="2000" dirty="0" smtClean="0">
                <a:latin typeface="+mj-lt"/>
                <a:cs typeface="Times New Roman" pitchFamily="18" charset="0"/>
              </a:rPr>
              <a:t>With a </a:t>
            </a:r>
            <a:r>
              <a:rPr lang="en-US" sz="2000" baseline="0" dirty="0" smtClean="0">
                <a:latin typeface="+mj-lt"/>
                <a:cs typeface="Times New Roman" pitchFamily="18" charset="0"/>
              </a:rPr>
              <a:t> co-authored document, like a Wikipedia page, every author is free to make suggestions and edits.</a:t>
            </a:r>
          </a:p>
          <a:p>
            <a:endParaRPr lang="en-US" sz="2000" baseline="0" dirty="0" smtClean="0">
              <a:latin typeface="+mj-lt"/>
              <a:cs typeface="Times New Roman" pitchFamily="18" charset="0"/>
            </a:endParaRPr>
          </a:p>
          <a:p>
            <a:endParaRPr lang="en-US" sz="2000" baseline="0" dirty="0" smtClean="0">
              <a:latin typeface="+mj-lt"/>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dirty="0"/>
          </a:p>
        </p:txBody>
      </p:sp>
    </p:spTree>
    <p:extLst>
      <p:ext uri="{BB962C8B-B14F-4D97-AF65-F5344CB8AC3E}">
        <p14:creationId xmlns:p14="http://schemas.microsoft.com/office/powerpoint/2010/main" val="336573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cis471.blogspot.com/search?q=obama" TargetMode="External"/><Relationship Id="rId7" Type="http://schemas.openxmlformats.org/officeDocument/2006/relationships/hyperlink" Target="http://cis275topics.blogspot.com/2011/02/evolution-of-wiki-page.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etherpad.com/" TargetMode="External"/><Relationship Id="rId5" Type="http://schemas.openxmlformats.org/officeDocument/2006/relationships/hyperlink" Target="http://sloan.stanford.edu/MouseSite/1968Demo.html" TargetMode="External"/><Relationship Id="rId4" Type="http://schemas.openxmlformats.org/officeDocument/2006/relationships/hyperlink" Target="http://www.dougengelbart.org/pubs/augment-3954.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piratepad.net/front-pag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m.csudh.edu/fac/lpress/471/audio/programmercolab.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organizing </a:t>
            </a:r>
            <a:r>
              <a:rPr lang="en-US" sz="2800" dirty="0"/>
              <a:t>and </a:t>
            </a:r>
            <a:r>
              <a:rPr lang="en-US" sz="2800" dirty="0" smtClean="0"/>
              <a:t>starting </a:t>
            </a:r>
            <a:r>
              <a:rPr lang="en-US" sz="2800" dirty="0"/>
              <a:t>a collaborative writing project</a:t>
            </a:r>
            <a:endParaRPr lang="en-US" sz="2800" dirty="0" smtClean="0"/>
          </a:p>
          <a:p>
            <a:pPr>
              <a:spcBef>
                <a:spcPct val="20000"/>
              </a:spcBef>
            </a:pPr>
            <a:r>
              <a:rPr lang="en-US" sz="2800" dirty="0" smtClean="0">
                <a:solidFill>
                  <a:srgbClr val="FF0000"/>
                </a:solidFill>
              </a:rPr>
              <a:t>Concepts</a:t>
            </a:r>
            <a:r>
              <a:rPr lang="en-US" sz="2800" dirty="0" smtClean="0"/>
              <a:t>: compiled versus co-authored documents, structured versus unstructured data, wiki evolution, synchronous and asynchronous collaborative writing tools, Doug </a:t>
            </a:r>
            <a:r>
              <a:rPr lang="en-US" sz="2800" dirty="0" err="1" smtClean="0"/>
              <a:t>Engelbart’s</a:t>
            </a:r>
            <a:r>
              <a:rPr lang="en-US" sz="2800" dirty="0" smtClean="0"/>
              <a:t> contribution</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2746116" y="780756"/>
            <a:ext cx="3651769" cy="584775"/>
          </a:xfrm>
          <a:prstGeom prst="rect">
            <a:avLst/>
          </a:prstGeom>
          <a:noFill/>
        </p:spPr>
        <p:txBody>
          <a:bodyPr wrap="none" rtlCol="0">
            <a:spAutoFit/>
          </a:bodyPr>
          <a:lstStyle/>
          <a:p>
            <a:r>
              <a:rPr lang="en-US" sz="3200" dirty="0" smtClean="0"/>
              <a:t>Collaborative writing</a:t>
            </a:r>
            <a:endParaRPr lang="en-US" sz="3200" dirty="0"/>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995" y="2685181"/>
            <a:ext cx="2841709" cy="2732831"/>
          </a:xfrm>
          <a:prstGeom prst="rect">
            <a:avLst/>
          </a:prstGeom>
          <a:noFill/>
          <a:ln w="19050">
            <a:solidFill>
              <a:schemeClr val="tx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77229" y="2685181"/>
            <a:ext cx="2457660" cy="1477328"/>
          </a:xfrm>
          <a:prstGeom prst="rect">
            <a:avLst/>
          </a:prstGeom>
          <a:noFill/>
        </p:spPr>
        <p:txBody>
          <a:bodyPr wrap="none" rtlCol="0">
            <a:spAutoFit/>
          </a:bodyPr>
          <a:lstStyle/>
          <a:p>
            <a:pPr marL="514350" indent="-514350">
              <a:buFont typeface="+mj-lt"/>
              <a:buAutoNum type="romanUcPeriod"/>
            </a:pPr>
            <a:r>
              <a:rPr lang="en-US" dirty="0" smtClean="0"/>
              <a:t>Title</a:t>
            </a:r>
          </a:p>
          <a:p>
            <a:pPr marL="514350" indent="-514350">
              <a:buFont typeface="+mj-lt"/>
              <a:buAutoNum type="romanUcPeriod"/>
            </a:pPr>
            <a:r>
              <a:rPr lang="en-US" dirty="0" smtClean="0"/>
              <a:t>Introduction</a:t>
            </a:r>
          </a:p>
          <a:p>
            <a:pPr marL="514350" indent="-514350">
              <a:buFont typeface="+mj-lt"/>
              <a:buAutoNum type="romanUcPeriod"/>
            </a:pPr>
            <a:r>
              <a:rPr lang="en-US" dirty="0" smtClean="0"/>
              <a:t>History</a:t>
            </a:r>
          </a:p>
          <a:p>
            <a:pPr marL="514350" indent="-514350">
              <a:buFont typeface="+mj-lt"/>
              <a:buAutoNum type="romanUcPeriod"/>
            </a:pPr>
            <a:r>
              <a:rPr lang="en-US" dirty="0" smtClean="0"/>
              <a:t>Description</a:t>
            </a:r>
          </a:p>
          <a:p>
            <a:pPr marL="514350" indent="-514350">
              <a:buFont typeface="+mj-lt"/>
              <a:buAutoNum type="romanUcPeriod"/>
            </a:pPr>
            <a:r>
              <a:rPr lang="en-US" dirty="0" smtClean="0"/>
              <a:t>Recommendations</a:t>
            </a:r>
            <a:endParaRPr lang="en-US" dirty="0"/>
          </a:p>
        </p:txBody>
      </p:sp>
      <p:sp>
        <p:nvSpPr>
          <p:cNvPr id="4" name="TextBox 3"/>
          <p:cNvSpPr txBox="1"/>
          <p:nvPr/>
        </p:nvSpPr>
        <p:spPr>
          <a:xfrm>
            <a:off x="2615150" y="412862"/>
            <a:ext cx="3694216" cy="523220"/>
          </a:xfrm>
          <a:prstGeom prst="rect">
            <a:avLst/>
          </a:prstGeom>
          <a:noFill/>
        </p:spPr>
        <p:txBody>
          <a:bodyPr wrap="none" rtlCol="0">
            <a:spAutoFit/>
          </a:bodyPr>
          <a:lstStyle/>
          <a:p>
            <a:r>
              <a:rPr lang="en-US" sz="2800" dirty="0" smtClean="0"/>
              <a:t>Light and tight structure</a:t>
            </a:r>
            <a:endParaRPr lang="en-US" sz="2800" dirty="0"/>
          </a:p>
        </p:txBody>
      </p:sp>
      <p:sp>
        <p:nvSpPr>
          <p:cNvPr id="2" name="TextBox 1"/>
          <p:cNvSpPr txBox="1"/>
          <p:nvPr/>
        </p:nvSpPr>
        <p:spPr>
          <a:xfrm>
            <a:off x="1277229" y="2026763"/>
            <a:ext cx="2402068" cy="369332"/>
          </a:xfrm>
          <a:prstGeom prst="rect">
            <a:avLst/>
          </a:prstGeom>
          <a:noFill/>
        </p:spPr>
        <p:txBody>
          <a:bodyPr wrap="none" rtlCol="0">
            <a:spAutoFit/>
          </a:bodyPr>
          <a:lstStyle/>
          <a:p>
            <a:r>
              <a:rPr lang="en-US" dirty="0" smtClean="0"/>
              <a:t>Wiki or word processor</a:t>
            </a:r>
            <a:endParaRPr lang="en-US" dirty="0"/>
          </a:p>
        </p:txBody>
      </p:sp>
      <p:sp>
        <p:nvSpPr>
          <p:cNvPr id="6" name="TextBox 5"/>
          <p:cNvSpPr txBox="1"/>
          <p:nvPr/>
        </p:nvSpPr>
        <p:spPr>
          <a:xfrm>
            <a:off x="5107995" y="2026763"/>
            <a:ext cx="1058175" cy="369332"/>
          </a:xfrm>
          <a:prstGeom prst="rect">
            <a:avLst/>
          </a:prstGeom>
          <a:noFill/>
        </p:spPr>
        <p:txBody>
          <a:bodyPr wrap="none" rtlCol="0">
            <a:spAutoFit/>
          </a:bodyPr>
          <a:lstStyle/>
          <a:p>
            <a:r>
              <a:rPr lang="en-US" dirty="0" smtClean="0"/>
              <a:t>Database</a:t>
            </a:r>
            <a:endParaRPr lang="en-US" dirty="0"/>
          </a:p>
        </p:txBody>
      </p:sp>
    </p:spTree>
    <p:extLst>
      <p:ext uri="{BB962C8B-B14F-4D97-AF65-F5344CB8AC3E}">
        <p14:creationId xmlns:p14="http://schemas.microsoft.com/office/powerpoint/2010/main" val="260250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642" y="2343192"/>
            <a:ext cx="888474" cy="7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140" y="3003811"/>
            <a:ext cx="888474" cy="7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686" y="5149517"/>
            <a:ext cx="888474" cy="7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90487" y="943276"/>
            <a:ext cx="3563027" cy="584775"/>
          </a:xfrm>
          <a:prstGeom prst="rect">
            <a:avLst/>
          </a:prstGeom>
          <a:noFill/>
        </p:spPr>
        <p:txBody>
          <a:bodyPr wrap="none" rtlCol="0">
            <a:spAutoFit/>
          </a:bodyPr>
          <a:lstStyle/>
          <a:p>
            <a:r>
              <a:rPr lang="en-US" sz="3200" dirty="0" smtClean="0"/>
              <a:t>Preliminary meeting</a:t>
            </a:r>
            <a:endParaRPr lang="en-US" sz="3200" dirty="0"/>
          </a:p>
        </p:txBody>
      </p:sp>
    </p:spTree>
    <p:extLst>
      <p:ext uri="{BB962C8B-B14F-4D97-AF65-F5344CB8AC3E}">
        <p14:creationId xmlns:p14="http://schemas.microsoft.com/office/powerpoint/2010/main" val="29235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229" y="2106977"/>
            <a:ext cx="1734761" cy="79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750" y="2106977"/>
            <a:ext cx="1881254" cy="109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0" name="Picture 16" descr="Convers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91" y="4777875"/>
            <a:ext cx="1364970" cy="1360247"/>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033" y="4627153"/>
            <a:ext cx="4582256" cy="16616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83975" y="402237"/>
            <a:ext cx="4776051" cy="584775"/>
          </a:xfrm>
          <a:prstGeom prst="rect">
            <a:avLst/>
          </a:prstGeom>
          <a:noFill/>
        </p:spPr>
        <p:txBody>
          <a:bodyPr wrap="none" rtlCol="0">
            <a:spAutoFit/>
          </a:bodyPr>
          <a:lstStyle/>
          <a:p>
            <a:pPr algn="ctr"/>
            <a:r>
              <a:rPr lang="en-US" sz="3200" dirty="0" smtClean="0"/>
              <a:t>Side discussion is necessary</a:t>
            </a:r>
            <a:endParaRPr lang="en-US" sz="3200" dirty="0"/>
          </a:p>
        </p:txBody>
      </p:sp>
      <p:pic>
        <p:nvPicPr>
          <p:cNvPr id="6164"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1949" y="1634833"/>
            <a:ext cx="1240102" cy="86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229" y="3410112"/>
            <a:ext cx="4171950" cy="49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0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normAutofit/>
          </a:bodyPr>
          <a:lstStyle/>
          <a:p>
            <a:r>
              <a:rPr lang="en-US" sz="3200" dirty="0" smtClean="0"/>
              <a:t>Improve the document with every edit</a:t>
            </a:r>
            <a:endParaRPr lang="en-US" sz="3200" dirty="0"/>
          </a:p>
        </p:txBody>
      </p:sp>
      <p:sp>
        <p:nvSpPr>
          <p:cNvPr id="43011" name="Rectangle 3"/>
          <p:cNvSpPr>
            <a:spLocks noGrp="1" noChangeArrowheads="1"/>
          </p:cNvSpPr>
          <p:nvPr>
            <p:ph type="body" idx="1"/>
          </p:nvPr>
        </p:nvSpPr>
        <p:spPr>
          <a:xfrm>
            <a:off x="1479884" y="1638701"/>
            <a:ext cx="6164982" cy="3915076"/>
          </a:xfrm>
        </p:spPr>
        <p:txBody>
          <a:bodyPr>
            <a:normAutofit/>
          </a:bodyPr>
          <a:lstStyle/>
          <a:p>
            <a:r>
              <a:rPr lang="en-US" sz="2400" dirty="0" smtClean="0"/>
              <a:t>Fix a typo or spelling error</a:t>
            </a:r>
            <a:endParaRPr lang="en-US" sz="2400" dirty="0"/>
          </a:p>
          <a:p>
            <a:r>
              <a:rPr lang="en-US" sz="2400" dirty="0"/>
              <a:t>Fix </a:t>
            </a:r>
            <a:r>
              <a:rPr lang="en-US" sz="2400" dirty="0" smtClean="0"/>
              <a:t>a grammatical error</a:t>
            </a:r>
            <a:endParaRPr lang="en-US" sz="2400" dirty="0"/>
          </a:p>
          <a:p>
            <a:r>
              <a:rPr lang="en-US" sz="2400" dirty="0"/>
              <a:t>Rewrite </a:t>
            </a:r>
            <a:r>
              <a:rPr lang="en-US" sz="2400" dirty="0" smtClean="0"/>
              <a:t>an awkward </a:t>
            </a:r>
            <a:r>
              <a:rPr lang="en-US" sz="2400" dirty="0"/>
              <a:t>or ambiguous </a:t>
            </a:r>
            <a:r>
              <a:rPr lang="en-US" sz="2400" dirty="0" smtClean="0"/>
              <a:t>sentence</a:t>
            </a:r>
            <a:endParaRPr lang="en-US" sz="2400" dirty="0"/>
          </a:p>
          <a:p>
            <a:r>
              <a:rPr lang="en-US" sz="2400" dirty="0" smtClean="0"/>
              <a:t>Add a reference</a:t>
            </a:r>
          </a:p>
          <a:p>
            <a:r>
              <a:rPr lang="en-US" sz="2400" dirty="0" smtClean="0"/>
              <a:t>Add a link</a:t>
            </a:r>
          </a:p>
          <a:p>
            <a:r>
              <a:rPr lang="en-US" sz="2400" dirty="0" smtClean="0"/>
              <a:t>Add </a:t>
            </a:r>
            <a:r>
              <a:rPr lang="en-US" sz="2400" dirty="0"/>
              <a:t>a clarifying example</a:t>
            </a:r>
          </a:p>
          <a:p>
            <a:r>
              <a:rPr lang="en-US" sz="2400" dirty="0"/>
              <a:t>Add </a:t>
            </a:r>
            <a:r>
              <a:rPr lang="en-US" sz="2400" dirty="0" smtClean="0"/>
              <a:t>a new section to the document</a:t>
            </a:r>
          </a:p>
          <a:p>
            <a:r>
              <a:rPr lang="en-US" sz="2400" dirty="0" smtClean="0"/>
              <a:t>Reorganize </a:t>
            </a:r>
            <a:r>
              <a:rPr lang="en-US" sz="2400" dirty="0"/>
              <a:t>or rearrange the document</a:t>
            </a:r>
          </a:p>
          <a:p>
            <a:endParaRPr lang="en-US" dirty="0"/>
          </a:p>
        </p:txBody>
      </p:sp>
    </p:spTree>
    <p:extLst>
      <p:ext uri="{BB962C8B-B14F-4D97-AF65-F5344CB8AC3E}">
        <p14:creationId xmlns:p14="http://schemas.microsoft.com/office/powerpoint/2010/main" val="282944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98438"/>
            <a:ext cx="9144000" cy="639762"/>
          </a:xfrm>
        </p:spPr>
        <p:txBody>
          <a:bodyPr>
            <a:normAutofit/>
          </a:bodyPr>
          <a:lstStyle/>
          <a:p>
            <a:pPr eaLnBrk="1" hangingPunct="1"/>
            <a:r>
              <a:rPr lang="en-US" sz="2800" dirty="0" smtClean="0"/>
              <a:t>Same time, same place</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92224"/>
            <a:ext cx="6648450" cy="443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4"/>
          <p:cNvSpPr>
            <a:spLocks noChangeArrowheads="1"/>
          </p:cNvSpPr>
          <p:nvPr/>
        </p:nvSpPr>
        <p:spPr bwMode="auto">
          <a:xfrm>
            <a:off x="0" y="598805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t>Doug </a:t>
            </a:r>
            <a:r>
              <a:rPr lang="en-US" sz="2000" dirty="0" err="1"/>
              <a:t>Englebart</a:t>
            </a:r>
            <a:r>
              <a:rPr lang="en-US" sz="2000" dirty="0"/>
              <a:t>, </a:t>
            </a:r>
            <a:r>
              <a:rPr lang="en-US" sz="2000" dirty="0" smtClean="0"/>
              <a:t>a computer </a:t>
            </a:r>
            <a:r>
              <a:rPr lang="en-US" sz="2000" dirty="0"/>
              <a:t>augmented meeting</a:t>
            </a:r>
          </a:p>
        </p:txBody>
      </p:sp>
    </p:spTree>
    <p:extLst>
      <p:ext uri="{BB962C8B-B14F-4D97-AF65-F5344CB8AC3E}">
        <p14:creationId xmlns:p14="http://schemas.microsoft.com/office/powerpoint/2010/main" val="985926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7843059"/>
              </p:ext>
            </p:extLst>
          </p:nvPr>
        </p:nvGraphicFramePr>
        <p:xfrm>
          <a:off x="990600" y="1905000"/>
          <a:ext cx="7086600" cy="4006512"/>
        </p:xfrm>
        <a:graphic>
          <a:graphicData uri="http://schemas.openxmlformats.org/drawingml/2006/table">
            <a:tbl>
              <a:tblPr firstRow="1" firstCol="1">
                <a:tableStyleId>{2D5ABB26-0587-4C30-8999-92F81FD0307C}</a:tableStyleId>
              </a:tblPr>
              <a:tblGrid>
                <a:gridCol w="1828800"/>
                <a:gridCol w="2590800"/>
                <a:gridCol w="2667000"/>
              </a:tblGrid>
              <a:tr h="736633">
                <a:tc>
                  <a:txBody>
                    <a:bodyPr/>
                    <a:lstStyle/>
                    <a:p>
                      <a:endParaRPr lang="en-US" sz="2000" dirty="0">
                        <a:latin typeface="Calibri" pitchFamily="34" charset="0"/>
                        <a:cs typeface="Calibri" pitchFamily="34" charset="0"/>
                      </a:endParaRPr>
                    </a:p>
                  </a:txBody>
                  <a:tcPr marL="137160" marR="137160" marT="137166" marB="13716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Same time</a:t>
                      </a:r>
                    </a:p>
                    <a:p>
                      <a:pPr algn="ctr"/>
                      <a:r>
                        <a:rPr lang="en-US" sz="2000" dirty="0" smtClean="0">
                          <a:latin typeface="Calibri" pitchFamily="34" charset="0"/>
                          <a:cs typeface="Calibri" pitchFamily="34" charset="0"/>
                        </a:rPr>
                        <a:t>(synchronous)</a:t>
                      </a:r>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latin typeface="Calibri" pitchFamily="34" charset="0"/>
                          <a:cs typeface="Calibri" pitchFamily="34" charset="0"/>
                        </a:rPr>
                        <a:t>Different time</a:t>
                      </a:r>
                    </a:p>
                    <a:p>
                      <a:pPr algn="ctr"/>
                      <a:r>
                        <a:rPr lang="en-US" sz="2000" dirty="0" smtClean="0">
                          <a:latin typeface="Calibri" pitchFamily="34" charset="0"/>
                          <a:cs typeface="Calibri" pitchFamily="34" charset="0"/>
                        </a:rPr>
                        <a:t>(asynchronous)</a:t>
                      </a:r>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47865">
                <a:tc>
                  <a:txBody>
                    <a:bodyPr/>
                    <a:lstStyle/>
                    <a:p>
                      <a:r>
                        <a:rPr lang="en-US" sz="2000" dirty="0" smtClean="0">
                          <a:latin typeface="Calibri" pitchFamily="34" charset="0"/>
                          <a:cs typeface="Calibri" pitchFamily="34" charset="0"/>
                        </a:rPr>
                        <a:t>Same place</a:t>
                      </a:r>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smtClean="0">
                          <a:latin typeface="Calibri" pitchFamily="34" charset="0"/>
                          <a:cs typeface="Calibri" pitchFamily="34" charset="0"/>
                        </a:rPr>
                        <a:t>Shared</a:t>
                      </a:r>
                      <a:r>
                        <a:rPr lang="en-US" sz="2000" baseline="0" dirty="0" smtClean="0">
                          <a:latin typeface="Calibri" pitchFamily="34" charset="0"/>
                          <a:cs typeface="Calibri" pitchFamily="34" charset="0"/>
                        </a:rPr>
                        <a:t> screen in class or conference room</a:t>
                      </a:r>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4715">
                <a:tc>
                  <a:txBody>
                    <a:bodyPr/>
                    <a:lstStyle/>
                    <a:p>
                      <a:r>
                        <a:rPr lang="en-US" sz="2000" dirty="0" smtClean="0">
                          <a:latin typeface="Calibri" pitchFamily="34" charset="0"/>
                          <a:cs typeface="Calibri" pitchFamily="34" charset="0"/>
                        </a:rPr>
                        <a:t>Different place</a:t>
                      </a:r>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Teleconference</a:t>
                      </a:r>
                      <a:r>
                        <a:rPr lang="en-US" sz="2000" baseline="0" dirty="0" smtClean="0">
                          <a:latin typeface="Calibri" pitchFamily="34" charset="0"/>
                          <a:cs typeface="Calibri" pitchFamily="34" charset="0"/>
                        </a:rPr>
                        <a:t> with shared document</a:t>
                      </a:r>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Calibri" pitchFamily="34" charset="0"/>
                          <a:cs typeface="Calibri" pitchFamily="34" charset="0"/>
                        </a:rPr>
                        <a:t>Wiki, Google</a:t>
                      </a:r>
                      <a:r>
                        <a:rPr lang="en-US" sz="2000" baseline="0" dirty="0" smtClean="0">
                          <a:latin typeface="Calibri" pitchFamily="34" charset="0"/>
                          <a:cs typeface="Calibri" pitchFamily="34" charset="0"/>
                        </a:rPr>
                        <a:t> Doc and other word processors, shared data base</a:t>
                      </a:r>
                      <a:endParaRPr lang="en-US" sz="2000" dirty="0">
                        <a:latin typeface="Calibri" pitchFamily="34" charset="0"/>
                        <a:cs typeface="Calibri" pitchFamily="34" charset="0"/>
                      </a:endParaRPr>
                    </a:p>
                  </a:txBody>
                  <a:tcPr marL="137160" marR="137160" marT="137166" marB="1371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16" name="TextBox 4"/>
          <p:cNvSpPr txBox="1">
            <a:spLocks noChangeArrowheads="1"/>
          </p:cNvSpPr>
          <p:nvPr/>
        </p:nvSpPr>
        <p:spPr bwMode="auto">
          <a:xfrm>
            <a:off x="2276475" y="533400"/>
            <a:ext cx="4566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smtClean="0">
                <a:latin typeface="Calibri" pitchFamily="34" charset="0"/>
                <a:cs typeface="Calibri" pitchFamily="34" charset="0"/>
              </a:rPr>
              <a:t>Collaborative writing tools</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48286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cument"/>
          <p:cNvSpPr>
            <a:spLocks noEditPoints="1" noChangeArrowheads="1"/>
          </p:cNvSpPr>
          <p:nvPr/>
        </p:nvSpPr>
        <p:spPr bwMode="auto">
          <a:xfrm rot="10800000">
            <a:off x="5575465" y="2493968"/>
            <a:ext cx="1418618" cy="19155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774" y="1189807"/>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485" y="2914996"/>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496" y="1500399"/>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728" y="5179651"/>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5251" y="2914997"/>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2644" y="4409532"/>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3833" y="1621036"/>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02" y="5038668"/>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984" y="3797395"/>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flipH="1">
            <a:off x="6387760" y="1820735"/>
            <a:ext cx="118967" cy="54306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47077" y="2037152"/>
            <a:ext cx="228388" cy="38089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586933" y="4541026"/>
            <a:ext cx="70420" cy="45961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63076" y="3261303"/>
            <a:ext cx="398195"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62675" y="2106024"/>
            <a:ext cx="595139" cy="3879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95283" y="4215849"/>
            <a:ext cx="580896" cy="32587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61271" y="4603307"/>
            <a:ext cx="430543" cy="576345"/>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7162675" y="3797395"/>
            <a:ext cx="554710" cy="19118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62675" y="3324006"/>
            <a:ext cx="243926" cy="1277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2694" y="1889412"/>
            <a:ext cx="1775230" cy="584775"/>
          </a:xfrm>
          <a:prstGeom prst="rect">
            <a:avLst/>
          </a:prstGeom>
          <a:noFill/>
        </p:spPr>
        <p:txBody>
          <a:bodyPr wrap="none" rtlCol="0">
            <a:spAutoFit/>
          </a:bodyPr>
          <a:lstStyle/>
          <a:p>
            <a:r>
              <a:rPr lang="en-US" sz="3200" dirty="0" smtClean="0"/>
              <a:t>Summary</a:t>
            </a:r>
            <a:endParaRPr lang="en-US" sz="3200" dirty="0"/>
          </a:p>
        </p:txBody>
      </p:sp>
    </p:spTree>
    <p:extLst>
      <p:ext uri="{BB962C8B-B14F-4D97-AF65-F5344CB8AC3E}">
        <p14:creationId xmlns:p14="http://schemas.microsoft.com/office/powerpoint/2010/main" val="162812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528" y="655540"/>
            <a:ext cx="3544945" cy="584775"/>
          </a:xfrm>
          <a:prstGeom prst="rect">
            <a:avLst/>
          </a:prstGeom>
          <a:noFill/>
        </p:spPr>
        <p:txBody>
          <a:bodyPr wrap="none" rtlCol="0">
            <a:spAutoFit/>
          </a:bodyPr>
          <a:lstStyle/>
          <a:p>
            <a:pPr algn="ctr"/>
            <a:r>
              <a:rPr lang="en-US" sz="3200" dirty="0" smtClean="0"/>
              <a:t>Self-study </a:t>
            </a:r>
            <a:r>
              <a:rPr lang="en-US" sz="3200" dirty="0"/>
              <a:t>q</a:t>
            </a:r>
            <a:r>
              <a:rPr lang="en-US" sz="3200" dirty="0" smtClean="0"/>
              <a:t>uestions</a:t>
            </a:r>
            <a:endParaRPr lang="en-US" sz="3200" dirty="0"/>
          </a:p>
        </p:txBody>
      </p:sp>
      <p:sp>
        <p:nvSpPr>
          <p:cNvPr id="3" name="TextBox 2"/>
          <p:cNvSpPr txBox="1"/>
          <p:nvPr/>
        </p:nvSpPr>
        <p:spPr>
          <a:xfrm>
            <a:off x="938095" y="1835834"/>
            <a:ext cx="7541239" cy="3139321"/>
          </a:xfrm>
          <a:prstGeom prst="rect">
            <a:avLst/>
          </a:prstGeom>
          <a:noFill/>
        </p:spPr>
        <p:txBody>
          <a:bodyPr wrap="square" rtlCol="0">
            <a:spAutoFit/>
          </a:bodyPr>
          <a:lstStyle/>
          <a:p>
            <a:pPr marL="342900" indent="-342900">
              <a:buFont typeface="+mj-lt"/>
              <a:buAutoNum type="arabicPeriod"/>
            </a:pPr>
            <a:r>
              <a:rPr lang="en-US" dirty="0" smtClean="0"/>
              <a:t>What is the difference between compiled and co-authored documents?</a:t>
            </a:r>
            <a:endParaRPr lang="en-US" dirty="0"/>
          </a:p>
          <a:p>
            <a:pPr marL="342900" indent="-342900">
              <a:buFont typeface="+mj-lt"/>
              <a:buAutoNum type="arabicPeriod"/>
            </a:pPr>
            <a:r>
              <a:rPr lang="en-US" dirty="0" smtClean="0"/>
              <a:t>What is the difference between structured and unstructured documents?</a:t>
            </a:r>
            <a:endParaRPr lang="en-US" dirty="0"/>
          </a:p>
          <a:p>
            <a:pPr marL="342900" indent="-342900">
              <a:buFont typeface="+mj-lt"/>
              <a:buAutoNum type="arabicPeriod"/>
            </a:pPr>
            <a:r>
              <a:rPr lang="en-US" dirty="0" smtClean="0"/>
              <a:t>Have you written anything in collaboration with someone else?  If so, what was it and how did you organize the project?  How did you divide the work?  Did you run into any practical or people problems?</a:t>
            </a:r>
            <a:endParaRPr lang="en-US" dirty="0"/>
          </a:p>
          <a:p>
            <a:pPr marL="342900" indent="-342900">
              <a:buFont typeface="+mj-lt"/>
              <a:buAutoNum type="arabicPeriod"/>
            </a:pPr>
            <a:r>
              <a:rPr lang="en-US" dirty="0" smtClean="0"/>
              <a:t>How might the students in your class use a wiki to share knowledge and effort and improve the learning process?</a:t>
            </a:r>
            <a:endParaRPr lang="en-US" dirty="0"/>
          </a:p>
          <a:p>
            <a:pPr marL="342900" indent="-342900">
              <a:buFont typeface="+mj-lt"/>
              <a:buAutoNum type="arabicPeriod"/>
            </a:pPr>
            <a:r>
              <a:rPr lang="en-US" dirty="0" smtClean="0"/>
              <a:t>List the collaboration tools used by the man in the audio you listened to and state what each is and how he and his colleague use them.</a:t>
            </a:r>
          </a:p>
          <a:p>
            <a:pPr marL="342900" indent="-342900">
              <a:buFont typeface="+mj-lt"/>
              <a:buAutoNum type="arabicPeriod"/>
            </a:pPr>
            <a:r>
              <a:rPr lang="en-US" dirty="0" smtClean="0"/>
              <a:t>Google Doug </a:t>
            </a:r>
            <a:r>
              <a:rPr lang="en-US" dirty="0" err="1" smtClean="0"/>
              <a:t>Engelbart</a:t>
            </a:r>
            <a:r>
              <a:rPr lang="en-US" dirty="0" smtClean="0"/>
              <a:t> and list some of the tools he invented that you use today.</a:t>
            </a:r>
          </a:p>
        </p:txBody>
      </p:sp>
    </p:spTree>
    <p:extLst>
      <p:ext uri="{BB962C8B-B14F-4D97-AF65-F5344CB8AC3E}">
        <p14:creationId xmlns:p14="http://schemas.microsoft.com/office/powerpoint/2010/main" val="171198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0" y="177430"/>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3" name="TextBox 2"/>
          <p:cNvSpPr txBox="1"/>
          <p:nvPr/>
        </p:nvSpPr>
        <p:spPr>
          <a:xfrm>
            <a:off x="994163" y="893069"/>
            <a:ext cx="7150949" cy="4801314"/>
          </a:xfrm>
          <a:prstGeom prst="rect">
            <a:avLst/>
          </a:prstGeom>
          <a:noFill/>
        </p:spPr>
        <p:txBody>
          <a:bodyPr wrap="square" rtlCol="0">
            <a:spAutoFit/>
          </a:bodyPr>
          <a:lstStyle/>
          <a:p>
            <a:r>
              <a:rPr lang="en-US" dirty="0" smtClean="0"/>
              <a:t>People are trying to find ways to contribute to structured documents in discussion of political issues and legislation.  None have been particularly successful to date, but here is a link to </a:t>
            </a:r>
            <a:r>
              <a:rPr lang="en-US" dirty="0" smtClean="0">
                <a:hlinkClick r:id="rId3"/>
              </a:rPr>
              <a:t>further discussion</a:t>
            </a:r>
            <a:r>
              <a:rPr lang="en-US" dirty="0" smtClean="0"/>
              <a:t>.</a:t>
            </a:r>
          </a:p>
          <a:p>
            <a:endParaRPr lang="en-US" dirty="0"/>
          </a:p>
          <a:p>
            <a:r>
              <a:rPr lang="en-US" dirty="0" err="1"/>
              <a:t>Engelbart</a:t>
            </a:r>
            <a:r>
              <a:rPr lang="en-US" dirty="0"/>
              <a:t>, Douglas C.; English, W. K.: A research center for augmenting human intellect, in: Proceedings of the Fall Joint Computer Conference, San Francisco, Calif., Dec. 9-11, AFIPS, Reston, VA </a:t>
            </a:r>
            <a:r>
              <a:rPr lang="en-US" dirty="0" smtClean="0"/>
              <a:t>1968:</a:t>
            </a:r>
          </a:p>
          <a:p>
            <a:r>
              <a:rPr lang="en-US" dirty="0">
                <a:hlinkClick r:id="rId4"/>
              </a:rPr>
              <a:t>http://www.dougengelbart.org/pubs/augment-3954.html</a:t>
            </a:r>
            <a:r>
              <a:rPr lang="en-US" dirty="0"/>
              <a:t/>
            </a:r>
            <a:br>
              <a:rPr lang="en-US" dirty="0"/>
            </a:br>
            <a:endParaRPr lang="en-US" dirty="0" smtClean="0"/>
          </a:p>
          <a:p>
            <a:r>
              <a:rPr lang="en-US" dirty="0"/>
              <a:t>Video of </a:t>
            </a:r>
            <a:r>
              <a:rPr lang="en-US" dirty="0" smtClean="0"/>
              <a:t>the highly influential demonstration of </a:t>
            </a:r>
            <a:r>
              <a:rPr lang="en-US" dirty="0" err="1" smtClean="0"/>
              <a:t>Engelbart’s</a:t>
            </a:r>
            <a:r>
              <a:rPr lang="en-US" dirty="0" smtClean="0"/>
              <a:t> work at the above conference:</a:t>
            </a:r>
          </a:p>
          <a:p>
            <a:r>
              <a:rPr lang="en-US" dirty="0" smtClean="0">
                <a:cs typeface="Times New Roman" pitchFamily="18" charset="0"/>
                <a:hlinkClick r:id="rId5"/>
              </a:rPr>
              <a:t>http</a:t>
            </a:r>
            <a:r>
              <a:rPr lang="en-US" dirty="0">
                <a:cs typeface="Times New Roman" pitchFamily="18" charset="0"/>
                <a:hlinkClick r:id="rId5"/>
              </a:rPr>
              <a:t>://</a:t>
            </a:r>
            <a:r>
              <a:rPr lang="en-US" dirty="0" smtClean="0">
                <a:cs typeface="Times New Roman" pitchFamily="18" charset="0"/>
                <a:hlinkClick r:id="rId5"/>
              </a:rPr>
              <a:t>sloan.stanford.edu/MouseSite/1968Demo.html</a:t>
            </a:r>
            <a:endParaRPr lang="en-US" dirty="0" smtClean="0">
              <a:cs typeface="Times New Roman" pitchFamily="18" charset="0"/>
            </a:endParaRPr>
          </a:p>
          <a:p>
            <a:endParaRPr lang="en-US" dirty="0">
              <a:cs typeface="Times New Roman" pitchFamily="18" charset="0"/>
            </a:endParaRPr>
          </a:p>
          <a:p>
            <a:r>
              <a:rPr lang="en-US" dirty="0" smtClean="0">
                <a:cs typeface="Times New Roman" pitchFamily="18" charset="0"/>
              </a:rPr>
              <a:t>List of </a:t>
            </a:r>
            <a:r>
              <a:rPr lang="en-US" dirty="0" err="1" smtClean="0">
                <a:cs typeface="Times New Roman" pitchFamily="18" charset="0"/>
              </a:rPr>
              <a:t>Etherpad</a:t>
            </a:r>
            <a:r>
              <a:rPr lang="en-US" dirty="0" smtClean="0">
                <a:cs typeface="Times New Roman" pitchFamily="18" charset="0"/>
              </a:rPr>
              <a:t> servers:  </a:t>
            </a:r>
            <a:r>
              <a:rPr lang="en-US" dirty="0">
                <a:hlinkClick r:id="rId6"/>
              </a:rPr>
              <a:t>http://etherpad.com</a:t>
            </a:r>
            <a:r>
              <a:rPr lang="en-US" dirty="0" smtClean="0">
                <a:hlinkClick r:id="rId6"/>
              </a:rPr>
              <a:t>/</a:t>
            </a:r>
            <a:endParaRPr lang="en-US" dirty="0" smtClean="0"/>
          </a:p>
          <a:p>
            <a:endParaRPr lang="en-US" dirty="0" smtClean="0"/>
          </a:p>
          <a:p>
            <a:r>
              <a:rPr lang="en-US" dirty="0" smtClean="0"/>
              <a:t>Topic module featuring Jon </a:t>
            </a:r>
            <a:r>
              <a:rPr lang="en-US" dirty="0" err="1" smtClean="0"/>
              <a:t>Udell’s</a:t>
            </a:r>
            <a:r>
              <a:rPr lang="en-US" dirty="0" smtClean="0"/>
              <a:t> video on the evolution of a wiki page:</a:t>
            </a:r>
          </a:p>
          <a:p>
            <a:r>
              <a:rPr lang="en-US" dirty="0">
                <a:hlinkClick r:id="rId7"/>
              </a:rPr>
              <a:t>http://cis275topics.blogspot.com/2011/02/evolution-of-wiki-page.html</a:t>
            </a:r>
            <a:endParaRPr lang="en-US" dirty="0"/>
          </a:p>
        </p:txBody>
      </p:sp>
    </p:spTree>
    <p:extLst>
      <p:ext uri="{BB962C8B-B14F-4D97-AF65-F5344CB8AC3E}">
        <p14:creationId xmlns:p14="http://schemas.microsoft.com/office/powerpoint/2010/main" val="1104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539837"/>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763150"/>
            <a:ext cx="4719234" cy="4876800"/>
          </a:xfrm>
        </p:spPr>
        <p:txBody>
          <a:bodyPr>
            <a:normAutofit/>
          </a:bodyPr>
          <a:lstStyle/>
          <a:p>
            <a:r>
              <a:rPr lang="en-US" sz="2800" dirty="0"/>
              <a:t>Internet concepts</a:t>
            </a:r>
          </a:p>
          <a:p>
            <a:pPr lvl="1"/>
            <a:r>
              <a:rPr lang="en-US" dirty="0"/>
              <a:t>Applications</a:t>
            </a:r>
          </a:p>
          <a:p>
            <a:pPr lvl="1"/>
            <a:r>
              <a:rPr lang="en-US" dirty="0" smtClean="0"/>
              <a:t>Technology</a:t>
            </a:r>
            <a:endParaRPr lang="en-US" dirty="0"/>
          </a:p>
          <a:p>
            <a:pPr lvl="1"/>
            <a:r>
              <a:rPr lang="en-US" dirty="0"/>
              <a:t>Implications</a:t>
            </a:r>
          </a:p>
          <a:p>
            <a:r>
              <a:rPr lang="en-US" sz="2800" dirty="0"/>
              <a:t>Internet skills</a:t>
            </a:r>
          </a:p>
          <a:p>
            <a:pPr lvl="1"/>
            <a:r>
              <a:rPr lang="en-US" dirty="0"/>
              <a:t>Application development</a:t>
            </a:r>
          </a:p>
          <a:p>
            <a:pPr lvl="1"/>
            <a:r>
              <a:rPr lang="en-US" dirty="0">
                <a:solidFill>
                  <a:srgbClr val="FF0000"/>
                </a:solidFill>
              </a:rPr>
              <a:t>Content </a:t>
            </a:r>
            <a:r>
              <a:rPr lang="en-US" dirty="0" smtClean="0">
                <a:solidFill>
                  <a:srgbClr val="FF0000"/>
                </a:solidFill>
              </a:rPr>
              <a:t>creation (text)</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7949" y="364156"/>
            <a:ext cx="8229600" cy="792163"/>
          </a:xfrm>
        </p:spPr>
        <p:txBody>
          <a:bodyPr>
            <a:normAutofit/>
          </a:bodyPr>
          <a:lstStyle/>
          <a:p>
            <a:r>
              <a:rPr lang="en-US" sz="2800" dirty="0"/>
              <a:t>Collaborative writing examples</a:t>
            </a:r>
          </a:p>
        </p:txBody>
      </p:sp>
      <p:sp>
        <p:nvSpPr>
          <p:cNvPr id="11267" name="Rectangle 3"/>
          <p:cNvSpPr>
            <a:spLocks noGrp="1" noChangeArrowheads="1"/>
          </p:cNvSpPr>
          <p:nvPr>
            <p:ph type="body" idx="1"/>
          </p:nvPr>
        </p:nvSpPr>
        <p:spPr>
          <a:xfrm>
            <a:off x="486075" y="1556084"/>
            <a:ext cx="8229600" cy="4267200"/>
          </a:xfrm>
        </p:spPr>
        <p:txBody>
          <a:bodyPr>
            <a:normAutofit lnSpcReduction="10000"/>
          </a:bodyPr>
          <a:lstStyle/>
          <a:p>
            <a:pPr>
              <a:lnSpc>
                <a:spcPct val="80000"/>
              </a:lnSpc>
            </a:pPr>
            <a:r>
              <a:rPr lang="en-US" sz="2200" dirty="0"/>
              <a:t>A collection of independent articles like Wikipedia</a:t>
            </a:r>
          </a:p>
          <a:p>
            <a:pPr>
              <a:lnSpc>
                <a:spcPct val="80000"/>
              </a:lnSpc>
            </a:pPr>
            <a:r>
              <a:rPr lang="en-US" sz="2200" dirty="0"/>
              <a:t>An article or report written by two or more people</a:t>
            </a:r>
          </a:p>
          <a:p>
            <a:pPr>
              <a:lnSpc>
                <a:spcPct val="80000"/>
              </a:lnSpc>
            </a:pPr>
            <a:r>
              <a:rPr lang="en-US" sz="2200" dirty="0"/>
              <a:t>The manual for a program</a:t>
            </a:r>
          </a:p>
          <a:p>
            <a:pPr>
              <a:lnSpc>
                <a:spcPct val="80000"/>
              </a:lnSpc>
            </a:pPr>
            <a:r>
              <a:rPr lang="en-US" sz="2200" dirty="0"/>
              <a:t>The evolving plan for a project</a:t>
            </a:r>
          </a:p>
          <a:p>
            <a:pPr>
              <a:lnSpc>
                <a:spcPct val="80000"/>
              </a:lnSpc>
            </a:pPr>
            <a:r>
              <a:rPr lang="en-US" sz="2200" dirty="0"/>
              <a:t>The description of an event as it is occurring</a:t>
            </a:r>
          </a:p>
          <a:p>
            <a:pPr>
              <a:lnSpc>
                <a:spcPct val="80000"/>
              </a:lnSpc>
            </a:pPr>
            <a:r>
              <a:rPr lang="en-US" sz="2200" dirty="0"/>
              <a:t>Students sharing lecture notes</a:t>
            </a:r>
          </a:p>
          <a:p>
            <a:pPr>
              <a:lnSpc>
                <a:spcPct val="80000"/>
              </a:lnSpc>
            </a:pPr>
            <a:r>
              <a:rPr lang="en-US" sz="2200" dirty="0"/>
              <a:t>Students compiling a list of points needing clarification (What was confusing in today’s lecture?)</a:t>
            </a:r>
          </a:p>
          <a:p>
            <a:pPr>
              <a:lnSpc>
                <a:spcPct val="80000"/>
              </a:lnSpc>
            </a:pPr>
            <a:r>
              <a:rPr lang="en-US" sz="2200" dirty="0"/>
              <a:t>Students compiling a list of possible exam questions</a:t>
            </a:r>
          </a:p>
          <a:p>
            <a:pPr>
              <a:lnSpc>
                <a:spcPct val="80000"/>
              </a:lnSpc>
            </a:pPr>
            <a:r>
              <a:rPr lang="en-US" sz="2200" dirty="0"/>
              <a:t>Students co-authoring a term paper or answering an essay </a:t>
            </a:r>
            <a:r>
              <a:rPr lang="en-US" sz="2200" dirty="0" smtClean="0"/>
              <a:t>question</a:t>
            </a:r>
          </a:p>
          <a:p>
            <a:pPr>
              <a:lnSpc>
                <a:spcPct val="80000"/>
              </a:lnSpc>
            </a:pPr>
            <a:r>
              <a:rPr lang="en-US" sz="2200" dirty="0" smtClean="0"/>
              <a:t>Students gathering examples of valuable resources on the Internet</a:t>
            </a:r>
            <a:endParaRPr lang="en-US" sz="2200" dirty="0"/>
          </a:p>
          <a:p>
            <a:pPr>
              <a:lnSpc>
                <a:spcPct val="80000"/>
              </a:lnSpc>
            </a:pPr>
            <a:endParaRPr lang="en-US" sz="2200" dirty="0" smtClean="0"/>
          </a:p>
          <a:p>
            <a:pPr>
              <a:lnSpc>
                <a:spcPct val="80000"/>
              </a:lnSpc>
            </a:pPr>
            <a:endParaRPr lang="en-US" sz="2200" dirty="0"/>
          </a:p>
          <a:p>
            <a:pPr marL="0" indent="0">
              <a:lnSpc>
                <a:spcPct val="80000"/>
              </a:lnSpc>
              <a:buNone/>
            </a:pPr>
            <a:r>
              <a:rPr lang="en-US" sz="2800" dirty="0" smtClean="0"/>
              <a:t>    Let’s look at a couple of examples …</a:t>
            </a:r>
            <a:endParaRPr lang="en-US" sz="2800" dirty="0"/>
          </a:p>
        </p:txBody>
      </p:sp>
    </p:spTree>
    <p:extLst>
      <p:ext uri="{BB962C8B-B14F-4D97-AF65-F5344CB8AC3E}">
        <p14:creationId xmlns:p14="http://schemas.microsoft.com/office/powerpoint/2010/main" val="35457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90" y="1663802"/>
            <a:ext cx="8009661" cy="342774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79810" y="546265"/>
            <a:ext cx="4584397" cy="523220"/>
          </a:xfrm>
          <a:prstGeom prst="rect">
            <a:avLst/>
          </a:prstGeom>
          <a:noFill/>
        </p:spPr>
        <p:txBody>
          <a:bodyPr wrap="none" rtlCol="0">
            <a:spAutoFit/>
          </a:bodyPr>
          <a:lstStyle/>
          <a:p>
            <a:pPr algn="ctr"/>
            <a:r>
              <a:rPr lang="en-US" sz="2800" dirty="0" smtClean="0"/>
              <a:t>Primary author retains control</a:t>
            </a:r>
            <a:endParaRPr lang="en-US" sz="2800" dirty="0"/>
          </a:p>
        </p:txBody>
      </p:sp>
      <p:sp>
        <p:nvSpPr>
          <p:cNvPr id="6" name="TextBox 5"/>
          <p:cNvSpPr txBox="1"/>
          <p:nvPr/>
        </p:nvSpPr>
        <p:spPr>
          <a:xfrm>
            <a:off x="553986" y="5755576"/>
            <a:ext cx="4400820" cy="461665"/>
          </a:xfrm>
          <a:prstGeom prst="rect">
            <a:avLst/>
          </a:prstGeom>
          <a:noFill/>
        </p:spPr>
        <p:txBody>
          <a:bodyPr wrap="none" rtlCol="0">
            <a:spAutoFit/>
          </a:bodyPr>
          <a:lstStyle/>
          <a:p>
            <a:pPr algn="ctr"/>
            <a:r>
              <a:rPr lang="en-US" sz="2400" dirty="0" smtClean="0"/>
              <a:t>Shared document word processor</a:t>
            </a:r>
            <a:endParaRPr lang="en-US" sz="2400" dirty="0"/>
          </a:p>
        </p:txBody>
      </p:sp>
    </p:spTree>
    <p:extLst>
      <p:ext uri="{BB962C8B-B14F-4D97-AF65-F5344CB8AC3E}">
        <p14:creationId xmlns:p14="http://schemas.microsoft.com/office/powerpoint/2010/main" val="295497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71" y="2128156"/>
            <a:ext cx="1901614" cy="420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0955" y="1389492"/>
            <a:ext cx="4857188" cy="1477328"/>
          </a:xfrm>
          <a:prstGeom prst="rect">
            <a:avLst/>
          </a:prstGeom>
        </p:spPr>
        <p:txBody>
          <a:bodyPr wrap="square">
            <a:spAutoFit/>
          </a:bodyPr>
          <a:lstStyle/>
          <a:p>
            <a:r>
              <a:rPr lang="en-US" dirty="0" smtClean="0"/>
              <a:t>Began with a single sentence:</a:t>
            </a:r>
          </a:p>
          <a:p>
            <a:endParaRPr lang="en-US" dirty="0"/>
          </a:p>
          <a:p>
            <a:r>
              <a:rPr lang="en-US" dirty="0" smtClean="0"/>
              <a:t>“The </a:t>
            </a:r>
            <a:r>
              <a:rPr lang="en-US" dirty="0"/>
              <a:t>26 November 2008 Mumbai terrorist attacks were a series of attacks by terrorists in Mumbai, India. 25 are injured and 2 killed</a:t>
            </a:r>
            <a:r>
              <a:rPr lang="en-US" dirty="0" smtClean="0"/>
              <a:t>.”</a:t>
            </a:r>
            <a:endParaRPr lang="en-US" dirty="0"/>
          </a:p>
        </p:txBody>
      </p:sp>
      <p:pic>
        <p:nvPicPr>
          <p:cNvPr id="4" name="Picture 2" descr="http://1.bp.blogspot.com/-vGfQ6fx_Ens/TZyjJpixx6I/AAAAAAAAB0A/Pt97mD_C4NU/s640/mumbai_att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939" y="3725252"/>
            <a:ext cx="4694203" cy="2589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2377" y="368300"/>
            <a:ext cx="4039247" cy="523220"/>
          </a:xfrm>
          <a:prstGeom prst="rect">
            <a:avLst/>
          </a:prstGeom>
          <a:noFill/>
        </p:spPr>
        <p:txBody>
          <a:bodyPr wrap="none" rtlCol="0">
            <a:spAutoFit/>
          </a:bodyPr>
          <a:lstStyle/>
          <a:p>
            <a:pPr algn="ctr"/>
            <a:r>
              <a:rPr lang="en-US" sz="2800" dirty="0" smtClean="0"/>
              <a:t>Joint authors, no structure</a:t>
            </a:r>
            <a:endParaRPr lang="en-US" sz="2800" dirty="0"/>
          </a:p>
        </p:txBody>
      </p:sp>
      <p:sp>
        <p:nvSpPr>
          <p:cNvPr id="5" name="Rectangle 4"/>
          <p:cNvSpPr/>
          <p:nvPr/>
        </p:nvSpPr>
        <p:spPr>
          <a:xfrm>
            <a:off x="6736227" y="1389492"/>
            <a:ext cx="1260292" cy="369332"/>
          </a:xfrm>
          <a:prstGeom prst="rect">
            <a:avLst/>
          </a:prstGeom>
        </p:spPr>
        <p:txBody>
          <a:bodyPr wrap="square">
            <a:spAutoFit/>
          </a:bodyPr>
          <a:lstStyle/>
          <a:p>
            <a:r>
              <a:rPr lang="en-US" dirty="0" smtClean="0"/>
              <a:t>Today:</a:t>
            </a:r>
            <a:endParaRPr lang="en-US" dirty="0"/>
          </a:p>
        </p:txBody>
      </p:sp>
    </p:spTree>
    <p:extLst>
      <p:ext uri="{BB962C8B-B14F-4D97-AF65-F5344CB8AC3E}">
        <p14:creationId xmlns:p14="http://schemas.microsoft.com/office/powerpoint/2010/main" val="50030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76" y="929345"/>
            <a:ext cx="2480530" cy="196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6275" y="752577"/>
            <a:ext cx="4458615" cy="892552"/>
          </a:xfrm>
          <a:prstGeom prst="rect">
            <a:avLst/>
          </a:prstGeom>
          <a:noFill/>
        </p:spPr>
        <p:txBody>
          <a:bodyPr wrap="square" rtlCol="0">
            <a:spAutoFit/>
          </a:bodyPr>
          <a:lstStyle/>
          <a:p>
            <a:r>
              <a:rPr lang="en-US" sz="2600" dirty="0" smtClean="0"/>
              <a:t>One person in charge of structure, team contributes</a:t>
            </a:r>
            <a:endParaRPr lang="en-US" sz="2600" dirty="0"/>
          </a:p>
        </p:txBody>
      </p:sp>
      <p:sp>
        <p:nvSpPr>
          <p:cNvPr id="3" name="TextBox 2"/>
          <p:cNvSpPr txBox="1"/>
          <p:nvPr/>
        </p:nvSpPr>
        <p:spPr>
          <a:xfrm>
            <a:off x="866276" y="2896983"/>
            <a:ext cx="1700145" cy="369332"/>
          </a:xfrm>
          <a:prstGeom prst="rect">
            <a:avLst/>
          </a:prstGeom>
          <a:noFill/>
        </p:spPr>
        <p:txBody>
          <a:bodyPr wrap="none" rtlCol="0">
            <a:spAutoFit/>
          </a:bodyPr>
          <a:lstStyle/>
          <a:p>
            <a:r>
              <a:rPr lang="en-US" dirty="0" smtClean="0"/>
              <a:t>August 13, 2010</a:t>
            </a:r>
            <a:endParaRPr lang="en-US" dirty="0"/>
          </a:p>
        </p:txBody>
      </p:sp>
      <p:sp>
        <p:nvSpPr>
          <p:cNvPr id="6" name="TextBox 5"/>
          <p:cNvSpPr txBox="1"/>
          <p:nvPr/>
        </p:nvSpPr>
        <p:spPr>
          <a:xfrm>
            <a:off x="5369648" y="5705943"/>
            <a:ext cx="1906291" cy="369332"/>
          </a:xfrm>
          <a:prstGeom prst="rect">
            <a:avLst/>
          </a:prstGeom>
          <a:noFill/>
        </p:spPr>
        <p:txBody>
          <a:bodyPr wrap="none" rtlCol="0">
            <a:spAutoFit/>
          </a:bodyPr>
          <a:lstStyle/>
          <a:p>
            <a:r>
              <a:rPr lang="en-US" dirty="0" smtClean="0"/>
              <a:t>December 3, 2011</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2335" y="2139160"/>
            <a:ext cx="2847880" cy="225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9649" y="3347952"/>
            <a:ext cx="2955730" cy="233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35712" y="4402934"/>
            <a:ext cx="1700145" cy="369332"/>
          </a:xfrm>
          <a:prstGeom prst="rect">
            <a:avLst/>
          </a:prstGeom>
          <a:noFill/>
        </p:spPr>
        <p:txBody>
          <a:bodyPr wrap="none" rtlCol="0">
            <a:spAutoFit/>
          </a:bodyPr>
          <a:lstStyle/>
          <a:p>
            <a:r>
              <a:rPr lang="en-US" dirty="0" smtClean="0"/>
              <a:t>August 27, 2010</a:t>
            </a:r>
            <a:endParaRPr lang="en-US" dirty="0"/>
          </a:p>
        </p:txBody>
      </p:sp>
    </p:spTree>
    <p:extLst>
      <p:ext uri="{BB962C8B-B14F-4D97-AF65-F5344CB8AC3E}">
        <p14:creationId xmlns:p14="http://schemas.microsoft.com/office/powerpoint/2010/main" val="110822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31" y="1349295"/>
            <a:ext cx="8567367" cy="337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92337" y="401444"/>
            <a:ext cx="3159327" cy="523220"/>
          </a:xfrm>
          <a:prstGeom prst="rect">
            <a:avLst/>
          </a:prstGeom>
          <a:noFill/>
        </p:spPr>
        <p:txBody>
          <a:bodyPr wrap="none" rtlCol="0">
            <a:spAutoFit/>
          </a:bodyPr>
          <a:lstStyle/>
          <a:p>
            <a:pPr algn="ctr"/>
            <a:r>
              <a:rPr lang="en-US" sz="2800" dirty="0" smtClean="0"/>
              <a:t>Synchronous writing</a:t>
            </a:r>
            <a:endParaRPr lang="en-US" sz="2800" dirty="0"/>
          </a:p>
        </p:txBody>
      </p:sp>
      <p:sp>
        <p:nvSpPr>
          <p:cNvPr id="3" name="Rectangle 2"/>
          <p:cNvSpPr/>
          <p:nvPr/>
        </p:nvSpPr>
        <p:spPr>
          <a:xfrm>
            <a:off x="2432504" y="5422617"/>
            <a:ext cx="4278992" cy="461665"/>
          </a:xfrm>
          <a:prstGeom prst="rect">
            <a:avLst/>
          </a:prstGeom>
        </p:spPr>
        <p:txBody>
          <a:bodyPr wrap="none">
            <a:spAutoFit/>
          </a:bodyPr>
          <a:lstStyle/>
          <a:p>
            <a:pPr algn="ctr"/>
            <a:r>
              <a:rPr lang="en-US" sz="2400" dirty="0">
                <a:hlinkClick r:id="rId4"/>
              </a:rPr>
              <a:t>http://piratepad.net/front-page/</a:t>
            </a:r>
            <a:endParaRPr lang="en-US" sz="2400"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17" y="6009689"/>
            <a:ext cx="641513" cy="6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55896" y="6145780"/>
            <a:ext cx="6673039" cy="461665"/>
          </a:xfrm>
          <a:prstGeom prst="rect">
            <a:avLst/>
          </a:prstGeom>
          <a:noFill/>
        </p:spPr>
        <p:txBody>
          <a:bodyPr wrap="square" rtlCol="0">
            <a:spAutoFit/>
          </a:bodyPr>
          <a:lstStyle/>
          <a:p>
            <a:r>
              <a:rPr lang="en-US" sz="2400" dirty="0" smtClean="0"/>
              <a:t>Let’s try it.</a:t>
            </a:r>
            <a:endParaRPr lang="en-US" sz="2400" dirty="0"/>
          </a:p>
        </p:txBody>
      </p:sp>
    </p:spTree>
    <p:extLst>
      <p:ext uri="{BB962C8B-B14F-4D97-AF65-F5344CB8AC3E}">
        <p14:creationId xmlns:p14="http://schemas.microsoft.com/office/powerpoint/2010/main" val="55538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27" y="5021263"/>
            <a:ext cx="7218946" cy="461665"/>
          </a:xfrm>
          <a:prstGeom prst="rect">
            <a:avLst/>
          </a:prstGeom>
        </p:spPr>
        <p:txBody>
          <a:bodyPr wrap="square">
            <a:spAutoFit/>
          </a:bodyPr>
          <a:lstStyle/>
          <a:p>
            <a:r>
              <a:rPr lang="en-US" sz="2400" dirty="0" smtClean="0">
                <a:hlinkClick r:id="rId3"/>
              </a:rPr>
              <a:t>Audio description</a:t>
            </a:r>
            <a:r>
              <a:rPr lang="en-US" sz="2400" dirty="0" smtClean="0"/>
              <a:t> of synchronous collaboration (1m 46s)</a:t>
            </a:r>
            <a:endParaRPr lang="en-US" sz="2400" dirty="0"/>
          </a:p>
        </p:txBody>
      </p:sp>
      <p:sp>
        <p:nvSpPr>
          <p:cNvPr id="3" name="TextBox 2"/>
          <p:cNvSpPr txBox="1"/>
          <p:nvPr/>
        </p:nvSpPr>
        <p:spPr>
          <a:xfrm>
            <a:off x="1365033" y="1058779"/>
            <a:ext cx="6413935" cy="584775"/>
          </a:xfrm>
          <a:prstGeom prst="rect">
            <a:avLst/>
          </a:prstGeom>
          <a:noFill/>
        </p:spPr>
        <p:txBody>
          <a:bodyPr wrap="none" rtlCol="0">
            <a:spAutoFit/>
          </a:bodyPr>
          <a:lstStyle/>
          <a:p>
            <a:r>
              <a:rPr lang="en-US" sz="3200" dirty="0" smtClean="0"/>
              <a:t>A synchronous collaboration example</a:t>
            </a:r>
            <a:endParaRPr lang="en-US" sz="3200" dirty="0"/>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825" y="2264266"/>
            <a:ext cx="1772350" cy="16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171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7281641"/>
              </p:ext>
            </p:extLst>
          </p:nvPr>
        </p:nvGraphicFramePr>
        <p:xfrm>
          <a:off x="2030277" y="1840398"/>
          <a:ext cx="1146876" cy="3852918"/>
        </p:xfrm>
        <a:graphic>
          <a:graphicData uri="http://schemas.openxmlformats.org/drawingml/2006/table">
            <a:tbl>
              <a:tblPr firstCol="1">
                <a:tableStyleId>{5C22544A-7EE6-4342-B048-85BDC9FD1C3A}</a:tableStyleId>
              </a:tblPr>
              <a:tblGrid>
                <a:gridCol w="1146876"/>
              </a:tblGrid>
              <a:tr h="1284306">
                <a:tc>
                  <a:txBody>
                    <a:bodyPr/>
                    <a:lstStyle/>
                    <a:p>
                      <a:r>
                        <a:rPr lang="en-US" sz="1800" dirty="0" smtClean="0">
                          <a:solidFill>
                            <a:schemeClr val="tx1"/>
                          </a:solidFill>
                        </a:rPr>
                        <a:t>Chapter 1</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4306">
                <a:tc>
                  <a:txBody>
                    <a:bodyPr/>
                    <a:lstStyle/>
                    <a:p>
                      <a:r>
                        <a:rPr lang="en-US" sz="1800" dirty="0" smtClean="0">
                          <a:solidFill>
                            <a:schemeClr val="tx1"/>
                          </a:solidFill>
                        </a:rPr>
                        <a:t>Chapter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4306">
                <a:tc>
                  <a:txBody>
                    <a:bodyPr/>
                    <a:lstStyle/>
                    <a:p>
                      <a:r>
                        <a:rPr lang="en-US" sz="1800" dirty="0" smtClean="0">
                          <a:solidFill>
                            <a:schemeClr val="tx1"/>
                          </a:solidFill>
                        </a:rPr>
                        <a:t>Chapter 3</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1391540" y="395206"/>
            <a:ext cx="6601744" cy="584775"/>
          </a:xfrm>
          <a:prstGeom prst="rect">
            <a:avLst/>
          </a:prstGeom>
          <a:noFill/>
        </p:spPr>
        <p:txBody>
          <a:bodyPr wrap="none" rtlCol="0">
            <a:spAutoFit/>
          </a:bodyPr>
          <a:lstStyle/>
          <a:p>
            <a:r>
              <a:rPr lang="en-US" sz="3200" dirty="0" smtClean="0"/>
              <a:t>Compiled and co-authored documents</a:t>
            </a:r>
            <a:endParaRPr lang="en-US" sz="3200" dirty="0"/>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66" y="2178491"/>
            <a:ext cx="639872" cy="55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66" y="3384171"/>
            <a:ext cx="639872" cy="55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66" y="4680279"/>
            <a:ext cx="639872" cy="55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1404996" y="2465357"/>
            <a:ext cx="509887"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1698" y="3685753"/>
            <a:ext cx="473185"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4996" y="4967145"/>
            <a:ext cx="509887" cy="40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p:cNvSpPr>
            <a:spLocks noEditPoints="1" noChangeArrowheads="1"/>
          </p:cNvSpPr>
          <p:nvPr/>
        </p:nvSpPr>
        <p:spPr bwMode="auto">
          <a:xfrm rot="10800000">
            <a:off x="5871204" y="2837729"/>
            <a:ext cx="1418618" cy="19155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513" y="1533568"/>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24" y="3258757"/>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235" y="1844160"/>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1467" y="5523412"/>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0990" y="3258758"/>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8383" y="4753293"/>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572" y="1964797"/>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2541" y="5382429"/>
            <a:ext cx="623084"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3723" y="4141156"/>
            <a:ext cx="604316" cy="5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a:xfrm flipH="1">
            <a:off x="6683499" y="2164496"/>
            <a:ext cx="118967" cy="54306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42816" y="2380913"/>
            <a:ext cx="228388" cy="38089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6882672" y="4884787"/>
            <a:ext cx="70420" cy="45961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58815" y="3605064"/>
            <a:ext cx="398195"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458414" y="2449785"/>
            <a:ext cx="595139" cy="3879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191022" y="4559610"/>
            <a:ext cx="580896" cy="32587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757010" y="4947068"/>
            <a:ext cx="430543" cy="576345"/>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7458414" y="4141156"/>
            <a:ext cx="554710" cy="19118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458414" y="3667767"/>
            <a:ext cx="243926" cy="127744"/>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85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20652</TotalTime>
  <Words>1783</Words>
  <Application>Microsoft Office PowerPoint</Application>
  <PresentationFormat>On-screen Show (4:3)</PresentationFormat>
  <Paragraphs>225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Where does this topic fit?</vt:lpstr>
      <vt:lpstr>Collaborative writing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 the document with every edit</vt:lpstr>
      <vt:lpstr>Same time, same place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cp:lastModifiedBy>
  <cp:revision>121</cp:revision>
  <dcterms:created xsi:type="dcterms:W3CDTF">2010-07-13T13:09:27Z</dcterms:created>
  <dcterms:modified xsi:type="dcterms:W3CDTF">2012-11-06T23:38:30Z</dcterms:modified>
</cp:coreProperties>
</file>