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63" r:id="rId2"/>
    <p:sldId id="264" r:id="rId3"/>
    <p:sldId id="291" r:id="rId4"/>
    <p:sldId id="268" r:id="rId5"/>
    <p:sldId id="269" r:id="rId6"/>
    <p:sldId id="292" r:id="rId7"/>
    <p:sldId id="276" r:id="rId8"/>
    <p:sldId id="259" r:id="rId9"/>
    <p:sldId id="285" r:id="rId10"/>
    <p:sldId id="277" r:id="rId11"/>
    <p:sldId id="283" r:id="rId12"/>
    <p:sldId id="289" r:id="rId13"/>
    <p:sldId id="290" r:id="rId14"/>
    <p:sldId id="293" r:id="rId15"/>
    <p:sldId id="295" r:id="rId16"/>
    <p:sldId id="296" r:id="rId17"/>
    <p:sldId id="281" r:id="rId18"/>
    <p:sldId id="294" r:id="rId19"/>
    <p:sldId id="261"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752" autoAdjust="0"/>
  </p:normalViewPr>
  <p:slideViewPr>
    <p:cSldViewPr snapToGrid="0" snapToObjects="1">
      <p:cViewPr varScale="1">
        <p:scale>
          <a:sx n="52" d="100"/>
          <a:sy n="52" d="100"/>
        </p:scale>
        <p:origin x="1552" y="21"/>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EAA7B8-C9E3-430F-AF36-0900B4878D36}" type="datetimeFigureOut">
              <a:rPr lang="en-US" smtClean="0"/>
              <a:t>1/29/2020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C71822-4C48-4054-802C-DE4A10B77D14}" type="slidenum">
              <a:rPr lang="en-US" smtClean="0"/>
              <a:t>‹#›</a:t>
            </a:fld>
            <a:endParaRPr lang="en-US" dirty="0"/>
          </a:p>
        </p:txBody>
      </p:sp>
    </p:spTree>
    <p:extLst>
      <p:ext uri="{BB962C8B-B14F-4D97-AF65-F5344CB8AC3E}">
        <p14:creationId xmlns:p14="http://schemas.microsoft.com/office/powerpoint/2010/main" val="1149243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90EB78-57B6-4F01-8CDA-2C3212E30F40}" type="slidenum">
              <a:rPr lang="en-US"/>
              <a:pPr/>
              <a:t>1</a:t>
            </a:fld>
            <a:endParaRPr lang="en-US" dirty="0"/>
          </a:p>
        </p:txBody>
      </p:sp>
      <p:sp>
        <p:nvSpPr>
          <p:cNvPr id="24578" name="Rectangle 2"/>
          <p:cNvSpPr>
            <a:spLocks noGrp="1" noRot="1" noChangeAspect="1" noChangeArrowheads="1" noTextEdit="1"/>
          </p:cNvSpPr>
          <p:nvPr>
            <p:ph type="sldImg"/>
          </p:nvPr>
        </p:nvSpPr>
        <p:spPr>
          <a:xfrm>
            <a:off x="381000" y="685800"/>
            <a:ext cx="6096000" cy="3429000"/>
          </a:xfrm>
          <a:ln/>
        </p:spPr>
      </p:sp>
      <p:sp>
        <p:nvSpPr>
          <p:cNvPr id="24579" name="Rectangle 3"/>
          <p:cNvSpPr>
            <a:spLocks noGrp="1" noChangeArrowheads="1"/>
          </p:cNvSpPr>
          <p:nvPr>
            <p:ph type="body" idx="1"/>
          </p:nvPr>
        </p:nvSpPr>
        <p:spPr/>
        <p:txBody>
          <a:bodyPr/>
          <a:lstStyle/>
          <a:p>
            <a:r>
              <a:rPr lang="en-US" sz="2000" dirty="0" smtClean="0">
                <a:latin typeface="+mn-lt"/>
                <a:cs typeface="Times New Roman" pitchFamily="18" charset="0"/>
              </a:rPr>
              <a:t>We are covering three general</a:t>
            </a:r>
            <a:r>
              <a:rPr lang="en-US" sz="2000" baseline="0" dirty="0" smtClean="0">
                <a:latin typeface="+mn-lt"/>
                <a:cs typeface="Times New Roman" pitchFamily="18" charset="0"/>
              </a:rPr>
              <a:t> types of Internet writing – conversational and collaborative writing and the writing of short documents.  </a:t>
            </a:r>
          </a:p>
          <a:p>
            <a:endParaRPr lang="en-US" sz="2000" baseline="0" dirty="0" smtClean="0">
              <a:latin typeface="+mn-lt"/>
              <a:cs typeface="Times New Roman" pitchFamily="18" charset="0"/>
            </a:endParaRPr>
          </a:p>
          <a:p>
            <a:r>
              <a:rPr lang="en-US" sz="2000" baseline="0" dirty="0" smtClean="0">
                <a:latin typeface="+mn-lt"/>
                <a:cs typeface="Times New Roman" pitchFamily="18" charset="0"/>
              </a:rPr>
              <a:t>This presentation focuses on techniques for improving our short documents.</a:t>
            </a:r>
            <a:endParaRPr lang="en-US" sz="2000" dirty="0">
              <a:latin typeface="+mn-lt"/>
              <a:cs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2000" dirty="0" smtClean="0">
                <a:latin typeface="+mn-lt"/>
                <a:cs typeface="Times New Roman" pitchFamily="18" charset="0"/>
              </a:rPr>
              <a:t>Remember</a:t>
            </a:r>
            <a:r>
              <a:rPr lang="en-US" sz="2000" baseline="0" dirty="0" smtClean="0">
                <a:latin typeface="+mn-lt"/>
                <a:cs typeface="Times New Roman" pitchFamily="18" charset="0"/>
              </a:rPr>
              <a:t> that people read superficially on the Internet.</a:t>
            </a:r>
          </a:p>
          <a:p>
            <a:endParaRPr lang="en-US" sz="2000" baseline="0" dirty="0" smtClean="0">
              <a:latin typeface="+mn-lt"/>
              <a:cs typeface="Times New Roman" pitchFamily="18" charset="0"/>
            </a:endParaRPr>
          </a:p>
          <a:p>
            <a:r>
              <a:rPr lang="en-US" sz="2000" dirty="0" smtClean="0">
                <a:latin typeface="+mn-lt"/>
                <a:cs typeface="Times New Roman" pitchFamily="18" charset="0"/>
              </a:rPr>
              <a:t>Pay particular attention to the title and first sentence.</a:t>
            </a:r>
          </a:p>
          <a:p>
            <a:endParaRPr lang="en-US" sz="2000" dirty="0" smtClean="0">
              <a:latin typeface="+mn-lt"/>
              <a:cs typeface="Times New Roman" pitchFamily="18" charset="0"/>
            </a:endParaRPr>
          </a:p>
          <a:p>
            <a:r>
              <a:rPr lang="en-US" sz="2000" dirty="0" smtClean="0">
                <a:latin typeface="+mn-lt"/>
                <a:cs typeface="Times New Roman" pitchFamily="18" charset="0"/>
              </a:rPr>
              <a:t>If the title and first sentence</a:t>
            </a:r>
            <a:r>
              <a:rPr lang="en-US" sz="2000" baseline="0" dirty="0" smtClean="0">
                <a:latin typeface="+mn-lt"/>
                <a:cs typeface="Times New Roman" pitchFamily="18" charset="0"/>
              </a:rPr>
              <a:t> don’t sound interesting and relevant, the reader may click away from your document.</a:t>
            </a:r>
          </a:p>
          <a:p>
            <a:endParaRPr lang="en-US" sz="2000" baseline="0" dirty="0" smtClean="0">
              <a:latin typeface="+mn-lt"/>
              <a:cs typeface="Times New Roman" pitchFamily="18" charset="0"/>
            </a:endParaRPr>
          </a:p>
          <a:p>
            <a:r>
              <a:rPr lang="en-US" sz="2000" dirty="0" smtClean="0">
                <a:latin typeface="+mn-lt"/>
                <a:cs typeface="Times New Roman" pitchFamily="18" charset="0"/>
              </a:rPr>
              <a:t>Let</a:t>
            </a:r>
            <a:r>
              <a:rPr lang="en-US" sz="2000" baseline="0" dirty="0" smtClean="0">
                <a:latin typeface="+mn-lt"/>
                <a:cs typeface="Times New Roman" pitchFamily="18" charset="0"/>
              </a:rPr>
              <a:t> them know what you are writing about and why it is relevant to them.</a:t>
            </a:r>
          </a:p>
          <a:p>
            <a:endParaRPr lang="en-US" sz="2000" dirty="0">
              <a:latin typeface="+mn-lt"/>
              <a:cs typeface="Times New Roman" pitchFamily="18" charset="0"/>
            </a:endParaRPr>
          </a:p>
        </p:txBody>
      </p:sp>
      <p:sp>
        <p:nvSpPr>
          <p:cNvPr id="4" name="Slide Number Placeholder 3"/>
          <p:cNvSpPr>
            <a:spLocks noGrp="1"/>
          </p:cNvSpPr>
          <p:nvPr>
            <p:ph type="sldNum" sz="quarter" idx="10"/>
          </p:nvPr>
        </p:nvSpPr>
        <p:spPr/>
        <p:txBody>
          <a:bodyPr/>
          <a:lstStyle/>
          <a:p>
            <a:fld id="{5DC71822-4C48-4054-802C-DE4A10B77D14}" type="slidenum">
              <a:rPr lang="en-US" smtClean="0"/>
              <a:t>10</a:t>
            </a:fld>
            <a:endParaRPr lang="en-US" dirty="0"/>
          </a:p>
        </p:txBody>
      </p:sp>
    </p:spTree>
    <p:extLst>
      <p:ext uri="{BB962C8B-B14F-4D97-AF65-F5344CB8AC3E}">
        <p14:creationId xmlns:p14="http://schemas.microsoft.com/office/powerpoint/2010/main" val="4023143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3ABFDF-DE59-4E3D-A8B1-A1B255FA97D3}" type="slidenum">
              <a:rPr lang="en-US"/>
              <a:pPr/>
              <a:t>11</a:t>
            </a:fld>
            <a:endParaRPr lang="en-US" dirty="0"/>
          </a:p>
        </p:txBody>
      </p:sp>
      <p:sp>
        <p:nvSpPr>
          <p:cNvPr id="24578" name="Rectangle 2"/>
          <p:cNvSpPr>
            <a:spLocks noGrp="1" noRot="1" noChangeAspect="1" noChangeArrowheads="1" noTextEdit="1"/>
          </p:cNvSpPr>
          <p:nvPr>
            <p:ph type="sldImg"/>
          </p:nvPr>
        </p:nvSpPr>
        <p:spPr>
          <a:xfrm>
            <a:off x="381000" y="685800"/>
            <a:ext cx="6096000" cy="3429000"/>
          </a:xfrm>
          <a:ln/>
        </p:spPr>
      </p:sp>
      <p:sp>
        <p:nvSpPr>
          <p:cNvPr id="24579" name="Rectangle 3"/>
          <p:cNvSpPr>
            <a:spLocks noGrp="1" noChangeArrowheads="1"/>
          </p:cNvSpPr>
          <p:nvPr>
            <p:ph type="body" idx="1"/>
          </p:nvPr>
        </p:nvSpPr>
        <p:spPr/>
        <p:txBody>
          <a:bodyPr/>
          <a:lstStyle/>
          <a:p>
            <a:pPr>
              <a:lnSpc>
                <a:spcPct val="80000"/>
              </a:lnSpc>
            </a:pPr>
            <a:r>
              <a:rPr lang="en-US" sz="2000" dirty="0" smtClean="0">
                <a:latin typeface="+mn-lt"/>
                <a:cs typeface="Times New Roman" pitchFamily="18" charset="0"/>
              </a:rPr>
              <a:t>If you</a:t>
            </a:r>
            <a:r>
              <a:rPr lang="en-US" sz="2000" baseline="0" dirty="0" smtClean="0">
                <a:latin typeface="+mn-lt"/>
                <a:cs typeface="Times New Roman" pitchFamily="18" charset="0"/>
              </a:rPr>
              <a:t> want search engines to find your document, use</a:t>
            </a:r>
            <a:r>
              <a:rPr lang="en-US" sz="2000" dirty="0" smtClean="0">
                <a:latin typeface="+mn-lt"/>
                <a:cs typeface="Times New Roman" pitchFamily="18" charset="0"/>
              </a:rPr>
              <a:t> typical search terms in the title and first sentence.</a:t>
            </a:r>
          </a:p>
          <a:p>
            <a:pPr>
              <a:lnSpc>
                <a:spcPct val="80000"/>
              </a:lnSpc>
            </a:pPr>
            <a:endParaRPr lang="en-US" sz="2000" dirty="0" smtClean="0">
              <a:latin typeface="+mn-lt"/>
              <a:cs typeface="Times New Roman" pitchFamily="18" charset="0"/>
            </a:endParaRPr>
          </a:p>
          <a:p>
            <a:pPr>
              <a:lnSpc>
                <a:spcPct val="80000"/>
              </a:lnSpc>
            </a:pPr>
            <a:r>
              <a:rPr lang="en-US" sz="2000" dirty="0" smtClean="0">
                <a:latin typeface="+mn-lt"/>
                <a:cs typeface="Times New Roman" pitchFamily="18" charset="0"/>
              </a:rPr>
              <a:t>Keep it short</a:t>
            </a:r>
            <a:r>
              <a:rPr lang="en-US" sz="2000" baseline="0" dirty="0" smtClean="0">
                <a:latin typeface="+mn-lt"/>
                <a:cs typeface="Times New Roman" pitchFamily="18" charset="0"/>
              </a:rPr>
              <a:t> by adding</a:t>
            </a:r>
            <a:r>
              <a:rPr lang="en-US" sz="2000" dirty="0" smtClean="0">
                <a:latin typeface="+mn-lt"/>
                <a:cs typeface="Times New Roman" pitchFamily="18" charset="0"/>
              </a:rPr>
              <a:t> </a:t>
            </a:r>
            <a:r>
              <a:rPr lang="en-US" sz="2000" baseline="0" dirty="0" smtClean="0">
                <a:latin typeface="+mn-lt"/>
                <a:cs typeface="Times New Roman" pitchFamily="18" charset="0"/>
              </a:rPr>
              <a:t>l</a:t>
            </a:r>
            <a:r>
              <a:rPr lang="en-US" sz="2000" dirty="0" smtClean="0">
                <a:latin typeface="+mn-lt"/>
                <a:cs typeface="Times New Roman" pitchFamily="18" charset="0"/>
              </a:rPr>
              <a:t>inks to other documents for those who want more details.</a:t>
            </a:r>
          </a:p>
          <a:p>
            <a:pPr>
              <a:lnSpc>
                <a:spcPct val="80000"/>
              </a:lnSpc>
            </a:pPr>
            <a:endParaRPr lang="en-US" sz="2000" dirty="0" smtClean="0">
              <a:latin typeface="+mn-lt"/>
              <a:cs typeface="Times New Roman" pitchFamily="18" charset="0"/>
            </a:endParaRPr>
          </a:p>
          <a:p>
            <a:pPr>
              <a:lnSpc>
                <a:spcPct val="80000"/>
              </a:lnSpc>
            </a:pPr>
            <a:r>
              <a:rPr lang="en-US" sz="2000" dirty="0" smtClean="0">
                <a:latin typeface="+mn-lt"/>
                <a:cs typeface="Times New Roman" pitchFamily="18" charset="0"/>
              </a:rPr>
              <a:t>Be  sure your</a:t>
            </a:r>
            <a:r>
              <a:rPr lang="en-US" sz="2000" baseline="0" dirty="0" smtClean="0">
                <a:latin typeface="+mn-lt"/>
                <a:cs typeface="Times New Roman" pitchFamily="18" charset="0"/>
              </a:rPr>
              <a:t> </a:t>
            </a:r>
            <a:r>
              <a:rPr lang="en-US" sz="2000" dirty="0" smtClean="0">
                <a:latin typeface="+mn-lt"/>
                <a:cs typeface="Times New Roman" pitchFamily="18" charset="0"/>
              </a:rPr>
              <a:t>link text gives the reader an</a:t>
            </a:r>
            <a:r>
              <a:rPr lang="en-US" sz="2000" baseline="0" dirty="0" smtClean="0">
                <a:latin typeface="+mn-lt"/>
                <a:cs typeface="Times New Roman" pitchFamily="18" charset="0"/>
              </a:rPr>
              <a:t> accurate picture of what they will find if they </a:t>
            </a:r>
            <a:r>
              <a:rPr lang="en-US" sz="2000" dirty="0" smtClean="0">
                <a:latin typeface="+mn-lt"/>
                <a:cs typeface="Times New Roman" pitchFamily="18" charset="0"/>
              </a:rPr>
              <a:t>click on it.</a:t>
            </a:r>
          </a:p>
          <a:p>
            <a:pPr>
              <a:lnSpc>
                <a:spcPct val="80000"/>
              </a:lnSpc>
            </a:pPr>
            <a:endParaRPr lang="en-US" sz="2000" dirty="0" smtClean="0">
              <a:latin typeface="+mn-lt"/>
              <a:cs typeface="Times New Roman" pitchFamily="18" charset="0"/>
            </a:endParaRPr>
          </a:p>
          <a:p>
            <a:pPr>
              <a:lnSpc>
                <a:spcPct val="80000"/>
              </a:lnSpc>
            </a:pPr>
            <a:r>
              <a:rPr lang="en-US" sz="2000" dirty="0" smtClean="0">
                <a:latin typeface="+mn-lt"/>
                <a:cs typeface="Times New Roman" pitchFamily="18" charset="0"/>
              </a:rPr>
              <a:t>Include a picture, table or bulleted list in an Internet document if it would</a:t>
            </a:r>
            <a:r>
              <a:rPr lang="en-US" sz="2000" baseline="0" dirty="0" smtClean="0">
                <a:latin typeface="+mn-lt"/>
                <a:cs typeface="Times New Roman" pitchFamily="18" charset="0"/>
              </a:rPr>
              <a:t> focus the reader’s attention.</a:t>
            </a:r>
            <a:endParaRPr lang="en-US" sz="2000" dirty="0" smtClean="0">
              <a:latin typeface="+mn-lt"/>
              <a:cs typeface="Times New Roman" pitchFamily="18" charset="0"/>
            </a:endParaRPr>
          </a:p>
          <a:p>
            <a:pPr>
              <a:lnSpc>
                <a:spcPct val="80000"/>
              </a:lnSpc>
            </a:pPr>
            <a:endParaRPr lang="en-US" sz="2000" dirty="0" smtClean="0">
              <a:latin typeface="+mn-lt"/>
              <a:cs typeface="Times New Roman" pitchFamily="18" charset="0"/>
            </a:endParaRPr>
          </a:p>
          <a:p>
            <a:pPr>
              <a:lnSpc>
                <a:spcPct val="80000"/>
              </a:lnSpc>
            </a:pPr>
            <a:r>
              <a:rPr lang="en-US" sz="2000" dirty="0" smtClean="0">
                <a:latin typeface="+mn-lt"/>
                <a:cs typeface="Times New Roman" pitchFamily="18" charset="0"/>
              </a:rPr>
              <a:t>Put the important things in the first screen – readers scroll infrequently.</a:t>
            </a:r>
          </a:p>
          <a:p>
            <a:endParaRPr lang="en-US" sz="2000" dirty="0">
              <a:latin typeface="+mn-lt"/>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2000" dirty="0" smtClean="0">
                <a:latin typeface="+mj-lt"/>
              </a:rPr>
              <a:t>A</a:t>
            </a:r>
            <a:r>
              <a:rPr lang="en-US" sz="2000" baseline="0" dirty="0" smtClean="0">
                <a:latin typeface="+mj-lt"/>
              </a:rPr>
              <a:t> final characteristic of Internet writing is that it is </a:t>
            </a:r>
            <a:r>
              <a:rPr lang="en-US" sz="2000" dirty="0" smtClean="0">
                <a:latin typeface="+mj-lt"/>
              </a:rPr>
              <a:t>easy to copy and spread around, so only write things you</a:t>
            </a:r>
            <a:r>
              <a:rPr lang="en-US" sz="2000" baseline="0" dirty="0" smtClean="0">
                <a:latin typeface="+mj-lt"/>
              </a:rPr>
              <a:t>’re proud of.</a:t>
            </a:r>
          </a:p>
          <a:p>
            <a:endParaRPr lang="en-US" sz="2000" baseline="0" dirty="0" smtClean="0">
              <a:latin typeface="+mj-lt"/>
            </a:endParaRPr>
          </a:p>
          <a:p>
            <a:r>
              <a:rPr lang="en-US" sz="2000" baseline="0" dirty="0" smtClean="0">
                <a:latin typeface="+mj-lt"/>
              </a:rPr>
              <a:t>You’re responsible for what you write and it reflects on you.</a:t>
            </a:r>
          </a:p>
          <a:p>
            <a:endParaRPr lang="en-US" sz="2000" baseline="0" dirty="0" smtClean="0">
              <a:latin typeface="+mj-lt"/>
            </a:endParaRPr>
          </a:p>
        </p:txBody>
      </p:sp>
      <p:sp>
        <p:nvSpPr>
          <p:cNvPr id="4" name="Slide Number Placeholder 3"/>
          <p:cNvSpPr>
            <a:spLocks noGrp="1"/>
          </p:cNvSpPr>
          <p:nvPr>
            <p:ph type="sldNum" sz="quarter" idx="10"/>
          </p:nvPr>
        </p:nvSpPr>
        <p:spPr/>
        <p:txBody>
          <a:bodyPr/>
          <a:lstStyle/>
          <a:p>
            <a:fld id="{C110A557-6FB7-4F4A-8AF3-26B574544081}" type="slidenum">
              <a:rPr lang="en-US" smtClean="0"/>
              <a:pPr/>
              <a:t>12</a:t>
            </a:fld>
            <a:endParaRPr lang="en-US"/>
          </a:p>
        </p:txBody>
      </p:sp>
    </p:spTree>
    <p:extLst>
      <p:ext uri="{BB962C8B-B14F-4D97-AF65-F5344CB8AC3E}">
        <p14:creationId xmlns:p14="http://schemas.microsoft.com/office/powerpoint/2010/main" val="4174719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C66033-320D-4481-8FD4-035624F8AF25}" type="slidenum">
              <a:rPr lang="en-US"/>
              <a:pPr/>
              <a:t>13</a:t>
            </a:fld>
            <a:endParaRPr lang="en-US" dirty="0"/>
          </a:p>
        </p:txBody>
      </p:sp>
      <p:sp>
        <p:nvSpPr>
          <p:cNvPr id="111618" name="Rectangle 2"/>
          <p:cNvSpPr>
            <a:spLocks noGrp="1" noRot="1" noChangeAspect="1" noChangeArrowheads="1" noTextEdit="1"/>
          </p:cNvSpPr>
          <p:nvPr>
            <p:ph type="sldImg"/>
          </p:nvPr>
        </p:nvSpPr>
        <p:spPr>
          <a:xfrm>
            <a:off x="381000" y="685800"/>
            <a:ext cx="6096000" cy="3429000"/>
          </a:xfrm>
          <a:ln/>
        </p:spPr>
      </p:sp>
      <p:sp>
        <p:nvSpPr>
          <p:cNvPr id="111619" name="Rectangle 3"/>
          <p:cNvSpPr>
            <a:spLocks noGrp="1" noChangeArrowheads="1"/>
          </p:cNvSpPr>
          <p:nvPr>
            <p:ph type="body" idx="1"/>
          </p:nvPr>
        </p:nvSpPr>
        <p:spPr/>
        <p:txBody>
          <a:bodyPr/>
          <a:lstStyle/>
          <a:p>
            <a:r>
              <a:rPr lang="en-US" sz="2000" dirty="0" smtClean="0">
                <a:latin typeface="+mn-lt"/>
                <a:cs typeface="Times New Roman" pitchFamily="18" charset="0"/>
              </a:rPr>
              <a:t>People</a:t>
            </a:r>
            <a:r>
              <a:rPr lang="en-US" sz="2000" baseline="0" dirty="0" smtClean="0">
                <a:latin typeface="+mn-lt"/>
                <a:cs typeface="Times New Roman" pitchFamily="18" charset="0"/>
              </a:rPr>
              <a:t> see what you write on the Internet.</a:t>
            </a:r>
          </a:p>
          <a:p>
            <a:endParaRPr lang="en-US" sz="2000" baseline="0" dirty="0" smtClean="0">
              <a:latin typeface="+mn-lt"/>
              <a:cs typeface="Times New Roman" pitchFamily="18" charset="0"/>
            </a:endParaRPr>
          </a:p>
          <a:p>
            <a:r>
              <a:rPr lang="en-US" sz="2000" baseline="0" dirty="0" smtClean="0">
                <a:latin typeface="+mn-lt"/>
                <a:cs typeface="Times New Roman" pitchFamily="18" charset="0"/>
              </a:rPr>
              <a:t>Don’t write something you’re not proud of.</a:t>
            </a:r>
          </a:p>
          <a:p>
            <a:endParaRPr lang="en-US" sz="2000" baseline="0" dirty="0" smtClean="0">
              <a:latin typeface="+mn-lt"/>
              <a:cs typeface="Times New Roman" pitchFamily="18" charset="0"/>
            </a:endParaRPr>
          </a:p>
          <a:p>
            <a:r>
              <a:rPr lang="en-US" sz="2000" baseline="0" dirty="0" smtClean="0">
                <a:latin typeface="+mn-lt"/>
                <a:cs typeface="Times New Roman" pitchFamily="18" charset="0"/>
              </a:rPr>
              <a:t>This is an example of bad Internet writing.</a:t>
            </a:r>
          </a:p>
          <a:p>
            <a:endParaRPr lang="en-US" sz="2000" baseline="0" dirty="0" smtClean="0">
              <a:latin typeface="+mn-lt"/>
              <a:cs typeface="Times New Roman" pitchFamily="18" charset="0"/>
            </a:endParaRPr>
          </a:p>
          <a:p>
            <a:r>
              <a:rPr lang="en-US" sz="2000" baseline="0" dirty="0" smtClean="0">
                <a:latin typeface="+mn-lt"/>
                <a:cs typeface="Times New Roman" pitchFamily="18" charset="0"/>
              </a:rPr>
              <a:t>Pause and look it over – would you be proud to put your name on this?</a:t>
            </a:r>
            <a:endParaRPr lang="en-US" sz="2000" dirty="0">
              <a:latin typeface="+mn-lt"/>
              <a:cs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2000" dirty="0" smtClean="0"/>
              <a:t>The person packed a lot of errors into a small space.</a:t>
            </a:r>
          </a:p>
          <a:p>
            <a:endParaRPr lang="en-US" sz="2000" dirty="0" smtClean="0"/>
          </a:p>
          <a:p>
            <a:r>
              <a:rPr lang="en-US" sz="2000" dirty="0" smtClean="0"/>
              <a:t>He did not take the time to run a spell and</a:t>
            </a:r>
            <a:r>
              <a:rPr lang="en-US" sz="2000" baseline="0" dirty="0" smtClean="0"/>
              <a:t> grammar check.</a:t>
            </a:r>
          </a:p>
          <a:p>
            <a:endParaRPr lang="en-US" sz="2000" dirty="0" smtClean="0"/>
          </a:p>
          <a:p>
            <a:r>
              <a:rPr lang="en-US" sz="2000" dirty="0" smtClean="0"/>
              <a:t>Perhaps they he</a:t>
            </a:r>
            <a:r>
              <a:rPr lang="en-US" sz="2000" baseline="0" dirty="0" smtClean="0"/>
              <a:t> was not a native English speaker.</a:t>
            </a:r>
          </a:p>
          <a:p>
            <a:endParaRPr lang="en-US" sz="2000" baseline="0" dirty="0" smtClean="0"/>
          </a:p>
          <a:p>
            <a:r>
              <a:rPr lang="en-US" sz="2000" baseline="0" dirty="0" smtClean="0"/>
              <a:t>If you are not a native speaker, it is even more important to take the time to check your work.</a:t>
            </a:r>
            <a:endParaRPr lang="en-US" sz="2000" dirty="0"/>
          </a:p>
        </p:txBody>
      </p:sp>
      <p:sp>
        <p:nvSpPr>
          <p:cNvPr id="4" name="Slide Number Placeholder 3"/>
          <p:cNvSpPr>
            <a:spLocks noGrp="1"/>
          </p:cNvSpPr>
          <p:nvPr>
            <p:ph type="sldNum" sz="quarter" idx="10"/>
          </p:nvPr>
        </p:nvSpPr>
        <p:spPr/>
        <p:txBody>
          <a:bodyPr/>
          <a:lstStyle/>
          <a:p>
            <a:fld id="{5DC71822-4C48-4054-802C-DE4A10B77D14}" type="slidenum">
              <a:rPr lang="en-US" smtClean="0"/>
              <a:t>14</a:t>
            </a:fld>
            <a:endParaRPr lang="en-US" dirty="0"/>
          </a:p>
        </p:txBody>
      </p:sp>
    </p:spTree>
    <p:extLst>
      <p:ext uri="{BB962C8B-B14F-4D97-AF65-F5344CB8AC3E}">
        <p14:creationId xmlns:p14="http://schemas.microsoft.com/office/powerpoint/2010/main" val="28258556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F2DBA0-7583-450F-81A4-7CA6D651E898}" type="slidenum">
              <a:rPr lang="en-US"/>
              <a:pPr/>
              <a:t>17</a:t>
            </a:fld>
            <a:endParaRPr lang="en-US" dirty="0"/>
          </a:p>
        </p:txBody>
      </p:sp>
      <p:sp>
        <p:nvSpPr>
          <p:cNvPr id="113666" name="Rectangle 2"/>
          <p:cNvSpPr>
            <a:spLocks noGrp="1" noRot="1" noChangeAspect="1" noChangeArrowheads="1" noTextEdit="1"/>
          </p:cNvSpPr>
          <p:nvPr>
            <p:ph type="sldImg"/>
          </p:nvPr>
        </p:nvSpPr>
        <p:spPr>
          <a:xfrm>
            <a:off x="381000" y="685800"/>
            <a:ext cx="6096000" cy="3429000"/>
          </a:xfrm>
          <a:ln/>
        </p:spPr>
      </p:sp>
      <p:sp>
        <p:nvSpPr>
          <p:cNvPr id="113667" name="Rectangle 3"/>
          <p:cNvSpPr>
            <a:spLocks noGrp="1" noChangeArrowheads="1"/>
          </p:cNvSpPr>
          <p:nvPr>
            <p:ph type="body" idx="1"/>
          </p:nvPr>
        </p:nvSpPr>
        <p:spPr/>
        <p:txBody>
          <a:bodyPr/>
          <a:lstStyle/>
          <a:p>
            <a:r>
              <a:rPr lang="en-US" sz="2000" baseline="0" dirty="0" smtClean="0">
                <a:latin typeface="+mn-lt"/>
                <a:cs typeface="Times New Roman" pitchFamily="18" charset="0"/>
              </a:rPr>
              <a:t>We began with a brief discussion of the types of Internet writing and the way people read on the Internet, then went on to give tips on writing short documents.</a:t>
            </a:r>
          </a:p>
          <a:p>
            <a:endParaRPr lang="en-US" sz="2000" baseline="0" dirty="0" smtClean="0">
              <a:latin typeface="+mn-lt"/>
              <a:cs typeface="Times New Roman" pitchFamily="18" charset="0"/>
            </a:endParaRPr>
          </a:p>
          <a:p>
            <a:r>
              <a:rPr lang="en-US" sz="2000" baseline="0" dirty="0" smtClean="0">
                <a:latin typeface="+mn-lt"/>
                <a:cs typeface="Times New Roman" pitchFamily="18" charset="0"/>
              </a:rPr>
              <a:t>The bottom line is that it takes time to write a good short document and you should only post things you are proud of.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B23F76-B5F8-4188-8194-CA8DA8F5EDB8}" type="slidenum">
              <a:rPr lang="en-US"/>
              <a:pPr/>
              <a:t>2</a:t>
            </a:fld>
            <a:endParaRPr lang="en-US" dirty="0"/>
          </a:p>
        </p:txBody>
      </p:sp>
      <p:sp>
        <p:nvSpPr>
          <p:cNvPr id="193538" name="Rectangle 2"/>
          <p:cNvSpPr>
            <a:spLocks noGrp="1" noRot="1" noChangeAspect="1" noChangeArrowheads="1" noTextEdit="1"/>
          </p:cNvSpPr>
          <p:nvPr>
            <p:ph type="sldImg"/>
          </p:nvPr>
        </p:nvSpPr>
        <p:spPr>
          <a:xfrm>
            <a:off x="381000" y="685800"/>
            <a:ext cx="6096000" cy="3429000"/>
          </a:xfrm>
          <a:ln/>
        </p:spPr>
      </p:sp>
      <p:sp>
        <p:nvSpPr>
          <p:cNvPr id="193539" name="Rectangle 3"/>
          <p:cNvSpPr>
            <a:spLocks noGrp="1" noChangeArrowheads="1"/>
          </p:cNvSpPr>
          <p:nvPr>
            <p:ph type="body" idx="1"/>
          </p:nvPr>
        </p:nvSpPr>
        <p:spPr/>
        <p:txBody>
          <a:bodyPr/>
          <a:lstStyle/>
          <a:p>
            <a:r>
              <a:rPr lang="en-US" sz="2000" dirty="0" smtClean="0">
                <a:latin typeface="+mn-lt"/>
                <a:cs typeface="Times New Roman" pitchFamily="18" charset="0"/>
              </a:rPr>
              <a:t>This</a:t>
            </a:r>
            <a:r>
              <a:rPr lang="en-US" sz="2000" baseline="0" dirty="0" smtClean="0">
                <a:latin typeface="+mn-lt"/>
                <a:cs typeface="Times New Roman" pitchFamily="18" charset="0"/>
              </a:rPr>
              <a:t> topic falls under content creation – creating text content.</a:t>
            </a:r>
            <a:endParaRPr lang="en-US" sz="2000" dirty="0">
              <a:latin typeface="+mn-lt"/>
              <a:cs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eaLnBrk="1" hangingPunct="1">
              <a:defRPr/>
            </a:pPr>
            <a:r>
              <a:rPr lang="en-US" sz="2000" kern="1200" dirty="0" smtClean="0">
                <a:solidFill>
                  <a:schemeClr val="tx1"/>
                </a:solidFill>
                <a:latin typeface="+mn-lt"/>
                <a:ea typeface="+mn-ea"/>
                <a:cs typeface="+mn-cs"/>
              </a:rPr>
              <a:t>This presentation focuses</a:t>
            </a:r>
            <a:r>
              <a:rPr lang="en-US" sz="2000" kern="1200" baseline="0" dirty="0" smtClean="0">
                <a:solidFill>
                  <a:schemeClr val="tx1"/>
                </a:solidFill>
                <a:latin typeface="+mn-lt"/>
                <a:ea typeface="+mn-ea"/>
                <a:cs typeface="+mn-cs"/>
              </a:rPr>
              <a:t> on writing short documents.</a:t>
            </a:r>
          </a:p>
          <a:p>
            <a:pPr eaLnBrk="1" hangingPunct="1">
              <a:defRPr/>
            </a:pPr>
            <a:endParaRPr lang="en-US" sz="2000" kern="1200" baseline="0" dirty="0" smtClean="0">
              <a:solidFill>
                <a:schemeClr val="tx1"/>
              </a:solidFill>
              <a:latin typeface="+mn-lt"/>
              <a:ea typeface="+mn-ea"/>
              <a:cs typeface="+mn-cs"/>
            </a:endParaRPr>
          </a:p>
          <a:p>
            <a:pPr eaLnBrk="1" hangingPunct="1">
              <a:defRPr/>
            </a:pPr>
            <a:r>
              <a:rPr lang="en-US" sz="2000" kern="1200" dirty="0" smtClean="0">
                <a:solidFill>
                  <a:schemeClr val="tx1"/>
                </a:solidFill>
                <a:latin typeface="+mn-lt"/>
                <a:ea typeface="+mn-ea"/>
                <a:cs typeface="+mn-cs"/>
              </a:rPr>
              <a:t>We write many documents on the Internet, but they’re typically short</a:t>
            </a:r>
            <a:r>
              <a:rPr lang="en-US" sz="2000" kern="1200" baseline="0" dirty="0" smtClean="0">
                <a:solidFill>
                  <a:schemeClr val="tx1"/>
                </a:solidFill>
                <a:latin typeface="+mn-lt"/>
                <a:ea typeface="+mn-ea"/>
                <a:cs typeface="+mn-cs"/>
              </a:rPr>
              <a:t> – an email, Web page, </a:t>
            </a:r>
            <a:r>
              <a:rPr lang="en-US" sz="2000" kern="1200" dirty="0" smtClean="0">
                <a:solidFill>
                  <a:schemeClr val="tx1"/>
                </a:solidFill>
                <a:latin typeface="+mn-lt"/>
                <a:ea typeface="+mn-ea"/>
                <a:cs typeface="+mn-cs"/>
              </a:rPr>
              <a:t>blog post or tweet rather than an article or report.</a:t>
            </a:r>
          </a:p>
          <a:p>
            <a:pPr eaLnBrk="1" hangingPunct="1">
              <a:defRPr/>
            </a:pPr>
            <a:endParaRPr lang="en-US" sz="2000" kern="1200" dirty="0" smtClean="0">
              <a:solidFill>
                <a:schemeClr val="tx1"/>
              </a:solidFill>
              <a:latin typeface="+mn-lt"/>
              <a:ea typeface="+mn-ea"/>
              <a:cs typeface="+mn-cs"/>
            </a:endParaRPr>
          </a:p>
          <a:p>
            <a:pPr eaLnBrk="1" hangingPunct="1">
              <a:defRPr/>
            </a:pPr>
            <a:r>
              <a:rPr lang="en-US" sz="2000" kern="1200" dirty="0" smtClean="0">
                <a:solidFill>
                  <a:schemeClr val="tx1"/>
                </a:solidFill>
                <a:latin typeface="+mn-lt"/>
                <a:ea typeface="+mn-ea"/>
                <a:cs typeface="+mn-cs"/>
              </a:rPr>
              <a:t>Writing good short documents takes time – first drafts are seldom finished documents.</a:t>
            </a:r>
          </a:p>
          <a:p>
            <a:pPr eaLnBrk="1" hangingPunct="1">
              <a:defRPr/>
            </a:pPr>
            <a:endParaRPr lang="en-US" sz="2000" kern="1200" dirty="0" smtClean="0">
              <a:solidFill>
                <a:schemeClr val="tx1"/>
              </a:solidFill>
              <a:latin typeface="+mn-lt"/>
              <a:ea typeface="+mn-ea"/>
              <a:cs typeface="+mn-cs"/>
            </a:endParaRPr>
          </a:p>
          <a:p>
            <a:pPr eaLnBrk="1" hangingPunct="1">
              <a:defRPr/>
            </a:pPr>
            <a:endParaRPr lang="en-US" sz="2000" dirty="0" smtClean="0">
              <a:latin typeface="+mn-lt"/>
            </a:endParaRPr>
          </a:p>
        </p:txBody>
      </p:sp>
      <p:sp>
        <p:nvSpPr>
          <p:cNvPr id="4" name="Slide Number Placeholder 3"/>
          <p:cNvSpPr>
            <a:spLocks noGrp="1"/>
          </p:cNvSpPr>
          <p:nvPr>
            <p:ph type="sldNum" sz="quarter" idx="10"/>
          </p:nvPr>
        </p:nvSpPr>
        <p:spPr/>
        <p:txBody>
          <a:bodyPr/>
          <a:lstStyle/>
          <a:p>
            <a:fld id="{5DC71822-4C48-4054-802C-DE4A10B77D14}" type="slidenum">
              <a:rPr lang="en-US" smtClean="0"/>
              <a:t>3</a:t>
            </a:fld>
            <a:endParaRPr lang="en-US" dirty="0"/>
          </a:p>
        </p:txBody>
      </p:sp>
    </p:spTree>
    <p:extLst>
      <p:ext uri="{BB962C8B-B14F-4D97-AF65-F5344CB8AC3E}">
        <p14:creationId xmlns:p14="http://schemas.microsoft.com/office/powerpoint/2010/main" val="1887515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EA668B-1C31-46F6-9E23-E6890C7BCCB3}" type="slidenum">
              <a:rPr lang="en-US"/>
              <a:pPr/>
              <a:t>4</a:t>
            </a:fld>
            <a:endParaRPr lang="en-US" dirty="0"/>
          </a:p>
        </p:txBody>
      </p:sp>
      <p:sp>
        <p:nvSpPr>
          <p:cNvPr id="109570" name="Rectangle 2"/>
          <p:cNvSpPr>
            <a:spLocks noGrp="1" noRot="1" noChangeAspect="1" noChangeArrowheads="1" noTextEdit="1"/>
          </p:cNvSpPr>
          <p:nvPr>
            <p:ph type="sldImg"/>
          </p:nvPr>
        </p:nvSpPr>
        <p:spPr>
          <a:xfrm>
            <a:off x="381000" y="685800"/>
            <a:ext cx="6096000" cy="3429000"/>
          </a:xfrm>
          <a:ln/>
        </p:spPr>
      </p:sp>
      <p:sp>
        <p:nvSpPr>
          <p:cNvPr id="109571" name="Rectangle 3"/>
          <p:cNvSpPr>
            <a:spLocks noGrp="1" noChangeArrowheads="1"/>
          </p:cNvSpPr>
          <p:nvPr>
            <p:ph type="body" idx="1"/>
          </p:nvPr>
        </p:nvSpPr>
        <p:spPr/>
        <p:txBody>
          <a:bodyPr/>
          <a:lstStyle/>
          <a:p>
            <a:r>
              <a:rPr lang="en-US" sz="2000" dirty="0" smtClean="0">
                <a:latin typeface="+mn-lt"/>
                <a:cs typeface="Times New Roman" pitchFamily="18" charset="0"/>
              </a:rPr>
              <a:t>We are constantly writing short documents</a:t>
            </a:r>
            <a:r>
              <a:rPr lang="en-US" sz="2000" baseline="0" dirty="0" smtClean="0">
                <a:latin typeface="+mn-lt"/>
                <a:cs typeface="Times New Roman" pitchFamily="18" charset="0"/>
              </a:rPr>
              <a:t> on the Internet.</a:t>
            </a:r>
          </a:p>
          <a:p>
            <a:endParaRPr lang="en-US" sz="2000" baseline="0" dirty="0" smtClean="0">
              <a:latin typeface="+mn-lt"/>
              <a:cs typeface="Times New Roman" pitchFamily="18" charset="0"/>
            </a:endParaRPr>
          </a:p>
          <a:p>
            <a:r>
              <a:rPr lang="en-US" sz="2000" baseline="0" dirty="0" smtClean="0">
                <a:latin typeface="+mn-lt"/>
                <a:cs typeface="Times New Roman" pitchFamily="18" charset="0"/>
              </a:rPr>
              <a:t>I’m sure you’ve written email messages.  </a:t>
            </a:r>
          </a:p>
          <a:p>
            <a:endParaRPr lang="en-US" sz="2000" baseline="0" dirty="0" smtClean="0">
              <a:latin typeface="+mn-lt"/>
              <a:cs typeface="Times New Roman" pitchFamily="18" charset="0"/>
            </a:endParaRPr>
          </a:p>
          <a:p>
            <a:r>
              <a:rPr lang="en-US" sz="2000" baseline="0" dirty="0" smtClean="0">
                <a:latin typeface="+mn-lt"/>
                <a:cs typeface="Times New Roman" pitchFamily="18" charset="0"/>
              </a:rPr>
              <a:t>How many of these others have you written?</a:t>
            </a:r>
          </a:p>
          <a:p>
            <a:endParaRPr lang="en-US" sz="2000" dirty="0">
              <a:latin typeface="+mn-lt"/>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B81171-F17C-4C56-A5DA-FD4C9EB92ADE}" type="slidenum">
              <a:rPr lang="en-US"/>
              <a:pPr/>
              <a:t>5</a:t>
            </a:fld>
            <a:endParaRPr lang="en-US" dirty="0"/>
          </a:p>
        </p:txBody>
      </p:sp>
      <p:sp>
        <p:nvSpPr>
          <p:cNvPr id="40962" name="Rectangle 2"/>
          <p:cNvSpPr>
            <a:spLocks noGrp="1" noRot="1" noChangeAspect="1" noChangeArrowheads="1" noTextEdit="1"/>
          </p:cNvSpPr>
          <p:nvPr>
            <p:ph type="sldImg"/>
          </p:nvPr>
        </p:nvSpPr>
        <p:spPr>
          <a:xfrm>
            <a:off x="381000" y="685800"/>
            <a:ext cx="6096000" cy="3429000"/>
          </a:xfrm>
          <a:ln/>
        </p:spPr>
      </p:sp>
      <p:sp>
        <p:nvSpPr>
          <p:cNvPr id="40963" name="Rectangle 3"/>
          <p:cNvSpPr>
            <a:spLocks noGrp="1" noChangeArrowheads="1"/>
          </p:cNvSpPr>
          <p:nvPr>
            <p:ph type="body" idx="1"/>
          </p:nvPr>
        </p:nvSpPr>
        <p:spPr/>
        <p:txBody>
          <a:bodyPr/>
          <a:lstStyle/>
          <a:p>
            <a:r>
              <a:rPr lang="en-US" sz="2000" dirty="0" smtClean="0">
                <a:latin typeface="+mn-lt"/>
                <a:cs typeface="Times New Roman" pitchFamily="18" charset="0"/>
              </a:rPr>
              <a:t>One cannot write well on the Internet</a:t>
            </a:r>
            <a:r>
              <a:rPr lang="en-US" sz="2000" baseline="0" dirty="0" smtClean="0">
                <a:latin typeface="+mn-lt"/>
                <a:cs typeface="Times New Roman" pitchFamily="18" charset="0"/>
              </a:rPr>
              <a:t> without being aware of the way people read.</a:t>
            </a:r>
          </a:p>
          <a:p>
            <a:endParaRPr lang="en-US" sz="2000" baseline="0" dirty="0" smtClean="0">
              <a:latin typeface="+mn-lt"/>
              <a:cs typeface="Times New Roman" pitchFamily="18" charset="0"/>
            </a:endParaRPr>
          </a:p>
          <a:p>
            <a:r>
              <a:rPr lang="en-US" sz="2000" baseline="0" dirty="0" smtClean="0">
                <a:latin typeface="+mn-lt"/>
                <a:cs typeface="Times New Roman" pitchFamily="18" charset="0"/>
              </a:rPr>
              <a:t>People don’t generally read carefully -- they glance, skim and quickly click away.</a:t>
            </a:r>
          </a:p>
          <a:p>
            <a:endParaRPr lang="en-US" sz="2000" baseline="0" dirty="0" smtClean="0">
              <a:latin typeface="+mn-lt"/>
              <a:cs typeface="Times New Roman" pitchFamily="18" charset="0"/>
            </a:endParaRPr>
          </a:p>
          <a:p>
            <a:r>
              <a:rPr lang="en-US" sz="2000" baseline="0" dirty="0" smtClean="0">
                <a:latin typeface="+mn-lt"/>
                <a:cs typeface="Times New Roman" pitchFamily="18" charset="0"/>
              </a:rPr>
              <a:t>Keep those reading habits in mind when writing.</a:t>
            </a:r>
          </a:p>
          <a:p>
            <a:endParaRPr lang="en-US" sz="2000" baseline="0" dirty="0" smtClean="0">
              <a:latin typeface="+mn-lt"/>
              <a:cs typeface="Times New Roman" pitchFamily="18" charset="0"/>
            </a:endParaRPr>
          </a:p>
          <a:p>
            <a:r>
              <a:rPr lang="en-US" sz="2000" baseline="0" dirty="0" smtClean="0">
                <a:latin typeface="+mn-lt"/>
                <a:cs typeface="Times New Roman" pitchFamily="18" charset="0"/>
              </a:rPr>
              <a:t>Furthermore, you should read important things carefully, even if others do not.</a:t>
            </a:r>
          </a:p>
          <a:p>
            <a:endParaRPr lang="en-US" sz="2000" baseline="0" dirty="0" smtClean="0">
              <a:latin typeface="+mn-lt"/>
              <a:cs typeface="Times New Roman" pitchFamily="18" charset="0"/>
            </a:endParaRPr>
          </a:p>
          <a:p>
            <a:r>
              <a:rPr lang="en-US" sz="2000" baseline="0" dirty="0" smtClean="0">
                <a:latin typeface="+mn-lt"/>
                <a:cs typeface="Times New Roman" pitchFamily="18" charset="0"/>
              </a:rPr>
              <a:t>Doing so will give you an advantage over careless readers.</a:t>
            </a:r>
          </a:p>
          <a:p>
            <a:endParaRPr lang="en-US" sz="2000" baseline="0" dirty="0" smtClean="0">
              <a:latin typeface="+mn-lt"/>
              <a:cs typeface="Times New Roman" pitchFamily="18" charset="0"/>
            </a:endParaRPr>
          </a:p>
          <a:p>
            <a:r>
              <a:rPr lang="en-US" sz="2000" baseline="0" dirty="0" smtClean="0">
                <a:latin typeface="+mn-lt"/>
                <a:cs typeface="Times New Roman" pitchFamily="18" charset="0"/>
              </a:rPr>
              <a:t>Let’s look at some tips for writing short documents.</a:t>
            </a:r>
            <a:endParaRPr lang="en-US" sz="2000" dirty="0">
              <a:latin typeface="+mn-lt"/>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I</a:t>
            </a:r>
            <a:r>
              <a:rPr lang="en-US" sz="2000" baseline="0" dirty="0" smtClean="0"/>
              <a:t> write a lot of short documents.</a:t>
            </a:r>
          </a:p>
          <a:p>
            <a:endParaRPr lang="en-US" sz="2000" dirty="0" smtClean="0"/>
          </a:p>
          <a:p>
            <a:r>
              <a:rPr lang="en-US" sz="2000" dirty="0" smtClean="0"/>
              <a:t>Let me give you a few tips based on my experience.</a:t>
            </a:r>
          </a:p>
          <a:p>
            <a:endParaRPr lang="en-US" sz="2000" dirty="0" smtClean="0"/>
          </a:p>
          <a:p>
            <a:endParaRPr lang="en-US" sz="2000" baseline="0" dirty="0" smtClean="0"/>
          </a:p>
          <a:p>
            <a:endParaRPr lang="en-US" sz="2000" dirty="0"/>
          </a:p>
        </p:txBody>
      </p:sp>
      <p:sp>
        <p:nvSpPr>
          <p:cNvPr id="4" name="Slide Number Placeholder 3"/>
          <p:cNvSpPr>
            <a:spLocks noGrp="1"/>
          </p:cNvSpPr>
          <p:nvPr>
            <p:ph type="sldNum" sz="quarter" idx="10"/>
          </p:nvPr>
        </p:nvSpPr>
        <p:spPr/>
        <p:txBody>
          <a:bodyPr/>
          <a:lstStyle/>
          <a:p>
            <a:fld id="{5DC71822-4C48-4054-802C-DE4A10B77D14}" type="slidenum">
              <a:rPr lang="en-US" smtClean="0"/>
              <a:t>6</a:t>
            </a:fld>
            <a:endParaRPr lang="en-US" dirty="0"/>
          </a:p>
        </p:txBody>
      </p:sp>
    </p:spTree>
    <p:extLst>
      <p:ext uri="{BB962C8B-B14F-4D97-AF65-F5344CB8AC3E}">
        <p14:creationId xmlns:p14="http://schemas.microsoft.com/office/powerpoint/2010/main" val="1602498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80000"/>
              </a:lnSpc>
              <a:spcBef>
                <a:spcPts val="0"/>
              </a:spcBef>
              <a:spcAft>
                <a:spcPts val="0"/>
              </a:spcAft>
              <a:buClrTx/>
              <a:buSzTx/>
              <a:buFontTx/>
              <a:buNone/>
              <a:tabLst/>
              <a:defRPr/>
            </a:pPr>
            <a:r>
              <a:rPr lang="en-US" sz="2000" dirty="0" smtClean="0">
                <a:latin typeface="+mn-lt"/>
                <a:cs typeface="Times New Roman" pitchFamily="18" charset="0"/>
              </a:rPr>
              <a:t>Before you write a first draft, take some time to think and read.</a:t>
            </a:r>
          </a:p>
          <a:p>
            <a:pPr marL="0" marR="0" indent="0" algn="l" defTabSz="914400" rtl="0" eaLnBrk="1" fontAlgn="auto" latinLnBrk="0" hangingPunct="1">
              <a:lnSpc>
                <a:spcPct val="80000"/>
              </a:lnSpc>
              <a:spcBef>
                <a:spcPts val="0"/>
              </a:spcBef>
              <a:spcAft>
                <a:spcPts val="0"/>
              </a:spcAft>
              <a:buClrTx/>
              <a:buSzTx/>
              <a:buFontTx/>
              <a:buNone/>
              <a:tabLst/>
              <a:defRPr/>
            </a:pPr>
            <a:endParaRPr lang="en-US" sz="2000" dirty="0" smtClean="0">
              <a:latin typeface="+mn-lt"/>
              <a:cs typeface="Times New Roman" pitchFamily="18" charset="0"/>
            </a:endParaRPr>
          </a:p>
          <a:p>
            <a:pPr marL="0" marR="0" indent="0" algn="l" defTabSz="914400" rtl="0" eaLnBrk="1" fontAlgn="auto" latinLnBrk="0" hangingPunct="1">
              <a:lnSpc>
                <a:spcPct val="80000"/>
              </a:lnSpc>
              <a:spcBef>
                <a:spcPts val="0"/>
              </a:spcBef>
              <a:spcAft>
                <a:spcPts val="0"/>
              </a:spcAft>
              <a:buClrTx/>
              <a:buSzTx/>
              <a:buFontTx/>
              <a:buNone/>
              <a:tabLst/>
              <a:defRPr/>
            </a:pPr>
            <a:r>
              <a:rPr lang="en-US" sz="2000" dirty="0" smtClean="0">
                <a:latin typeface="+mn-lt"/>
                <a:cs typeface="Times New Roman" pitchFamily="18" charset="0"/>
              </a:rPr>
              <a:t>Think about your readers</a:t>
            </a:r>
            <a:r>
              <a:rPr lang="en-US" sz="2000" baseline="0" dirty="0" smtClean="0">
                <a:latin typeface="+mn-lt"/>
                <a:cs typeface="Times New Roman" pitchFamily="18" charset="0"/>
              </a:rPr>
              <a:t> </a:t>
            </a:r>
            <a:r>
              <a:rPr lang="en-US" sz="2000" dirty="0" smtClean="0">
                <a:latin typeface="+mn-lt"/>
                <a:cs typeface="Times New Roman" pitchFamily="18" charset="0"/>
              </a:rPr>
              <a:t>– what’s their background and what’s their interest in your topic?</a:t>
            </a:r>
            <a:r>
              <a:rPr lang="en-US" sz="2000" baseline="0" dirty="0" smtClean="0">
                <a:latin typeface="+mn-lt"/>
                <a:cs typeface="Times New Roman" pitchFamily="18" charset="0"/>
              </a:rPr>
              <a:t>  Write with them in mind.</a:t>
            </a:r>
            <a:endParaRPr lang="en-US" sz="2000" dirty="0" smtClean="0">
              <a:latin typeface="+mn-lt"/>
              <a:cs typeface="Times New Roman" pitchFamily="18" charset="0"/>
            </a:endParaRPr>
          </a:p>
          <a:p>
            <a:pPr>
              <a:lnSpc>
                <a:spcPct val="80000"/>
              </a:lnSpc>
            </a:pPr>
            <a:endParaRPr lang="en-US" sz="2000" dirty="0" smtClean="0">
              <a:latin typeface="+mn-lt"/>
              <a:cs typeface="Times New Roman" pitchFamily="18" charset="0"/>
            </a:endParaRPr>
          </a:p>
          <a:p>
            <a:pPr>
              <a:lnSpc>
                <a:spcPct val="80000"/>
              </a:lnSpc>
            </a:pPr>
            <a:r>
              <a:rPr lang="en-US" sz="2000" dirty="0" smtClean="0">
                <a:latin typeface="+mn-lt"/>
                <a:cs typeface="Times New Roman" pitchFamily="18" charset="0"/>
              </a:rPr>
              <a:t>If you’re responding to a request or assignment, read it carefully, and let it shape your response.  </a:t>
            </a:r>
          </a:p>
          <a:p>
            <a:pPr>
              <a:lnSpc>
                <a:spcPct val="80000"/>
              </a:lnSpc>
            </a:pPr>
            <a:endParaRPr lang="en-US" sz="2000" dirty="0" smtClean="0">
              <a:latin typeface="+mn-lt"/>
              <a:cs typeface="Times New Roman" pitchFamily="18" charset="0"/>
            </a:endParaRPr>
          </a:p>
          <a:p>
            <a:pPr>
              <a:lnSpc>
                <a:spcPct val="80000"/>
              </a:lnSpc>
            </a:pPr>
            <a:r>
              <a:rPr lang="en-US" sz="2000" dirty="0" smtClean="0">
                <a:latin typeface="+mn-lt"/>
                <a:cs typeface="Times New Roman" pitchFamily="18" charset="0"/>
              </a:rPr>
              <a:t>Don’t ignore</a:t>
            </a:r>
            <a:r>
              <a:rPr lang="en-US" sz="2000" baseline="0" dirty="0" smtClean="0">
                <a:latin typeface="+mn-lt"/>
                <a:cs typeface="Times New Roman" pitchFamily="18" charset="0"/>
              </a:rPr>
              <a:t> parts of it and don’t get off the subject – we tend to free associate when writing.</a:t>
            </a:r>
            <a:endParaRPr lang="en-US" sz="2000" dirty="0" smtClean="0">
              <a:latin typeface="+mn-lt"/>
              <a:cs typeface="Times New Roman" pitchFamily="18" charset="0"/>
            </a:endParaRPr>
          </a:p>
          <a:p>
            <a:pPr>
              <a:lnSpc>
                <a:spcPct val="80000"/>
              </a:lnSpc>
            </a:pPr>
            <a:endParaRPr lang="en-US" sz="2000" dirty="0" smtClean="0">
              <a:latin typeface="+mn-lt"/>
              <a:cs typeface="Times New Roman" pitchFamily="18" charset="0"/>
            </a:endParaRPr>
          </a:p>
          <a:p>
            <a:pPr>
              <a:lnSpc>
                <a:spcPct val="80000"/>
              </a:lnSpc>
            </a:pPr>
            <a:r>
              <a:rPr lang="en-US" sz="2000" dirty="0" smtClean="0">
                <a:latin typeface="+mn-lt"/>
                <a:cs typeface="Times New Roman" pitchFamily="18" charset="0"/>
              </a:rPr>
              <a:t>If you’re responding as part of a conversation, read the previous statements carefully.</a:t>
            </a:r>
          </a:p>
          <a:p>
            <a:endParaRPr lang="en-US" sz="180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5DC71822-4C48-4054-802C-DE4A10B77D14}" type="slidenum">
              <a:rPr lang="en-US" smtClean="0"/>
              <a:t>7</a:t>
            </a:fld>
            <a:endParaRPr lang="en-US" dirty="0"/>
          </a:p>
        </p:txBody>
      </p:sp>
    </p:spTree>
    <p:extLst>
      <p:ext uri="{BB962C8B-B14F-4D97-AF65-F5344CB8AC3E}">
        <p14:creationId xmlns:p14="http://schemas.microsoft.com/office/powerpoint/2010/main" val="3368563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2000" dirty="0" smtClean="0">
                <a:latin typeface="+mn-lt"/>
                <a:cs typeface="Times New Roman" pitchFamily="18" charset="0"/>
              </a:rPr>
              <a:t>I</a:t>
            </a:r>
            <a:r>
              <a:rPr lang="en-US" sz="2000" baseline="0" dirty="0" smtClean="0">
                <a:latin typeface="+mn-lt"/>
                <a:cs typeface="Times New Roman" pitchFamily="18" charset="0"/>
              </a:rPr>
              <a:t> guarantee that y</a:t>
            </a:r>
            <a:r>
              <a:rPr lang="en-US" sz="2000" dirty="0" smtClean="0">
                <a:latin typeface="+mn-lt"/>
                <a:cs typeface="Times New Roman" pitchFamily="18" charset="0"/>
              </a:rPr>
              <a:t>our first draft</a:t>
            </a:r>
            <a:r>
              <a:rPr lang="en-US" sz="2000" baseline="0" dirty="0" smtClean="0">
                <a:latin typeface="+mn-lt"/>
                <a:cs typeface="Times New Roman" pitchFamily="18" charset="0"/>
              </a:rPr>
              <a:t> is bad.</a:t>
            </a:r>
          </a:p>
          <a:p>
            <a:endParaRPr lang="en-US" sz="2000" baseline="0" dirty="0" smtClean="0">
              <a:latin typeface="+mn-lt"/>
              <a:cs typeface="Times New Roman" pitchFamily="18" charset="0"/>
            </a:endParaRPr>
          </a:p>
          <a:p>
            <a:r>
              <a:rPr lang="en-US" sz="2000" dirty="0" smtClean="0">
                <a:latin typeface="+mn-lt"/>
                <a:cs typeface="Times New Roman" pitchFamily="18" charset="0"/>
              </a:rPr>
              <a:t>Save time for revision.</a:t>
            </a:r>
          </a:p>
          <a:p>
            <a:endParaRPr lang="en-US" sz="2000" dirty="0" smtClean="0">
              <a:latin typeface="+mn-lt"/>
              <a:cs typeface="Times New Roman" pitchFamily="18" charset="0"/>
            </a:endParaRPr>
          </a:p>
          <a:p>
            <a:r>
              <a:rPr lang="en-US" sz="2000" dirty="0" smtClean="0">
                <a:latin typeface="+mn-lt"/>
                <a:cs typeface="Times New Roman" pitchFamily="18" charset="0"/>
              </a:rPr>
              <a:t>Set</a:t>
            </a:r>
            <a:r>
              <a:rPr lang="en-US" sz="2000" baseline="0" dirty="0" smtClean="0">
                <a:latin typeface="+mn-lt"/>
                <a:cs typeface="Times New Roman" pitchFamily="18" charset="0"/>
              </a:rPr>
              <a:t> the draft aside for as long as you can.</a:t>
            </a:r>
          </a:p>
          <a:p>
            <a:endParaRPr lang="en-US" sz="2000" dirty="0" smtClean="0">
              <a:latin typeface="+mn-lt"/>
              <a:cs typeface="Times New Roman" pitchFamily="18" charset="0"/>
            </a:endParaRPr>
          </a:p>
        </p:txBody>
      </p:sp>
      <p:sp>
        <p:nvSpPr>
          <p:cNvPr id="4" name="Slide Number Placeholder 3"/>
          <p:cNvSpPr>
            <a:spLocks noGrp="1"/>
          </p:cNvSpPr>
          <p:nvPr>
            <p:ph type="sldNum" sz="quarter" idx="10"/>
          </p:nvPr>
        </p:nvSpPr>
        <p:spPr/>
        <p:txBody>
          <a:bodyPr/>
          <a:lstStyle/>
          <a:p>
            <a:fld id="{5DC71822-4C48-4054-802C-DE4A10B77D14}" type="slidenum">
              <a:rPr lang="en-US" smtClean="0"/>
              <a:t>8</a:t>
            </a:fld>
            <a:endParaRPr lang="en-US" dirty="0"/>
          </a:p>
        </p:txBody>
      </p:sp>
    </p:spTree>
    <p:extLst>
      <p:ext uri="{BB962C8B-B14F-4D97-AF65-F5344CB8AC3E}">
        <p14:creationId xmlns:p14="http://schemas.microsoft.com/office/powerpoint/2010/main" val="1736033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2000" dirty="0" smtClean="0">
                <a:latin typeface="+mn-lt"/>
                <a:cs typeface="Times New Roman" pitchFamily="18" charset="0"/>
              </a:rPr>
              <a:t>Question every sentence in a short document – why did you include it?  Is it necessary?  Can you shorten it?</a:t>
            </a:r>
            <a:r>
              <a:rPr lang="en-US" sz="2000" baseline="0" dirty="0" smtClean="0">
                <a:latin typeface="+mn-lt"/>
                <a:cs typeface="Times New Roman" pitchFamily="18" charset="0"/>
              </a:rPr>
              <a:t>  Should it be moved? </a:t>
            </a:r>
          </a:p>
          <a:p>
            <a:endParaRPr lang="en-US" sz="2000" dirty="0" smtClean="0">
              <a:latin typeface="+mn-lt"/>
              <a:cs typeface="Times New Roman" pitchFamily="18" charset="0"/>
            </a:endParaRPr>
          </a:p>
          <a:p>
            <a:r>
              <a:rPr lang="en-US" sz="2000" dirty="0" smtClean="0">
                <a:latin typeface="+mn-lt"/>
                <a:cs typeface="Times New Roman" pitchFamily="18" charset="0"/>
              </a:rPr>
              <a:t>Read</a:t>
            </a:r>
            <a:r>
              <a:rPr lang="en-US" sz="2000" baseline="0" dirty="0" smtClean="0">
                <a:latin typeface="+mn-lt"/>
                <a:cs typeface="Times New Roman" pitchFamily="18" charset="0"/>
              </a:rPr>
              <a:t> the draft aloud – your ear will hear things that sound bad.</a:t>
            </a:r>
          </a:p>
          <a:p>
            <a:endParaRPr lang="en-US" sz="2000" baseline="0" dirty="0" smtClean="0">
              <a:latin typeface="+mn-lt"/>
              <a:cs typeface="Times New Roman" pitchFamily="18" charset="0"/>
            </a:endParaRPr>
          </a:p>
          <a:p>
            <a:r>
              <a:rPr lang="en-US" sz="2000" baseline="0" dirty="0" smtClean="0">
                <a:latin typeface="+mn-lt"/>
                <a:cs typeface="Times New Roman" pitchFamily="18" charset="0"/>
              </a:rPr>
              <a:t>Get someone else to read it and give you feedback.</a:t>
            </a:r>
          </a:p>
          <a:p>
            <a:endParaRPr lang="en-US" sz="2000" dirty="0"/>
          </a:p>
        </p:txBody>
      </p:sp>
      <p:sp>
        <p:nvSpPr>
          <p:cNvPr id="4" name="Slide Number Placeholder 3"/>
          <p:cNvSpPr>
            <a:spLocks noGrp="1"/>
          </p:cNvSpPr>
          <p:nvPr>
            <p:ph type="sldNum" sz="quarter" idx="10"/>
          </p:nvPr>
        </p:nvSpPr>
        <p:spPr/>
        <p:txBody>
          <a:bodyPr/>
          <a:lstStyle/>
          <a:p>
            <a:fld id="{5DC71822-4C48-4054-802C-DE4A10B77D14}" type="slidenum">
              <a:rPr lang="en-US" smtClean="0"/>
              <a:t>9</a:t>
            </a:fld>
            <a:endParaRPr lang="en-US" dirty="0"/>
          </a:p>
        </p:txBody>
      </p:sp>
    </p:spTree>
    <p:extLst>
      <p:ext uri="{BB962C8B-B14F-4D97-AF65-F5344CB8AC3E}">
        <p14:creationId xmlns:p14="http://schemas.microsoft.com/office/powerpoint/2010/main" val="3247583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1EC2E8-6208-4D0D-8105-A8D78B424E2F}"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726DF5-5BCB-4BA9-95DA-1D2D507DBFE9}" type="slidenum">
              <a:rPr lang="en-US" smtClean="0"/>
              <a:t>‹#›</a:t>
            </a:fld>
            <a:endParaRPr lang="en-US" dirty="0"/>
          </a:p>
        </p:txBody>
      </p:sp>
    </p:spTree>
    <p:extLst>
      <p:ext uri="{BB962C8B-B14F-4D97-AF65-F5344CB8AC3E}">
        <p14:creationId xmlns:p14="http://schemas.microsoft.com/office/powerpoint/2010/main" val="3173621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EC2E8-6208-4D0D-8105-A8D78B424E2F}"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726DF5-5BCB-4BA9-95DA-1D2D507DBFE9}" type="slidenum">
              <a:rPr lang="en-US" smtClean="0"/>
              <a:t>‹#›</a:t>
            </a:fld>
            <a:endParaRPr lang="en-US" dirty="0"/>
          </a:p>
        </p:txBody>
      </p:sp>
    </p:spTree>
    <p:extLst>
      <p:ext uri="{BB962C8B-B14F-4D97-AF65-F5344CB8AC3E}">
        <p14:creationId xmlns:p14="http://schemas.microsoft.com/office/powerpoint/2010/main" val="1345992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EC2E8-6208-4D0D-8105-A8D78B424E2F}"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726DF5-5BCB-4BA9-95DA-1D2D507DBFE9}" type="slidenum">
              <a:rPr lang="en-US" smtClean="0"/>
              <a:t>‹#›</a:t>
            </a:fld>
            <a:endParaRPr lang="en-US" dirty="0"/>
          </a:p>
        </p:txBody>
      </p:sp>
    </p:spTree>
    <p:extLst>
      <p:ext uri="{BB962C8B-B14F-4D97-AF65-F5344CB8AC3E}">
        <p14:creationId xmlns:p14="http://schemas.microsoft.com/office/powerpoint/2010/main" val="3132364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1EC2E8-6208-4D0D-8105-A8D78B424E2F}"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726DF5-5BCB-4BA9-95DA-1D2D507DBFE9}" type="slidenum">
              <a:rPr lang="en-US" smtClean="0"/>
              <a:t>‹#›</a:t>
            </a:fld>
            <a:endParaRPr lang="en-US" dirty="0"/>
          </a:p>
        </p:txBody>
      </p:sp>
    </p:spTree>
    <p:extLst>
      <p:ext uri="{BB962C8B-B14F-4D97-AF65-F5344CB8AC3E}">
        <p14:creationId xmlns:p14="http://schemas.microsoft.com/office/powerpoint/2010/main" val="877651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1EC2E8-6208-4D0D-8105-A8D78B424E2F}" type="datetimeFigureOut">
              <a:rPr lang="en-US" smtClean="0"/>
              <a:t>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726DF5-5BCB-4BA9-95DA-1D2D507DBFE9}" type="slidenum">
              <a:rPr lang="en-US" smtClean="0"/>
              <a:t>‹#›</a:t>
            </a:fld>
            <a:endParaRPr lang="en-US" dirty="0"/>
          </a:p>
        </p:txBody>
      </p:sp>
    </p:spTree>
    <p:extLst>
      <p:ext uri="{BB962C8B-B14F-4D97-AF65-F5344CB8AC3E}">
        <p14:creationId xmlns:p14="http://schemas.microsoft.com/office/powerpoint/2010/main" val="3353521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1EC2E8-6208-4D0D-8105-A8D78B424E2F}" type="datetimeFigureOut">
              <a:rPr lang="en-US" smtClean="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726DF5-5BCB-4BA9-95DA-1D2D507DBFE9}" type="slidenum">
              <a:rPr lang="en-US" smtClean="0"/>
              <a:t>‹#›</a:t>
            </a:fld>
            <a:endParaRPr lang="en-US" dirty="0"/>
          </a:p>
        </p:txBody>
      </p:sp>
    </p:spTree>
    <p:extLst>
      <p:ext uri="{BB962C8B-B14F-4D97-AF65-F5344CB8AC3E}">
        <p14:creationId xmlns:p14="http://schemas.microsoft.com/office/powerpoint/2010/main" val="2080666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1EC2E8-6208-4D0D-8105-A8D78B424E2F}" type="datetimeFigureOut">
              <a:rPr lang="en-US" smtClean="0"/>
              <a:t>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726DF5-5BCB-4BA9-95DA-1D2D507DBFE9}" type="slidenum">
              <a:rPr lang="en-US" smtClean="0"/>
              <a:t>‹#›</a:t>
            </a:fld>
            <a:endParaRPr lang="en-US" dirty="0"/>
          </a:p>
        </p:txBody>
      </p:sp>
    </p:spTree>
    <p:extLst>
      <p:ext uri="{BB962C8B-B14F-4D97-AF65-F5344CB8AC3E}">
        <p14:creationId xmlns:p14="http://schemas.microsoft.com/office/powerpoint/2010/main" val="3390198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21EC2E8-6208-4D0D-8105-A8D78B424E2F}" type="datetimeFigureOut">
              <a:rPr lang="en-US" smtClean="0"/>
              <a:t>1/29/2020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726DF5-5BCB-4BA9-95DA-1D2D507DBFE9}" type="slidenum">
              <a:rPr lang="en-US" smtClean="0"/>
              <a:t>‹#›</a:t>
            </a:fld>
            <a:endParaRPr lang="en-US" dirty="0"/>
          </a:p>
        </p:txBody>
      </p:sp>
    </p:spTree>
    <p:extLst>
      <p:ext uri="{BB962C8B-B14F-4D97-AF65-F5344CB8AC3E}">
        <p14:creationId xmlns:p14="http://schemas.microsoft.com/office/powerpoint/2010/main" val="776026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EC2E8-6208-4D0D-8105-A8D78B424E2F}" type="datetimeFigureOut">
              <a:rPr lang="en-US" smtClean="0"/>
              <a:t>1/29/2020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726DF5-5BCB-4BA9-95DA-1D2D507DBFE9}" type="slidenum">
              <a:rPr lang="en-US" smtClean="0"/>
              <a:t>‹#›</a:t>
            </a:fld>
            <a:endParaRPr lang="en-US" dirty="0"/>
          </a:p>
        </p:txBody>
      </p:sp>
    </p:spTree>
    <p:extLst>
      <p:ext uri="{BB962C8B-B14F-4D97-AF65-F5344CB8AC3E}">
        <p14:creationId xmlns:p14="http://schemas.microsoft.com/office/powerpoint/2010/main" val="31194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EC2E8-6208-4D0D-8105-A8D78B424E2F}" type="datetimeFigureOut">
              <a:rPr lang="en-US" smtClean="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726DF5-5BCB-4BA9-95DA-1D2D507DBFE9}" type="slidenum">
              <a:rPr lang="en-US" smtClean="0"/>
              <a:t>‹#›</a:t>
            </a:fld>
            <a:endParaRPr lang="en-US" dirty="0"/>
          </a:p>
        </p:txBody>
      </p:sp>
    </p:spTree>
    <p:extLst>
      <p:ext uri="{BB962C8B-B14F-4D97-AF65-F5344CB8AC3E}">
        <p14:creationId xmlns:p14="http://schemas.microsoft.com/office/powerpoint/2010/main" val="388737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EC2E8-6208-4D0D-8105-A8D78B424E2F}" type="datetimeFigureOut">
              <a:rPr lang="en-US" smtClean="0"/>
              <a:t>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726DF5-5BCB-4BA9-95DA-1D2D507DBFE9}" type="slidenum">
              <a:rPr lang="en-US" smtClean="0"/>
              <a:t>‹#›</a:t>
            </a:fld>
            <a:endParaRPr lang="en-US" dirty="0"/>
          </a:p>
        </p:txBody>
      </p:sp>
    </p:spTree>
    <p:extLst>
      <p:ext uri="{BB962C8B-B14F-4D97-AF65-F5344CB8AC3E}">
        <p14:creationId xmlns:p14="http://schemas.microsoft.com/office/powerpoint/2010/main" val="1005663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EC2E8-6208-4D0D-8105-A8D78B424E2F}" type="datetimeFigureOut">
              <a:rPr lang="en-US" smtClean="0"/>
              <a:t>1/29/2020</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726DF5-5BCB-4BA9-95DA-1D2D507DBFE9}" type="slidenum">
              <a:rPr lang="en-US" smtClean="0"/>
              <a:t>‹#›</a:t>
            </a:fld>
            <a:endParaRPr lang="en-US" dirty="0"/>
          </a:p>
        </p:txBody>
      </p:sp>
    </p:spTree>
    <p:extLst>
      <p:ext uri="{BB962C8B-B14F-4D97-AF65-F5344CB8AC3E}">
        <p14:creationId xmlns:p14="http://schemas.microsoft.com/office/powerpoint/2010/main" val="179687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6.xml"/><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useit.com/alertbox/9710a.html" TargetMode="External"/><Relationship Id="rId2" Type="http://schemas.openxmlformats.org/officeDocument/2006/relationships/hyperlink" Target="http://www.useit.com/papers/webwriting/" TargetMode="External"/><Relationship Id="rId1" Type="http://schemas.openxmlformats.org/officeDocument/2006/relationships/slideLayout" Target="../slideLayouts/slideLayout7.xml"/><Relationship Id="rId5" Type="http://schemas.openxmlformats.org/officeDocument/2006/relationships/hyperlink" Target="http://www.useit.com/alertbox/subscribe.html" TargetMode="External"/><Relationship Id="rId4" Type="http://schemas.openxmlformats.org/officeDocument/2006/relationships/hyperlink" Target="http://www.useit.com/alertbox/headlines-bbc.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6019801"/>
            <a:ext cx="838200" cy="29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556" name="Rectangle 4"/>
          <p:cNvSpPr>
            <a:spLocks noChangeArrowheads="1"/>
          </p:cNvSpPr>
          <p:nvPr/>
        </p:nvSpPr>
        <p:spPr bwMode="auto">
          <a:xfrm>
            <a:off x="2195594" y="2149098"/>
            <a:ext cx="8030705"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US" sz="2800" dirty="0">
                <a:solidFill>
                  <a:srgbClr val="FF0000"/>
                </a:solidFill>
              </a:rPr>
              <a:t>Skills</a:t>
            </a:r>
            <a:r>
              <a:rPr lang="en-US" sz="2800" dirty="0"/>
              <a:t>: short document writing technique, tips</a:t>
            </a:r>
          </a:p>
          <a:p>
            <a:pPr>
              <a:spcBef>
                <a:spcPct val="20000"/>
              </a:spcBef>
            </a:pPr>
            <a:r>
              <a:rPr lang="en-US" sz="2800" dirty="0">
                <a:solidFill>
                  <a:srgbClr val="FF0000"/>
                </a:solidFill>
              </a:rPr>
              <a:t>Concepts</a:t>
            </a:r>
            <a:r>
              <a:rPr lang="en-US" sz="2800" dirty="0"/>
              <a:t>: types of Internet writing</a:t>
            </a:r>
          </a:p>
        </p:txBody>
      </p:sp>
      <p:sp>
        <p:nvSpPr>
          <p:cNvPr id="23557" name="Rectangle 5"/>
          <p:cNvSpPr>
            <a:spLocks noChangeArrowheads="1"/>
          </p:cNvSpPr>
          <p:nvPr/>
        </p:nvSpPr>
        <p:spPr bwMode="auto">
          <a:xfrm>
            <a:off x="3200400" y="5940753"/>
            <a:ext cx="66294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400" dirty="0"/>
              <a:t>This work is licensed under a Creative Commons Attribution-Noncommercial-Share Alike 3.0 License. </a:t>
            </a:r>
          </a:p>
        </p:txBody>
      </p:sp>
      <p:sp>
        <p:nvSpPr>
          <p:cNvPr id="2" name="TextBox 1"/>
          <p:cNvSpPr txBox="1"/>
          <p:nvPr/>
        </p:nvSpPr>
        <p:spPr>
          <a:xfrm>
            <a:off x="3924476" y="780757"/>
            <a:ext cx="4343048" cy="584775"/>
          </a:xfrm>
          <a:prstGeom prst="rect">
            <a:avLst/>
          </a:prstGeom>
          <a:noFill/>
        </p:spPr>
        <p:txBody>
          <a:bodyPr wrap="none" rtlCol="0">
            <a:spAutoFit/>
          </a:bodyPr>
          <a:lstStyle/>
          <a:p>
            <a:r>
              <a:rPr lang="en-US" sz="3200" dirty="0"/>
              <a:t>Writing short documents</a:t>
            </a:r>
          </a:p>
        </p:txBody>
      </p:sp>
    </p:spTree>
    <p:extLst>
      <p:ext uri="{BB962C8B-B14F-4D97-AF65-F5344CB8AC3E}">
        <p14:creationId xmlns:p14="http://schemas.microsoft.com/office/powerpoint/2010/main" val="1382769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27595" y="878890"/>
            <a:ext cx="6297108" cy="584775"/>
          </a:xfrm>
          <a:prstGeom prst="rect">
            <a:avLst/>
          </a:prstGeom>
          <a:noFill/>
        </p:spPr>
        <p:txBody>
          <a:bodyPr wrap="none" rtlCol="0">
            <a:spAutoFit/>
          </a:bodyPr>
          <a:lstStyle/>
          <a:p>
            <a:r>
              <a:rPr lang="en-US" sz="3200" dirty="0"/>
              <a:t>Focus on the title and first </a:t>
            </a:r>
            <a:r>
              <a:rPr lang="en-US" sz="3200" dirty="0" smtClean="0"/>
              <a:t>sentences</a:t>
            </a:r>
            <a:endParaRPr lang="en-US" sz="3200" dirty="0"/>
          </a:p>
        </p:txBody>
      </p:sp>
      <p:sp>
        <p:nvSpPr>
          <p:cNvPr id="4" name="TextBox 3"/>
          <p:cNvSpPr txBox="1"/>
          <p:nvPr/>
        </p:nvSpPr>
        <p:spPr>
          <a:xfrm>
            <a:off x="5029041" y="1296969"/>
            <a:ext cx="2133918" cy="4708981"/>
          </a:xfrm>
          <a:prstGeom prst="rect">
            <a:avLst/>
          </a:prstGeom>
          <a:noFill/>
        </p:spPr>
        <p:txBody>
          <a:bodyPr wrap="none" rtlCol="0">
            <a:spAutoFit/>
          </a:bodyPr>
          <a:lstStyle/>
          <a:p>
            <a:r>
              <a:rPr lang="en-US" sz="30000" dirty="0">
                <a:latin typeface="Calibri" pitchFamily="34" charset="0"/>
              </a:rPr>
              <a:t>1</a:t>
            </a:r>
          </a:p>
        </p:txBody>
      </p:sp>
    </p:spTree>
    <p:extLst>
      <p:ext uri="{BB962C8B-B14F-4D97-AF65-F5344CB8AC3E}">
        <p14:creationId xmlns:p14="http://schemas.microsoft.com/office/powerpoint/2010/main" val="18385753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524000" y="436609"/>
            <a:ext cx="9144000" cy="1143000"/>
          </a:xfrm>
        </p:spPr>
        <p:txBody>
          <a:bodyPr/>
          <a:lstStyle/>
          <a:p>
            <a:r>
              <a:rPr lang="en-US" sz="3600" dirty="0"/>
              <a:t>Don’t forget, it’s the Internet</a:t>
            </a:r>
          </a:p>
        </p:txBody>
      </p:sp>
      <p:sp>
        <p:nvSpPr>
          <p:cNvPr id="23555" name="Rectangle 3"/>
          <p:cNvSpPr>
            <a:spLocks noGrp="1" noChangeArrowheads="1"/>
          </p:cNvSpPr>
          <p:nvPr>
            <p:ph type="body" idx="1"/>
          </p:nvPr>
        </p:nvSpPr>
        <p:spPr>
          <a:xfrm>
            <a:off x="3750077" y="2110050"/>
            <a:ext cx="4691849" cy="4267200"/>
          </a:xfrm>
        </p:spPr>
        <p:txBody>
          <a:bodyPr>
            <a:normAutofit/>
          </a:bodyPr>
          <a:lstStyle/>
          <a:p>
            <a:pPr>
              <a:lnSpc>
                <a:spcPct val="80000"/>
              </a:lnSpc>
            </a:pPr>
            <a:r>
              <a:rPr lang="en-US" sz="2800" dirty="0"/>
              <a:t>Search terms</a:t>
            </a:r>
          </a:p>
          <a:p>
            <a:pPr>
              <a:lnSpc>
                <a:spcPct val="80000"/>
              </a:lnSpc>
            </a:pPr>
            <a:endParaRPr lang="en-US" sz="2800" dirty="0"/>
          </a:p>
          <a:p>
            <a:pPr>
              <a:lnSpc>
                <a:spcPct val="80000"/>
              </a:lnSpc>
            </a:pPr>
            <a:r>
              <a:rPr lang="en-US" sz="2800" dirty="0"/>
              <a:t>Links</a:t>
            </a:r>
          </a:p>
          <a:p>
            <a:pPr>
              <a:lnSpc>
                <a:spcPct val="80000"/>
              </a:lnSpc>
            </a:pPr>
            <a:endParaRPr lang="en-US" sz="2800" dirty="0"/>
          </a:p>
          <a:p>
            <a:pPr>
              <a:lnSpc>
                <a:spcPct val="80000"/>
              </a:lnSpc>
            </a:pPr>
            <a:r>
              <a:rPr lang="en-US" sz="2800" dirty="0"/>
              <a:t>Pictures, tables, bullets, etc.</a:t>
            </a:r>
          </a:p>
          <a:p>
            <a:pPr>
              <a:lnSpc>
                <a:spcPct val="80000"/>
              </a:lnSpc>
            </a:pPr>
            <a:endParaRPr lang="en-US" sz="2800" dirty="0"/>
          </a:p>
          <a:p>
            <a:pPr>
              <a:lnSpc>
                <a:spcPct val="80000"/>
              </a:lnSpc>
            </a:pPr>
            <a:r>
              <a:rPr lang="en-US" sz="2800" dirty="0"/>
              <a:t>Stay “above the fold.”</a:t>
            </a:r>
          </a:p>
        </p:txBody>
      </p:sp>
    </p:spTree>
    <p:extLst>
      <p:ext uri="{BB962C8B-B14F-4D97-AF65-F5344CB8AC3E}">
        <p14:creationId xmlns:p14="http://schemas.microsoft.com/office/powerpoint/2010/main" val="4102769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7807414" y="2136377"/>
            <a:ext cx="2075192" cy="2631188"/>
            <a:chOff x="3276600" y="2590800"/>
            <a:chExt cx="2227263" cy="2743200"/>
          </a:xfrm>
        </p:grpSpPr>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2590800"/>
              <a:ext cx="2227263" cy="2743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365664">
              <a:off x="3733800" y="3124200"/>
              <a:ext cx="1219200" cy="88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7" name="Group 6"/>
          <p:cNvGrpSpPr/>
          <p:nvPr/>
        </p:nvGrpSpPr>
        <p:grpSpPr>
          <a:xfrm>
            <a:off x="4304143" y="1410784"/>
            <a:ext cx="2075192" cy="2631188"/>
            <a:chOff x="3276599" y="2590800"/>
            <a:chExt cx="2227263" cy="2743200"/>
          </a:xfrm>
        </p:grpSpPr>
        <p:pic>
          <p:nvPicPr>
            <p:cNvPr id="2"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76599" y="2590800"/>
              <a:ext cx="2227263" cy="2743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80631" y="3124200"/>
              <a:ext cx="1219200" cy="88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8" name="Group 7"/>
          <p:cNvGrpSpPr/>
          <p:nvPr/>
        </p:nvGrpSpPr>
        <p:grpSpPr>
          <a:xfrm>
            <a:off x="5906088" y="1791454"/>
            <a:ext cx="2075192" cy="2631188"/>
            <a:chOff x="3276600" y="2590800"/>
            <a:chExt cx="2227263" cy="2743200"/>
          </a:xfrm>
        </p:grpSpPr>
        <p:pic>
          <p:nvPicPr>
            <p:cNvPr id="9"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76600" y="2590800"/>
              <a:ext cx="2227263" cy="2743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365664">
              <a:off x="3733800" y="3124200"/>
              <a:ext cx="1219200" cy="88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1" name="Group 10"/>
          <p:cNvGrpSpPr/>
          <p:nvPr/>
        </p:nvGrpSpPr>
        <p:grpSpPr>
          <a:xfrm>
            <a:off x="3834526" y="3173931"/>
            <a:ext cx="2075192" cy="2631188"/>
            <a:chOff x="3276599" y="2590800"/>
            <a:chExt cx="2227263" cy="2743200"/>
          </a:xfrm>
        </p:grpSpPr>
        <p:pic>
          <p:nvPicPr>
            <p:cNvPr id="1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599" y="2590800"/>
              <a:ext cx="2227263" cy="2743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80631" y="3124200"/>
              <a:ext cx="1219200" cy="88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4" name="Group 13"/>
          <p:cNvGrpSpPr/>
          <p:nvPr/>
        </p:nvGrpSpPr>
        <p:grpSpPr>
          <a:xfrm>
            <a:off x="2572947" y="1786922"/>
            <a:ext cx="2075192" cy="2631188"/>
            <a:chOff x="3276600" y="2590800"/>
            <a:chExt cx="2227263" cy="2743200"/>
          </a:xfrm>
        </p:grpSpPr>
        <p:pic>
          <p:nvPicPr>
            <p:cNvPr id="1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2590800"/>
              <a:ext cx="2227263" cy="2743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365664">
              <a:off x="3733800" y="3124200"/>
              <a:ext cx="1219200" cy="88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7" name="Group 16"/>
          <p:cNvGrpSpPr/>
          <p:nvPr/>
        </p:nvGrpSpPr>
        <p:grpSpPr>
          <a:xfrm>
            <a:off x="2012474" y="3419437"/>
            <a:ext cx="2075192" cy="2631188"/>
            <a:chOff x="3276599" y="2590800"/>
            <a:chExt cx="2227263" cy="2743200"/>
          </a:xfrm>
        </p:grpSpPr>
        <p:pic>
          <p:nvPicPr>
            <p:cNvPr id="18"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76599" y="2590800"/>
              <a:ext cx="2227263" cy="2743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80631" y="3124200"/>
              <a:ext cx="1219200" cy="88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0" name="Group 19"/>
          <p:cNvGrpSpPr/>
          <p:nvPr/>
        </p:nvGrpSpPr>
        <p:grpSpPr>
          <a:xfrm>
            <a:off x="5732222" y="3635152"/>
            <a:ext cx="2075192" cy="2631188"/>
            <a:chOff x="3276600" y="2590800"/>
            <a:chExt cx="2227263" cy="2743200"/>
          </a:xfrm>
        </p:grpSpPr>
        <p:pic>
          <p:nvPicPr>
            <p:cNvPr id="21"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600" y="2590800"/>
              <a:ext cx="2227263" cy="2743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365664">
              <a:off x="3733800" y="3124200"/>
              <a:ext cx="1219200" cy="88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23" name="Group 22"/>
          <p:cNvGrpSpPr/>
          <p:nvPr/>
        </p:nvGrpSpPr>
        <p:grpSpPr>
          <a:xfrm>
            <a:off x="8125984" y="3181441"/>
            <a:ext cx="2075192" cy="2631188"/>
            <a:chOff x="3276599" y="2590800"/>
            <a:chExt cx="2227263" cy="2743200"/>
          </a:xfrm>
        </p:grpSpPr>
        <p:pic>
          <p:nvPicPr>
            <p:cNvPr id="2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76599" y="2590800"/>
              <a:ext cx="2227263" cy="2743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5"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80631" y="3124200"/>
              <a:ext cx="1219200" cy="88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6" name="TextBox 25"/>
          <p:cNvSpPr txBox="1"/>
          <p:nvPr/>
        </p:nvSpPr>
        <p:spPr>
          <a:xfrm>
            <a:off x="3400871" y="416171"/>
            <a:ext cx="5390258" cy="584775"/>
          </a:xfrm>
          <a:prstGeom prst="rect">
            <a:avLst/>
          </a:prstGeom>
          <a:noFill/>
        </p:spPr>
        <p:txBody>
          <a:bodyPr wrap="none" rtlCol="0">
            <a:spAutoFit/>
          </a:bodyPr>
          <a:lstStyle/>
          <a:p>
            <a:pPr algn="ctr"/>
            <a:r>
              <a:rPr lang="en-US" sz="3200" dirty="0">
                <a:latin typeface="Calibri" pitchFamily="34" charset="0"/>
                <a:cs typeface="Calibri" pitchFamily="34" charset="0"/>
              </a:rPr>
              <a:t>Internet writing is easily copied</a:t>
            </a:r>
          </a:p>
        </p:txBody>
      </p:sp>
    </p:spTree>
    <p:extLst>
      <p:ext uri="{BB962C8B-B14F-4D97-AF65-F5344CB8AC3E}">
        <p14:creationId xmlns:p14="http://schemas.microsoft.com/office/powerpoint/2010/main" val="295053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1524000" y="79899"/>
            <a:ext cx="9144000" cy="1143000"/>
          </a:xfrm>
        </p:spPr>
        <p:txBody>
          <a:bodyPr>
            <a:normAutofit/>
          </a:bodyPr>
          <a:lstStyle/>
          <a:p>
            <a:r>
              <a:rPr lang="en-US" sz="3200" b="1" dirty="0"/>
              <a:t>Take pride in what you write</a:t>
            </a:r>
          </a:p>
        </p:txBody>
      </p:sp>
      <p:sp>
        <p:nvSpPr>
          <p:cNvPr id="110595" name="Rectangle 3"/>
          <p:cNvSpPr>
            <a:spLocks noChangeArrowheads="1"/>
          </p:cNvSpPr>
          <p:nvPr/>
        </p:nvSpPr>
        <p:spPr bwMode="auto">
          <a:xfrm>
            <a:off x="892355" y="1273618"/>
            <a:ext cx="752143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800" dirty="0" smtClean="0">
                <a:latin typeface="+mj-lt"/>
              </a:rPr>
              <a:t>A CIS 275 student blog post:</a:t>
            </a:r>
            <a:endParaRPr lang="en-US" sz="2800" dirty="0">
              <a:latin typeface="+mj-lt"/>
            </a:endParaRPr>
          </a:p>
        </p:txBody>
      </p:sp>
      <p:pic>
        <p:nvPicPr>
          <p:cNvPr id="1105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35481" y="2208521"/>
            <a:ext cx="8406714" cy="280781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92355" y="5673187"/>
            <a:ext cx="608513" cy="60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533674" y="5602364"/>
            <a:ext cx="8398196" cy="769441"/>
          </a:xfrm>
          <a:prstGeom prst="rect">
            <a:avLst/>
          </a:prstGeom>
          <a:noFill/>
        </p:spPr>
        <p:txBody>
          <a:bodyPr wrap="square" rtlCol="0">
            <a:spAutoFit/>
          </a:bodyPr>
          <a:lstStyle/>
          <a:p>
            <a:r>
              <a:rPr lang="en-US" sz="2200" dirty="0"/>
              <a:t>Would you be proud to have written this?</a:t>
            </a:r>
          </a:p>
          <a:p>
            <a:r>
              <a:rPr lang="en-US" sz="2200" dirty="0"/>
              <a:t>How many mistakes can you find?</a:t>
            </a:r>
          </a:p>
        </p:txBody>
      </p:sp>
      <p:pic>
        <p:nvPicPr>
          <p:cNvPr id="7" name="Picture 4" descr="http://www.clker.com/cliparts/6/8/d/e/12247863261934249126schoolfreeware_Slow_Road_Sign.svg.hi.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487482" y="5241471"/>
            <a:ext cx="1079615" cy="1079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2199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2368064" y="2085784"/>
            <a:ext cx="7951594"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cs typeface="Arial" charset="0"/>
              </a:defRPr>
            </a:lvl1pPr>
            <a:lvl2pPr marL="800100" indent="-342900">
              <a:defRPr>
                <a:solidFill>
                  <a:schemeClr val="tx1"/>
                </a:solidFill>
                <a:latin typeface="Arial" charset="0"/>
                <a:cs typeface="Arial" charset="0"/>
              </a:defRPr>
            </a:lvl2pPr>
            <a:lvl3pPr marL="1257300" indent="-342900">
              <a:defRPr>
                <a:solidFill>
                  <a:schemeClr val="tx1"/>
                </a:solidFill>
                <a:latin typeface="Arial" charset="0"/>
                <a:cs typeface="Arial" charset="0"/>
              </a:defRPr>
            </a:lvl3pPr>
            <a:lvl4pPr marL="1714500" indent="-342900">
              <a:defRPr>
                <a:solidFill>
                  <a:schemeClr val="tx1"/>
                </a:solidFill>
                <a:latin typeface="Arial" charset="0"/>
                <a:cs typeface="Arial" charset="0"/>
              </a:defRPr>
            </a:lvl4pPr>
            <a:lvl5pPr marL="2171700" indent="-342900">
              <a:defRPr>
                <a:solidFill>
                  <a:schemeClr val="tx1"/>
                </a:solidFill>
                <a:latin typeface="Arial" charset="0"/>
                <a:cs typeface="Arial" charset="0"/>
              </a:defRPr>
            </a:lvl5pPr>
            <a:lvl6pPr marL="2628900" indent="-342900" fontAlgn="base">
              <a:spcBef>
                <a:spcPct val="0"/>
              </a:spcBef>
              <a:spcAft>
                <a:spcPct val="0"/>
              </a:spcAft>
              <a:defRPr>
                <a:solidFill>
                  <a:schemeClr val="tx1"/>
                </a:solidFill>
                <a:latin typeface="Arial" charset="0"/>
                <a:cs typeface="Arial" charset="0"/>
              </a:defRPr>
            </a:lvl6pPr>
            <a:lvl7pPr marL="3086100" indent="-342900" fontAlgn="base">
              <a:spcBef>
                <a:spcPct val="0"/>
              </a:spcBef>
              <a:spcAft>
                <a:spcPct val="0"/>
              </a:spcAft>
              <a:defRPr>
                <a:solidFill>
                  <a:schemeClr val="tx1"/>
                </a:solidFill>
                <a:latin typeface="Arial" charset="0"/>
                <a:cs typeface="Arial" charset="0"/>
              </a:defRPr>
            </a:lvl7pPr>
            <a:lvl8pPr marL="3543300" indent="-342900" fontAlgn="base">
              <a:spcBef>
                <a:spcPct val="0"/>
              </a:spcBef>
              <a:spcAft>
                <a:spcPct val="0"/>
              </a:spcAft>
              <a:defRPr>
                <a:solidFill>
                  <a:schemeClr val="tx1"/>
                </a:solidFill>
                <a:latin typeface="Arial" charset="0"/>
                <a:cs typeface="Arial" charset="0"/>
              </a:defRPr>
            </a:lvl8pPr>
            <a:lvl9pPr marL="4000500" indent="-342900" fontAlgn="base">
              <a:spcBef>
                <a:spcPct val="0"/>
              </a:spcBef>
              <a:spcAft>
                <a:spcPct val="0"/>
              </a:spcAft>
              <a:defRPr>
                <a:solidFill>
                  <a:schemeClr val="tx1"/>
                </a:solidFill>
                <a:latin typeface="Arial" charset="0"/>
                <a:cs typeface="Arial" charset="0"/>
              </a:defRPr>
            </a:lvl9pPr>
          </a:lstStyle>
          <a:p>
            <a:pPr>
              <a:buFontTx/>
              <a:buChar char="•"/>
            </a:pPr>
            <a:r>
              <a:rPr lang="en-US" sz="2400" dirty="0">
                <a:latin typeface="+mj-lt"/>
              </a:rPr>
              <a:t>Six of the 78 words are misspelled – no Zen.</a:t>
            </a:r>
          </a:p>
          <a:p>
            <a:pPr>
              <a:buFontTx/>
              <a:buChar char="•"/>
            </a:pPr>
            <a:r>
              <a:rPr lang="en-US" sz="2400" dirty="0">
                <a:latin typeface="+mj-lt"/>
              </a:rPr>
              <a:t>Read each sentence aloud – is it grammatically correct?</a:t>
            </a:r>
          </a:p>
          <a:p>
            <a:pPr>
              <a:buFontTx/>
              <a:buChar char="•"/>
            </a:pPr>
            <a:r>
              <a:rPr lang="en-US" sz="2400" dirty="0" smtClean="0">
                <a:latin typeface="+mj-lt"/>
              </a:rPr>
              <a:t>Is the last “sentence” a sentence?</a:t>
            </a:r>
            <a:endParaRPr lang="en-US" sz="2400" dirty="0">
              <a:latin typeface="+mj-lt"/>
            </a:endParaRPr>
          </a:p>
          <a:p>
            <a:pPr>
              <a:buFontTx/>
              <a:buChar char="•"/>
            </a:pPr>
            <a:r>
              <a:rPr lang="en-US" sz="2400" dirty="0">
                <a:latin typeface="+mj-lt"/>
              </a:rPr>
              <a:t>Could you make the same points correctly and more clearly?</a:t>
            </a:r>
          </a:p>
        </p:txBody>
      </p:sp>
      <p:sp>
        <p:nvSpPr>
          <p:cNvPr id="4" name="Rectangle 2"/>
          <p:cNvSpPr txBox="1">
            <a:spLocks noChangeArrowheads="1"/>
          </p:cNvSpPr>
          <p:nvPr/>
        </p:nvSpPr>
        <p:spPr>
          <a:xfrm>
            <a:off x="1524000" y="220576"/>
            <a:ext cx="91440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 pride, no Zen</a:t>
            </a:r>
          </a:p>
        </p:txBody>
      </p:sp>
      <p:pic>
        <p:nvPicPr>
          <p:cNvPr id="6" name="Picture 4" descr="http://www.clker.com/cliparts/6/8/d/e/12247863261934249126schoolfreeware_Slow_Road_Sign.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7482" y="5241471"/>
            <a:ext cx="1079615" cy="1079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6390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13857" y="1874789"/>
            <a:ext cx="8164286" cy="2739211"/>
          </a:xfrm>
          <a:prstGeom prst="rect">
            <a:avLst/>
          </a:prstGeom>
        </p:spPr>
        <p:txBody>
          <a:bodyPr wrap="square">
            <a:spAutoFit/>
          </a:bodyPr>
          <a:lstStyle/>
          <a:p>
            <a:pPr>
              <a:buFont typeface="Arial" panose="020B0604020202020204" pitchFamily="34" charset="0"/>
              <a:buChar char="•"/>
            </a:pPr>
            <a:r>
              <a:rPr lang="en-US" sz="2800" i="1" dirty="0">
                <a:solidFill>
                  <a:srgbClr val="000000"/>
                </a:solidFill>
              </a:rPr>
              <a:t>CIS 520 - Data Communication for Management (3</a:t>
            </a:r>
            <a:r>
              <a:rPr lang="en-US" sz="2800" i="1" dirty="0" smtClean="0">
                <a:solidFill>
                  <a:srgbClr val="000000"/>
                </a:solidFill>
              </a:rPr>
              <a:t>)</a:t>
            </a:r>
          </a:p>
          <a:p>
            <a:r>
              <a:rPr lang="en-US" sz="2400" i="1" dirty="0">
                <a:solidFill>
                  <a:srgbClr val="000000"/>
                </a:solidFill>
              </a:rPr>
              <a:t/>
            </a:r>
            <a:br>
              <a:rPr lang="en-US" sz="2400" i="1" dirty="0">
                <a:solidFill>
                  <a:srgbClr val="000000"/>
                </a:solidFill>
              </a:rPr>
            </a:br>
            <a:r>
              <a:rPr lang="en-US" sz="2400" dirty="0">
                <a:solidFill>
                  <a:srgbClr val="000000"/>
                </a:solidFill>
              </a:rPr>
              <a:t>Focuses on the applications and implications of networks for individuals, organizations and society.  It covers the historical aspects of networks and their applications, the emerging network applications, and the impact of network applications on individuals, organizations and society.</a:t>
            </a:r>
            <a:endParaRPr lang="en-US" sz="2400" b="0" i="0" dirty="0">
              <a:solidFill>
                <a:srgbClr val="000000"/>
              </a:solidFill>
              <a:effectLst/>
            </a:endParaRPr>
          </a:p>
        </p:txBody>
      </p:sp>
      <p:sp>
        <p:nvSpPr>
          <p:cNvPr id="5" name="TextBox 4"/>
          <p:cNvSpPr txBox="1"/>
          <p:nvPr/>
        </p:nvSpPr>
        <p:spPr>
          <a:xfrm>
            <a:off x="1012371" y="818251"/>
            <a:ext cx="4983865" cy="523220"/>
          </a:xfrm>
          <a:prstGeom prst="rect">
            <a:avLst/>
          </a:prstGeom>
          <a:noFill/>
        </p:spPr>
        <p:txBody>
          <a:bodyPr wrap="none" rtlCol="0">
            <a:spAutoFit/>
          </a:bodyPr>
          <a:lstStyle/>
          <a:p>
            <a:r>
              <a:rPr lang="en-US" sz="2800" dirty="0" smtClean="0"/>
              <a:t>From the CSUDH course catalog:</a:t>
            </a:r>
            <a:endParaRPr lang="en-US" sz="2800" dirty="0"/>
          </a:p>
        </p:txBody>
      </p:sp>
      <p:pic>
        <p:nvPicPr>
          <p:cNvPr id="6" name="Picture 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2499" y="5702932"/>
            <a:ext cx="447586" cy="447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678478" y="5711281"/>
            <a:ext cx="6706243" cy="461665"/>
          </a:xfrm>
          <a:prstGeom prst="rect">
            <a:avLst/>
          </a:prstGeom>
          <a:noFill/>
        </p:spPr>
        <p:txBody>
          <a:bodyPr wrap="square" rtlCol="0">
            <a:spAutoFit/>
          </a:bodyPr>
          <a:lstStyle/>
          <a:p>
            <a:r>
              <a:rPr lang="en-US" sz="2400" dirty="0" smtClean="0"/>
              <a:t>I did not write this -- could it </a:t>
            </a:r>
            <a:r>
              <a:rPr lang="en-US" sz="2400" dirty="0" smtClean="0"/>
              <a:t>be shortened?</a:t>
            </a:r>
            <a:endParaRPr lang="en-US" sz="2400" dirty="0"/>
          </a:p>
        </p:txBody>
      </p:sp>
      <p:pic>
        <p:nvPicPr>
          <p:cNvPr id="8" name="Picture 4" descr="http://www.clker.com/cliparts/6/8/d/e/12247863261934249126schoolfreeware_Slow_Road_Sign.svg.hi.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7482" y="5241471"/>
            <a:ext cx="1079615" cy="1079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38054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13857" y="1874789"/>
            <a:ext cx="8164286" cy="2739211"/>
          </a:xfrm>
          <a:prstGeom prst="rect">
            <a:avLst/>
          </a:prstGeom>
        </p:spPr>
        <p:txBody>
          <a:bodyPr wrap="square">
            <a:spAutoFit/>
          </a:bodyPr>
          <a:lstStyle/>
          <a:p>
            <a:pPr>
              <a:buFont typeface="Arial" panose="020B0604020202020204" pitchFamily="34" charset="0"/>
              <a:buChar char="•"/>
            </a:pPr>
            <a:r>
              <a:rPr lang="en-US" sz="2800" i="1" dirty="0">
                <a:solidFill>
                  <a:srgbClr val="000000"/>
                </a:solidFill>
              </a:rPr>
              <a:t>CIS 520 - Data Communication for Management (3</a:t>
            </a:r>
            <a:r>
              <a:rPr lang="en-US" sz="2800" i="1" dirty="0" smtClean="0">
                <a:solidFill>
                  <a:srgbClr val="000000"/>
                </a:solidFill>
              </a:rPr>
              <a:t>)</a:t>
            </a:r>
          </a:p>
          <a:p>
            <a:r>
              <a:rPr lang="en-US" sz="2400" i="1" dirty="0">
                <a:solidFill>
                  <a:srgbClr val="000000"/>
                </a:solidFill>
              </a:rPr>
              <a:t/>
            </a:r>
            <a:br>
              <a:rPr lang="en-US" sz="2400" i="1" dirty="0">
                <a:solidFill>
                  <a:srgbClr val="000000"/>
                </a:solidFill>
              </a:rPr>
            </a:br>
            <a:r>
              <a:rPr lang="en-US" sz="2400" dirty="0">
                <a:solidFill>
                  <a:srgbClr val="000000"/>
                </a:solidFill>
              </a:rPr>
              <a:t>Focuses on the </a:t>
            </a:r>
            <a:r>
              <a:rPr lang="en-US" sz="2400" dirty="0">
                <a:solidFill>
                  <a:srgbClr val="FF0000"/>
                </a:solidFill>
              </a:rPr>
              <a:t>applications and implications of networks for individuals, organizations and society. </a:t>
            </a:r>
            <a:r>
              <a:rPr lang="en-US" sz="2400" dirty="0">
                <a:solidFill>
                  <a:srgbClr val="000000"/>
                </a:solidFill>
              </a:rPr>
              <a:t> It covers the historical aspects of networks and their applications, the emerging network applications, and </a:t>
            </a:r>
            <a:r>
              <a:rPr lang="en-US" sz="2400" dirty="0">
                <a:solidFill>
                  <a:srgbClr val="FF0000"/>
                </a:solidFill>
              </a:rPr>
              <a:t>the impact of network applications on individuals, organizations and society.</a:t>
            </a:r>
            <a:endParaRPr lang="en-US" sz="2400" b="0" i="0" dirty="0">
              <a:solidFill>
                <a:srgbClr val="FF0000"/>
              </a:solidFill>
              <a:effectLst/>
            </a:endParaRPr>
          </a:p>
        </p:txBody>
      </p:sp>
      <p:sp>
        <p:nvSpPr>
          <p:cNvPr id="5" name="TextBox 4"/>
          <p:cNvSpPr txBox="1"/>
          <p:nvPr/>
        </p:nvSpPr>
        <p:spPr>
          <a:xfrm>
            <a:off x="1012371" y="818251"/>
            <a:ext cx="4983865" cy="523220"/>
          </a:xfrm>
          <a:prstGeom prst="rect">
            <a:avLst/>
          </a:prstGeom>
          <a:noFill/>
        </p:spPr>
        <p:txBody>
          <a:bodyPr wrap="none" rtlCol="0">
            <a:spAutoFit/>
          </a:bodyPr>
          <a:lstStyle/>
          <a:p>
            <a:r>
              <a:rPr lang="en-US" sz="2800" dirty="0" smtClean="0"/>
              <a:t>From the CSUDH course catalog:</a:t>
            </a:r>
            <a:endParaRPr lang="en-US" sz="2800" dirty="0"/>
          </a:p>
        </p:txBody>
      </p:sp>
      <p:sp>
        <p:nvSpPr>
          <p:cNvPr id="7" name="TextBox 6"/>
          <p:cNvSpPr txBox="1"/>
          <p:nvPr/>
        </p:nvSpPr>
        <p:spPr>
          <a:xfrm>
            <a:off x="1012371" y="5711281"/>
            <a:ext cx="6706243" cy="461665"/>
          </a:xfrm>
          <a:prstGeom prst="rect">
            <a:avLst/>
          </a:prstGeom>
          <a:noFill/>
        </p:spPr>
        <p:txBody>
          <a:bodyPr wrap="square" rtlCol="0">
            <a:spAutoFit/>
          </a:bodyPr>
          <a:lstStyle/>
          <a:p>
            <a:r>
              <a:rPr lang="en-US" sz="2400" dirty="0" smtClean="0"/>
              <a:t>I did not write this!</a:t>
            </a:r>
            <a:endParaRPr lang="en-US" sz="2400" dirty="0"/>
          </a:p>
        </p:txBody>
      </p:sp>
      <p:pic>
        <p:nvPicPr>
          <p:cNvPr id="8" name="Picture 4" descr="http://www.clker.com/cliparts/6/8/d/e/12247863261934249126schoolfreeware_Slow_Road_Sign.svg.h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87482" y="5241471"/>
            <a:ext cx="1079615" cy="1079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5663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idx="4294967295"/>
          </p:nvPr>
        </p:nvSpPr>
        <p:spPr>
          <a:xfrm>
            <a:off x="2892522" y="435275"/>
            <a:ext cx="6406959" cy="1143000"/>
          </a:xfrm>
        </p:spPr>
        <p:txBody>
          <a:bodyPr/>
          <a:lstStyle/>
          <a:p>
            <a:pPr algn="l"/>
            <a:r>
              <a:rPr lang="en-US" sz="3200" dirty="0"/>
              <a:t>In summary, being concise takes time</a:t>
            </a:r>
          </a:p>
        </p:txBody>
      </p:sp>
      <p:sp>
        <p:nvSpPr>
          <p:cNvPr id="112645" name="Rectangle 5"/>
          <p:cNvSpPr>
            <a:spLocks noChangeArrowheads="1"/>
          </p:cNvSpPr>
          <p:nvPr/>
        </p:nvSpPr>
        <p:spPr bwMode="auto">
          <a:xfrm>
            <a:off x="2167391" y="2093211"/>
            <a:ext cx="8903380"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400" dirty="0" smtClean="0"/>
              <a:t>I </a:t>
            </a:r>
            <a:r>
              <a:rPr lang="en-US" sz="2400" dirty="0"/>
              <a:t>would not have made this so long except that I do not have the leisure to make it </a:t>
            </a:r>
            <a:r>
              <a:rPr lang="en-US" sz="2400" dirty="0" smtClean="0"/>
              <a:t>shorter</a:t>
            </a:r>
            <a:r>
              <a:rPr lang="en-US" sz="2400" dirty="0"/>
              <a:t>.</a:t>
            </a:r>
            <a:endParaRPr lang="en-US" sz="2400" dirty="0" smtClean="0"/>
          </a:p>
          <a:p>
            <a:r>
              <a:rPr lang="en-US" sz="2400" i="1" dirty="0" smtClean="0"/>
              <a:t>Blaise Pascal</a:t>
            </a:r>
          </a:p>
          <a:p>
            <a:endParaRPr lang="en-US" sz="2400" dirty="0"/>
          </a:p>
          <a:p>
            <a:r>
              <a:rPr lang="en-US" sz="2400" dirty="0" smtClean="0"/>
              <a:t>The best way to go fast is to go slow.</a:t>
            </a:r>
          </a:p>
          <a:p>
            <a:r>
              <a:rPr lang="en-US" sz="2400" i="1" dirty="0" smtClean="0"/>
              <a:t>Chinese proverb</a:t>
            </a:r>
          </a:p>
          <a:p>
            <a:endParaRPr lang="en-US" sz="2400" dirty="0"/>
          </a:p>
          <a:p>
            <a:r>
              <a:rPr lang="en-US" sz="2400" dirty="0" smtClean="0"/>
              <a:t>Go slow now, go fast later.</a:t>
            </a:r>
          </a:p>
          <a:p>
            <a:r>
              <a:rPr lang="en-US" sz="2400" i="1" dirty="0" smtClean="0"/>
              <a:t>German proverb</a:t>
            </a:r>
            <a:endParaRPr lang="en-US" sz="2400" i="1" dirty="0"/>
          </a:p>
        </p:txBody>
      </p:sp>
    </p:spTree>
    <p:extLst>
      <p:ext uri="{BB962C8B-B14F-4D97-AF65-F5344CB8AC3E}">
        <p14:creationId xmlns:p14="http://schemas.microsoft.com/office/powerpoint/2010/main" val="18563239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35337" y="1021918"/>
            <a:ext cx="6343650" cy="5016758"/>
          </a:xfrm>
          <a:prstGeom prst="rect">
            <a:avLst/>
          </a:prstGeom>
        </p:spPr>
        <p:txBody>
          <a:bodyPr wrap="square">
            <a:spAutoFit/>
          </a:bodyPr>
          <a:lstStyle/>
          <a:p>
            <a:pPr marL="285750" indent="-285750">
              <a:buFont typeface="Arial" panose="020B0604020202020204" pitchFamily="34" charset="0"/>
              <a:buChar char="•"/>
            </a:pPr>
            <a:r>
              <a:rPr lang="en-US" sz="2000" dirty="0"/>
              <a:t>Think about the reader -- what are they interested in and what is their background</a:t>
            </a:r>
            <a:r>
              <a:rPr lang="en-US" sz="2000" dirty="0" smtClean="0"/>
              <a:t>?</a:t>
            </a:r>
          </a:p>
          <a:p>
            <a:endParaRPr lang="en-US" sz="2000" dirty="0"/>
          </a:p>
          <a:p>
            <a:pPr marL="285750" indent="-285750">
              <a:buFont typeface="Arial" panose="020B0604020202020204" pitchFamily="34" charset="0"/>
              <a:buChar char="•"/>
            </a:pPr>
            <a:r>
              <a:rPr lang="en-US" sz="2000" dirty="0"/>
              <a:t>Read any instructions carefully before you write.</a:t>
            </a:r>
          </a:p>
          <a:p>
            <a:endParaRPr lang="en-US" sz="2000" dirty="0"/>
          </a:p>
          <a:p>
            <a:pPr marL="285750" indent="-285750">
              <a:buFont typeface="Arial" panose="020B0604020202020204" pitchFamily="34" charset="0"/>
              <a:buChar char="•"/>
            </a:pPr>
            <a:r>
              <a:rPr lang="en-US" sz="2000" dirty="0"/>
              <a:t>No first drafts -- revise after a day or two:</a:t>
            </a:r>
          </a:p>
          <a:p>
            <a:pPr marL="742950" lvl="1" indent="-285750">
              <a:buFont typeface="Arial" panose="020B0604020202020204" pitchFamily="34" charset="0"/>
              <a:buChar char="•"/>
            </a:pPr>
            <a:r>
              <a:rPr lang="en-US" sz="2000" dirty="0"/>
              <a:t>Run a spell and grammar check.</a:t>
            </a:r>
          </a:p>
          <a:p>
            <a:pPr marL="742950" lvl="1" indent="-285750">
              <a:buFont typeface="Arial" panose="020B0604020202020204" pitchFamily="34" charset="0"/>
              <a:buChar char="•"/>
            </a:pPr>
            <a:r>
              <a:rPr lang="en-US" sz="2000" dirty="0"/>
              <a:t>Read it aloud.</a:t>
            </a:r>
          </a:p>
          <a:p>
            <a:pPr marL="742950" lvl="1" indent="-285750">
              <a:buFont typeface="Arial" panose="020B0604020202020204" pitchFamily="34" charset="0"/>
              <a:buChar char="•"/>
            </a:pPr>
            <a:r>
              <a:rPr lang="en-US" sz="2000" dirty="0"/>
              <a:t>Get feedback from someone else.</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Remember, it is being read on the Internet</a:t>
            </a:r>
            <a:r>
              <a:rPr lang="en-US" sz="2000" dirty="0" smtClean="0"/>
              <a:t>:</a:t>
            </a:r>
          </a:p>
          <a:p>
            <a:pPr marL="742950" lvl="1" indent="-285750">
              <a:buFont typeface="Arial" panose="020B0604020202020204" pitchFamily="34" charset="0"/>
              <a:buChar char="•"/>
            </a:pPr>
            <a:r>
              <a:rPr lang="en-US" sz="2000" dirty="0" smtClean="0"/>
              <a:t>Be concise -- delete redundancy</a:t>
            </a:r>
            <a:endParaRPr lang="en-US" sz="2000" dirty="0"/>
          </a:p>
          <a:p>
            <a:pPr marL="742950" lvl="1" indent="-285750">
              <a:buFont typeface="Arial" panose="020B0604020202020204" pitchFamily="34" charset="0"/>
              <a:buChar char="•"/>
            </a:pPr>
            <a:r>
              <a:rPr lang="en-US" sz="2000" dirty="0"/>
              <a:t>Focus on the title and first sentence</a:t>
            </a:r>
          </a:p>
          <a:p>
            <a:pPr marL="742950" lvl="1" indent="-285750">
              <a:buFont typeface="Arial" panose="020B0604020202020204" pitchFamily="34" charset="0"/>
              <a:buChar char="•"/>
            </a:pPr>
            <a:r>
              <a:rPr lang="en-US" sz="2000" dirty="0"/>
              <a:t>Make the first screen compelling -- most people click away without scrolling down.</a:t>
            </a:r>
          </a:p>
          <a:p>
            <a:pPr marL="742950" lvl="1" indent="-285750">
              <a:buFont typeface="Arial" panose="020B0604020202020204" pitchFamily="34" charset="0"/>
              <a:buChar char="•"/>
            </a:pPr>
            <a:r>
              <a:rPr lang="en-US" sz="2000" dirty="0" smtClean="0"/>
              <a:t>Include </a:t>
            </a:r>
            <a:r>
              <a:rPr lang="en-US" sz="2000" dirty="0"/>
              <a:t>links, pictures, tables, bullets, videos, etc.</a:t>
            </a:r>
          </a:p>
        </p:txBody>
      </p:sp>
      <p:sp>
        <p:nvSpPr>
          <p:cNvPr id="3" name="TextBox 2"/>
          <p:cNvSpPr txBox="1"/>
          <p:nvPr/>
        </p:nvSpPr>
        <p:spPr>
          <a:xfrm>
            <a:off x="1198674" y="505123"/>
            <a:ext cx="2624308" cy="523220"/>
          </a:xfrm>
          <a:prstGeom prst="rect">
            <a:avLst/>
          </a:prstGeom>
          <a:noFill/>
        </p:spPr>
        <p:txBody>
          <a:bodyPr wrap="none" rtlCol="0">
            <a:spAutoFit/>
          </a:bodyPr>
          <a:lstStyle/>
          <a:p>
            <a:pPr algn="ctr"/>
            <a:r>
              <a:rPr lang="en-US" sz="2800" b="1" dirty="0"/>
              <a:t>Summary of tips</a:t>
            </a:r>
          </a:p>
        </p:txBody>
      </p:sp>
      <p:sp>
        <p:nvSpPr>
          <p:cNvPr id="4" name="TextBox 3"/>
          <p:cNvSpPr txBox="1"/>
          <p:nvPr/>
        </p:nvSpPr>
        <p:spPr>
          <a:xfrm>
            <a:off x="1198674" y="6063887"/>
            <a:ext cx="3277757" cy="461665"/>
          </a:xfrm>
          <a:prstGeom prst="rect">
            <a:avLst/>
          </a:prstGeom>
          <a:noFill/>
        </p:spPr>
        <p:txBody>
          <a:bodyPr wrap="none" rtlCol="0">
            <a:spAutoFit/>
          </a:bodyPr>
          <a:lstStyle/>
          <a:p>
            <a:r>
              <a:rPr lang="en-US" sz="2400" b="1" dirty="0">
                <a:solidFill>
                  <a:srgbClr val="FF0000"/>
                </a:solidFill>
              </a:rPr>
              <a:t>Take pride in your work!</a:t>
            </a:r>
          </a:p>
        </p:txBody>
      </p:sp>
    </p:spTree>
    <p:extLst>
      <p:ext uri="{BB962C8B-B14F-4D97-AF65-F5344CB8AC3E}">
        <p14:creationId xmlns:p14="http://schemas.microsoft.com/office/powerpoint/2010/main" val="5855105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23529" y="676569"/>
            <a:ext cx="3544945" cy="584775"/>
          </a:xfrm>
          <a:prstGeom prst="rect">
            <a:avLst/>
          </a:prstGeom>
          <a:noFill/>
        </p:spPr>
        <p:txBody>
          <a:bodyPr wrap="none" rtlCol="0">
            <a:spAutoFit/>
          </a:bodyPr>
          <a:lstStyle/>
          <a:p>
            <a:pPr algn="ctr"/>
            <a:r>
              <a:rPr lang="en-US" sz="3200" dirty="0"/>
              <a:t>Self-study questions</a:t>
            </a:r>
          </a:p>
        </p:txBody>
      </p:sp>
      <p:sp>
        <p:nvSpPr>
          <p:cNvPr id="3" name="TextBox 2"/>
          <p:cNvSpPr txBox="1"/>
          <p:nvPr/>
        </p:nvSpPr>
        <p:spPr>
          <a:xfrm>
            <a:off x="2924643" y="1893297"/>
            <a:ext cx="6342714" cy="4154984"/>
          </a:xfrm>
          <a:prstGeom prst="rect">
            <a:avLst/>
          </a:prstGeom>
          <a:noFill/>
        </p:spPr>
        <p:txBody>
          <a:bodyPr wrap="square" rtlCol="0">
            <a:spAutoFit/>
          </a:bodyPr>
          <a:lstStyle/>
          <a:p>
            <a:pPr marL="457200" indent="-457200">
              <a:buFont typeface="+mj-lt"/>
              <a:buAutoNum type="arabicPeriod"/>
            </a:pPr>
            <a:r>
              <a:rPr lang="en-US" sz="2400" dirty="0"/>
              <a:t>I suggested two things to do before writing a first draft – what were they?</a:t>
            </a:r>
          </a:p>
          <a:p>
            <a:pPr marL="457200" indent="-457200">
              <a:buFont typeface="+mj-lt"/>
              <a:buAutoNum type="arabicPeriod"/>
            </a:pPr>
            <a:endParaRPr lang="en-US" sz="2400" dirty="0"/>
          </a:p>
          <a:p>
            <a:pPr marL="457200" indent="-457200">
              <a:buFont typeface="+mj-lt"/>
              <a:buAutoNum type="arabicPeriod"/>
            </a:pPr>
            <a:r>
              <a:rPr lang="en-US" sz="2400" dirty="0"/>
              <a:t>I suggested several ideas for revising a first draft -- which do you recall?  </a:t>
            </a:r>
          </a:p>
          <a:p>
            <a:pPr marL="457200" indent="-457200">
              <a:buFont typeface="+mj-lt"/>
              <a:buAutoNum type="arabicPeriod"/>
            </a:pPr>
            <a:endParaRPr lang="en-US" sz="2400" dirty="0"/>
          </a:p>
          <a:p>
            <a:pPr marL="457200" indent="-457200">
              <a:buFont typeface="+mj-lt"/>
              <a:buAutoNum type="arabicPeriod"/>
            </a:pPr>
            <a:r>
              <a:rPr lang="en-US" sz="2400" dirty="0"/>
              <a:t>I listed several writing tips – what were they?</a:t>
            </a:r>
          </a:p>
          <a:p>
            <a:pPr marL="457200" indent="-457200">
              <a:buFont typeface="+mj-lt"/>
              <a:buAutoNum type="arabicPeriod"/>
            </a:pPr>
            <a:endParaRPr lang="en-US" sz="2400" dirty="0"/>
          </a:p>
          <a:p>
            <a:pPr marL="457200" indent="-457200">
              <a:buFont typeface="+mj-lt"/>
              <a:buAutoNum type="arabicPeriod"/>
            </a:pPr>
            <a:r>
              <a:rPr lang="en-US" sz="2400" dirty="0"/>
              <a:t>Which, if any, of those tips are relevant when writing for print instead of the Internet?</a:t>
            </a:r>
          </a:p>
          <a:p>
            <a:endParaRPr lang="en-US" sz="2400" dirty="0"/>
          </a:p>
        </p:txBody>
      </p:sp>
    </p:spTree>
    <p:extLst>
      <p:ext uri="{BB962C8B-B14F-4D97-AF65-F5344CB8AC3E}">
        <p14:creationId xmlns:p14="http://schemas.microsoft.com/office/powerpoint/2010/main" val="17119814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1524000" y="539838"/>
            <a:ext cx="9144000" cy="715963"/>
          </a:xfrm>
        </p:spPr>
        <p:txBody>
          <a:bodyPr>
            <a:noAutofit/>
          </a:bodyPr>
          <a:lstStyle/>
          <a:p>
            <a:r>
              <a:rPr lang="en-US" sz="3200" dirty="0"/>
              <a:t>Where does this topic fit?</a:t>
            </a:r>
          </a:p>
        </p:txBody>
      </p:sp>
      <p:sp>
        <p:nvSpPr>
          <p:cNvPr id="192515" name="Rectangle 3"/>
          <p:cNvSpPr>
            <a:spLocks noGrp="1" noChangeArrowheads="1"/>
          </p:cNvSpPr>
          <p:nvPr>
            <p:ph type="body" idx="1"/>
          </p:nvPr>
        </p:nvSpPr>
        <p:spPr>
          <a:xfrm>
            <a:off x="3736383" y="1763150"/>
            <a:ext cx="4719234" cy="4876800"/>
          </a:xfrm>
        </p:spPr>
        <p:txBody>
          <a:bodyPr>
            <a:normAutofit/>
          </a:bodyPr>
          <a:lstStyle/>
          <a:p>
            <a:r>
              <a:rPr lang="en-US" sz="2800" dirty="0"/>
              <a:t>Internet concepts</a:t>
            </a:r>
          </a:p>
          <a:p>
            <a:pPr lvl="1"/>
            <a:r>
              <a:rPr lang="en-US" dirty="0"/>
              <a:t>Applications</a:t>
            </a:r>
          </a:p>
          <a:p>
            <a:pPr lvl="1"/>
            <a:r>
              <a:rPr lang="en-US" dirty="0" smtClean="0"/>
              <a:t>Technology</a:t>
            </a:r>
            <a:endParaRPr lang="en-US" dirty="0"/>
          </a:p>
          <a:p>
            <a:pPr lvl="1"/>
            <a:r>
              <a:rPr lang="en-US" dirty="0"/>
              <a:t>Implications</a:t>
            </a:r>
          </a:p>
          <a:p>
            <a:r>
              <a:rPr lang="en-US" sz="2800" dirty="0"/>
              <a:t>Internet skills</a:t>
            </a:r>
          </a:p>
          <a:p>
            <a:pPr lvl="1"/>
            <a:r>
              <a:rPr lang="en-US" dirty="0"/>
              <a:t>Application development</a:t>
            </a:r>
          </a:p>
          <a:p>
            <a:pPr lvl="1"/>
            <a:r>
              <a:rPr lang="en-US" dirty="0">
                <a:solidFill>
                  <a:srgbClr val="FF0000"/>
                </a:solidFill>
              </a:rPr>
              <a:t>Content </a:t>
            </a:r>
            <a:r>
              <a:rPr lang="en-US" dirty="0" smtClean="0">
                <a:solidFill>
                  <a:srgbClr val="FF0000"/>
                </a:solidFill>
              </a:rPr>
              <a:t>creation (text)</a:t>
            </a:r>
          </a:p>
          <a:p>
            <a:pPr lvl="1"/>
            <a:r>
              <a:rPr lang="en-US" dirty="0" smtClean="0"/>
              <a:t>User skills</a:t>
            </a:r>
            <a:endParaRPr lang="en-US" dirty="0"/>
          </a:p>
        </p:txBody>
      </p:sp>
    </p:spTree>
    <p:extLst>
      <p:ext uri="{BB962C8B-B14F-4D97-AF65-F5344CB8AC3E}">
        <p14:creationId xmlns:p14="http://schemas.microsoft.com/office/powerpoint/2010/main" val="28129782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4917" y="1717337"/>
            <a:ext cx="5926426" cy="3970318"/>
          </a:xfrm>
          <a:prstGeom prst="rect">
            <a:avLst/>
          </a:prstGeom>
        </p:spPr>
        <p:txBody>
          <a:bodyPr wrap="square">
            <a:spAutoFit/>
          </a:bodyPr>
          <a:lstStyle/>
          <a:p>
            <a:r>
              <a:rPr lang="en-US" dirty="0"/>
              <a:t>Jakob Nielsen is an Internet usability researcher and consultant who offers many tips on writing for the Internet.</a:t>
            </a:r>
          </a:p>
          <a:p>
            <a:endParaRPr lang="en-US" dirty="0"/>
          </a:p>
          <a:p>
            <a:r>
              <a:rPr lang="en-US" dirty="0"/>
              <a:t>Jakob Nielsen, Writing for the Web, </a:t>
            </a:r>
            <a:r>
              <a:rPr lang="en-US" dirty="0">
                <a:hlinkClick r:id="rId2"/>
              </a:rPr>
              <a:t>http://www.useit.com/papers/webwriting/</a:t>
            </a:r>
            <a:endParaRPr lang="en-US" dirty="0"/>
          </a:p>
          <a:p>
            <a:endParaRPr lang="en-US" dirty="0"/>
          </a:p>
          <a:p>
            <a:r>
              <a:rPr lang="en-US" dirty="0"/>
              <a:t>Jakob Nielsen, How users read on the Web:</a:t>
            </a:r>
          </a:p>
          <a:p>
            <a:r>
              <a:rPr lang="en-US" dirty="0">
                <a:hlinkClick r:id="rId3"/>
              </a:rPr>
              <a:t>http://www.useit.com/alertbox/9710a.html</a:t>
            </a:r>
            <a:endParaRPr lang="en-US" dirty="0"/>
          </a:p>
          <a:p>
            <a:endParaRPr lang="en-US" dirty="0"/>
          </a:p>
          <a:p>
            <a:r>
              <a:rPr lang="en-US" dirty="0"/>
              <a:t>Jakob Nielsen, The world’s best headlines, </a:t>
            </a:r>
            <a:r>
              <a:rPr lang="en-US" dirty="0">
                <a:hlinkClick r:id="rId4"/>
              </a:rPr>
              <a:t>http://www.useit.com/alertbox/headlines-bbc.html</a:t>
            </a:r>
            <a:r>
              <a:rPr lang="en-US" dirty="0"/>
              <a:t>).</a:t>
            </a:r>
          </a:p>
          <a:p>
            <a:endParaRPr lang="en-US" dirty="0"/>
          </a:p>
          <a:p>
            <a:r>
              <a:rPr lang="en-US" dirty="0"/>
              <a:t>Subscribe to Nielsen’s bi-weekly newsletter:</a:t>
            </a:r>
          </a:p>
          <a:p>
            <a:r>
              <a:rPr lang="en-US" dirty="0">
                <a:hlinkClick r:id="rId5"/>
              </a:rPr>
              <a:t>http://www.useit.com/alertbox/subscribe.html</a:t>
            </a:r>
            <a:endParaRPr lang="en-US" dirty="0"/>
          </a:p>
        </p:txBody>
      </p:sp>
      <p:sp>
        <p:nvSpPr>
          <p:cNvPr id="3" name="TextBox 2"/>
          <p:cNvSpPr txBox="1"/>
          <p:nvPr/>
        </p:nvSpPr>
        <p:spPr>
          <a:xfrm>
            <a:off x="5160713" y="540008"/>
            <a:ext cx="1870577" cy="584775"/>
          </a:xfrm>
          <a:prstGeom prst="rect">
            <a:avLst/>
          </a:prstGeom>
          <a:noFill/>
        </p:spPr>
        <p:txBody>
          <a:bodyPr wrap="none" rtlCol="0">
            <a:spAutoFit/>
          </a:bodyPr>
          <a:lstStyle/>
          <a:p>
            <a:pPr algn="ctr"/>
            <a:r>
              <a:rPr lang="en-US" sz="3200" dirty="0"/>
              <a:t>Resources</a:t>
            </a:r>
          </a:p>
        </p:txBody>
      </p:sp>
    </p:spTree>
    <p:extLst>
      <p:ext uri="{BB962C8B-B14F-4D97-AF65-F5344CB8AC3E}">
        <p14:creationId xmlns:p14="http://schemas.microsoft.com/office/powerpoint/2010/main" val="2305389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74887" y="2621543"/>
            <a:ext cx="883788" cy="754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Document"/>
          <p:cNvSpPr>
            <a:spLocks noEditPoints="1" noChangeArrowheads="1"/>
          </p:cNvSpPr>
          <p:nvPr/>
        </p:nvSpPr>
        <p:spPr bwMode="auto">
          <a:xfrm rot="10800000">
            <a:off x="7607736" y="948119"/>
            <a:ext cx="279332" cy="286142"/>
          </a:xfrm>
          <a:custGeom>
            <a:avLst/>
            <a:gdLst>
              <a:gd name="T0" fmla="*/ 9701911 w 21600"/>
              <a:gd name="T1" fmla="*/ 28561111 h 21600"/>
              <a:gd name="T2" fmla="*/ 76652 w 21600"/>
              <a:gd name="T3" fmla="*/ 14324124 h 21600"/>
              <a:gd name="T4" fmla="*/ 9701911 w 21600"/>
              <a:gd name="T5" fmla="*/ 106960 h 21600"/>
              <a:gd name="T6" fmla="*/ 19576995 w 21600"/>
              <a:gd name="T7" fmla="*/ 14064022 h 21600"/>
              <a:gd name="T8" fmla="*/ 9701911 w 21600"/>
              <a:gd name="T9" fmla="*/ 28561111 h 21600"/>
              <a:gd name="T10" fmla="*/ 0 w 21600"/>
              <a:gd name="T11" fmla="*/ 0 h 21600"/>
              <a:gd name="T12" fmla="*/ 19481406 w 21600"/>
              <a:gd name="T13" fmla="*/ 0 h 21600"/>
              <a:gd name="T14" fmla="*/ 19481406 w 21600"/>
              <a:gd name="T15" fmla="*/ 28518850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en-US" dirty="0"/>
          </a:p>
        </p:txBody>
      </p:sp>
      <p:sp>
        <p:nvSpPr>
          <p:cNvPr id="3" name="Document"/>
          <p:cNvSpPr>
            <a:spLocks noEditPoints="1" noChangeArrowheads="1"/>
          </p:cNvSpPr>
          <p:nvPr/>
        </p:nvSpPr>
        <p:spPr bwMode="auto">
          <a:xfrm rot="10800000">
            <a:off x="9341661" y="1296007"/>
            <a:ext cx="279332" cy="286721"/>
          </a:xfrm>
          <a:custGeom>
            <a:avLst/>
            <a:gdLst>
              <a:gd name="T0" fmla="*/ 9701911 w 21600"/>
              <a:gd name="T1" fmla="*/ 28618909 h 21600"/>
              <a:gd name="T2" fmla="*/ 76652 w 21600"/>
              <a:gd name="T3" fmla="*/ 14353111 h 21600"/>
              <a:gd name="T4" fmla="*/ 9701911 w 21600"/>
              <a:gd name="T5" fmla="*/ 107176 h 21600"/>
              <a:gd name="T6" fmla="*/ 19576995 w 21600"/>
              <a:gd name="T7" fmla="*/ 14092483 h 21600"/>
              <a:gd name="T8" fmla="*/ 9701911 w 21600"/>
              <a:gd name="T9" fmla="*/ 28618909 h 21600"/>
              <a:gd name="T10" fmla="*/ 0 w 21600"/>
              <a:gd name="T11" fmla="*/ 0 h 21600"/>
              <a:gd name="T12" fmla="*/ 19481406 w 21600"/>
              <a:gd name="T13" fmla="*/ 0 h 21600"/>
              <a:gd name="T14" fmla="*/ 19481406 w 21600"/>
              <a:gd name="T15" fmla="*/ 28576563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en-US" dirty="0"/>
          </a:p>
        </p:txBody>
      </p:sp>
      <p:sp>
        <p:nvSpPr>
          <p:cNvPr id="4" name="Document"/>
          <p:cNvSpPr>
            <a:spLocks noEditPoints="1" noChangeArrowheads="1"/>
          </p:cNvSpPr>
          <p:nvPr/>
        </p:nvSpPr>
        <p:spPr bwMode="auto">
          <a:xfrm rot="10800000">
            <a:off x="9733720" y="835631"/>
            <a:ext cx="278649" cy="286721"/>
          </a:xfrm>
          <a:custGeom>
            <a:avLst/>
            <a:gdLst>
              <a:gd name="T0" fmla="*/ 9678197 w 21600"/>
              <a:gd name="T1" fmla="*/ 28618909 h 21600"/>
              <a:gd name="T2" fmla="*/ 76465 w 21600"/>
              <a:gd name="T3" fmla="*/ 14353111 h 21600"/>
              <a:gd name="T4" fmla="*/ 9678197 w 21600"/>
              <a:gd name="T5" fmla="*/ 107176 h 21600"/>
              <a:gd name="T6" fmla="*/ 19529145 w 21600"/>
              <a:gd name="T7" fmla="*/ 14092483 h 21600"/>
              <a:gd name="T8" fmla="*/ 9678197 w 21600"/>
              <a:gd name="T9" fmla="*/ 28618909 h 21600"/>
              <a:gd name="T10" fmla="*/ 0 w 21600"/>
              <a:gd name="T11" fmla="*/ 0 h 21600"/>
              <a:gd name="T12" fmla="*/ 19433789 w 21600"/>
              <a:gd name="T13" fmla="*/ 0 h 21600"/>
              <a:gd name="T14" fmla="*/ 19433789 w 21600"/>
              <a:gd name="T15" fmla="*/ 28576563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en-US" dirty="0"/>
          </a:p>
        </p:txBody>
      </p:sp>
      <p:sp>
        <p:nvSpPr>
          <p:cNvPr id="8" name="Document"/>
          <p:cNvSpPr>
            <a:spLocks noEditPoints="1" noChangeArrowheads="1"/>
          </p:cNvSpPr>
          <p:nvPr/>
        </p:nvSpPr>
        <p:spPr bwMode="auto">
          <a:xfrm rot="10800000">
            <a:off x="8450848" y="835632"/>
            <a:ext cx="278649" cy="286721"/>
          </a:xfrm>
          <a:custGeom>
            <a:avLst/>
            <a:gdLst>
              <a:gd name="T0" fmla="*/ 9678197 w 21600"/>
              <a:gd name="T1" fmla="*/ 28618909 h 21600"/>
              <a:gd name="T2" fmla="*/ 76465 w 21600"/>
              <a:gd name="T3" fmla="*/ 14353111 h 21600"/>
              <a:gd name="T4" fmla="*/ 9678197 w 21600"/>
              <a:gd name="T5" fmla="*/ 107176 h 21600"/>
              <a:gd name="T6" fmla="*/ 19529145 w 21600"/>
              <a:gd name="T7" fmla="*/ 14092483 h 21600"/>
              <a:gd name="T8" fmla="*/ 9678197 w 21600"/>
              <a:gd name="T9" fmla="*/ 28618909 h 21600"/>
              <a:gd name="T10" fmla="*/ 0 w 21600"/>
              <a:gd name="T11" fmla="*/ 0 h 21600"/>
              <a:gd name="T12" fmla="*/ 19433789 w 21600"/>
              <a:gd name="T13" fmla="*/ 0 h 21600"/>
              <a:gd name="T14" fmla="*/ 19433789 w 21600"/>
              <a:gd name="T15" fmla="*/ 28576563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en-US" dirty="0"/>
          </a:p>
        </p:txBody>
      </p:sp>
      <p:pic>
        <p:nvPicPr>
          <p:cNvPr id="9"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77337" y="2581648"/>
            <a:ext cx="883788" cy="754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Document"/>
          <p:cNvSpPr>
            <a:spLocks noEditPoints="1" noChangeArrowheads="1"/>
          </p:cNvSpPr>
          <p:nvPr/>
        </p:nvSpPr>
        <p:spPr bwMode="auto">
          <a:xfrm rot="10800000">
            <a:off x="9199516" y="4443322"/>
            <a:ext cx="446792" cy="626555"/>
          </a:xfrm>
          <a:custGeom>
            <a:avLst/>
            <a:gdLst>
              <a:gd name="T0" fmla="*/ 22747464 w 21600"/>
              <a:gd name="T1" fmla="*/ 63268968 h 21600"/>
              <a:gd name="T2" fmla="*/ 179754 w 21600"/>
              <a:gd name="T3" fmla="*/ 31730985 h 21600"/>
              <a:gd name="T4" fmla="*/ 22747464 w 21600"/>
              <a:gd name="T5" fmla="*/ 236926 h 21600"/>
              <a:gd name="T6" fmla="*/ 45900903 w 21600"/>
              <a:gd name="T7" fmla="*/ 31154845 h 21600"/>
              <a:gd name="T8" fmla="*/ 22747464 w 21600"/>
              <a:gd name="T9" fmla="*/ 63268968 h 21600"/>
              <a:gd name="T10" fmla="*/ 0 w 21600"/>
              <a:gd name="T11" fmla="*/ 0 h 21600"/>
              <a:gd name="T12" fmla="*/ 45676752 w 21600"/>
              <a:gd name="T13" fmla="*/ 0 h 21600"/>
              <a:gd name="T14" fmla="*/ 45676752 w 21600"/>
              <a:gd name="T15" fmla="*/ 63175388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en-US" dirty="0"/>
          </a:p>
        </p:txBody>
      </p:sp>
      <p:pic>
        <p:nvPicPr>
          <p:cNvPr id="15"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52975" y="4379227"/>
            <a:ext cx="883788" cy="754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8486" y="4379227"/>
            <a:ext cx="883788" cy="7547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1" name="Straight Arrow Connector 20"/>
          <p:cNvCxnSpPr/>
          <p:nvPr/>
        </p:nvCxnSpPr>
        <p:spPr>
          <a:xfrm>
            <a:off x="8569022" y="2998915"/>
            <a:ext cx="1762804" cy="0"/>
          </a:xfrm>
          <a:prstGeom prst="straightConnector1">
            <a:avLst/>
          </a:prstGeom>
          <a:ln w="158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8479460" y="4843391"/>
            <a:ext cx="551208" cy="0"/>
          </a:xfrm>
          <a:prstGeom prst="straightConnector1">
            <a:avLst/>
          </a:prstGeom>
          <a:ln w="158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9844828" y="4840892"/>
            <a:ext cx="551208" cy="0"/>
          </a:xfrm>
          <a:prstGeom prst="straightConnector1">
            <a:avLst/>
          </a:prstGeom>
          <a:ln w="158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Document"/>
          <p:cNvSpPr>
            <a:spLocks noEditPoints="1" noChangeArrowheads="1"/>
          </p:cNvSpPr>
          <p:nvPr/>
        </p:nvSpPr>
        <p:spPr bwMode="auto">
          <a:xfrm rot="10800000">
            <a:off x="8177627" y="1319013"/>
            <a:ext cx="279332" cy="286142"/>
          </a:xfrm>
          <a:custGeom>
            <a:avLst/>
            <a:gdLst>
              <a:gd name="T0" fmla="*/ 9701911 w 21600"/>
              <a:gd name="T1" fmla="*/ 28561111 h 21600"/>
              <a:gd name="T2" fmla="*/ 76652 w 21600"/>
              <a:gd name="T3" fmla="*/ 14324124 h 21600"/>
              <a:gd name="T4" fmla="*/ 9701911 w 21600"/>
              <a:gd name="T5" fmla="*/ 106960 h 21600"/>
              <a:gd name="T6" fmla="*/ 19576995 w 21600"/>
              <a:gd name="T7" fmla="*/ 14064022 h 21600"/>
              <a:gd name="T8" fmla="*/ 9701911 w 21600"/>
              <a:gd name="T9" fmla="*/ 28561111 h 21600"/>
              <a:gd name="T10" fmla="*/ 0 w 21600"/>
              <a:gd name="T11" fmla="*/ 0 h 21600"/>
              <a:gd name="T12" fmla="*/ 19481406 w 21600"/>
              <a:gd name="T13" fmla="*/ 0 h 21600"/>
              <a:gd name="T14" fmla="*/ 19481406 w 21600"/>
              <a:gd name="T15" fmla="*/ 28518850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en-US" dirty="0"/>
          </a:p>
        </p:txBody>
      </p:sp>
      <p:sp>
        <p:nvSpPr>
          <p:cNvPr id="26" name="Document"/>
          <p:cNvSpPr>
            <a:spLocks noEditPoints="1" noChangeArrowheads="1"/>
          </p:cNvSpPr>
          <p:nvPr/>
        </p:nvSpPr>
        <p:spPr bwMode="auto">
          <a:xfrm rot="10800000">
            <a:off x="10235221" y="1179476"/>
            <a:ext cx="279332" cy="286721"/>
          </a:xfrm>
          <a:custGeom>
            <a:avLst/>
            <a:gdLst>
              <a:gd name="T0" fmla="*/ 9701911 w 21600"/>
              <a:gd name="T1" fmla="*/ 28618909 h 21600"/>
              <a:gd name="T2" fmla="*/ 76652 w 21600"/>
              <a:gd name="T3" fmla="*/ 14353111 h 21600"/>
              <a:gd name="T4" fmla="*/ 9701911 w 21600"/>
              <a:gd name="T5" fmla="*/ 107176 h 21600"/>
              <a:gd name="T6" fmla="*/ 19576995 w 21600"/>
              <a:gd name="T7" fmla="*/ 14092483 h 21600"/>
              <a:gd name="T8" fmla="*/ 9701911 w 21600"/>
              <a:gd name="T9" fmla="*/ 28618909 h 21600"/>
              <a:gd name="T10" fmla="*/ 0 w 21600"/>
              <a:gd name="T11" fmla="*/ 0 h 21600"/>
              <a:gd name="T12" fmla="*/ 19481406 w 21600"/>
              <a:gd name="T13" fmla="*/ 0 h 21600"/>
              <a:gd name="T14" fmla="*/ 19481406 w 21600"/>
              <a:gd name="T15" fmla="*/ 28576563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en-US" dirty="0"/>
          </a:p>
        </p:txBody>
      </p:sp>
      <p:sp>
        <p:nvSpPr>
          <p:cNvPr id="27" name="Document"/>
          <p:cNvSpPr>
            <a:spLocks noEditPoints="1" noChangeArrowheads="1"/>
          </p:cNvSpPr>
          <p:nvPr/>
        </p:nvSpPr>
        <p:spPr bwMode="auto">
          <a:xfrm rot="10800000">
            <a:off x="9849696" y="1435604"/>
            <a:ext cx="278649" cy="286721"/>
          </a:xfrm>
          <a:custGeom>
            <a:avLst/>
            <a:gdLst>
              <a:gd name="T0" fmla="*/ 9678197 w 21600"/>
              <a:gd name="T1" fmla="*/ 28618909 h 21600"/>
              <a:gd name="T2" fmla="*/ 76465 w 21600"/>
              <a:gd name="T3" fmla="*/ 14353111 h 21600"/>
              <a:gd name="T4" fmla="*/ 9678197 w 21600"/>
              <a:gd name="T5" fmla="*/ 107176 h 21600"/>
              <a:gd name="T6" fmla="*/ 19529145 w 21600"/>
              <a:gd name="T7" fmla="*/ 14092483 h 21600"/>
              <a:gd name="T8" fmla="*/ 9678197 w 21600"/>
              <a:gd name="T9" fmla="*/ 28618909 h 21600"/>
              <a:gd name="T10" fmla="*/ 0 w 21600"/>
              <a:gd name="T11" fmla="*/ 0 h 21600"/>
              <a:gd name="T12" fmla="*/ 19433789 w 21600"/>
              <a:gd name="T13" fmla="*/ 0 h 21600"/>
              <a:gd name="T14" fmla="*/ 19433789 w 21600"/>
              <a:gd name="T15" fmla="*/ 28576563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en-US" dirty="0"/>
          </a:p>
        </p:txBody>
      </p:sp>
      <p:sp>
        <p:nvSpPr>
          <p:cNvPr id="28" name="Document"/>
          <p:cNvSpPr>
            <a:spLocks noEditPoints="1" noChangeArrowheads="1"/>
          </p:cNvSpPr>
          <p:nvPr/>
        </p:nvSpPr>
        <p:spPr bwMode="auto">
          <a:xfrm rot="10800000">
            <a:off x="8695336" y="1414931"/>
            <a:ext cx="278649" cy="286721"/>
          </a:xfrm>
          <a:custGeom>
            <a:avLst/>
            <a:gdLst>
              <a:gd name="T0" fmla="*/ 9678197 w 21600"/>
              <a:gd name="T1" fmla="*/ 28618909 h 21600"/>
              <a:gd name="T2" fmla="*/ 76465 w 21600"/>
              <a:gd name="T3" fmla="*/ 14353111 h 21600"/>
              <a:gd name="T4" fmla="*/ 9678197 w 21600"/>
              <a:gd name="T5" fmla="*/ 107176 h 21600"/>
              <a:gd name="T6" fmla="*/ 19529145 w 21600"/>
              <a:gd name="T7" fmla="*/ 14092483 h 21600"/>
              <a:gd name="T8" fmla="*/ 9678197 w 21600"/>
              <a:gd name="T9" fmla="*/ 28618909 h 21600"/>
              <a:gd name="T10" fmla="*/ 0 w 21600"/>
              <a:gd name="T11" fmla="*/ 0 h 21600"/>
              <a:gd name="T12" fmla="*/ 19433789 w 21600"/>
              <a:gd name="T13" fmla="*/ 0 h 21600"/>
              <a:gd name="T14" fmla="*/ 19433789 w 21600"/>
              <a:gd name="T15" fmla="*/ 28576563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en-US" dirty="0"/>
          </a:p>
        </p:txBody>
      </p:sp>
      <p:sp>
        <p:nvSpPr>
          <p:cNvPr id="29" name="Document"/>
          <p:cNvSpPr>
            <a:spLocks noEditPoints="1" noChangeArrowheads="1"/>
          </p:cNvSpPr>
          <p:nvPr/>
        </p:nvSpPr>
        <p:spPr bwMode="auto">
          <a:xfrm rot="10800000">
            <a:off x="10684577" y="982999"/>
            <a:ext cx="278649" cy="286721"/>
          </a:xfrm>
          <a:custGeom>
            <a:avLst/>
            <a:gdLst>
              <a:gd name="T0" fmla="*/ 9678197 w 21600"/>
              <a:gd name="T1" fmla="*/ 28618909 h 21600"/>
              <a:gd name="T2" fmla="*/ 76465 w 21600"/>
              <a:gd name="T3" fmla="*/ 14353111 h 21600"/>
              <a:gd name="T4" fmla="*/ 9678197 w 21600"/>
              <a:gd name="T5" fmla="*/ 107176 h 21600"/>
              <a:gd name="T6" fmla="*/ 19529145 w 21600"/>
              <a:gd name="T7" fmla="*/ 14092483 h 21600"/>
              <a:gd name="T8" fmla="*/ 9678197 w 21600"/>
              <a:gd name="T9" fmla="*/ 28618909 h 21600"/>
              <a:gd name="T10" fmla="*/ 0 w 21600"/>
              <a:gd name="T11" fmla="*/ 0 h 21600"/>
              <a:gd name="T12" fmla="*/ 19433789 w 21600"/>
              <a:gd name="T13" fmla="*/ 0 h 21600"/>
              <a:gd name="T14" fmla="*/ 19433789 w 21600"/>
              <a:gd name="T15" fmla="*/ 28576563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en-US" dirty="0"/>
          </a:p>
        </p:txBody>
      </p:sp>
      <p:sp>
        <p:nvSpPr>
          <p:cNvPr id="30" name="Document"/>
          <p:cNvSpPr>
            <a:spLocks noEditPoints="1" noChangeArrowheads="1"/>
          </p:cNvSpPr>
          <p:nvPr/>
        </p:nvSpPr>
        <p:spPr bwMode="auto">
          <a:xfrm rot="10800000">
            <a:off x="9016162" y="831009"/>
            <a:ext cx="278649" cy="286721"/>
          </a:xfrm>
          <a:custGeom>
            <a:avLst/>
            <a:gdLst>
              <a:gd name="T0" fmla="*/ 9678197 w 21600"/>
              <a:gd name="T1" fmla="*/ 28618909 h 21600"/>
              <a:gd name="T2" fmla="*/ 76465 w 21600"/>
              <a:gd name="T3" fmla="*/ 14353111 h 21600"/>
              <a:gd name="T4" fmla="*/ 9678197 w 21600"/>
              <a:gd name="T5" fmla="*/ 107176 h 21600"/>
              <a:gd name="T6" fmla="*/ 19529145 w 21600"/>
              <a:gd name="T7" fmla="*/ 14092483 h 21600"/>
              <a:gd name="T8" fmla="*/ 9678197 w 21600"/>
              <a:gd name="T9" fmla="*/ 28618909 h 21600"/>
              <a:gd name="T10" fmla="*/ 0 w 21600"/>
              <a:gd name="T11" fmla="*/ 0 h 21600"/>
              <a:gd name="T12" fmla="*/ 19433789 w 21600"/>
              <a:gd name="T13" fmla="*/ 0 h 21600"/>
              <a:gd name="T14" fmla="*/ 19433789 w 21600"/>
              <a:gd name="T15" fmla="*/ 28576563 h 21600"/>
              <a:gd name="T16" fmla="*/ 0 60000 65536"/>
              <a:gd name="T17" fmla="*/ 0 60000 65536"/>
              <a:gd name="T18" fmla="*/ 0 60000 65536"/>
              <a:gd name="T19" fmla="*/ 0 60000 65536"/>
              <a:gd name="T20" fmla="*/ 0 60000 65536"/>
              <a:gd name="T21" fmla="*/ 0 60000 65536"/>
              <a:gd name="T22" fmla="*/ 0 60000 65536"/>
              <a:gd name="T23" fmla="*/ 0 60000 65536"/>
              <a:gd name="T24" fmla="*/ 977 w 21600"/>
              <a:gd name="T25" fmla="*/ 818 h 21600"/>
              <a:gd name="T26" fmla="*/ 20622 w 21600"/>
              <a:gd name="T27" fmla="*/ 16429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a:lstStyle/>
          <a:p>
            <a:endParaRPr lang="en-US" dirty="0"/>
          </a:p>
        </p:txBody>
      </p:sp>
      <p:sp>
        <p:nvSpPr>
          <p:cNvPr id="5" name="TextBox 4"/>
          <p:cNvSpPr txBox="1"/>
          <p:nvPr/>
        </p:nvSpPr>
        <p:spPr>
          <a:xfrm>
            <a:off x="1316635" y="1550597"/>
            <a:ext cx="4624890" cy="2062103"/>
          </a:xfrm>
          <a:prstGeom prst="rect">
            <a:avLst/>
          </a:prstGeom>
          <a:noFill/>
        </p:spPr>
        <p:txBody>
          <a:bodyPr wrap="square" rtlCol="0">
            <a:spAutoFit/>
          </a:bodyPr>
          <a:lstStyle/>
          <a:p>
            <a:r>
              <a:rPr lang="en-US" sz="2800" dirty="0"/>
              <a:t>On the Internet we </a:t>
            </a:r>
          </a:p>
          <a:p>
            <a:pPr marL="342900" indent="-342900">
              <a:buFont typeface="Arial" panose="020B0604020202020204" pitchFamily="34" charset="0"/>
              <a:buChar char="•"/>
            </a:pPr>
            <a:r>
              <a:rPr lang="en-US" sz="2400" dirty="0"/>
              <a:t>Write short documents</a:t>
            </a:r>
          </a:p>
          <a:p>
            <a:pPr marL="342900" indent="-342900">
              <a:buFont typeface="Arial" panose="020B0604020202020204" pitchFamily="34" charset="0"/>
              <a:buChar char="•"/>
            </a:pPr>
            <a:r>
              <a:rPr lang="en-US" sz="2400" dirty="0"/>
              <a:t>Co-author documents</a:t>
            </a:r>
          </a:p>
          <a:p>
            <a:pPr marL="342900" indent="-342900">
              <a:buFont typeface="Arial" panose="020B0604020202020204" pitchFamily="34" charset="0"/>
              <a:buChar char="•"/>
            </a:pPr>
            <a:r>
              <a:rPr lang="en-US" sz="2400" dirty="0"/>
              <a:t>Participate in written conversation</a:t>
            </a:r>
          </a:p>
        </p:txBody>
      </p:sp>
      <p:sp>
        <p:nvSpPr>
          <p:cNvPr id="6" name="Rectangle 5"/>
          <p:cNvSpPr/>
          <p:nvPr/>
        </p:nvSpPr>
        <p:spPr>
          <a:xfrm>
            <a:off x="1246703" y="831008"/>
            <a:ext cx="2869312" cy="584775"/>
          </a:xfrm>
          <a:prstGeom prst="rect">
            <a:avLst/>
          </a:prstGeom>
        </p:spPr>
        <p:txBody>
          <a:bodyPr wrap="none">
            <a:spAutoFit/>
          </a:bodyPr>
          <a:lstStyle/>
          <a:p>
            <a:r>
              <a:rPr lang="en-US" sz="3200" b="1" dirty="0"/>
              <a:t>Internet writing</a:t>
            </a:r>
          </a:p>
        </p:txBody>
      </p:sp>
      <p:sp>
        <p:nvSpPr>
          <p:cNvPr id="7" name="Rectangle 6"/>
          <p:cNvSpPr/>
          <p:nvPr/>
        </p:nvSpPr>
        <p:spPr>
          <a:xfrm>
            <a:off x="1373099" y="4285047"/>
            <a:ext cx="2742916" cy="1569660"/>
          </a:xfrm>
          <a:prstGeom prst="rect">
            <a:avLst/>
          </a:prstGeom>
        </p:spPr>
        <p:txBody>
          <a:bodyPr wrap="square">
            <a:spAutoFit/>
          </a:bodyPr>
          <a:lstStyle/>
          <a:p>
            <a:r>
              <a:rPr lang="en-US" sz="2400" dirty="0"/>
              <a:t>The Internet has made writing more important than it was before.</a:t>
            </a:r>
          </a:p>
        </p:txBody>
      </p:sp>
    </p:spTree>
    <p:extLst>
      <p:ext uri="{BB962C8B-B14F-4D97-AF65-F5344CB8AC3E}">
        <p14:creationId xmlns:p14="http://schemas.microsoft.com/office/powerpoint/2010/main" val="268914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1981200" y="228600"/>
            <a:ext cx="8229600" cy="1143000"/>
          </a:xfrm>
        </p:spPr>
        <p:txBody>
          <a:bodyPr>
            <a:normAutofit/>
          </a:bodyPr>
          <a:lstStyle/>
          <a:p>
            <a:r>
              <a:rPr lang="en-US" sz="3200" dirty="0"/>
              <a:t>Short document examples</a:t>
            </a:r>
          </a:p>
        </p:txBody>
      </p:sp>
      <p:sp>
        <p:nvSpPr>
          <p:cNvPr id="108547" name="Rectangle 3"/>
          <p:cNvSpPr>
            <a:spLocks noGrp="1" noChangeArrowheads="1"/>
          </p:cNvSpPr>
          <p:nvPr>
            <p:ph type="body" idx="1"/>
          </p:nvPr>
        </p:nvSpPr>
        <p:spPr>
          <a:xfrm>
            <a:off x="2345185" y="1654946"/>
            <a:ext cx="7369444" cy="4525963"/>
          </a:xfrm>
        </p:spPr>
        <p:txBody>
          <a:bodyPr/>
          <a:lstStyle/>
          <a:p>
            <a:r>
              <a:rPr lang="en-US" sz="2400" dirty="0"/>
              <a:t>A blog post or comment</a:t>
            </a:r>
          </a:p>
          <a:p>
            <a:r>
              <a:rPr lang="en-US" sz="2400" dirty="0"/>
              <a:t>A tweet or Facebook wall note</a:t>
            </a:r>
          </a:p>
          <a:p>
            <a:r>
              <a:rPr lang="en-US" sz="2400" dirty="0"/>
              <a:t>The initial message in an email conversation or a new thread in a discussion forum</a:t>
            </a:r>
          </a:p>
          <a:p>
            <a:r>
              <a:rPr lang="en-US" sz="2400" dirty="0"/>
              <a:t>The initial post on a Wikipedia topic or your own wiki</a:t>
            </a:r>
          </a:p>
          <a:p>
            <a:r>
              <a:rPr lang="en-US" sz="2400" dirty="0"/>
              <a:t>A press release</a:t>
            </a:r>
          </a:p>
          <a:p>
            <a:r>
              <a:rPr lang="en-US" sz="2400" dirty="0"/>
              <a:t>The “about” page on a blog or Web site</a:t>
            </a:r>
          </a:p>
          <a:p>
            <a:r>
              <a:rPr lang="en-US" sz="2400" dirty="0"/>
              <a:t>Class notes for a day or on a topic</a:t>
            </a:r>
          </a:p>
          <a:p>
            <a:r>
              <a:rPr lang="en-US" sz="2400" dirty="0"/>
              <a:t>A description of your background in an Internet profile</a:t>
            </a:r>
          </a:p>
          <a:p>
            <a:pPr>
              <a:buFontTx/>
              <a:buNone/>
            </a:pPr>
            <a:endParaRPr lang="en-US" sz="2400" dirty="0"/>
          </a:p>
          <a:p>
            <a:pPr>
              <a:buFontTx/>
              <a:buNone/>
            </a:pPr>
            <a:endParaRPr lang="en-US" sz="2400" dirty="0"/>
          </a:p>
          <a:p>
            <a:pPr>
              <a:buFontTx/>
              <a:buNone/>
            </a:pPr>
            <a:endParaRPr lang="en-US" sz="2400" dirty="0"/>
          </a:p>
        </p:txBody>
      </p:sp>
    </p:spTree>
    <p:extLst>
      <p:ext uri="{BB962C8B-B14F-4D97-AF65-F5344CB8AC3E}">
        <p14:creationId xmlns:p14="http://schemas.microsoft.com/office/powerpoint/2010/main" val="1734303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524000" y="127404"/>
            <a:ext cx="9144000" cy="1143000"/>
          </a:xfrm>
        </p:spPr>
        <p:txBody>
          <a:bodyPr>
            <a:normAutofit/>
          </a:bodyPr>
          <a:lstStyle/>
          <a:p>
            <a:r>
              <a:rPr lang="en-US" sz="3200" dirty="0">
                <a:latin typeface="+mn-lt"/>
              </a:rPr>
              <a:t>Internet reading -- bad news and good news</a:t>
            </a:r>
          </a:p>
        </p:txBody>
      </p:sp>
      <p:sp>
        <p:nvSpPr>
          <p:cNvPr id="39939" name="Rectangle 3"/>
          <p:cNvSpPr>
            <a:spLocks noGrp="1" noChangeArrowheads="1"/>
          </p:cNvSpPr>
          <p:nvPr>
            <p:ph type="body" idx="1"/>
          </p:nvPr>
        </p:nvSpPr>
        <p:spPr>
          <a:xfrm>
            <a:off x="2535266" y="3617009"/>
            <a:ext cx="7121471" cy="2800884"/>
          </a:xfrm>
        </p:spPr>
        <p:txBody>
          <a:bodyPr>
            <a:normAutofit/>
          </a:bodyPr>
          <a:lstStyle/>
          <a:p>
            <a:pPr>
              <a:buFont typeface="Calibri" pitchFamily="34" charset="0"/>
              <a:buChar char="-"/>
            </a:pPr>
            <a:r>
              <a:rPr lang="en-US" sz="2200" dirty="0"/>
              <a:t>People scan Web pages, reading quickly and superficially.</a:t>
            </a:r>
          </a:p>
          <a:p>
            <a:pPr marL="0" indent="0">
              <a:buNone/>
            </a:pPr>
            <a:endParaRPr lang="en-US" sz="2200" dirty="0"/>
          </a:p>
          <a:p>
            <a:pPr>
              <a:buFont typeface="Calibri" pitchFamily="34" charset="0"/>
              <a:buChar char="+"/>
            </a:pPr>
            <a:r>
              <a:rPr lang="en-US" sz="2200" dirty="0"/>
              <a:t>You have an advantage if you read important things carefully.</a:t>
            </a:r>
          </a:p>
          <a:p>
            <a:pPr>
              <a:buFont typeface="Calibri" pitchFamily="34" charset="0"/>
              <a:buChar char="+"/>
            </a:pPr>
            <a:r>
              <a:rPr lang="en-US" sz="2200" dirty="0"/>
              <a:t>You have an advantage if you write with people’s reading habits in mind.</a:t>
            </a:r>
          </a:p>
          <a:p>
            <a:pPr>
              <a:buFontTx/>
              <a:buNone/>
            </a:pPr>
            <a:endParaRPr lang="en-US" sz="28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1570" y="1436892"/>
            <a:ext cx="2548860" cy="1733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3116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hasingame.com/images/help-hints.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3048" y="1592261"/>
            <a:ext cx="3205904" cy="31204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9649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27946" y="2816033"/>
            <a:ext cx="4074850" cy="1471172"/>
          </a:xfrm>
          <a:prstGeom prst="rect">
            <a:avLst/>
          </a:prstGeom>
        </p:spPr>
        <p:txBody>
          <a:bodyPr wrap="square">
            <a:spAutoFit/>
          </a:bodyPr>
          <a:lstStyle/>
          <a:p>
            <a:pPr marL="457200" indent="-457200">
              <a:lnSpc>
                <a:spcPct val="80000"/>
              </a:lnSpc>
              <a:buFont typeface="Arial" pitchFamily="34" charset="0"/>
              <a:buChar char="•"/>
            </a:pPr>
            <a:r>
              <a:rPr lang="en-US" sz="2800" dirty="0"/>
              <a:t>Think about the reader.</a:t>
            </a:r>
          </a:p>
          <a:p>
            <a:pPr marL="457200" indent="-457200">
              <a:lnSpc>
                <a:spcPct val="80000"/>
              </a:lnSpc>
              <a:buFont typeface="Arial" pitchFamily="34" charset="0"/>
              <a:buChar char="•"/>
            </a:pPr>
            <a:endParaRPr lang="en-US" sz="2800" dirty="0"/>
          </a:p>
          <a:p>
            <a:pPr marL="457200" indent="-457200">
              <a:lnSpc>
                <a:spcPct val="80000"/>
              </a:lnSpc>
              <a:buFont typeface="Arial" pitchFamily="34" charset="0"/>
              <a:buChar char="•"/>
            </a:pPr>
            <a:r>
              <a:rPr lang="en-US" sz="2800" dirty="0"/>
              <a:t>Read carefully before you write.</a:t>
            </a:r>
          </a:p>
        </p:txBody>
      </p:sp>
      <p:sp>
        <p:nvSpPr>
          <p:cNvPr id="3" name="TextBox 2"/>
          <p:cNvSpPr txBox="1"/>
          <p:nvPr/>
        </p:nvSpPr>
        <p:spPr>
          <a:xfrm>
            <a:off x="4039155" y="622590"/>
            <a:ext cx="4113690" cy="584775"/>
          </a:xfrm>
          <a:prstGeom prst="rect">
            <a:avLst/>
          </a:prstGeom>
          <a:noFill/>
        </p:spPr>
        <p:txBody>
          <a:bodyPr wrap="none" rtlCol="0">
            <a:spAutoFit/>
          </a:bodyPr>
          <a:lstStyle/>
          <a:p>
            <a:pPr algn="ctr"/>
            <a:r>
              <a:rPr lang="en-US" sz="3200" dirty="0"/>
              <a:t>Before you start writing</a:t>
            </a:r>
          </a:p>
        </p:txBody>
      </p:sp>
    </p:spTree>
    <p:extLst>
      <p:ext uri="{BB962C8B-B14F-4D97-AF65-F5344CB8AC3E}">
        <p14:creationId xmlns:p14="http://schemas.microsoft.com/office/powerpoint/2010/main" val="1430792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3947929" y="1298359"/>
            <a:ext cx="4296145" cy="4296145"/>
            <a:chOff x="2787587" y="1298358"/>
            <a:chExt cx="4296145" cy="4296145"/>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7587" y="1298358"/>
              <a:ext cx="4296145" cy="42961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713337" y="2175029"/>
              <a:ext cx="2444644" cy="2308324"/>
            </a:xfrm>
            <a:prstGeom prst="rect">
              <a:avLst/>
            </a:prstGeom>
            <a:noFill/>
          </p:spPr>
          <p:txBody>
            <a:bodyPr wrap="none" rtlCol="0">
              <a:spAutoFit/>
            </a:bodyPr>
            <a:lstStyle/>
            <a:p>
              <a:r>
                <a:rPr lang="en-US" sz="7200" dirty="0"/>
                <a:t>First</a:t>
              </a:r>
            </a:p>
            <a:p>
              <a:r>
                <a:rPr lang="en-US" sz="7200" dirty="0"/>
                <a:t>Drafts</a:t>
              </a:r>
            </a:p>
          </p:txBody>
        </p:sp>
      </p:grpSp>
    </p:spTree>
    <p:extLst>
      <p:ext uri="{BB962C8B-B14F-4D97-AF65-F5344CB8AC3E}">
        <p14:creationId xmlns:p14="http://schemas.microsoft.com/office/powerpoint/2010/main" val="1711981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66676" y="522403"/>
            <a:ext cx="3258649" cy="584775"/>
          </a:xfrm>
          <a:prstGeom prst="rect">
            <a:avLst/>
          </a:prstGeom>
          <a:noFill/>
        </p:spPr>
        <p:txBody>
          <a:bodyPr wrap="none" rtlCol="0">
            <a:spAutoFit/>
          </a:bodyPr>
          <a:lstStyle/>
          <a:p>
            <a:pPr algn="ctr"/>
            <a:r>
              <a:rPr lang="en-US" sz="3200" b="1" dirty="0"/>
              <a:t>Review and revise</a:t>
            </a:r>
          </a:p>
        </p:txBody>
      </p:sp>
      <p:pic>
        <p:nvPicPr>
          <p:cNvPr id="1030" name="Picture 6" descr="http://www.readeo.com/wp-content/uploads/reading-alou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03593" y="5256037"/>
            <a:ext cx="1190244" cy="89268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6285" y="2221088"/>
            <a:ext cx="1187552" cy="890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09488" y="3734360"/>
            <a:ext cx="1192264" cy="88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3322865" y="2204212"/>
            <a:ext cx="7356020" cy="954107"/>
          </a:xfrm>
          <a:prstGeom prst="rect">
            <a:avLst/>
          </a:prstGeom>
          <a:noFill/>
        </p:spPr>
        <p:txBody>
          <a:bodyPr wrap="square" rtlCol="0">
            <a:spAutoFit/>
          </a:bodyPr>
          <a:lstStyle/>
          <a:p>
            <a:r>
              <a:rPr lang="en-US" sz="2800" dirty="0"/>
              <a:t>Every sentence and word </a:t>
            </a:r>
            <a:r>
              <a:rPr lang="en-US" sz="2800" dirty="0" smtClean="0"/>
              <a:t>counts – shorten when revising.</a:t>
            </a:r>
            <a:endParaRPr lang="en-US" sz="2800" dirty="0"/>
          </a:p>
        </p:txBody>
      </p:sp>
      <p:sp>
        <p:nvSpPr>
          <p:cNvPr id="15" name="TextBox 14"/>
          <p:cNvSpPr txBox="1"/>
          <p:nvPr/>
        </p:nvSpPr>
        <p:spPr>
          <a:xfrm>
            <a:off x="3322865" y="3703610"/>
            <a:ext cx="7777886" cy="954107"/>
          </a:xfrm>
          <a:prstGeom prst="rect">
            <a:avLst/>
          </a:prstGeom>
          <a:noFill/>
        </p:spPr>
        <p:txBody>
          <a:bodyPr wrap="square" rtlCol="0">
            <a:spAutoFit/>
          </a:bodyPr>
          <a:lstStyle/>
          <a:p>
            <a:r>
              <a:rPr lang="en-US" sz="2800" dirty="0"/>
              <a:t>Read out </a:t>
            </a:r>
            <a:r>
              <a:rPr lang="en-US" sz="2800" dirty="0" smtClean="0"/>
              <a:t>loud in addition to spell and grammar checking.</a:t>
            </a:r>
            <a:endParaRPr lang="en-US" sz="2800" dirty="0"/>
          </a:p>
        </p:txBody>
      </p:sp>
      <p:sp>
        <p:nvSpPr>
          <p:cNvPr id="16" name="TextBox 15"/>
          <p:cNvSpPr txBox="1"/>
          <p:nvPr/>
        </p:nvSpPr>
        <p:spPr>
          <a:xfrm>
            <a:off x="3322865" y="5440769"/>
            <a:ext cx="5081263" cy="523220"/>
          </a:xfrm>
          <a:prstGeom prst="rect">
            <a:avLst/>
          </a:prstGeom>
          <a:noFill/>
        </p:spPr>
        <p:txBody>
          <a:bodyPr wrap="none" rtlCol="0">
            <a:spAutoFit/>
          </a:bodyPr>
          <a:lstStyle/>
          <a:p>
            <a:r>
              <a:rPr lang="en-US" sz="2800" dirty="0"/>
              <a:t>Get feedback from someone </a:t>
            </a:r>
            <a:r>
              <a:rPr lang="en-US" sz="2800" dirty="0" smtClean="0"/>
              <a:t>else.</a:t>
            </a:r>
            <a:endParaRPr lang="en-US" sz="2800" dirty="0"/>
          </a:p>
        </p:txBody>
      </p:sp>
    </p:spTree>
    <p:extLst>
      <p:ext uri="{BB962C8B-B14F-4D97-AF65-F5344CB8AC3E}">
        <p14:creationId xmlns:p14="http://schemas.microsoft.com/office/powerpoint/2010/main" val="4114134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7070</TotalTime>
  <Words>1529</Words>
  <Application>Microsoft Office PowerPoint</Application>
  <PresentationFormat>Widescreen</PresentationFormat>
  <Paragraphs>216</Paragraphs>
  <Slides>20</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Office Theme</vt:lpstr>
      <vt:lpstr>PowerPoint Presentation</vt:lpstr>
      <vt:lpstr>Where does this topic fit?</vt:lpstr>
      <vt:lpstr>PowerPoint Presentation</vt:lpstr>
      <vt:lpstr>Short document examples</vt:lpstr>
      <vt:lpstr>Internet reading -- bad news and good news</vt:lpstr>
      <vt:lpstr>PowerPoint Presentation</vt:lpstr>
      <vt:lpstr>PowerPoint Presentation</vt:lpstr>
      <vt:lpstr>PowerPoint Presentation</vt:lpstr>
      <vt:lpstr>PowerPoint Presentation</vt:lpstr>
      <vt:lpstr>PowerPoint Presentation</vt:lpstr>
      <vt:lpstr>Don’t forget, it’s the Internet</vt:lpstr>
      <vt:lpstr>PowerPoint Presentation</vt:lpstr>
      <vt:lpstr>Take pride in what you write</vt:lpstr>
      <vt:lpstr>PowerPoint Presentation</vt:lpstr>
      <vt:lpstr>PowerPoint Presentation</vt:lpstr>
      <vt:lpstr>PowerPoint Presentation</vt:lpstr>
      <vt:lpstr>In summary, being concise takes time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overview</dc:title>
  <dc:creator>Larry</dc:creator>
  <cp:lastModifiedBy>Larry Press</cp:lastModifiedBy>
  <cp:revision>75</cp:revision>
  <dcterms:created xsi:type="dcterms:W3CDTF">2010-07-13T13:09:27Z</dcterms:created>
  <dcterms:modified xsi:type="dcterms:W3CDTF">2020-01-30T01:48:28Z</dcterms:modified>
</cp:coreProperties>
</file>