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64" r:id="rId3"/>
    <p:sldId id="273" r:id="rId4"/>
    <p:sldId id="267" r:id="rId5"/>
    <p:sldId id="269" r:id="rId6"/>
    <p:sldId id="270" r:id="rId7"/>
    <p:sldId id="258" r:id="rId8"/>
    <p:sldId id="259" r:id="rId9"/>
    <p:sldId id="271" r:id="rId10"/>
    <p:sldId id="272" r:id="rId11"/>
    <p:sldId id="274" r:id="rId12"/>
    <p:sldId id="266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252" autoAdjust="0"/>
  </p:normalViewPr>
  <p:slideViewPr>
    <p:cSldViewPr snapToGrid="0" snapToObjects="1">
      <p:cViewPr varScale="1">
        <p:scale>
          <a:sx n="65" d="100"/>
          <a:sy n="65" d="100"/>
        </p:scale>
        <p:origin x="-193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763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AA7B8-C9E3-430F-AF36-0900B4878D36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71822-4C48-4054-802C-DE4A10B77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43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yahoo.com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0EB78-57B6-4F01-8CDA-2C3212E30F40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aseline="0" dirty="0" smtClean="0"/>
              <a:t>Yahoo Groups is an example of an Internet service.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It is a collaboration tool, used for managing threaded discussions.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It goes beyond a traditional list service in that there are different ways to post messages, you can retrieve past messages and store documents and pictures for the group.</a:t>
            </a:r>
            <a:endParaRPr lang="en-US" sz="20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Developing</a:t>
            </a:r>
            <a:r>
              <a:rPr lang="en-US" sz="2000" baseline="0" dirty="0" smtClean="0"/>
              <a:t> applications for the Internet can be extremely easy.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The mechanics of creating </a:t>
            </a:r>
            <a:r>
              <a:rPr lang="en-US" sz="2000" baseline="0" dirty="0" smtClean="0"/>
              <a:t>a Yahoo Group takes </a:t>
            </a:r>
            <a:r>
              <a:rPr lang="en-US" sz="2000" baseline="0" dirty="0" smtClean="0"/>
              <a:t>only </a:t>
            </a:r>
            <a:r>
              <a:rPr lang="en-US" sz="2000" baseline="0" dirty="0" smtClean="0"/>
              <a:t>a minute or two and requires no experience.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Start by going to </a:t>
            </a:r>
            <a:r>
              <a:rPr lang="en-US" sz="2000" dirty="0" smtClean="0">
                <a:hlinkClick r:id="rId3"/>
              </a:rPr>
              <a:t>http://groups.yahoo.com/</a:t>
            </a:r>
            <a:r>
              <a:rPr lang="en-US" sz="2000" dirty="0" smtClean="0"/>
              <a:t> and creating</a:t>
            </a:r>
            <a:r>
              <a:rPr lang="en-US" sz="2000" baseline="0" dirty="0" smtClean="0"/>
              <a:t> an account if you do not already have one.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Once you are logged in to your account, creating a Yahoo Group </a:t>
            </a:r>
            <a:r>
              <a:rPr lang="en-US" sz="2000" baseline="0" dirty="0" smtClean="0"/>
              <a:t>is a </a:t>
            </a:r>
            <a:r>
              <a:rPr lang="en-US" sz="2000" baseline="0" dirty="0" smtClean="0"/>
              <a:t>simple, three </a:t>
            </a:r>
            <a:r>
              <a:rPr lang="en-US" sz="2000" baseline="0" dirty="0" smtClean="0"/>
              <a:t>step process.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First you place your group in a category like </a:t>
            </a:r>
            <a:r>
              <a:rPr lang="en-US" sz="2000" i="1" baseline="0" dirty="0" smtClean="0"/>
              <a:t>Education&gt;University&gt;California.</a:t>
            </a:r>
          </a:p>
          <a:p>
            <a:endParaRPr lang="en-US" sz="2000" i="1" baseline="0" dirty="0" smtClean="0"/>
          </a:p>
          <a:p>
            <a:r>
              <a:rPr lang="en-US" sz="2000" i="0" baseline="0" dirty="0" smtClean="0"/>
              <a:t>Second you pick a name for your group.</a:t>
            </a:r>
          </a:p>
          <a:p>
            <a:endParaRPr lang="en-US" sz="2000" i="0" baseline="0" dirty="0" smtClean="0"/>
          </a:p>
          <a:p>
            <a:r>
              <a:rPr lang="en-US" sz="2000" i="0" baseline="0" dirty="0" smtClean="0"/>
              <a:t>The name will be used in the URL so it must be unique.</a:t>
            </a:r>
          </a:p>
          <a:p>
            <a:endParaRPr lang="en-US" sz="2000" i="0" baseline="0" dirty="0" smtClean="0"/>
          </a:p>
          <a:p>
            <a:r>
              <a:rPr lang="en-US" sz="2000" i="0" baseline="0" dirty="0" smtClean="0"/>
              <a:t>Finally, you write a short description of the group and its purpose.</a:t>
            </a:r>
          </a:p>
          <a:p>
            <a:endParaRPr lang="en-US" sz="2000" i="0" baseline="0" dirty="0" smtClean="0"/>
          </a:p>
          <a:p>
            <a:r>
              <a:rPr lang="en-US" sz="2000" i="0" baseline="0" dirty="0" smtClean="0"/>
              <a:t>That is all there is to it.</a:t>
            </a:r>
            <a:endParaRPr lang="en-US" sz="20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26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While the mechanics of setting</a:t>
            </a:r>
            <a:r>
              <a:rPr lang="en-US" sz="2000" baseline="0" dirty="0" smtClean="0"/>
              <a:t> up a Yahoo Group are easy, designing the group is not.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In this short video, Mark </a:t>
            </a:r>
            <a:r>
              <a:rPr lang="en-US" sz="2000" baseline="0" dirty="0" err="1" smtClean="0"/>
              <a:t>Zuckerberg</a:t>
            </a:r>
            <a:r>
              <a:rPr lang="en-US" sz="2000" baseline="0" dirty="0" smtClean="0"/>
              <a:t> talks about one tradeoff they made in designing Facebook when it was still exclusively being used on college campuses.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He decided to restrict the groups to people from the same campus rather than trying to include all the students from all campuses on a large group.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43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The</a:t>
            </a:r>
            <a:r>
              <a:rPr lang="en-US" sz="2000" baseline="0" dirty="0" smtClean="0"/>
              <a:t> Yahoo Groups service has more capability than a simple list server.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You can send messages to the group by email or the Web, and there are several ways to reply to a message.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Messages on a given topic are grouped together, forming a threaded discussion.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Yahoo maintains a searchable archive of past messages for each group and you can also share documents and pictures with the group</a:t>
            </a:r>
            <a:r>
              <a:rPr lang="en-US" sz="2000" baseline="0" dirty="0" smtClean="0"/>
              <a:t>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The mechanics of setting a group up are simple, but designing it is difficult.</a:t>
            </a:r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36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51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23F76-B5F8-4188-8194-CA8DA8F5EDB8}" type="slidenum">
              <a:rPr lang="en-US"/>
              <a:pPr/>
              <a:t>2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We</a:t>
            </a:r>
            <a:r>
              <a:rPr lang="en-US" sz="2000" baseline="0" dirty="0" smtClean="0"/>
              <a:t> will see how to use Yahoo Groups – illustrating a user skill.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We will also see how to create Yahoo Groups.</a:t>
            </a:r>
          </a:p>
          <a:p>
            <a:endParaRPr lang="en-US" sz="2000" baseline="0" dirty="0" smtClean="0"/>
          </a:p>
          <a:p>
            <a:endParaRPr lang="en-US" sz="2000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2000" dirty="0" smtClean="0"/>
              <a:t>Yahoo groups are tools to support collaboration and</a:t>
            </a:r>
            <a:r>
              <a:rPr lang="en-US" sz="2000" baseline="0" dirty="0" smtClean="0"/>
              <a:t> sharing among people with a common interest.</a:t>
            </a:r>
          </a:p>
          <a:p>
            <a:pPr algn="l"/>
            <a:endParaRPr lang="en-US" sz="2000" baseline="0" dirty="0" smtClean="0"/>
          </a:p>
          <a:p>
            <a:pPr algn="l"/>
            <a:r>
              <a:rPr lang="en-US" sz="2000" dirty="0" smtClean="0"/>
              <a:t>Group</a:t>
            </a:r>
            <a:r>
              <a:rPr lang="en-US" sz="2000" baseline="0" dirty="0" smtClean="0"/>
              <a:t> members may be the </a:t>
            </a:r>
            <a:r>
              <a:rPr lang="en-US" sz="2000" dirty="0" smtClean="0"/>
              <a:t>people working on a particular project, taking a class, interested in knitting, members of your family, etc.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Let’s look at using a Yahoo group, then we will see how to create your own.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Yahoo</a:t>
            </a:r>
            <a:r>
              <a:rPr lang="en-US" sz="2000" baseline="0" dirty="0" smtClean="0"/>
              <a:t> group members can do a number of things.</a:t>
            </a:r>
          </a:p>
          <a:p>
            <a:pPr algn="l"/>
            <a:endParaRPr lang="en-US" sz="2000" baseline="0" dirty="0" smtClean="0"/>
          </a:p>
          <a:p>
            <a:pPr algn="l"/>
            <a:r>
              <a:rPr lang="en-US" sz="2000" baseline="0" dirty="0" smtClean="0"/>
              <a:t>Perhaps the most important is providing a group list server.</a:t>
            </a:r>
            <a:endParaRPr lang="en-US" sz="2000" dirty="0" smtClean="0"/>
          </a:p>
          <a:p>
            <a:pPr algn="l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3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B0C04-5DFB-4FAC-A906-D767FCB4BF8E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>
                <a:latin typeface="+mn-lt"/>
              </a:rPr>
              <a:t>Email</a:t>
            </a:r>
            <a:r>
              <a:rPr lang="en-US" sz="2000" baseline="0" dirty="0" smtClean="0">
                <a:latin typeface="+mn-lt"/>
              </a:rPr>
              <a:t> list servers or </a:t>
            </a:r>
            <a:r>
              <a:rPr lang="en-US" sz="2000" baseline="0" dirty="0" err="1" smtClean="0">
                <a:latin typeface="+mn-lt"/>
              </a:rPr>
              <a:t>listservs</a:t>
            </a:r>
            <a:r>
              <a:rPr lang="en-US" sz="2000" baseline="0" dirty="0" smtClean="0">
                <a:latin typeface="+mn-lt"/>
              </a:rPr>
              <a:t> are one of the oldest Internet applications.</a:t>
            </a:r>
          </a:p>
          <a:p>
            <a:endParaRPr lang="en-US" sz="2000" baseline="0" dirty="0" smtClean="0">
              <a:latin typeface="+mn-lt"/>
            </a:endParaRPr>
          </a:p>
          <a:p>
            <a:r>
              <a:rPr lang="en-US" sz="2000" baseline="0" dirty="0" smtClean="0">
                <a:latin typeface="+mn-lt"/>
              </a:rPr>
              <a:t>They have been around since 1986 and were in common use by the time the Web was invented.</a:t>
            </a:r>
          </a:p>
          <a:p>
            <a:endParaRPr lang="en-US" sz="2000" baseline="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List</a:t>
            </a:r>
            <a:r>
              <a:rPr lang="en-US" sz="2000" baseline="0" dirty="0" smtClean="0">
                <a:latin typeface="+mn-lt"/>
              </a:rPr>
              <a:t> servers are very simple -- o</a:t>
            </a:r>
            <a:r>
              <a:rPr lang="en-US" sz="2000" dirty="0" smtClean="0">
                <a:latin typeface="+mn-lt"/>
              </a:rPr>
              <a:t>nce</a:t>
            </a:r>
            <a:r>
              <a:rPr lang="en-US" sz="2000" baseline="0" dirty="0" smtClean="0">
                <a:latin typeface="+mn-lt"/>
              </a:rPr>
              <a:t> you’re subscribed, y</a:t>
            </a:r>
            <a:r>
              <a:rPr lang="en-US" sz="2000" dirty="0" smtClean="0">
                <a:latin typeface="+mn-lt"/>
              </a:rPr>
              <a:t>ou</a:t>
            </a:r>
            <a:r>
              <a:rPr lang="en-US" sz="2000" baseline="0" dirty="0" smtClean="0">
                <a:latin typeface="+mn-lt"/>
              </a:rPr>
              <a:t> can send a message to every other subscriber by emailing it to the server.  </a:t>
            </a:r>
          </a:p>
          <a:p>
            <a:endParaRPr lang="en-US" sz="2000" baseline="0" dirty="0" smtClean="0">
              <a:latin typeface="+mn-lt"/>
            </a:endParaRPr>
          </a:p>
          <a:p>
            <a:r>
              <a:rPr lang="en-US" sz="2000" baseline="0" dirty="0" smtClean="0">
                <a:latin typeface="+mn-lt"/>
              </a:rPr>
              <a:t>The server maintains a list of the email addresses of the subscribers and forwards the incoming message to each of them.</a:t>
            </a:r>
          </a:p>
          <a:p>
            <a:endParaRPr lang="en-US" sz="2000" baseline="0" dirty="0" smtClean="0">
              <a:latin typeface="+mn-lt"/>
            </a:endParaRPr>
          </a:p>
          <a:p>
            <a:r>
              <a:rPr lang="en-US" sz="2000" baseline="0" dirty="0" smtClean="0">
                <a:latin typeface="+mn-lt"/>
              </a:rPr>
              <a:t>A Yahoo Group is a </a:t>
            </a:r>
            <a:r>
              <a:rPr lang="en-US" sz="2000" baseline="0" dirty="0" err="1" smtClean="0">
                <a:latin typeface="+mn-lt"/>
              </a:rPr>
              <a:t>listserver</a:t>
            </a:r>
            <a:r>
              <a:rPr lang="en-US" sz="2000" baseline="0" dirty="0" smtClean="0">
                <a:latin typeface="+mn-lt"/>
              </a:rPr>
              <a:t> and more.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Yahoo Groups is a list server and more.</a:t>
            </a:r>
          </a:p>
          <a:p>
            <a:endParaRPr lang="en-US" sz="2000" dirty="0" smtClean="0"/>
          </a:p>
          <a:p>
            <a:r>
              <a:rPr lang="en-US" sz="2000" dirty="0" smtClean="0"/>
              <a:t>There are two ways to send a message</a:t>
            </a:r>
            <a:r>
              <a:rPr lang="en-US" sz="2000" baseline="0" dirty="0" smtClean="0"/>
              <a:t> to a Yahoo Group.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You can send an email to the group address or go to the Group Web site and compose the message using a miniature word processing program.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Either way, your message is forwarded to the entire group.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24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When you reply</a:t>
            </a:r>
            <a:r>
              <a:rPr lang="en-US" sz="2000" baseline="0" dirty="0" smtClean="0"/>
              <a:t> to a message, your reply is associated with that message.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The original message plus the replies associated with it are grouped together in a thread.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Yahoo refers to those original messages as “topics.”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86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Here we see a</a:t>
            </a:r>
            <a:r>
              <a:rPr lang="en-US" sz="2000" baseline="0" dirty="0" smtClean="0"/>
              <a:t> message I sent to our class group.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There are four ways to reply.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To sender: send an email to the person who posted the message, not the entire group</a:t>
            </a:r>
          </a:p>
          <a:p>
            <a:r>
              <a:rPr lang="en-US" sz="2000" dirty="0" smtClean="0"/>
              <a:t>To group: send a message to the group, including it in the topic</a:t>
            </a:r>
            <a:r>
              <a:rPr lang="en-US" sz="2000" baseline="0" dirty="0" smtClean="0"/>
              <a:t> thread</a:t>
            </a:r>
            <a:endParaRPr lang="en-US" sz="2000" dirty="0" smtClean="0"/>
          </a:p>
          <a:p>
            <a:r>
              <a:rPr lang="en-US" sz="2000" dirty="0" smtClean="0"/>
              <a:t>Via</a:t>
            </a:r>
            <a:r>
              <a:rPr lang="en-US" sz="2000" baseline="0" dirty="0" smtClean="0"/>
              <a:t> Web post: same as above, but compose the message using the mini-word processor</a:t>
            </a:r>
          </a:p>
          <a:p>
            <a:r>
              <a:rPr lang="en-US" sz="2000" baseline="0" dirty="0" smtClean="0"/>
              <a:t>Start a new topic: start a new discussion thread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60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Yahoo Groups has other</a:t>
            </a:r>
            <a:r>
              <a:rPr lang="en-US" sz="2000" baseline="0" dirty="0" smtClean="0"/>
              <a:t> features.</a:t>
            </a:r>
          </a:p>
          <a:p>
            <a:endParaRPr lang="en-US" sz="2000" baseline="0" dirty="0" smtClean="0"/>
          </a:p>
          <a:p>
            <a:r>
              <a:rPr lang="en-US" sz="2000" dirty="0" smtClean="0"/>
              <a:t>For example, messages that have been sent are</a:t>
            </a:r>
            <a:r>
              <a:rPr lang="en-US" sz="2000" baseline="0" dirty="0" smtClean="0"/>
              <a:t> saved </a:t>
            </a:r>
            <a:r>
              <a:rPr lang="en-US" sz="2000" dirty="0" smtClean="0"/>
              <a:t>in an archive, and you can retrieve them by author, date or text 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06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You</a:t>
            </a:r>
            <a:r>
              <a:rPr lang="en-US" sz="2000" baseline="0" dirty="0" smtClean="0"/>
              <a:t> can also post documents and pictures for the group to share.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6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2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9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6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5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6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9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2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7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6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C2E8-6208-4D0D-8105-A8D78B424E2F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groups.yahoo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corner.stanford.edu/authorMaterialInfo.html?mid=149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19800"/>
            <a:ext cx="8382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71593" y="2149098"/>
            <a:ext cx="803070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dirty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kills</a:t>
            </a:r>
            <a:r>
              <a:rPr lang="en-US" sz="2800" dirty="0" smtClean="0"/>
              <a:t>: Using Yahoo Groups, creating a new Yahoo Group</a:t>
            </a:r>
            <a:endParaRPr lang="en-US" sz="2800" dirty="0"/>
          </a:p>
          <a:p>
            <a:pPr>
              <a:spcBef>
                <a:spcPct val="20000"/>
              </a:spcBef>
            </a:pPr>
            <a:r>
              <a:rPr lang="en-US" sz="2800" dirty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oncepts</a:t>
            </a:r>
            <a:r>
              <a:rPr lang="en-US" sz="2800" dirty="0" smtClean="0"/>
              <a:t>: Internet service, threaded discussion, message archives</a:t>
            </a:r>
            <a:endParaRPr lang="en-US" sz="2800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676400" y="5943600"/>
            <a:ext cx="6629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dirty="0"/>
              <a:t>This work is licensed under a Creative Commons Attribution-Noncommercial-Share Alike 3.0 License.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65439" y="780756"/>
            <a:ext cx="6813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Creating community with Yahoo Groups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276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73595"/>
            <a:ext cx="76200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19514" y="568908"/>
            <a:ext cx="40148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Create your own group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2578057" y="4709719"/>
            <a:ext cx="3987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hlinkClick r:id="rId4"/>
              </a:rPr>
              <a:t>http://groups.yahoo.com/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3746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1216" y="5917504"/>
            <a:ext cx="55215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hlinkClick r:id="rId3"/>
              </a:rPr>
              <a:t>Product development at Facebook</a:t>
            </a:r>
            <a:r>
              <a:rPr lang="en-US" sz="2400" dirty="0" smtClean="0"/>
              <a:t> (2:11)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053" y="831896"/>
            <a:ext cx="5999894" cy="4581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8206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385" y="677692"/>
            <a:ext cx="1775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Summary</a:t>
            </a:r>
            <a:endParaRPr lang="en-US" sz="3200" dirty="0"/>
          </a:p>
        </p:txBody>
      </p:sp>
      <p:pic>
        <p:nvPicPr>
          <p:cNvPr id="4098" name="Picture 2" descr="http://jdrfdallas.files.wordpress.com/2011/05/yahoo-group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70" y="2394408"/>
            <a:ext cx="5178460" cy="196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362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5551" y="344488"/>
            <a:ext cx="3512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Self-study questions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13963" y="1300789"/>
            <a:ext cx="77160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 old Yahoo Groups messages stored, and, if so, where?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Where is the mini word processing program used in composing messages stored?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difficult was it for me to establish this Yahoo group?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might students use a Yahoo group?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might an organization use a Yahoo group?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/>
              <a:t>owns the computer where the class list server runs?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Who owns the computer where the Yahoo Group runs?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Who can create a Yahoo Group?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Who can create a list server at CSUDH?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are the advantages and disadvantages of simple list servers versus Yahoo Groups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Yahoo Groups is a free service – how does Yahoo pay for it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Why did Mark </a:t>
            </a:r>
            <a:r>
              <a:rPr lang="en-US" dirty="0" err="1" smtClean="0"/>
              <a:t>Zuckerberg</a:t>
            </a:r>
            <a:r>
              <a:rPr lang="en-US" dirty="0" smtClean="0"/>
              <a:t> decide to restrict his initial groups to single college campuses?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was the visionary who realized that communication networks would one day support collaboration within communities of common interest and supported government research on personal computers and </a:t>
            </a:r>
            <a:r>
              <a:rPr lang="en-US" dirty="0" smtClean="0"/>
              <a:t>networks?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8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0353"/>
            <a:ext cx="9144000" cy="715963"/>
          </a:xfrm>
        </p:spPr>
        <p:txBody>
          <a:bodyPr>
            <a:noAutofit/>
          </a:bodyPr>
          <a:lstStyle/>
          <a:p>
            <a:r>
              <a:rPr lang="en-US" sz="3200" dirty="0"/>
              <a:t>Where does this topic fit?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12383" y="1639164"/>
            <a:ext cx="5823488" cy="4876800"/>
          </a:xfrm>
        </p:spPr>
        <p:txBody>
          <a:bodyPr>
            <a:normAutofit/>
          </a:bodyPr>
          <a:lstStyle/>
          <a:p>
            <a:r>
              <a:rPr lang="en-US" sz="2800" dirty="0"/>
              <a:t>Internet concepts</a:t>
            </a:r>
          </a:p>
          <a:p>
            <a:pPr lvl="1"/>
            <a:r>
              <a:rPr lang="en-US" dirty="0"/>
              <a:t>Applications</a:t>
            </a:r>
          </a:p>
          <a:p>
            <a:pPr lvl="1"/>
            <a:r>
              <a:rPr lang="en-US" dirty="0" smtClean="0"/>
              <a:t>Technology</a:t>
            </a:r>
            <a:endParaRPr lang="en-US" dirty="0"/>
          </a:p>
          <a:p>
            <a:pPr lvl="1"/>
            <a:r>
              <a:rPr lang="en-US" dirty="0"/>
              <a:t>Implications</a:t>
            </a:r>
          </a:p>
          <a:p>
            <a:r>
              <a:rPr lang="en-US" sz="2800" dirty="0"/>
              <a:t>Internet skills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Application development</a:t>
            </a:r>
          </a:p>
          <a:p>
            <a:pPr lvl="1"/>
            <a:r>
              <a:rPr lang="en-US" dirty="0"/>
              <a:t>Content </a:t>
            </a:r>
            <a:r>
              <a:rPr lang="en-US" dirty="0" smtClean="0"/>
              <a:t>creation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User skills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97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jdrfdallas.files.wordpress.com/2011/05/yahoo-group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70" y="1360370"/>
            <a:ext cx="5178460" cy="196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31684" y="4717352"/>
            <a:ext cx="7224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A</a:t>
            </a:r>
            <a:r>
              <a:rPr lang="en-US" sz="2400" dirty="0" smtClean="0"/>
              <a:t> tool </a:t>
            </a:r>
            <a:r>
              <a:rPr lang="en-US" sz="2400" dirty="0"/>
              <a:t>to support a community </a:t>
            </a:r>
            <a:r>
              <a:rPr lang="en-US" sz="2400" dirty="0" smtClean="0"/>
              <a:t>with a </a:t>
            </a:r>
            <a:r>
              <a:rPr lang="en-US" sz="2400" dirty="0"/>
              <a:t>common interest </a:t>
            </a:r>
          </a:p>
        </p:txBody>
      </p:sp>
    </p:spTree>
    <p:extLst>
      <p:ext uri="{BB962C8B-B14F-4D97-AF65-F5344CB8AC3E}">
        <p14:creationId xmlns:p14="http://schemas.microsoft.com/office/powerpoint/2010/main" val="281928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Email list server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6" name="Picture 6" descr="http://www.units.muohio.edu/rsp/recsports/images/aquatics/e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504" y="2159455"/>
            <a:ext cx="1208459" cy="108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4101905" y="1721199"/>
            <a:ext cx="863638" cy="1554391"/>
            <a:chOff x="4083991" y="1749967"/>
            <a:chExt cx="863638" cy="1554391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991" y="2161358"/>
              <a:ext cx="833438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4093036" y="1749967"/>
              <a:ext cx="85459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Server</a:t>
              </a:r>
            </a:p>
          </p:txBody>
        </p:sp>
      </p:grpSp>
      <p:pic>
        <p:nvPicPr>
          <p:cNvPr id="6" name="Picture 6" descr="http://www.units.muohio.edu/rsp/recsports/images/aquatics/e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505" y="4675112"/>
            <a:ext cx="1208459" cy="108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www.units.muohio.edu/rsp/recsports/images/aquatics/e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493" y="4667484"/>
            <a:ext cx="1208459" cy="108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www.units.muohio.edu/rsp/recsports/images/aquatics/e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202" y="4668567"/>
            <a:ext cx="1208459" cy="108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://www.units.muohio.edu/rsp/recsports/images/aquatics/e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866" y="4668567"/>
            <a:ext cx="1208459" cy="108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www.units.muohio.edu/rsp/recsports/images/aquatics/e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105" y="4675112"/>
            <a:ext cx="1208459" cy="108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501619" y="1721199"/>
            <a:ext cx="1667764" cy="2109865"/>
            <a:chOff x="6248400" y="1477870"/>
            <a:chExt cx="1667764" cy="2109865"/>
          </a:xfrm>
        </p:grpSpPr>
        <p:sp>
          <p:nvSpPr>
            <p:cNvPr id="3" name="TextBox 2"/>
            <p:cNvSpPr txBox="1"/>
            <p:nvPr/>
          </p:nvSpPr>
          <p:spPr>
            <a:xfrm>
              <a:off x="6248400" y="1477870"/>
              <a:ext cx="16677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  <a:cs typeface="Calibri" pitchFamily="34" charset="0"/>
                </a:rPr>
                <a:t>Subscriber</a:t>
              </a:r>
              <a:r>
                <a:rPr lang="en-US" sz="2000" dirty="0" smtClean="0"/>
                <a:t> list</a:t>
              </a:r>
              <a:endParaRPr lang="en-US" sz="2000" dirty="0"/>
            </a:p>
          </p:txBody>
        </p:sp>
        <p:pic>
          <p:nvPicPr>
            <p:cNvPr id="43014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0801" y="1877980"/>
              <a:ext cx="1338069" cy="1709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" name="Picture 6" descr="http://www.units.muohio.edu/rsp/recsports/images/aquatics/e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105" y="4675112"/>
            <a:ext cx="1208459" cy="108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356502" y="483865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643518" y="2704089"/>
            <a:ext cx="1219200" cy="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196968" y="3380303"/>
            <a:ext cx="1915740" cy="12871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035105" y="3420403"/>
            <a:ext cx="1238098" cy="12547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4025705" y="3467640"/>
            <a:ext cx="381374" cy="12197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559105" y="3467640"/>
            <a:ext cx="228600" cy="12197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877431" y="3380303"/>
            <a:ext cx="2196274" cy="138215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744574" y="3429660"/>
            <a:ext cx="957531" cy="12378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1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076" y="2491555"/>
            <a:ext cx="4107180" cy="257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95" y="2491556"/>
            <a:ext cx="4089211" cy="257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63370" y="502920"/>
            <a:ext cx="6617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Two ways to send a message to the list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630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48" y="2057443"/>
            <a:ext cx="7754905" cy="296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83181" y="502920"/>
            <a:ext cx="3577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Threaded discussion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009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150" y="1719072"/>
            <a:ext cx="6709700" cy="41572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56623" y="502920"/>
            <a:ext cx="60307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Four ways to respond to a message</a:t>
            </a:r>
            <a:endParaRPr lang="en-US" sz="32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56411" y="5570621"/>
            <a:ext cx="902368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981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880843"/>
            <a:ext cx="71247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56623" y="568908"/>
            <a:ext cx="61406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Message archive and other features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1981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s1.mm.bing.net/images/thumbnail.aspx?q=1040877036536&amp;id=a0731abe346b7342fdf3199deee988be&amp;url=http%3a%2f%2fartbbq.nl%2fwp-content%2fupyours%2f2009%2f03%2fportrait-of-an-unknown-document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860" y="1960801"/>
            <a:ext cx="2382352" cy="340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loapp.chictribute.com/blog/news?ShowFile&amp;image=12411730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93" y="2109907"/>
            <a:ext cx="290512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56623" y="568908"/>
            <a:ext cx="61406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Message archive and other features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0928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1062</Words>
  <Application>Microsoft Office PowerPoint</Application>
  <PresentationFormat>On-screen Show (4:3)</PresentationFormat>
  <Paragraphs>135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Where does this topic fit?</vt:lpstr>
      <vt:lpstr>PowerPoint Presentation</vt:lpstr>
      <vt:lpstr>Email list server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Larry</dc:creator>
  <cp:lastModifiedBy>Larry</cp:lastModifiedBy>
  <cp:revision>53</cp:revision>
  <dcterms:created xsi:type="dcterms:W3CDTF">2010-07-13T13:09:27Z</dcterms:created>
  <dcterms:modified xsi:type="dcterms:W3CDTF">2012-01-31T09:41:03Z</dcterms:modified>
</cp:coreProperties>
</file>