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03" r:id="rId2"/>
    <p:sldId id="311" r:id="rId3"/>
    <p:sldId id="305" r:id="rId4"/>
    <p:sldId id="282" r:id="rId5"/>
    <p:sldId id="287" r:id="rId6"/>
    <p:sldId id="308" r:id="rId7"/>
    <p:sldId id="288" r:id="rId8"/>
    <p:sldId id="289" r:id="rId9"/>
    <p:sldId id="307" r:id="rId10"/>
    <p:sldId id="294" r:id="rId11"/>
    <p:sldId id="298" r:id="rId12"/>
    <p:sldId id="314" r:id="rId13"/>
    <p:sldId id="312" r:id="rId14"/>
    <p:sldId id="313" r:id="rId15"/>
    <p:sldId id="309" r:id="rId16"/>
    <p:sldId id="315" r:id="rId1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90" autoAdjust="0"/>
    <p:restoredTop sz="64195" autoAdjust="0"/>
  </p:normalViewPr>
  <p:slideViewPr>
    <p:cSldViewPr snapToGrid="0" snapToObjects="1">
      <p:cViewPr varScale="1">
        <p:scale>
          <a:sx n="61" d="100"/>
          <a:sy n="61" d="100"/>
        </p:scale>
        <p:origin x="-2203" y="-77"/>
      </p:cViewPr>
      <p:guideLst>
        <p:guide orient="horz" pos="2160"/>
        <p:guide pos="2880"/>
      </p:guideLst>
    </p:cSldViewPr>
  </p:slideViewPr>
  <p:notesTextViewPr>
    <p:cViewPr>
      <p:scale>
        <a:sx n="1" d="1"/>
        <a:sy n="1" d="1"/>
      </p:scale>
      <p:origin x="0" y="4042"/>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B5FE46-EEA5-4B1C-982F-9B3CE1CE748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45EB870-E62E-445C-8F4B-7074B55821B0}">
      <dgm:prSet phldrT="[Text]"/>
      <dgm:spPr/>
      <dgm:t>
        <a:bodyPr/>
        <a:lstStyle/>
        <a:p>
          <a:r>
            <a:rPr lang="en-US" dirty="0" smtClean="0"/>
            <a:t>President</a:t>
          </a:r>
          <a:endParaRPr lang="en-US" dirty="0"/>
        </a:p>
      </dgm:t>
    </dgm:pt>
    <dgm:pt modelId="{7449F7DE-D25D-445B-B8A3-75880DA71CC1}" type="parTrans" cxnId="{319E3809-F46D-4745-9A82-CA262A2EB76E}">
      <dgm:prSet/>
      <dgm:spPr/>
      <dgm:t>
        <a:bodyPr/>
        <a:lstStyle/>
        <a:p>
          <a:endParaRPr lang="en-US"/>
        </a:p>
      </dgm:t>
    </dgm:pt>
    <dgm:pt modelId="{250E3EB9-BAF5-4719-A100-116E49084DD8}" type="sibTrans" cxnId="{319E3809-F46D-4745-9A82-CA262A2EB76E}">
      <dgm:prSet/>
      <dgm:spPr/>
      <dgm:t>
        <a:bodyPr/>
        <a:lstStyle/>
        <a:p>
          <a:endParaRPr lang="en-US"/>
        </a:p>
      </dgm:t>
    </dgm:pt>
    <dgm:pt modelId="{5F5EAA92-4741-44CE-8918-96A14D8E2EAD}">
      <dgm:prSet phldrT="[Text]"/>
      <dgm:spPr/>
      <dgm:t>
        <a:bodyPr/>
        <a:lstStyle/>
        <a:p>
          <a:r>
            <a:rPr lang="en-US" dirty="0" smtClean="0"/>
            <a:t>VP Marketing</a:t>
          </a:r>
          <a:endParaRPr lang="en-US" dirty="0"/>
        </a:p>
      </dgm:t>
    </dgm:pt>
    <dgm:pt modelId="{25B61DE2-4EC2-4E31-8C95-5DA02652C64B}" type="parTrans" cxnId="{C187B789-0776-4787-90D4-BCD508A902F9}">
      <dgm:prSet/>
      <dgm:spPr/>
      <dgm:t>
        <a:bodyPr/>
        <a:lstStyle/>
        <a:p>
          <a:endParaRPr lang="en-US"/>
        </a:p>
      </dgm:t>
    </dgm:pt>
    <dgm:pt modelId="{F2E3EF39-12C6-4C08-8F18-4CA2F73DE213}" type="sibTrans" cxnId="{C187B789-0776-4787-90D4-BCD508A902F9}">
      <dgm:prSet/>
      <dgm:spPr/>
      <dgm:t>
        <a:bodyPr/>
        <a:lstStyle/>
        <a:p>
          <a:endParaRPr lang="en-US"/>
        </a:p>
      </dgm:t>
    </dgm:pt>
    <dgm:pt modelId="{D49F82FA-5FB0-4A3D-BE8F-538DD56ADFBD}">
      <dgm:prSet phldrT="[Text]"/>
      <dgm:spPr/>
      <dgm:t>
        <a:bodyPr/>
        <a:lstStyle/>
        <a:p>
          <a:r>
            <a:rPr lang="en-US" dirty="0" smtClean="0"/>
            <a:t>VP Production</a:t>
          </a:r>
          <a:endParaRPr lang="en-US" dirty="0"/>
        </a:p>
      </dgm:t>
    </dgm:pt>
    <dgm:pt modelId="{6C32239D-F9C6-4BE5-9C47-706B675B5986}" type="parTrans" cxnId="{574BB442-FE18-42F6-92CD-1A3ABEF3A3CC}">
      <dgm:prSet/>
      <dgm:spPr/>
      <dgm:t>
        <a:bodyPr/>
        <a:lstStyle/>
        <a:p>
          <a:endParaRPr lang="en-US"/>
        </a:p>
      </dgm:t>
    </dgm:pt>
    <dgm:pt modelId="{B35528E8-285B-4A29-A583-6327CC1954AF}" type="sibTrans" cxnId="{574BB442-FE18-42F6-92CD-1A3ABEF3A3CC}">
      <dgm:prSet/>
      <dgm:spPr/>
      <dgm:t>
        <a:bodyPr/>
        <a:lstStyle/>
        <a:p>
          <a:endParaRPr lang="en-US"/>
        </a:p>
      </dgm:t>
    </dgm:pt>
    <dgm:pt modelId="{98C3399E-FCD4-4989-B8C8-5B04A49B2AA5}">
      <dgm:prSet phldrT="[Text]"/>
      <dgm:spPr/>
      <dgm:t>
        <a:bodyPr/>
        <a:lstStyle/>
        <a:p>
          <a:r>
            <a:rPr lang="en-US" dirty="0" smtClean="0"/>
            <a:t>VP Finance</a:t>
          </a:r>
          <a:endParaRPr lang="en-US" dirty="0"/>
        </a:p>
      </dgm:t>
    </dgm:pt>
    <dgm:pt modelId="{1588B323-3B6C-4C13-8CB4-4030EE5DF085}" type="parTrans" cxnId="{D39425C4-C6C3-47EF-BCB6-A4B2C5B4D90F}">
      <dgm:prSet/>
      <dgm:spPr/>
      <dgm:t>
        <a:bodyPr/>
        <a:lstStyle/>
        <a:p>
          <a:endParaRPr lang="en-US"/>
        </a:p>
      </dgm:t>
    </dgm:pt>
    <dgm:pt modelId="{A1D88687-902B-4E74-B2F0-7E864FE71BF8}" type="sibTrans" cxnId="{D39425C4-C6C3-47EF-BCB6-A4B2C5B4D90F}">
      <dgm:prSet/>
      <dgm:spPr/>
      <dgm:t>
        <a:bodyPr/>
        <a:lstStyle/>
        <a:p>
          <a:endParaRPr lang="en-US"/>
        </a:p>
      </dgm:t>
    </dgm:pt>
    <dgm:pt modelId="{9E7D28A5-02BF-4B9E-B4DA-BDB2058EA510}" type="pres">
      <dgm:prSet presAssocID="{A7B5FE46-EEA5-4B1C-982F-9B3CE1CE7488}" presName="hierChild1" presStyleCnt="0">
        <dgm:presLayoutVars>
          <dgm:chPref val="1"/>
          <dgm:dir/>
          <dgm:animOne val="branch"/>
          <dgm:animLvl val="lvl"/>
          <dgm:resizeHandles/>
        </dgm:presLayoutVars>
      </dgm:prSet>
      <dgm:spPr/>
      <dgm:t>
        <a:bodyPr/>
        <a:lstStyle/>
        <a:p>
          <a:endParaRPr lang="en-US"/>
        </a:p>
      </dgm:t>
    </dgm:pt>
    <dgm:pt modelId="{8BBFE6E8-CD9A-441B-B18D-51105D532BE4}" type="pres">
      <dgm:prSet presAssocID="{C45EB870-E62E-445C-8F4B-7074B55821B0}" presName="hierRoot1" presStyleCnt="0"/>
      <dgm:spPr/>
    </dgm:pt>
    <dgm:pt modelId="{29A92E62-D61B-49CD-9763-8345A8D988C4}" type="pres">
      <dgm:prSet presAssocID="{C45EB870-E62E-445C-8F4B-7074B55821B0}" presName="composite" presStyleCnt="0"/>
      <dgm:spPr/>
    </dgm:pt>
    <dgm:pt modelId="{58AA57BC-1142-47B4-9049-3CD774EE0041}" type="pres">
      <dgm:prSet presAssocID="{C45EB870-E62E-445C-8F4B-7074B55821B0}" presName="background" presStyleLbl="node0" presStyleIdx="0" presStyleCnt="1"/>
      <dgm:spPr/>
    </dgm:pt>
    <dgm:pt modelId="{BA3C675F-5CD6-4C45-B3BA-18AE143CC160}" type="pres">
      <dgm:prSet presAssocID="{C45EB870-E62E-445C-8F4B-7074B55821B0}" presName="text" presStyleLbl="fgAcc0" presStyleIdx="0" presStyleCnt="1" custLinFactNeighborX="8619" custLinFactNeighborY="-76175">
        <dgm:presLayoutVars>
          <dgm:chPref val="3"/>
        </dgm:presLayoutVars>
      </dgm:prSet>
      <dgm:spPr/>
      <dgm:t>
        <a:bodyPr/>
        <a:lstStyle/>
        <a:p>
          <a:endParaRPr lang="en-US"/>
        </a:p>
      </dgm:t>
    </dgm:pt>
    <dgm:pt modelId="{3C98BCDE-2B70-4CCF-9285-EB5BD89DD770}" type="pres">
      <dgm:prSet presAssocID="{C45EB870-E62E-445C-8F4B-7074B55821B0}" presName="hierChild2" presStyleCnt="0"/>
      <dgm:spPr/>
    </dgm:pt>
    <dgm:pt modelId="{A1FB815A-7BAB-4B58-A1CD-3A9EE20AB329}" type="pres">
      <dgm:prSet presAssocID="{25B61DE2-4EC2-4E31-8C95-5DA02652C64B}" presName="Name10" presStyleLbl="parChTrans1D2" presStyleIdx="0" presStyleCnt="3"/>
      <dgm:spPr/>
      <dgm:t>
        <a:bodyPr/>
        <a:lstStyle/>
        <a:p>
          <a:endParaRPr lang="en-US"/>
        </a:p>
      </dgm:t>
    </dgm:pt>
    <dgm:pt modelId="{38B1628A-C6DB-435A-955D-0A5AC233CEDD}" type="pres">
      <dgm:prSet presAssocID="{5F5EAA92-4741-44CE-8918-96A14D8E2EAD}" presName="hierRoot2" presStyleCnt="0"/>
      <dgm:spPr/>
    </dgm:pt>
    <dgm:pt modelId="{4F3844E9-7F3C-46E1-AF10-5140B01F1FC5}" type="pres">
      <dgm:prSet presAssocID="{5F5EAA92-4741-44CE-8918-96A14D8E2EAD}" presName="composite2" presStyleCnt="0"/>
      <dgm:spPr/>
    </dgm:pt>
    <dgm:pt modelId="{3E1ADD55-DDE5-4276-A1B6-2AA07CD0ED8A}" type="pres">
      <dgm:prSet presAssocID="{5F5EAA92-4741-44CE-8918-96A14D8E2EAD}" presName="background2" presStyleLbl="node2" presStyleIdx="0" presStyleCnt="3"/>
      <dgm:spPr/>
    </dgm:pt>
    <dgm:pt modelId="{D10E3F45-D80C-4F2A-8414-9981BF2D3DA8}" type="pres">
      <dgm:prSet presAssocID="{5F5EAA92-4741-44CE-8918-96A14D8E2EAD}" presName="text2" presStyleLbl="fgAcc2" presStyleIdx="0" presStyleCnt="3">
        <dgm:presLayoutVars>
          <dgm:chPref val="3"/>
        </dgm:presLayoutVars>
      </dgm:prSet>
      <dgm:spPr/>
      <dgm:t>
        <a:bodyPr/>
        <a:lstStyle/>
        <a:p>
          <a:endParaRPr lang="en-US"/>
        </a:p>
      </dgm:t>
    </dgm:pt>
    <dgm:pt modelId="{CC6962FE-083D-4F14-8E18-A8638B2ACA40}" type="pres">
      <dgm:prSet presAssocID="{5F5EAA92-4741-44CE-8918-96A14D8E2EAD}" presName="hierChild3" presStyleCnt="0"/>
      <dgm:spPr/>
    </dgm:pt>
    <dgm:pt modelId="{E01E4BE6-9760-44B6-97E6-44A347E602CA}" type="pres">
      <dgm:prSet presAssocID="{6C32239D-F9C6-4BE5-9C47-706B675B5986}" presName="Name10" presStyleLbl="parChTrans1D2" presStyleIdx="1" presStyleCnt="3"/>
      <dgm:spPr/>
      <dgm:t>
        <a:bodyPr/>
        <a:lstStyle/>
        <a:p>
          <a:endParaRPr lang="en-US"/>
        </a:p>
      </dgm:t>
    </dgm:pt>
    <dgm:pt modelId="{AC83EE54-A772-47D1-903B-CCF8F315CD46}" type="pres">
      <dgm:prSet presAssocID="{D49F82FA-5FB0-4A3D-BE8F-538DD56ADFBD}" presName="hierRoot2" presStyleCnt="0"/>
      <dgm:spPr/>
    </dgm:pt>
    <dgm:pt modelId="{11BEFFDE-27BB-47F3-B93E-C72EE7C5752A}" type="pres">
      <dgm:prSet presAssocID="{D49F82FA-5FB0-4A3D-BE8F-538DD56ADFBD}" presName="composite2" presStyleCnt="0"/>
      <dgm:spPr/>
    </dgm:pt>
    <dgm:pt modelId="{6CCF7F11-F02F-4A60-8BC8-D08CED3ED65E}" type="pres">
      <dgm:prSet presAssocID="{D49F82FA-5FB0-4A3D-BE8F-538DD56ADFBD}" presName="background2" presStyleLbl="node2" presStyleIdx="1" presStyleCnt="3"/>
      <dgm:spPr/>
    </dgm:pt>
    <dgm:pt modelId="{0E23EDF1-A284-49CA-A5DC-41331A64A217}" type="pres">
      <dgm:prSet presAssocID="{D49F82FA-5FB0-4A3D-BE8F-538DD56ADFBD}" presName="text2" presStyleLbl="fgAcc2" presStyleIdx="1" presStyleCnt="3">
        <dgm:presLayoutVars>
          <dgm:chPref val="3"/>
        </dgm:presLayoutVars>
      </dgm:prSet>
      <dgm:spPr/>
      <dgm:t>
        <a:bodyPr/>
        <a:lstStyle/>
        <a:p>
          <a:endParaRPr lang="en-US"/>
        </a:p>
      </dgm:t>
    </dgm:pt>
    <dgm:pt modelId="{3D8D5879-C7A5-4E55-8FD4-AE138EF4A3E1}" type="pres">
      <dgm:prSet presAssocID="{D49F82FA-5FB0-4A3D-BE8F-538DD56ADFBD}" presName="hierChild3" presStyleCnt="0"/>
      <dgm:spPr/>
    </dgm:pt>
    <dgm:pt modelId="{6F98FC1F-E67E-40C5-B392-8D5E149D2832}" type="pres">
      <dgm:prSet presAssocID="{1588B323-3B6C-4C13-8CB4-4030EE5DF085}" presName="Name10" presStyleLbl="parChTrans1D2" presStyleIdx="2" presStyleCnt="3"/>
      <dgm:spPr/>
      <dgm:t>
        <a:bodyPr/>
        <a:lstStyle/>
        <a:p>
          <a:endParaRPr lang="en-US"/>
        </a:p>
      </dgm:t>
    </dgm:pt>
    <dgm:pt modelId="{DEDF9A16-ACB2-4C2C-9B7C-E170C0D1C9B7}" type="pres">
      <dgm:prSet presAssocID="{98C3399E-FCD4-4989-B8C8-5B04A49B2AA5}" presName="hierRoot2" presStyleCnt="0"/>
      <dgm:spPr/>
    </dgm:pt>
    <dgm:pt modelId="{683B7E25-55FB-426A-B5BB-47430627159C}" type="pres">
      <dgm:prSet presAssocID="{98C3399E-FCD4-4989-B8C8-5B04A49B2AA5}" presName="composite2" presStyleCnt="0"/>
      <dgm:spPr/>
    </dgm:pt>
    <dgm:pt modelId="{28EA7C14-2A48-460F-B4C9-F175E1680D98}" type="pres">
      <dgm:prSet presAssocID="{98C3399E-FCD4-4989-B8C8-5B04A49B2AA5}" presName="background2" presStyleLbl="node2" presStyleIdx="2" presStyleCnt="3"/>
      <dgm:spPr/>
    </dgm:pt>
    <dgm:pt modelId="{5D6C87FD-02B1-4136-B175-B0851265B278}" type="pres">
      <dgm:prSet presAssocID="{98C3399E-FCD4-4989-B8C8-5B04A49B2AA5}" presName="text2" presStyleLbl="fgAcc2" presStyleIdx="2" presStyleCnt="3">
        <dgm:presLayoutVars>
          <dgm:chPref val="3"/>
        </dgm:presLayoutVars>
      </dgm:prSet>
      <dgm:spPr/>
      <dgm:t>
        <a:bodyPr/>
        <a:lstStyle/>
        <a:p>
          <a:endParaRPr lang="en-US"/>
        </a:p>
      </dgm:t>
    </dgm:pt>
    <dgm:pt modelId="{9CB8FF6A-F228-4495-981F-8B4BD91804BA}" type="pres">
      <dgm:prSet presAssocID="{98C3399E-FCD4-4989-B8C8-5B04A49B2AA5}" presName="hierChild3" presStyleCnt="0"/>
      <dgm:spPr/>
    </dgm:pt>
  </dgm:ptLst>
  <dgm:cxnLst>
    <dgm:cxn modelId="{319E3809-F46D-4745-9A82-CA262A2EB76E}" srcId="{A7B5FE46-EEA5-4B1C-982F-9B3CE1CE7488}" destId="{C45EB870-E62E-445C-8F4B-7074B55821B0}" srcOrd="0" destOrd="0" parTransId="{7449F7DE-D25D-445B-B8A3-75880DA71CC1}" sibTransId="{250E3EB9-BAF5-4719-A100-116E49084DD8}"/>
    <dgm:cxn modelId="{43A69CC5-4DCC-483A-8355-46A1C9CF8AAD}" type="presOf" srcId="{5F5EAA92-4741-44CE-8918-96A14D8E2EAD}" destId="{D10E3F45-D80C-4F2A-8414-9981BF2D3DA8}" srcOrd="0" destOrd="0" presId="urn:microsoft.com/office/officeart/2005/8/layout/hierarchy1"/>
    <dgm:cxn modelId="{C187B789-0776-4787-90D4-BCD508A902F9}" srcId="{C45EB870-E62E-445C-8F4B-7074B55821B0}" destId="{5F5EAA92-4741-44CE-8918-96A14D8E2EAD}" srcOrd="0" destOrd="0" parTransId="{25B61DE2-4EC2-4E31-8C95-5DA02652C64B}" sibTransId="{F2E3EF39-12C6-4C08-8F18-4CA2F73DE213}"/>
    <dgm:cxn modelId="{D39425C4-C6C3-47EF-BCB6-A4B2C5B4D90F}" srcId="{C45EB870-E62E-445C-8F4B-7074B55821B0}" destId="{98C3399E-FCD4-4989-B8C8-5B04A49B2AA5}" srcOrd="2" destOrd="0" parTransId="{1588B323-3B6C-4C13-8CB4-4030EE5DF085}" sibTransId="{A1D88687-902B-4E74-B2F0-7E864FE71BF8}"/>
    <dgm:cxn modelId="{564FFC4C-BC7E-4B90-BD41-75A34A399E37}" type="presOf" srcId="{C45EB870-E62E-445C-8F4B-7074B55821B0}" destId="{BA3C675F-5CD6-4C45-B3BA-18AE143CC160}" srcOrd="0" destOrd="0" presId="urn:microsoft.com/office/officeart/2005/8/layout/hierarchy1"/>
    <dgm:cxn modelId="{4B688E63-D237-4FC5-B5F0-82A7E9CA978D}" type="presOf" srcId="{1588B323-3B6C-4C13-8CB4-4030EE5DF085}" destId="{6F98FC1F-E67E-40C5-B392-8D5E149D2832}" srcOrd="0" destOrd="0" presId="urn:microsoft.com/office/officeart/2005/8/layout/hierarchy1"/>
    <dgm:cxn modelId="{D3F39B64-8DFD-40EA-BD14-4CE5B41E871C}" type="presOf" srcId="{98C3399E-FCD4-4989-B8C8-5B04A49B2AA5}" destId="{5D6C87FD-02B1-4136-B175-B0851265B278}" srcOrd="0" destOrd="0" presId="urn:microsoft.com/office/officeart/2005/8/layout/hierarchy1"/>
    <dgm:cxn modelId="{CC3BECAB-E3FC-4E57-8EB5-6D477A22680F}" type="presOf" srcId="{25B61DE2-4EC2-4E31-8C95-5DA02652C64B}" destId="{A1FB815A-7BAB-4B58-A1CD-3A9EE20AB329}" srcOrd="0" destOrd="0" presId="urn:microsoft.com/office/officeart/2005/8/layout/hierarchy1"/>
    <dgm:cxn modelId="{232D08BD-267E-4F9F-885E-946CBDB8013D}" type="presOf" srcId="{A7B5FE46-EEA5-4B1C-982F-9B3CE1CE7488}" destId="{9E7D28A5-02BF-4B9E-B4DA-BDB2058EA510}" srcOrd="0" destOrd="0" presId="urn:microsoft.com/office/officeart/2005/8/layout/hierarchy1"/>
    <dgm:cxn modelId="{F13DBF7C-4874-40FB-8A8F-BCFD3389F723}" type="presOf" srcId="{6C32239D-F9C6-4BE5-9C47-706B675B5986}" destId="{E01E4BE6-9760-44B6-97E6-44A347E602CA}" srcOrd="0" destOrd="0" presId="urn:microsoft.com/office/officeart/2005/8/layout/hierarchy1"/>
    <dgm:cxn modelId="{B8DFC7CA-4640-4484-8D3F-D8400AB74BF7}" type="presOf" srcId="{D49F82FA-5FB0-4A3D-BE8F-538DD56ADFBD}" destId="{0E23EDF1-A284-49CA-A5DC-41331A64A217}" srcOrd="0" destOrd="0" presId="urn:microsoft.com/office/officeart/2005/8/layout/hierarchy1"/>
    <dgm:cxn modelId="{574BB442-FE18-42F6-92CD-1A3ABEF3A3CC}" srcId="{C45EB870-E62E-445C-8F4B-7074B55821B0}" destId="{D49F82FA-5FB0-4A3D-BE8F-538DD56ADFBD}" srcOrd="1" destOrd="0" parTransId="{6C32239D-F9C6-4BE5-9C47-706B675B5986}" sibTransId="{B35528E8-285B-4A29-A583-6327CC1954AF}"/>
    <dgm:cxn modelId="{710922CD-EEF7-4223-BC6D-405480A64D16}" type="presParOf" srcId="{9E7D28A5-02BF-4B9E-B4DA-BDB2058EA510}" destId="{8BBFE6E8-CD9A-441B-B18D-51105D532BE4}" srcOrd="0" destOrd="0" presId="urn:microsoft.com/office/officeart/2005/8/layout/hierarchy1"/>
    <dgm:cxn modelId="{F0B19CE6-8E7A-42AE-ADB5-15A5178BBC04}" type="presParOf" srcId="{8BBFE6E8-CD9A-441B-B18D-51105D532BE4}" destId="{29A92E62-D61B-49CD-9763-8345A8D988C4}" srcOrd="0" destOrd="0" presId="urn:microsoft.com/office/officeart/2005/8/layout/hierarchy1"/>
    <dgm:cxn modelId="{88F793C6-8FED-4CF7-ABCB-3A826F1F0A2C}" type="presParOf" srcId="{29A92E62-D61B-49CD-9763-8345A8D988C4}" destId="{58AA57BC-1142-47B4-9049-3CD774EE0041}" srcOrd="0" destOrd="0" presId="urn:microsoft.com/office/officeart/2005/8/layout/hierarchy1"/>
    <dgm:cxn modelId="{DA2A4B28-7728-4E9C-8C61-BEBF60DABC30}" type="presParOf" srcId="{29A92E62-D61B-49CD-9763-8345A8D988C4}" destId="{BA3C675F-5CD6-4C45-B3BA-18AE143CC160}" srcOrd="1" destOrd="0" presId="urn:microsoft.com/office/officeart/2005/8/layout/hierarchy1"/>
    <dgm:cxn modelId="{C12193F3-B497-433E-B6F7-692153CF22BF}" type="presParOf" srcId="{8BBFE6E8-CD9A-441B-B18D-51105D532BE4}" destId="{3C98BCDE-2B70-4CCF-9285-EB5BD89DD770}" srcOrd="1" destOrd="0" presId="urn:microsoft.com/office/officeart/2005/8/layout/hierarchy1"/>
    <dgm:cxn modelId="{899DF080-C743-47C5-A214-84DB088CE688}" type="presParOf" srcId="{3C98BCDE-2B70-4CCF-9285-EB5BD89DD770}" destId="{A1FB815A-7BAB-4B58-A1CD-3A9EE20AB329}" srcOrd="0" destOrd="0" presId="urn:microsoft.com/office/officeart/2005/8/layout/hierarchy1"/>
    <dgm:cxn modelId="{DD19060C-15E0-4B8A-B46E-DBB916C485EB}" type="presParOf" srcId="{3C98BCDE-2B70-4CCF-9285-EB5BD89DD770}" destId="{38B1628A-C6DB-435A-955D-0A5AC233CEDD}" srcOrd="1" destOrd="0" presId="urn:microsoft.com/office/officeart/2005/8/layout/hierarchy1"/>
    <dgm:cxn modelId="{B3C83FC3-719E-44C6-A927-90182A6D504D}" type="presParOf" srcId="{38B1628A-C6DB-435A-955D-0A5AC233CEDD}" destId="{4F3844E9-7F3C-46E1-AF10-5140B01F1FC5}" srcOrd="0" destOrd="0" presId="urn:microsoft.com/office/officeart/2005/8/layout/hierarchy1"/>
    <dgm:cxn modelId="{81347F0F-BE8E-43EF-BC8D-F17E4D2F09F5}" type="presParOf" srcId="{4F3844E9-7F3C-46E1-AF10-5140B01F1FC5}" destId="{3E1ADD55-DDE5-4276-A1B6-2AA07CD0ED8A}" srcOrd="0" destOrd="0" presId="urn:microsoft.com/office/officeart/2005/8/layout/hierarchy1"/>
    <dgm:cxn modelId="{237EF3D9-59B5-4A58-AD82-1E965D3718C9}" type="presParOf" srcId="{4F3844E9-7F3C-46E1-AF10-5140B01F1FC5}" destId="{D10E3F45-D80C-4F2A-8414-9981BF2D3DA8}" srcOrd="1" destOrd="0" presId="urn:microsoft.com/office/officeart/2005/8/layout/hierarchy1"/>
    <dgm:cxn modelId="{DB23B17C-444C-4CD2-B52A-647C7CC73D34}" type="presParOf" srcId="{38B1628A-C6DB-435A-955D-0A5AC233CEDD}" destId="{CC6962FE-083D-4F14-8E18-A8638B2ACA40}" srcOrd="1" destOrd="0" presId="urn:microsoft.com/office/officeart/2005/8/layout/hierarchy1"/>
    <dgm:cxn modelId="{21F586A2-31AF-4069-942B-8B88D0EF1C6D}" type="presParOf" srcId="{3C98BCDE-2B70-4CCF-9285-EB5BD89DD770}" destId="{E01E4BE6-9760-44B6-97E6-44A347E602CA}" srcOrd="2" destOrd="0" presId="urn:microsoft.com/office/officeart/2005/8/layout/hierarchy1"/>
    <dgm:cxn modelId="{E65ACAEE-8D4A-41EB-BA1A-8CA292D62D12}" type="presParOf" srcId="{3C98BCDE-2B70-4CCF-9285-EB5BD89DD770}" destId="{AC83EE54-A772-47D1-903B-CCF8F315CD46}" srcOrd="3" destOrd="0" presId="urn:microsoft.com/office/officeart/2005/8/layout/hierarchy1"/>
    <dgm:cxn modelId="{A9E0D203-7AD5-43DB-8627-11EBCCF1E18F}" type="presParOf" srcId="{AC83EE54-A772-47D1-903B-CCF8F315CD46}" destId="{11BEFFDE-27BB-47F3-B93E-C72EE7C5752A}" srcOrd="0" destOrd="0" presId="urn:microsoft.com/office/officeart/2005/8/layout/hierarchy1"/>
    <dgm:cxn modelId="{F46487BA-112D-42A1-9AA0-CFFE54D0F69A}" type="presParOf" srcId="{11BEFFDE-27BB-47F3-B93E-C72EE7C5752A}" destId="{6CCF7F11-F02F-4A60-8BC8-D08CED3ED65E}" srcOrd="0" destOrd="0" presId="urn:microsoft.com/office/officeart/2005/8/layout/hierarchy1"/>
    <dgm:cxn modelId="{C12229E8-210D-4939-AAB5-31634FD84676}" type="presParOf" srcId="{11BEFFDE-27BB-47F3-B93E-C72EE7C5752A}" destId="{0E23EDF1-A284-49CA-A5DC-41331A64A217}" srcOrd="1" destOrd="0" presId="urn:microsoft.com/office/officeart/2005/8/layout/hierarchy1"/>
    <dgm:cxn modelId="{BA182EE9-623F-4B6F-A519-BAF2C29C6519}" type="presParOf" srcId="{AC83EE54-A772-47D1-903B-CCF8F315CD46}" destId="{3D8D5879-C7A5-4E55-8FD4-AE138EF4A3E1}" srcOrd="1" destOrd="0" presId="urn:microsoft.com/office/officeart/2005/8/layout/hierarchy1"/>
    <dgm:cxn modelId="{92770F3B-E672-45F0-8766-DEC9E0ED77B5}" type="presParOf" srcId="{3C98BCDE-2B70-4CCF-9285-EB5BD89DD770}" destId="{6F98FC1F-E67E-40C5-B392-8D5E149D2832}" srcOrd="4" destOrd="0" presId="urn:microsoft.com/office/officeart/2005/8/layout/hierarchy1"/>
    <dgm:cxn modelId="{FD9D6A25-3553-447F-A770-DDC2CF142676}" type="presParOf" srcId="{3C98BCDE-2B70-4CCF-9285-EB5BD89DD770}" destId="{DEDF9A16-ACB2-4C2C-9B7C-E170C0D1C9B7}" srcOrd="5" destOrd="0" presId="urn:microsoft.com/office/officeart/2005/8/layout/hierarchy1"/>
    <dgm:cxn modelId="{CDD5EBB8-97BC-4B06-966E-7E23399DDBB8}" type="presParOf" srcId="{DEDF9A16-ACB2-4C2C-9B7C-E170C0D1C9B7}" destId="{683B7E25-55FB-426A-B5BB-47430627159C}" srcOrd="0" destOrd="0" presId="urn:microsoft.com/office/officeart/2005/8/layout/hierarchy1"/>
    <dgm:cxn modelId="{56D1BCEA-AC2F-4EB3-9207-CEAD17103E70}" type="presParOf" srcId="{683B7E25-55FB-426A-B5BB-47430627159C}" destId="{28EA7C14-2A48-460F-B4C9-F175E1680D98}" srcOrd="0" destOrd="0" presId="urn:microsoft.com/office/officeart/2005/8/layout/hierarchy1"/>
    <dgm:cxn modelId="{A3869509-512B-47BC-AEAE-C87F48239862}" type="presParOf" srcId="{683B7E25-55FB-426A-B5BB-47430627159C}" destId="{5D6C87FD-02B1-4136-B175-B0851265B278}" srcOrd="1" destOrd="0" presId="urn:microsoft.com/office/officeart/2005/8/layout/hierarchy1"/>
    <dgm:cxn modelId="{AB640FDD-B154-4069-804F-D6E20499283D}" type="presParOf" srcId="{DEDF9A16-ACB2-4C2C-9B7C-E170C0D1C9B7}" destId="{9CB8FF6A-F228-4495-981F-8B4BD91804B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8FC1F-E67E-40C5-B392-8D5E149D2832}">
      <dsp:nvSpPr>
        <dsp:cNvPr id="0" name=""/>
        <dsp:cNvSpPr/>
      </dsp:nvSpPr>
      <dsp:spPr>
        <a:xfrm>
          <a:off x="1772324" y="568644"/>
          <a:ext cx="1113361" cy="759088"/>
        </a:xfrm>
        <a:custGeom>
          <a:avLst/>
          <a:gdLst/>
          <a:ahLst/>
          <a:cxnLst/>
          <a:rect l="0" t="0" r="0" b="0"/>
          <a:pathLst>
            <a:path>
              <a:moveTo>
                <a:pt x="0" y="0"/>
              </a:moveTo>
              <a:lnTo>
                <a:pt x="0" y="668297"/>
              </a:lnTo>
              <a:lnTo>
                <a:pt x="1113361" y="668297"/>
              </a:lnTo>
              <a:lnTo>
                <a:pt x="1113361" y="7590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1E4BE6-9760-44B6-97E6-44A347E602CA}">
      <dsp:nvSpPr>
        <dsp:cNvPr id="0" name=""/>
        <dsp:cNvSpPr/>
      </dsp:nvSpPr>
      <dsp:spPr>
        <a:xfrm>
          <a:off x="1642134" y="568644"/>
          <a:ext cx="91440" cy="759088"/>
        </a:xfrm>
        <a:custGeom>
          <a:avLst/>
          <a:gdLst/>
          <a:ahLst/>
          <a:cxnLst/>
          <a:rect l="0" t="0" r="0" b="0"/>
          <a:pathLst>
            <a:path>
              <a:moveTo>
                <a:pt x="130190" y="0"/>
              </a:moveTo>
              <a:lnTo>
                <a:pt x="130190" y="668297"/>
              </a:lnTo>
              <a:lnTo>
                <a:pt x="45720" y="668297"/>
              </a:lnTo>
              <a:lnTo>
                <a:pt x="45720" y="7590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FB815A-7BAB-4B58-A1CD-3A9EE20AB329}">
      <dsp:nvSpPr>
        <dsp:cNvPr id="0" name=""/>
        <dsp:cNvSpPr/>
      </dsp:nvSpPr>
      <dsp:spPr>
        <a:xfrm>
          <a:off x="490022" y="568644"/>
          <a:ext cx="1282301" cy="759088"/>
        </a:xfrm>
        <a:custGeom>
          <a:avLst/>
          <a:gdLst/>
          <a:ahLst/>
          <a:cxnLst/>
          <a:rect l="0" t="0" r="0" b="0"/>
          <a:pathLst>
            <a:path>
              <a:moveTo>
                <a:pt x="1282301" y="0"/>
              </a:moveTo>
              <a:lnTo>
                <a:pt x="1282301" y="668297"/>
              </a:lnTo>
              <a:lnTo>
                <a:pt x="0" y="668297"/>
              </a:lnTo>
              <a:lnTo>
                <a:pt x="0" y="7590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AA57BC-1142-47B4-9049-3CD774EE0041}">
      <dsp:nvSpPr>
        <dsp:cNvPr id="0" name=""/>
        <dsp:cNvSpPr/>
      </dsp:nvSpPr>
      <dsp:spPr>
        <a:xfrm>
          <a:off x="1282301" y="-53683"/>
          <a:ext cx="980044" cy="6223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3C675F-5CD6-4C45-B3BA-18AE143CC160}">
      <dsp:nvSpPr>
        <dsp:cNvPr id="0" name=""/>
        <dsp:cNvSpPr/>
      </dsp:nvSpPr>
      <dsp:spPr>
        <a:xfrm>
          <a:off x="1391195" y="49765"/>
          <a:ext cx="980044" cy="6223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President</a:t>
          </a:r>
          <a:endParaRPr lang="en-US" sz="1400" kern="1200" dirty="0"/>
        </a:p>
      </dsp:txBody>
      <dsp:txXfrm>
        <a:off x="1409422" y="67992"/>
        <a:ext cx="943590" cy="585874"/>
      </dsp:txXfrm>
    </dsp:sp>
    <dsp:sp modelId="{3E1ADD55-DDE5-4276-A1B6-2AA07CD0ED8A}">
      <dsp:nvSpPr>
        <dsp:cNvPr id="0" name=""/>
        <dsp:cNvSpPr/>
      </dsp:nvSpPr>
      <dsp:spPr>
        <a:xfrm>
          <a:off x="0" y="1327732"/>
          <a:ext cx="980044" cy="6223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0E3F45-D80C-4F2A-8414-9981BF2D3DA8}">
      <dsp:nvSpPr>
        <dsp:cNvPr id="0" name=""/>
        <dsp:cNvSpPr/>
      </dsp:nvSpPr>
      <dsp:spPr>
        <a:xfrm>
          <a:off x="108893" y="1431181"/>
          <a:ext cx="980044" cy="6223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VP Marketing</a:t>
          </a:r>
          <a:endParaRPr lang="en-US" sz="1400" kern="1200" dirty="0"/>
        </a:p>
      </dsp:txBody>
      <dsp:txXfrm>
        <a:off x="127120" y="1449408"/>
        <a:ext cx="943590" cy="585874"/>
      </dsp:txXfrm>
    </dsp:sp>
    <dsp:sp modelId="{6CCF7F11-F02F-4A60-8BC8-D08CED3ED65E}">
      <dsp:nvSpPr>
        <dsp:cNvPr id="0" name=""/>
        <dsp:cNvSpPr/>
      </dsp:nvSpPr>
      <dsp:spPr>
        <a:xfrm>
          <a:off x="1197831" y="1327732"/>
          <a:ext cx="980044" cy="6223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3EDF1-A284-49CA-A5DC-41331A64A217}">
      <dsp:nvSpPr>
        <dsp:cNvPr id="0" name=""/>
        <dsp:cNvSpPr/>
      </dsp:nvSpPr>
      <dsp:spPr>
        <a:xfrm>
          <a:off x="1306725" y="1431181"/>
          <a:ext cx="980044" cy="6223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VP Production</a:t>
          </a:r>
          <a:endParaRPr lang="en-US" sz="1400" kern="1200" dirty="0"/>
        </a:p>
      </dsp:txBody>
      <dsp:txXfrm>
        <a:off x="1324952" y="1449408"/>
        <a:ext cx="943590" cy="585874"/>
      </dsp:txXfrm>
    </dsp:sp>
    <dsp:sp modelId="{28EA7C14-2A48-460F-B4C9-F175E1680D98}">
      <dsp:nvSpPr>
        <dsp:cNvPr id="0" name=""/>
        <dsp:cNvSpPr/>
      </dsp:nvSpPr>
      <dsp:spPr>
        <a:xfrm>
          <a:off x="2395663" y="1327732"/>
          <a:ext cx="980044" cy="6223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6C87FD-02B1-4136-B175-B0851265B278}">
      <dsp:nvSpPr>
        <dsp:cNvPr id="0" name=""/>
        <dsp:cNvSpPr/>
      </dsp:nvSpPr>
      <dsp:spPr>
        <a:xfrm>
          <a:off x="2504557" y="1431181"/>
          <a:ext cx="980044" cy="6223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VP Finance</a:t>
          </a:r>
          <a:endParaRPr lang="en-US" sz="1400" kern="1200" dirty="0"/>
        </a:p>
      </dsp:txBody>
      <dsp:txXfrm>
        <a:off x="2522784" y="1449408"/>
        <a:ext cx="943590" cy="58587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2830" tIns="46415" rIns="92830" bIns="46415" rtlCol="0"/>
          <a:lstStyle>
            <a:lvl1pPr algn="r">
              <a:defRPr sz="1200"/>
            </a:lvl1pPr>
          </a:lstStyle>
          <a:p>
            <a:fld id="{7AF36BAD-DE2D-4DDF-BC34-8243D63C30CD}" type="datetimeFigureOut">
              <a:rPr lang="en-US" smtClean="0"/>
              <a:t>8/25/2014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2971800" cy="464820"/>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lIns="92830" tIns="46415" rIns="92830" bIns="46415" rtlCol="0" anchor="b"/>
          <a:lstStyle>
            <a:lvl1pPr algn="r">
              <a:defRPr sz="1200"/>
            </a:lvl1pPr>
          </a:lstStyle>
          <a:p>
            <a:fld id="{80ED13DB-2BAD-4D42-9D1D-D283E093A8CE}" type="slidenum">
              <a:rPr lang="en-US" smtClean="0"/>
              <a:t>‹#›</a:t>
            </a:fld>
            <a:endParaRPr lang="en-US"/>
          </a:p>
        </p:txBody>
      </p:sp>
    </p:spTree>
    <p:extLst>
      <p:ext uri="{BB962C8B-B14F-4D97-AF65-F5344CB8AC3E}">
        <p14:creationId xmlns:p14="http://schemas.microsoft.com/office/powerpoint/2010/main" val="3434696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90EB78-57B6-4F01-8CDA-2C3212E30F40}" type="slidenum">
              <a:rPr lang="en-US"/>
              <a:pPr/>
              <a:t>1</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sz="2000" dirty="0" smtClean="0"/>
              <a:t>In</a:t>
            </a:r>
            <a:r>
              <a:rPr lang="en-US" sz="2000" baseline="0" dirty="0" smtClean="0"/>
              <a:t> this presentation, I’m going to give you an overview of our course.  </a:t>
            </a:r>
          </a:p>
          <a:p>
            <a:endParaRPr lang="en-US" sz="2000" baseline="0" dirty="0" smtClean="0"/>
          </a:p>
          <a:p>
            <a:r>
              <a:rPr lang="en-US" sz="2000" baseline="0" dirty="0" smtClean="0"/>
              <a:t>Each of our presentations will begin with a slide like this one, letting you know which skills and concepts are covered.  </a:t>
            </a:r>
          </a:p>
          <a:p>
            <a:endParaRPr lang="en-US" sz="2000" baseline="0" dirty="0" smtClean="0"/>
          </a:p>
          <a:p>
            <a:r>
              <a:rPr lang="en-US" sz="2000" baseline="0" dirty="0" smtClean="0"/>
              <a:t>This one doesn’t cover any skills, and the only concept it covers is the scope or outline of the course.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A4B7F9-9A4F-4ECD-A1F4-585DD3161343}" type="slidenum">
              <a:rPr lang="en-US"/>
              <a:pPr/>
              <a:t>10</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sz="2000" dirty="0" smtClean="0"/>
              <a:t>This slide shows</a:t>
            </a:r>
            <a:r>
              <a:rPr lang="en-US" sz="2000" baseline="0" dirty="0" smtClean="0"/>
              <a:t> four data types, and we need to be able to work to some extent with each of them.</a:t>
            </a:r>
          </a:p>
          <a:p>
            <a:endParaRPr lang="en-US" sz="2000" baseline="0" dirty="0" smtClean="0"/>
          </a:p>
          <a:p>
            <a:r>
              <a:rPr lang="en-US" sz="2000" baseline="0" dirty="0" smtClean="0"/>
              <a:t>You are already familiar with the mechanics of word processing, but Internet writing is somewhat unique, so we’ll focus on writing style and technique rather, not the mechanics of using the software.</a:t>
            </a:r>
          </a:p>
          <a:p>
            <a:endParaRPr lang="en-US" sz="2000" baseline="0" dirty="0" smtClean="0"/>
          </a:p>
          <a:p>
            <a:r>
              <a:rPr lang="en-US" sz="2000" baseline="0" dirty="0" smtClean="0"/>
              <a:t>Today’s student also needs to be able to capture and edit image, video and audio data, so we’ll spend some time on those skills as well.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4AA196-513C-483A-B38E-2EF0F62C21EC}" type="slidenum">
              <a:rPr lang="en-US"/>
              <a:pPr/>
              <a:t>11</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r>
              <a:rPr lang="en-US" sz="2000" dirty="0" smtClean="0"/>
              <a:t>In the early days of computing – when we used</a:t>
            </a:r>
            <a:r>
              <a:rPr lang="en-US" sz="2000" baseline="0" dirty="0" smtClean="0"/>
              <a:t> batch processing and time sharing on giant sized computers -- only skilled professionals could develop new applications.   You really had to be kind of a nerd.  </a:t>
            </a:r>
          </a:p>
          <a:p>
            <a:endParaRPr lang="en-US" sz="2000" baseline="0" dirty="0" smtClean="0"/>
          </a:p>
          <a:p>
            <a:r>
              <a:rPr lang="en-US" sz="2000" baseline="0" dirty="0" smtClean="0"/>
              <a:t>The advent of the personal computer and spreadsheet made developing applications much easier.  </a:t>
            </a:r>
          </a:p>
          <a:p>
            <a:endParaRPr lang="en-US" sz="2000" baseline="0" dirty="0" smtClean="0"/>
          </a:p>
          <a:p>
            <a:r>
              <a:rPr lang="en-US" sz="2000" baseline="0" dirty="0" smtClean="0"/>
              <a:t>Business people and others began building spreadsheets, databases, reporting systems, slide presentations and more without the help of a professional programmer.</a:t>
            </a:r>
          </a:p>
          <a:p>
            <a:endParaRPr lang="en-US" sz="2000" baseline="0" dirty="0" smtClean="0"/>
          </a:p>
          <a:p>
            <a:r>
              <a:rPr lang="en-US" sz="2000" baseline="0" dirty="0" smtClean="0"/>
              <a:t>Today, Internet era tools have lowered the bar even further.  </a:t>
            </a:r>
          </a:p>
          <a:p>
            <a:endParaRPr lang="en-US" sz="2000" baseline="0" dirty="0" smtClean="0"/>
          </a:p>
          <a:p>
            <a:r>
              <a:rPr lang="en-US" sz="2000" baseline="0" dirty="0" smtClean="0"/>
              <a:t>Those spreadsheets, databases and presentations are even easier to build and share online and you can create applications using tools like blogs and wikis in just a few minutes. </a:t>
            </a:r>
          </a:p>
          <a:p>
            <a:endParaRPr lang="en-US" sz="2000" baseline="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smtClean="0">
                <a:solidFill>
                  <a:schemeClr val="tx1"/>
                </a:solidFill>
                <a:effectLst/>
                <a:latin typeface="+mn-lt"/>
                <a:ea typeface="+mn-ea"/>
                <a:cs typeface="+mn-cs"/>
              </a:rPr>
              <a:t>We’ll also spend some time, though not as much, polishing skills with some programs and services you may already use, like Web browsers and search engines.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80ED13DB-2BAD-4D42-9D1D-D283E093A8CE}" type="slidenum">
              <a:rPr lang="en-US" smtClean="0"/>
              <a:t>12</a:t>
            </a:fld>
            <a:endParaRPr lang="en-US"/>
          </a:p>
        </p:txBody>
      </p:sp>
    </p:spTree>
    <p:extLst>
      <p:ext uri="{BB962C8B-B14F-4D97-AF65-F5344CB8AC3E}">
        <p14:creationId xmlns:p14="http://schemas.microsoft.com/office/powerpoint/2010/main" val="1847867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DB1CBD-972A-4BA5-BAA1-4DD2B0A715CE}" type="slidenum">
              <a:rPr lang="en-US"/>
              <a:pPr/>
              <a:t>13</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en-US" sz="2000" dirty="0" smtClean="0"/>
              <a:t>Well,</a:t>
            </a:r>
            <a:r>
              <a:rPr lang="en-US" sz="2000" baseline="0" dirty="0" smtClean="0"/>
              <a:t> that summarizes the skills and concepts we’ll be covering in this class, and here you see it pulled together in the class outline.  Internet concepts will be divided into applications, implications and technology and we’ll work on application development and content creation.</a:t>
            </a:r>
          </a:p>
          <a:p>
            <a:endParaRPr lang="en-US" sz="2000" baseline="0" dirty="0" smtClean="0"/>
          </a:p>
          <a:p>
            <a:r>
              <a:rPr lang="en-US" sz="2000" baseline="0" dirty="0" smtClean="0"/>
              <a:t>As I mentioned earlier, I’ll include this slide at the start of every presentation, so you can see where it fits into the overall class outline.</a:t>
            </a:r>
            <a:endParaRPr lang="en-US" sz="20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ED13DB-2BAD-4D42-9D1D-D283E093A8CE}" type="slidenum">
              <a:rPr lang="en-US" smtClean="0"/>
              <a:t>15</a:t>
            </a:fld>
            <a:endParaRPr lang="en-US"/>
          </a:p>
        </p:txBody>
      </p:sp>
    </p:spTree>
    <p:extLst>
      <p:ext uri="{BB962C8B-B14F-4D97-AF65-F5344CB8AC3E}">
        <p14:creationId xmlns:p14="http://schemas.microsoft.com/office/powerpoint/2010/main" val="3180345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Who needs more critical thinking skills</a:t>
            </a:r>
            <a:r>
              <a:rPr lang="en-US" sz="2000" baseline="0" dirty="0" smtClean="0"/>
              <a:t> -- s</a:t>
            </a:r>
            <a:r>
              <a:rPr lang="en-US" sz="2000" dirty="0" smtClean="0"/>
              <a:t>tudents</a:t>
            </a:r>
            <a:r>
              <a:rPr lang="en-US" sz="2000" baseline="0" dirty="0" smtClean="0"/>
              <a:t> in the e</a:t>
            </a:r>
            <a:r>
              <a:rPr lang="en-US" sz="2000" dirty="0" smtClean="0"/>
              <a:t>ra of Walter Cronkite, News Papers, and</a:t>
            </a:r>
            <a:r>
              <a:rPr lang="en-US" sz="2000" baseline="0" dirty="0" smtClean="0"/>
              <a:t> </a:t>
            </a:r>
            <a:r>
              <a:rPr lang="en-US" sz="2000" dirty="0" smtClean="0"/>
              <a:t>books</a:t>
            </a:r>
            <a:r>
              <a:rPr lang="en-US" sz="2000" baseline="0" dirty="0" smtClean="0"/>
              <a:t> o</a:t>
            </a:r>
            <a:r>
              <a:rPr lang="en-US" sz="2000" dirty="0" smtClean="0"/>
              <a:t>r</a:t>
            </a:r>
            <a:r>
              <a:rPr lang="en-US" sz="2000" baseline="0" dirty="0" smtClean="0"/>
              <a:t> students in the  Internet era?</a:t>
            </a:r>
            <a:endParaRPr lang="en-US" sz="2000" dirty="0" smtClean="0"/>
          </a:p>
        </p:txBody>
      </p:sp>
      <p:sp>
        <p:nvSpPr>
          <p:cNvPr id="4" name="Slide Number Placeholder 3"/>
          <p:cNvSpPr>
            <a:spLocks noGrp="1"/>
          </p:cNvSpPr>
          <p:nvPr>
            <p:ph type="sldNum" sz="quarter" idx="10"/>
          </p:nvPr>
        </p:nvSpPr>
        <p:spPr/>
        <p:txBody>
          <a:bodyPr/>
          <a:lstStyle/>
          <a:p>
            <a:fld id="{F901ABE4-8971-42F0-8CB3-8B96C24B8FFA}" type="slidenum">
              <a:rPr lang="en-US" smtClean="0"/>
              <a:t>16</a:t>
            </a:fld>
            <a:endParaRPr lang="en-US"/>
          </a:p>
        </p:txBody>
      </p:sp>
    </p:spTree>
    <p:extLst>
      <p:ext uri="{BB962C8B-B14F-4D97-AF65-F5344CB8AC3E}">
        <p14:creationId xmlns:p14="http://schemas.microsoft.com/office/powerpoint/2010/main" val="2270852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DB1CBD-972A-4BA5-BAA1-4DD2B0A715CE}" type="slidenum">
              <a:rPr lang="en-US"/>
              <a:pPr/>
              <a:t>2</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en-US" sz="2000" dirty="0" smtClean="0"/>
              <a:t>This is the course outline,</a:t>
            </a:r>
            <a:r>
              <a:rPr lang="en-US" sz="2000" baseline="0" dirty="0" smtClean="0"/>
              <a:t> </a:t>
            </a:r>
            <a:r>
              <a:rPr lang="en-US" sz="2000" dirty="0" smtClean="0"/>
              <a:t>which you’ll also see at the start of every presentation.  </a:t>
            </a:r>
          </a:p>
          <a:p>
            <a:endParaRPr lang="en-US" sz="2000" dirty="0" smtClean="0"/>
          </a:p>
          <a:p>
            <a:r>
              <a:rPr lang="en-US" sz="2000" dirty="0" smtClean="0"/>
              <a:t>I’ll use it to show where the presentation falls within the class.  </a:t>
            </a:r>
          </a:p>
          <a:p>
            <a:endParaRPr lang="en-US" sz="2000" dirty="0" smtClean="0"/>
          </a:p>
          <a:p>
            <a:r>
              <a:rPr lang="en-US" sz="2000" dirty="0" smtClean="0"/>
              <a:t>Lets go over the outline topics now.</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31F635-3B86-4A7B-8823-3C746F42E6BA}" type="slidenum">
              <a:rPr lang="en-US"/>
              <a:pPr/>
              <a:t>3</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r>
              <a:rPr lang="en-US" sz="2000" dirty="0" smtClean="0"/>
              <a:t>Here in a nutshell, you can see what our course covers</a:t>
            </a:r>
            <a:r>
              <a:rPr lang="en-US" sz="2000" baseline="0" dirty="0" smtClean="0"/>
              <a:t> – the </a:t>
            </a:r>
            <a:r>
              <a:rPr lang="en-US" sz="2000" dirty="0" smtClean="0"/>
              <a:t>skills and concepts you</a:t>
            </a:r>
            <a:r>
              <a:rPr lang="en-US" sz="2000" baseline="0" dirty="0" smtClean="0"/>
              <a:t> need for success as a student and after graduation as a professional and a citizen.</a:t>
            </a:r>
          </a:p>
          <a:p>
            <a:endParaRPr lang="en-US" sz="2000" baseline="0" dirty="0" smtClean="0"/>
          </a:p>
          <a:p>
            <a:r>
              <a:rPr lang="en-US" sz="2000" baseline="0" dirty="0" smtClean="0"/>
              <a:t>The skills and concepts that are relevant </a:t>
            </a:r>
            <a:r>
              <a:rPr lang="en-US" sz="2000" dirty="0" smtClean="0"/>
              <a:t>have changed as we moved from early room=sized computers</a:t>
            </a:r>
            <a:r>
              <a:rPr lang="en-US" sz="2000" baseline="0" dirty="0" smtClean="0"/>
              <a:t> to personal computers and now the Internet.  </a:t>
            </a:r>
          </a:p>
          <a:p>
            <a:endParaRPr lang="en-US" sz="2000" baseline="0" dirty="0" smtClean="0"/>
          </a:p>
          <a:p>
            <a:r>
              <a:rPr lang="en-US" sz="2000" baseline="0" dirty="0" smtClean="0"/>
              <a:t>We’ll be covering IT literacy for the Internet era.</a:t>
            </a:r>
          </a:p>
          <a:p>
            <a:endParaRPr lang="en-US" sz="2000" baseline="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Let’s start with a look at</a:t>
            </a:r>
            <a:r>
              <a:rPr lang="en-US" sz="2000" baseline="0" dirty="0" smtClean="0"/>
              <a:t> Internet era IT concepts, then we’ll move on to skills.</a:t>
            </a:r>
          </a:p>
          <a:p>
            <a:endParaRPr lang="en-US" sz="2000" baseline="0" dirty="0" smtClean="0"/>
          </a:p>
          <a:p>
            <a:r>
              <a:rPr lang="en-US" sz="2000" dirty="0" smtClean="0"/>
              <a:t>I’ve organized</a:t>
            </a:r>
            <a:r>
              <a:rPr lang="en-US" sz="2000" baseline="0" dirty="0" smtClean="0"/>
              <a:t> the concepts into three groups – those having to do with IT applications, implications and technology.</a:t>
            </a:r>
          </a:p>
          <a:p>
            <a:endParaRPr lang="en-US" sz="2000" baseline="0" dirty="0" smtClean="0"/>
          </a:p>
          <a:p>
            <a:r>
              <a:rPr lang="en-US" sz="2000" dirty="0" smtClean="0"/>
              <a:t>Applications are the things people do with computers and</a:t>
            </a:r>
            <a:r>
              <a:rPr lang="en-US" sz="2000" baseline="0" dirty="0" smtClean="0"/>
              <a:t> the Internet – the things they use them for</a:t>
            </a:r>
            <a:r>
              <a:rPr lang="en-US" sz="2000" dirty="0" smtClean="0"/>
              <a:t>.  </a:t>
            </a:r>
          </a:p>
          <a:p>
            <a:endParaRPr lang="en-US" sz="2000" baseline="0" dirty="0" smtClean="0"/>
          </a:p>
          <a:p>
            <a:r>
              <a:rPr lang="en-US" sz="2000" baseline="0" dirty="0" smtClean="0"/>
              <a:t>Implications are the ways information technology changes our individual lives, our organizations and society.  </a:t>
            </a:r>
          </a:p>
          <a:p>
            <a:endParaRPr lang="en-US" sz="2000" baseline="0" dirty="0" smtClean="0"/>
          </a:p>
          <a:p>
            <a:r>
              <a:rPr lang="en-US" sz="2000" baseline="0" dirty="0" smtClean="0"/>
              <a:t>Just think of the ways you use computers and the Internet.  How do they affect your life, organizations like your school and workplace and society as a whole?</a:t>
            </a:r>
          </a:p>
          <a:p>
            <a:endParaRPr lang="en-US" sz="2000" baseline="0" dirty="0" smtClean="0"/>
          </a:p>
          <a:p>
            <a:r>
              <a:rPr lang="en-US" sz="2000" baseline="0" dirty="0" smtClean="0"/>
              <a:t>We’ll also present technology concepts.  As the graph on the right show, all forms of information technology -- storage, communication and memory and processing – are improving rapidly.</a:t>
            </a:r>
          </a:p>
          <a:p>
            <a:endParaRPr lang="en-US" sz="2000" baseline="0" dirty="0" smtClean="0"/>
          </a:p>
          <a:p>
            <a:r>
              <a:rPr lang="en-US" sz="2000" baseline="0" dirty="0" smtClean="0"/>
              <a:t>This rapid technology change  will lead us to think about future applications and implications as well as those we see today.</a:t>
            </a:r>
            <a:endParaRPr lang="en-US" sz="2000" dirty="0"/>
          </a:p>
        </p:txBody>
      </p:sp>
      <p:sp>
        <p:nvSpPr>
          <p:cNvPr id="4" name="Slide Number Placeholder 3"/>
          <p:cNvSpPr>
            <a:spLocks noGrp="1"/>
          </p:cNvSpPr>
          <p:nvPr>
            <p:ph type="sldNum" sz="quarter" idx="10"/>
          </p:nvPr>
        </p:nvSpPr>
        <p:spPr/>
        <p:txBody>
          <a:bodyPr/>
          <a:lstStyle/>
          <a:p>
            <a:fld id="{80ED13DB-2BAD-4D42-9D1D-D283E093A8CE}" type="slidenum">
              <a:rPr lang="en-US" smtClean="0"/>
              <a:t>4</a:t>
            </a:fld>
            <a:endParaRPr lang="en-US"/>
          </a:p>
        </p:txBody>
      </p:sp>
    </p:spTree>
    <p:extLst>
      <p:ext uri="{BB962C8B-B14F-4D97-AF65-F5344CB8AC3E}">
        <p14:creationId xmlns:p14="http://schemas.microsoft.com/office/powerpoint/2010/main" val="2181510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This slide shows</a:t>
            </a:r>
            <a:r>
              <a:rPr lang="en-US" sz="2000" baseline="0" dirty="0" smtClean="0"/>
              <a:t> some common applications, and I bet you’ve done most of them.  Have you made an Internet phone call or listened to music or watched a video?  I am sure you’ve sent and received email and searched the Web, and I bet you’ve shopped online and engaged in text or perhaps video chat.  </a:t>
            </a:r>
            <a:endParaRPr lang="en-US" sz="2000" dirty="0" smtClean="0"/>
          </a:p>
          <a:p>
            <a:endParaRPr lang="en-US" sz="2000" baseline="0" dirty="0" smtClean="0"/>
          </a:p>
          <a:p>
            <a:r>
              <a:rPr lang="en-US" sz="2000" baseline="0" dirty="0" smtClean="0"/>
              <a:t>Each application requires a program, and, if it’s a networked application, a computer connected to the Internet.  </a:t>
            </a:r>
          </a:p>
          <a:p>
            <a:endParaRPr lang="en-US" sz="2000" baseline="0" dirty="0" smtClean="0"/>
          </a:p>
          <a:p>
            <a:r>
              <a:rPr lang="en-US" sz="2000" baseline="0" dirty="0" smtClean="0"/>
              <a:t>As we will see, the program may be installed on your computer or downloaded when you start to use it.  </a:t>
            </a:r>
          </a:p>
          <a:p>
            <a:endParaRPr lang="en-US" sz="2000" baseline="0" dirty="0" smtClean="0"/>
          </a:p>
          <a:p>
            <a:r>
              <a:rPr lang="en-US" sz="2000" baseline="0" dirty="0" smtClean="0"/>
              <a:t>These programs are also often referred to as “application programs” or just “apps.”</a:t>
            </a:r>
          </a:p>
          <a:p>
            <a:endParaRPr lang="en-US" sz="2000" baseline="0" dirty="0" smtClean="0"/>
          </a:p>
          <a:p>
            <a:r>
              <a:rPr lang="en-US" sz="2000" baseline="0" dirty="0" smtClean="0"/>
              <a:t>Note that the computer you use these days may  be portable – a phone or tablet – rather than a traditional laptop or desktop computer.</a:t>
            </a:r>
          </a:p>
        </p:txBody>
      </p:sp>
      <p:sp>
        <p:nvSpPr>
          <p:cNvPr id="4" name="Slide Number Placeholder 3"/>
          <p:cNvSpPr>
            <a:spLocks noGrp="1"/>
          </p:cNvSpPr>
          <p:nvPr>
            <p:ph type="sldNum" sz="quarter" idx="10"/>
          </p:nvPr>
        </p:nvSpPr>
        <p:spPr/>
        <p:txBody>
          <a:bodyPr/>
          <a:lstStyle/>
          <a:p>
            <a:fld id="{80ED13DB-2BAD-4D42-9D1D-D283E093A8CE}" type="slidenum">
              <a:rPr lang="en-US" smtClean="0"/>
              <a:t>5</a:t>
            </a:fld>
            <a:endParaRPr lang="en-US"/>
          </a:p>
        </p:txBody>
      </p:sp>
    </p:spTree>
    <p:extLst>
      <p:ext uri="{BB962C8B-B14F-4D97-AF65-F5344CB8AC3E}">
        <p14:creationId xmlns:p14="http://schemas.microsoft.com/office/powerpoint/2010/main" val="1584868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All of the application</a:t>
            </a:r>
            <a:r>
              <a:rPr lang="en-US" sz="2000" baseline="0" dirty="0" smtClean="0"/>
              <a:t> examples in the previous slide involved the  Internet.  </a:t>
            </a:r>
          </a:p>
          <a:p>
            <a:endParaRPr lang="en-US" sz="2000" baseline="0" dirty="0" smtClean="0"/>
          </a:p>
          <a:p>
            <a:r>
              <a:rPr lang="en-US" sz="2000" baseline="0" dirty="0" smtClean="0"/>
              <a:t>There are, of course, many computer applications that don’t involve the Internet – for example, using Microsoft Word to write a document or Excel to make a spreadsheet.  </a:t>
            </a:r>
          </a:p>
          <a:p>
            <a:endParaRPr lang="en-US" sz="2000" baseline="0" dirty="0" smtClean="0"/>
          </a:p>
          <a:p>
            <a:r>
              <a:rPr lang="en-US" sz="2000" baseline="0" dirty="0" smtClean="0"/>
              <a:t>In our class, the focus will be on network-based applications in which the computer is connected to the Internet.  </a:t>
            </a:r>
          </a:p>
          <a:p>
            <a:endParaRPr lang="en-US" sz="2000" baseline="0" dirty="0" smtClean="0"/>
          </a:p>
          <a:p>
            <a:r>
              <a:rPr lang="en-US" sz="2000" baseline="0" dirty="0" smtClean="0"/>
              <a:t>Remember, this is IT literacy for the Internet era.</a:t>
            </a:r>
            <a:endParaRPr lang="en-US" sz="2000" dirty="0"/>
          </a:p>
        </p:txBody>
      </p:sp>
      <p:sp>
        <p:nvSpPr>
          <p:cNvPr id="4" name="Slide Number Placeholder 3"/>
          <p:cNvSpPr>
            <a:spLocks noGrp="1"/>
          </p:cNvSpPr>
          <p:nvPr>
            <p:ph type="sldNum" sz="quarter" idx="10"/>
          </p:nvPr>
        </p:nvSpPr>
        <p:spPr/>
        <p:txBody>
          <a:bodyPr/>
          <a:lstStyle/>
          <a:p>
            <a:fld id="{80ED13DB-2BAD-4D42-9D1D-D283E093A8CE}" type="slidenum">
              <a:rPr lang="en-US" smtClean="0"/>
              <a:t>6</a:t>
            </a:fld>
            <a:endParaRPr lang="en-US"/>
          </a:p>
        </p:txBody>
      </p:sp>
    </p:spTree>
    <p:extLst>
      <p:ext uri="{BB962C8B-B14F-4D97-AF65-F5344CB8AC3E}">
        <p14:creationId xmlns:p14="http://schemas.microsoft.com/office/powerpoint/2010/main" val="742855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We</a:t>
            </a:r>
            <a:r>
              <a:rPr lang="en-US" sz="2000" baseline="0" dirty="0" smtClean="0"/>
              <a:t>’ll look at IT implications as well as applications.  </a:t>
            </a:r>
          </a:p>
          <a:p>
            <a:endParaRPr lang="en-US" sz="2000" baseline="0" dirty="0" smtClean="0"/>
          </a:p>
          <a:p>
            <a:r>
              <a:rPr lang="en-US" sz="2000" baseline="0" dirty="0" smtClean="0"/>
              <a:t>We’ll ask how IT affects individuals, organizations and society as a whole.  </a:t>
            </a:r>
          </a:p>
          <a:p>
            <a:endParaRPr lang="en-US" sz="2000" baseline="0" dirty="0" smtClean="0"/>
          </a:p>
          <a:p>
            <a:r>
              <a:rPr lang="en-US" sz="2000" dirty="0" smtClean="0"/>
              <a:t>Here we see a man</a:t>
            </a:r>
            <a:r>
              <a:rPr lang="en-US" sz="2000" baseline="0" dirty="0" smtClean="0"/>
              <a:t> working from home – making obvious changes in his life.  </a:t>
            </a:r>
          </a:p>
          <a:p>
            <a:endParaRPr lang="en-US" sz="2000" baseline="0" dirty="0" smtClean="0"/>
          </a:p>
          <a:p>
            <a:r>
              <a:rPr lang="en-US" sz="2000" dirty="0" smtClean="0"/>
              <a:t>How</a:t>
            </a:r>
            <a:r>
              <a:rPr lang="en-US" sz="2000" baseline="0" dirty="0" smtClean="0"/>
              <a:t> does the Internet affect your life – or to put it another way, how would your life change if the Internet disappeared tomorrow?</a:t>
            </a:r>
          </a:p>
          <a:p>
            <a:endParaRPr lang="en-US" sz="2000" baseline="0" dirty="0" smtClean="0"/>
          </a:p>
          <a:p>
            <a:r>
              <a:rPr lang="en-US" sz="2000" baseline="0" dirty="0" smtClean="0"/>
              <a:t>Organizations have also been changed by the Internet – it enables different management styles, decentralization, rapid innovation, easier collaboration between companies, and so forth.</a:t>
            </a:r>
          </a:p>
          <a:p>
            <a:endParaRPr lang="en-US" sz="2000" baseline="0" dirty="0" smtClean="0"/>
          </a:p>
          <a:p>
            <a:r>
              <a:rPr lang="en-US" sz="2000" baseline="0" dirty="0" smtClean="0"/>
              <a:t>The Internet has also changed society.  For example, its facilitated the move toward globalization, improved national economies, and affected politics, schools and health care.  </a:t>
            </a:r>
          </a:p>
          <a:p>
            <a:endParaRPr lang="en-US" sz="2000" baseline="0" dirty="0" smtClean="0"/>
          </a:p>
          <a:p>
            <a:r>
              <a:rPr lang="en-US" sz="2000" baseline="0" dirty="0" smtClean="0"/>
              <a:t>To give just one example, President Obama made very good use of the Internet while campaigning.  </a:t>
            </a:r>
          </a:p>
          <a:p>
            <a:endParaRPr lang="en-US" sz="2000" baseline="0" dirty="0" smtClean="0"/>
          </a:p>
          <a:p>
            <a:r>
              <a:rPr lang="en-US" sz="2000" baseline="0" dirty="0" smtClean="0"/>
              <a:t>As Kennedy was the first television President, Obama may be thought of as the first Internet president – both while campaigning and while in office.</a:t>
            </a:r>
          </a:p>
        </p:txBody>
      </p:sp>
      <p:sp>
        <p:nvSpPr>
          <p:cNvPr id="4" name="Slide Number Placeholder 3"/>
          <p:cNvSpPr>
            <a:spLocks noGrp="1"/>
          </p:cNvSpPr>
          <p:nvPr>
            <p:ph type="sldNum" sz="quarter" idx="10"/>
          </p:nvPr>
        </p:nvSpPr>
        <p:spPr/>
        <p:txBody>
          <a:bodyPr/>
          <a:lstStyle/>
          <a:p>
            <a:fld id="{80ED13DB-2BAD-4D42-9D1D-D283E093A8CE}" type="slidenum">
              <a:rPr lang="en-US" smtClean="0"/>
              <a:t>7</a:t>
            </a:fld>
            <a:endParaRPr lang="en-US"/>
          </a:p>
        </p:txBody>
      </p:sp>
    </p:spTree>
    <p:extLst>
      <p:ext uri="{BB962C8B-B14F-4D97-AF65-F5344CB8AC3E}">
        <p14:creationId xmlns:p14="http://schemas.microsoft.com/office/powerpoint/2010/main" val="3578419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Technology is our third concept</a:t>
            </a:r>
            <a:r>
              <a:rPr lang="en-US" sz="2000" baseline="0" dirty="0" smtClean="0"/>
              <a:t> area.  </a:t>
            </a:r>
          </a:p>
          <a:p>
            <a:endParaRPr lang="en-US" sz="2000" baseline="0" dirty="0" smtClean="0"/>
          </a:p>
          <a:p>
            <a:r>
              <a:rPr lang="en-US" sz="2000" baseline="0" dirty="0" smtClean="0"/>
              <a:t>We’ll cover st</a:t>
            </a:r>
            <a:r>
              <a:rPr lang="en-US" sz="2000" dirty="0" smtClean="0"/>
              <a:t>orage,</a:t>
            </a:r>
            <a:r>
              <a:rPr lang="en-US" sz="2000" baseline="0" dirty="0" smtClean="0"/>
              <a:t> </a:t>
            </a:r>
            <a:r>
              <a:rPr lang="en-US" sz="2000" baseline="0" dirty="0" smtClean="0"/>
              <a:t>communication, memory </a:t>
            </a:r>
            <a:r>
              <a:rPr lang="en-US" sz="2000" baseline="0" dirty="0" smtClean="0"/>
              <a:t>and processing technology.  </a:t>
            </a:r>
          </a:p>
          <a:p>
            <a:endParaRPr lang="en-US" sz="2000" baseline="0" dirty="0" smtClean="0"/>
          </a:p>
          <a:p>
            <a:r>
              <a:rPr lang="en-US" sz="2000" baseline="0" dirty="0" smtClean="0"/>
              <a:t>We’ve seen fantastic improvement in all three.</a:t>
            </a:r>
          </a:p>
          <a:p>
            <a:endParaRPr lang="en-US" sz="2000" baseline="0" dirty="0" smtClean="0"/>
          </a:p>
          <a:p>
            <a:r>
              <a:rPr lang="en-US" sz="2000" baseline="0" dirty="0" smtClean="0"/>
              <a:t>You can see how far we’ve come by looking back.  </a:t>
            </a:r>
          </a:p>
          <a:p>
            <a:endParaRPr lang="en-US" sz="2000" baseline="0" dirty="0" smtClean="0"/>
          </a:p>
          <a:p>
            <a:r>
              <a:rPr lang="en-US" sz="2000" baseline="0" dirty="0" smtClean="0"/>
              <a:t>Here we see the first commercial disk storage, which IBM offered in 1956.  The stack of two-foot diameter disks behind the man in the photo held only 5 million characters. </a:t>
            </a:r>
            <a:r>
              <a:rPr lang="en-US" sz="2000" dirty="0" smtClean="0"/>
              <a:t>Today</a:t>
            </a:r>
            <a:r>
              <a:rPr lang="en-US" sz="2000" dirty="0"/>
              <a:t>, you can hold billions of characters on a flash drive in the palm of your hand.</a:t>
            </a:r>
          </a:p>
          <a:p>
            <a:endParaRPr lang="en-US" sz="2000" dirty="0"/>
          </a:p>
          <a:p>
            <a:r>
              <a:rPr lang="en-US" sz="2000" dirty="0"/>
              <a:t>The transistor was unveiled in 1948.  </a:t>
            </a:r>
            <a:endParaRPr lang="en-US" sz="2000" dirty="0" smtClean="0"/>
          </a:p>
          <a:p>
            <a:endParaRPr lang="en-US" sz="2000" dirty="0" smtClean="0"/>
          </a:p>
          <a:p>
            <a:r>
              <a:rPr lang="en-US" sz="2000" dirty="0" smtClean="0"/>
              <a:t>The </a:t>
            </a:r>
            <a:r>
              <a:rPr lang="en-US" sz="2000" dirty="0"/>
              <a:t>transistor is the basis of electronic information </a:t>
            </a:r>
            <a:r>
              <a:rPr lang="en-US" sz="2000" dirty="0" smtClean="0"/>
              <a:t>processing and</a:t>
            </a:r>
            <a:r>
              <a:rPr lang="en-US" sz="2000" baseline="0" dirty="0" smtClean="0"/>
              <a:t> memory</a:t>
            </a:r>
            <a:r>
              <a:rPr lang="en-US" sz="2000" dirty="0" smtClean="0"/>
              <a:t> </a:t>
            </a:r>
            <a:r>
              <a:rPr lang="en-US" sz="2000" dirty="0"/>
              <a:t>today, and the first one, shown here, was about as big as the palm of your hand.  </a:t>
            </a:r>
            <a:endParaRPr lang="en-US" sz="2000" dirty="0" smtClean="0"/>
          </a:p>
          <a:p>
            <a:endParaRPr lang="en-US" sz="2000" dirty="0" smtClean="0"/>
          </a:p>
          <a:p>
            <a:r>
              <a:rPr lang="en-US" sz="2000" dirty="0" smtClean="0"/>
              <a:t>We </a:t>
            </a:r>
            <a:r>
              <a:rPr lang="en-US" sz="2000" dirty="0"/>
              <a:t>now get over two billion transistors on a chip the size of a postage stamp.  </a:t>
            </a:r>
            <a:endParaRPr lang="en-US" sz="2000" dirty="0" smtClean="0"/>
          </a:p>
          <a:p>
            <a:endParaRPr lang="en-US" sz="2000" dirty="0" smtClean="0"/>
          </a:p>
          <a:p>
            <a:r>
              <a:rPr lang="en-US" sz="2000" dirty="0" smtClean="0"/>
              <a:t>You </a:t>
            </a:r>
            <a:r>
              <a:rPr lang="en-US" sz="2000" dirty="0"/>
              <a:t>may have heard of “Moore’s Law,” </a:t>
            </a:r>
            <a:r>
              <a:rPr lang="en-US" sz="2000" dirty="0" smtClean="0"/>
              <a:t>which says </a:t>
            </a:r>
            <a:r>
              <a:rPr lang="en-US" sz="2000" dirty="0"/>
              <a:t>the number of transistors that can be placed on a commercially economical chip will double every 18 </a:t>
            </a:r>
            <a:r>
              <a:rPr lang="en-US" sz="2000" dirty="0" smtClean="0"/>
              <a:t>months or so.  </a:t>
            </a:r>
            <a:endParaRPr lang="en-US" sz="2000" dirty="0"/>
          </a:p>
          <a:p>
            <a:endParaRPr lang="en-US" sz="2000" dirty="0"/>
          </a:p>
          <a:p>
            <a:r>
              <a:rPr lang="en-US" sz="2000" dirty="0"/>
              <a:t>Communication speed and reliability </a:t>
            </a:r>
            <a:r>
              <a:rPr lang="en-US" sz="2000" dirty="0" smtClean="0"/>
              <a:t>have </a:t>
            </a:r>
            <a:r>
              <a:rPr lang="en-US" sz="2000" dirty="0"/>
              <a:t>also exploded.  The 1970s terminal shown here communicated at 10 characters per second over a voice telephone line.  Today, home connections to the Internet can easily be a million times faster.  </a:t>
            </a:r>
          </a:p>
          <a:p>
            <a:endParaRPr lang="en-US" sz="2000" dirty="0"/>
          </a:p>
          <a:p>
            <a:r>
              <a:rPr lang="en-US" sz="2000" dirty="0" smtClean="0"/>
              <a:t>There’s </a:t>
            </a:r>
            <a:r>
              <a:rPr lang="en-US" sz="2000" dirty="0"/>
              <a:t>been mind boggling progress in each of these technology areas, and the amazing thing is that they continue to improve at an accelerating rate.  In other words, you haven’t seen anything yet. </a:t>
            </a:r>
          </a:p>
          <a:p>
            <a:endParaRPr lang="en-US" sz="2000" dirty="0" smtClean="0"/>
          </a:p>
        </p:txBody>
      </p:sp>
      <p:sp>
        <p:nvSpPr>
          <p:cNvPr id="4" name="Slide Number Placeholder 3"/>
          <p:cNvSpPr>
            <a:spLocks noGrp="1"/>
          </p:cNvSpPr>
          <p:nvPr>
            <p:ph type="sldNum" sz="quarter" idx="10"/>
          </p:nvPr>
        </p:nvSpPr>
        <p:spPr/>
        <p:txBody>
          <a:bodyPr/>
          <a:lstStyle/>
          <a:p>
            <a:fld id="{80ED13DB-2BAD-4D42-9D1D-D283E093A8CE}" type="slidenum">
              <a:rPr lang="en-US" smtClean="0"/>
              <a:t>8</a:t>
            </a:fld>
            <a:endParaRPr lang="en-US"/>
          </a:p>
        </p:txBody>
      </p:sp>
    </p:spTree>
    <p:extLst>
      <p:ext uri="{BB962C8B-B14F-4D97-AF65-F5344CB8AC3E}">
        <p14:creationId xmlns:p14="http://schemas.microsoft.com/office/powerpoint/2010/main" val="1504054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That covers the concept areas for</a:t>
            </a:r>
            <a:r>
              <a:rPr lang="en-US" sz="2000" baseline="0" dirty="0" smtClean="0"/>
              <a:t> our class</a:t>
            </a:r>
            <a:r>
              <a:rPr lang="en-US" sz="2000" dirty="0" smtClean="0"/>
              <a:t>, now lets turn to skills.  </a:t>
            </a:r>
          </a:p>
          <a:p>
            <a:endParaRPr lang="en-US" sz="2000" dirty="0" smtClean="0"/>
          </a:p>
          <a:p>
            <a:r>
              <a:rPr lang="en-US" sz="2000" dirty="0" smtClean="0"/>
              <a:t>I’ve divided the skills</a:t>
            </a:r>
            <a:r>
              <a:rPr lang="en-US" sz="2000" baseline="0" dirty="0" smtClean="0"/>
              <a:t> portion of the class into three areas, creating and editing content, developing new applications, and using applications.</a:t>
            </a:r>
          </a:p>
          <a:p>
            <a:endParaRPr lang="en-US" sz="2000" baseline="0" dirty="0" smtClean="0"/>
          </a:p>
          <a:p>
            <a:r>
              <a:rPr lang="en-US" sz="2000" baseline="0" dirty="0" smtClean="0"/>
              <a:t>The technical progress we just mentioned has led to software that greatly simplifies all three.</a:t>
            </a:r>
          </a:p>
        </p:txBody>
      </p:sp>
      <p:sp>
        <p:nvSpPr>
          <p:cNvPr id="4" name="Slide Number Placeholder 3"/>
          <p:cNvSpPr>
            <a:spLocks noGrp="1"/>
          </p:cNvSpPr>
          <p:nvPr>
            <p:ph type="sldNum" sz="quarter" idx="10"/>
          </p:nvPr>
        </p:nvSpPr>
        <p:spPr/>
        <p:txBody>
          <a:bodyPr/>
          <a:lstStyle/>
          <a:p>
            <a:fld id="{80ED13DB-2BAD-4D42-9D1D-D283E093A8CE}" type="slidenum">
              <a:rPr lang="en-US" smtClean="0"/>
              <a:t>9</a:t>
            </a:fld>
            <a:endParaRPr lang="en-US"/>
          </a:p>
        </p:txBody>
      </p:sp>
    </p:spTree>
    <p:extLst>
      <p:ext uri="{BB962C8B-B14F-4D97-AF65-F5344CB8AC3E}">
        <p14:creationId xmlns:p14="http://schemas.microsoft.com/office/powerpoint/2010/main" val="196249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76A98A-3B06-4412-B10F-5572AE4E755D}" type="datetimeFigureOut">
              <a:rPr lang="en-US" smtClean="0"/>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21FCA-BC44-49C1-8DB8-3C1551083B9E}" type="slidenum">
              <a:rPr lang="en-US" smtClean="0"/>
              <a:t>‹#›</a:t>
            </a:fld>
            <a:endParaRPr lang="en-US"/>
          </a:p>
        </p:txBody>
      </p:sp>
    </p:spTree>
    <p:extLst>
      <p:ext uri="{BB962C8B-B14F-4D97-AF65-F5344CB8AC3E}">
        <p14:creationId xmlns:p14="http://schemas.microsoft.com/office/powerpoint/2010/main" val="1125553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76A98A-3B06-4412-B10F-5572AE4E755D}" type="datetimeFigureOut">
              <a:rPr lang="en-US" smtClean="0"/>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21FCA-BC44-49C1-8DB8-3C1551083B9E}" type="slidenum">
              <a:rPr lang="en-US" smtClean="0"/>
              <a:t>‹#›</a:t>
            </a:fld>
            <a:endParaRPr lang="en-US"/>
          </a:p>
        </p:txBody>
      </p:sp>
    </p:spTree>
    <p:extLst>
      <p:ext uri="{BB962C8B-B14F-4D97-AF65-F5344CB8AC3E}">
        <p14:creationId xmlns:p14="http://schemas.microsoft.com/office/powerpoint/2010/main" val="1769218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76A98A-3B06-4412-B10F-5572AE4E755D}" type="datetimeFigureOut">
              <a:rPr lang="en-US" smtClean="0"/>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21FCA-BC44-49C1-8DB8-3C1551083B9E}" type="slidenum">
              <a:rPr lang="en-US" smtClean="0"/>
              <a:t>‹#›</a:t>
            </a:fld>
            <a:endParaRPr lang="en-US"/>
          </a:p>
        </p:txBody>
      </p:sp>
    </p:spTree>
    <p:extLst>
      <p:ext uri="{BB962C8B-B14F-4D97-AF65-F5344CB8AC3E}">
        <p14:creationId xmlns:p14="http://schemas.microsoft.com/office/powerpoint/2010/main" val="3504683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76A98A-3B06-4412-B10F-5572AE4E755D}" type="datetimeFigureOut">
              <a:rPr lang="en-US" smtClean="0"/>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21FCA-BC44-49C1-8DB8-3C1551083B9E}" type="slidenum">
              <a:rPr lang="en-US" smtClean="0"/>
              <a:t>‹#›</a:t>
            </a:fld>
            <a:endParaRPr lang="en-US"/>
          </a:p>
        </p:txBody>
      </p:sp>
    </p:spTree>
    <p:extLst>
      <p:ext uri="{BB962C8B-B14F-4D97-AF65-F5344CB8AC3E}">
        <p14:creationId xmlns:p14="http://schemas.microsoft.com/office/powerpoint/2010/main" val="2963093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6A98A-3B06-4412-B10F-5572AE4E755D}" type="datetimeFigureOut">
              <a:rPr lang="en-US" smtClean="0"/>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21FCA-BC44-49C1-8DB8-3C1551083B9E}" type="slidenum">
              <a:rPr lang="en-US" smtClean="0"/>
              <a:t>‹#›</a:t>
            </a:fld>
            <a:endParaRPr lang="en-US"/>
          </a:p>
        </p:txBody>
      </p:sp>
    </p:spTree>
    <p:extLst>
      <p:ext uri="{BB962C8B-B14F-4D97-AF65-F5344CB8AC3E}">
        <p14:creationId xmlns:p14="http://schemas.microsoft.com/office/powerpoint/2010/main" val="1507187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76A98A-3B06-4412-B10F-5572AE4E755D}" type="datetimeFigureOut">
              <a:rPr lang="en-US" smtClean="0"/>
              <a:t>8/25/2014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21FCA-BC44-49C1-8DB8-3C1551083B9E}" type="slidenum">
              <a:rPr lang="en-US" smtClean="0"/>
              <a:t>‹#›</a:t>
            </a:fld>
            <a:endParaRPr lang="en-US"/>
          </a:p>
        </p:txBody>
      </p:sp>
    </p:spTree>
    <p:extLst>
      <p:ext uri="{BB962C8B-B14F-4D97-AF65-F5344CB8AC3E}">
        <p14:creationId xmlns:p14="http://schemas.microsoft.com/office/powerpoint/2010/main" val="1935990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76A98A-3B06-4412-B10F-5572AE4E755D}" type="datetimeFigureOut">
              <a:rPr lang="en-US" smtClean="0"/>
              <a:t>8/25/2014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721FCA-BC44-49C1-8DB8-3C1551083B9E}" type="slidenum">
              <a:rPr lang="en-US" smtClean="0"/>
              <a:t>‹#›</a:t>
            </a:fld>
            <a:endParaRPr lang="en-US"/>
          </a:p>
        </p:txBody>
      </p:sp>
    </p:spTree>
    <p:extLst>
      <p:ext uri="{BB962C8B-B14F-4D97-AF65-F5344CB8AC3E}">
        <p14:creationId xmlns:p14="http://schemas.microsoft.com/office/powerpoint/2010/main" val="3800509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76A98A-3B06-4412-B10F-5572AE4E755D}" type="datetimeFigureOut">
              <a:rPr lang="en-US" smtClean="0"/>
              <a:t>8/25/2014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721FCA-BC44-49C1-8DB8-3C1551083B9E}" type="slidenum">
              <a:rPr lang="en-US" smtClean="0"/>
              <a:t>‹#›</a:t>
            </a:fld>
            <a:endParaRPr lang="en-US"/>
          </a:p>
        </p:txBody>
      </p:sp>
    </p:spTree>
    <p:extLst>
      <p:ext uri="{BB962C8B-B14F-4D97-AF65-F5344CB8AC3E}">
        <p14:creationId xmlns:p14="http://schemas.microsoft.com/office/powerpoint/2010/main" val="3679874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76A98A-3B06-4412-B10F-5572AE4E755D}" type="datetimeFigureOut">
              <a:rPr lang="en-US" smtClean="0"/>
              <a:t>8/25/2014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721FCA-BC44-49C1-8DB8-3C1551083B9E}" type="slidenum">
              <a:rPr lang="en-US" smtClean="0"/>
              <a:t>‹#›</a:t>
            </a:fld>
            <a:endParaRPr lang="en-US"/>
          </a:p>
        </p:txBody>
      </p:sp>
    </p:spTree>
    <p:extLst>
      <p:ext uri="{BB962C8B-B14F-4D97-AF65-F5344CB8AC3E}">
        <p14:creationId xmlns:p14="http://schemas.microsoft.com/office/powerpoint/2010/main" val="3499832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76A98A-3B06-4412-B10F-5572AE4E755D}" type="datetimeFigureOut">
              <a:rPr lang="en-US" smtClean="0"/>
              <a:t>8/25/2014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21FCA-BC44-49C1-8DB8-3C1551083B9E}" type="slidenum">
              <a:rPr lang="en-US" smtClean="0"/>
              <a:t>‹#›</a:t>
            </a:fld>
            <a:endParaRPr lang="en-US"/>
          </a:p>
        </p:txBody>
      </p:sp>
    </p:spTree>
    <p:extLst>
      <p:ext uri="{BB962C8B-B14F-4D97-AF65-F5344CB8AC3E}">
        <p14:creationId xmlns:p14="http://schemas.microsoft.com/office/powerpoint/2010/main" val="2030395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76A98A-3B06-4412-B10F-5572AE4E755D}" type="datetimeFigureOut">
              <a:rPr lang="en-US" smtClean="0"/>
              <a:t>8/25/2014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21FCA-BC44-49C1-8DB8-3C1551083B9E}" type="slidenum">
              <a:rPr lang="en-US" smtClean="0"/>
              <a:t>‹#›</a:t>
            </a:fld>
            <a:endParaRPr lang="en-US"/>
          </a:p>
        </p:txBody>
      </p:sp>
    </p:spTree>
    <p:extLst>
      <p:ext uri="{BB962C8B-B14F-4D97-AF65-F5344CB8AC3E}">
        <p14:creationId xmlns:p14="http://schemas.microsoft.com/office/powerpoint/2010/main" val="1653155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76A98A-3B06-4412-B10F-5572AE4E755D}" type="datetimeFigureOut">
              <a:rPr lang="en-US" smtClean="0"/>
              <a:t>8/25/2014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21FCA-BC44-49C1-8DB8-3C1551083B9E}" type="slidenum">
              <a:rPr lang="en-US" smtClean="0"/>
              <a:t>‹#›</a:t>
            </a:fld>
            <a:endParaRPr lang="en-US"/>
          </a:p>
        </p:txBody>
      </p:sp>
    </p:spTree>
    <p:extLst>
      <p:ext uri="{BB962C8B-B14F-4D97-AF65-F5344CB8AC3E}">
        <p14:creationId xmlns:p14="http://schemas.microsoft.com/office/powerpoint/2010/main" val="2048168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download.intel.com/museum/Moores_Law/Articles-Press_Releases/Gordon_Moore_1965_Article.pdf" TargetMode="External"/><Relationship Id="rId3" Type="http://schemas.openxmlformats.org/officeDocument/2006/relationships/hyperlink" Target="http://computerliteracy3.blogspot.com/search/label/history" TargetMode="External"/><Relationship Id="rId7" Type="http://schemas.openxmlformats.org/officeDocument/2006/relationships/hyperlink" Target="http://en.wikipedia.org/wiki/Moore's_law" TargetMode="External"/><Relationship Id="rId2" Type="http://schemas.openxmlformats.org/officeDocument/2006/relationships/hyperlink" Target="http://computerliteracy3.blogspot.com/" TargetMode="External"/><Relationship Id="rId1" Type="http://schemas.openxmlformats.org/officeDocument/2006/relationships/slideLayout" Target="../slideLayouts/slideLayout7.xml"/><Relationship Id="rId6" Type="http://schemas.openxmlformats.org/officeDocument/2006/relationships/hyperlink" Target="http://cis471.blogspot.com/2008/08/internet-and-presidential-election.html" TargetMode="External"/><Relationship Id="rId5" Type="http://schemas.openxmlformats.org/officeDocument/2006/relationships/hyperlink" Target="http://www.nytimes.com/2008/06/08/weekinreview/08cohen.html?_r=1" TargetMode="External"/><Relationship Id="rId4" Type="http://schemas.openxmlformats.org/officeDocument/2006/relationships/hyperlink" Target="http://blog.nielsen.com/nielsenwire/online_mobile/what-americans-do-online-social-media-and-games-dominate-activity/"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2723030" y="187272"/>
            <a:ext cx="3697941" cy="1470025"/>
          </a:xfrm>
        </p:spPr>
        <p:txBody>
          <a:bodyPr>
            <a:normAutofit/>
          </a:bodyPr>
          <a:lstStyle/>
          <a:p>
            <a:r>
              <a:rPr lang="en-US" sz="3200" dirty="0" smtClean="0"/>
              <a:t>Course overview</a:t>
            </a:r>
            <a:endParaRPr lang="en-US" sz="3200" dirty="0"/>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019800"/>
            <a:ext cx="8382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6" name="Rectangle 4"/>
          <p:cNvSpPr>
            <a:spLocks noChangeArrowheads="1"/>
          </p:cNvSpPr>
          <p:nvPr/>
        </p:nvSpPr>
        <p:spPr bwMode="auto">
          <a:xfrm>
            <a:off x="671593" y="2149098"/>
            <a:ext cx="803070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800" dirty="0" smtClean="0">
                <a:solidFill>
                  <a:srgbClr val="FF0000"/>
                </a:solidFill>
              </a:rPr>
              <a:t>IT skills</a:t>
            </a:r>
            <a:r>
              <a:rPr lang="en-US" sz="2800" dirty="0"/>
              <a:t>:  none</a:t>
            </a:r>
          </a:p>
          <a:p>
            <a:pPr>
              <a:spcBef>
                <a:spcPct val="20000"/>
              </a:spcBef>
            </a:pPr>
            <a:r>
              <a:rPr lang="en-US" sz="2800" dirty="0">
                <a:solidFill>
                  <a:srgbClr val="FF0000"/>
                </a:solidFill>
              </a:rPr>
              <a:t>IT concepts</a:t>
            </a:r>
            <a:r>
              <a:rPr lang="en-US" sz="2800" dirty="0"/>
              <a:t>:  </a:t>
            </a:r>
            <a:r>
              <a:rPr lang="en-US" sz="2800" dirty="0" smtClean="0"/>
              <a:t>the scope of the course</a:t>
            </a:r>
            <a:endParaRPr lang="en-US" sz="2800" dirty="0"/>
          </a:p>
        </p:txBody>
      </p:sp>
      <p:sp>
        <p:nvSpPr>
          <p:cNvPr id="23557" name="Rectangle 5"/>
          <p:cNvSpPr>
            <a:spLocks noChangeArrowheads="1"/>
          </p:cNvSpPr>
          <p:nvPr/>
        </p:nvSpPr>
        <p:spPr bwMode="auto">
          <a:xfrm>
            <a:off x="1676400" y="5943600"/>
            <a:ext cx="6629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400" dirty="0"/>
              <a:t>This work is licensed under a Creative Commons Attribution-Noncommercial-Share Alike 3.0 License. </a:t>
            </a:r>
          </a:p>
        </p:txBody>
      </p:sp>
    </p:spTree>
    <p:extLst>
      <p:ext uri="{BB962C8B-B14F-4D97-AF65-F5344CB8AC3E}">
        <p14:creationId xmlns:p14="http://schemas.microsoft.com/office/powerpoint/2010/main" val="3373360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AudioButto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6263" y="3990320"/>
            <a:ext cx="17430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5475" name="Picture 3" descr="flip-video-ultra-camcor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875" y="3846513"/>
            <a:ext cx="1425575" cy="1916112"/>
          </a:xfrm>
          <a:prstGeom prst="rect">
            <a:avLst/>
          </a:prstGeom>
          <a:noFill/>
          <a:extLst>
            <a:ext uri="{909E8E84-426E-40DD-AFC4-6F175D3DCCD1}">
              <a14:hiddenFill xmlns:a14="http://schemas.microsoft.com/office/drawing/2010/main">
                <a:solidFill>
                  <a:srgbClr val="FFFFFF"/>
                </a:solidFill>
              </a14:hiddenFill>
            </a:ext>
          </a:extLst>
        </p:spPr>
      </p:pic>
      <p:pic>
        <p:nvPicPr>
          <p:cNvPr id="105476" name="Picture 4" descr="flipvide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36150" y="925513"/>
            <a:ext cx="1260475" cy="1604962"/>
          </a:xfrm>
          <a:prstGeom prst="rect">
            <a:avLst/>
          </a:prstGeom>
          <a:noFill/>
          <a:extLst>
            <a:ext uri="{909E8E84-426E-40DD-AFC4-6F175D3DCCD1}">
              <a14:hiddenFill xmlns:a14="http://schemas.microsoft.com/office/drawing/2010/main">
                <a:solidFill>
                  <a:srgbClr val="FFFFFF"/>
                </a:solidFill>
              </a14:hiddenFill>
            </a:ext>
          </a:extLst>
        </p:spPr>
      </p:pic>
      <p:pic>
        <p:nvPicPr>
          <p:cNvPr id="105477" name="Picture 5" descr="install-microsoft-word-200X2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63100" y="3276600"/>
            <a:ext cx="148590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5478" name="Picture 6" descr="Microsoft_Word_2010_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79600" y="1493838"/>
            <a:ext cx="1531938" cy="1531937"/>
          </a:xfrm>
          <a:prstGeom prst="rect">
            <a:avLst/>
          </a:prstGeom>
          <a:noFill/>
          <a:extLst>
            <a:ext uri="{909E8E84-426E-40DD-AFC4-6F175D3DCCD1}">
              <a14:hiddenFill xmlns:a14="http://schemas.microsoft.com/office/drawing/2010/main">
                <a:solidFill>
                  <a:srgbClr val="FFFFFF"/>
                </a:solidFill>
              </a14:hiddenFill>
            </a:ext>
          </a:extLst>
        </p:spPr>
      </p:pic>
      <p:pic>
        <p:nvPicPr>
          <p:cNvPr id="105479" name="Picture 7" descr="monalis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00738" y="1438275"/>
            <a:ext cx="1316037" cy="2049463"/>
          </a:xfrm>
          <a:prstGeom prst="rect">
            <a:avLst/>
          </a:prstGeom>
          <a:noFill/>
          <a:extLst>
            <a:ext uri="{909E8E84-426E-40DD-AFC4-6F175D3DCCD1}">
              <a14:hiddenFill xmlns:a14="http://schemas.microsoft.com/office/drawing/2010/main">
                <a:solidFill>
                  <a:srgbClr val="FFFFFF"/>
                </a:solidFill>
              </a14:hiddenFill>
            </a:ext>
          </a:extLst>
        </p:spPr>
      </p:pic>
      <p:sp>
        <p:nvSpPr>
          <p:cNvPr id="105480" name="Text Box 8"/>
          <p:cNvSpPr txBox="1">
            <a:spLocks noChangeArrowheads="1"/>
          </p:cNvSpPr>
          <p:nvPr/>
        </p:nvSpPr>
        <p:spPr bwMode="auto">
          <a:xfrm>
            <a:off x="0" y="306388"/>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dirty="0"/>
              <a:t>Content creation data types</a:t>
            </a:r>
          </a:p>
        </p:txBody>
      </p:sp>
      <p:sp>
        <p:nvSpPr>
          <p:cNvPr id="105481" name="Text Box 9"/>
          <p:cNvSpPr txBox="1">
            <a:spLocks noChangeArrowheads="1"/>
          </p:cNvSpPr>
          <p:nvPr/>
        </p:nvSpPr>
        <p:spPr bwMode="auto">
          <a:xfrm>
            <a:off x="2128838" y="5610225"/>
            <a:ext cx="10262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t>Video</a:t>
            </a:r>
          </a:p>
        </p:txBody>
      </p:sp>
      <p:sp>
        <p:nvSpPr>
          <p:cNvPr id="105482" name="Text Box 10"/>
          <p:cNvSpPr txBox="1">
            <a:spLocks noChangeArrowheads="1"/>
          </p:cNvSpPr>
          <p:nvPr/>
        </p:nvSpPr>
        <p:spPr bwMode="auto">
          <a:xfrm>
            <a:off x="6037619" y="3467100"/>
            <a:ext cx="107619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Image</a:t>
            </a:r>
          </a:p>
        </p:txBody>
      </p:sp>
      <p:sp>
        <p:nvSpPr>
          <p:cNvPr id="105483" name="Text Box 11"/>
          <p:cNvSpPr txBox="1">
            <a:spLocks noChangeArrowheads="1"/>
          </p:cNvSpPr>
          <p:nvPr/>
        </p:nvSpPr>
        <p:spPr bwMode="auto">
          <a:xfrm>
            <a:off x="2200275" y="2971800"/>
            <a:ext cx="7766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Text</a:t>
            </a:r>
          </a:p>
        </p:txBody>
      </p:sp>
      <p:sp>
        <p:nvSpPr>
          <p:cNvPr id="105484" name="Text Box 12"/>
          <p:cNvSpPr txBox="1">
            <a:spLocks noChangeArrowheads="1"/>
          </p:cNvSpPr>
          <p:nvPr/>
        </p:nvSpPr>
        <p:spPr bwMode="auto">
          <a:xfrm>
            <a:off x="6037619" y="5588932"/>
            <a:ext cx="10422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Audio</a:t>
            </a:r>
          </a:p>
        </p:txBody>
      </p:sp>
    </p:spTree>
    <p:extLst>
      <p:ext uri="{BB962C8B-B14F-4D97-AF65-F5344CB8AC3E}">
        <p14:creationId xmlns:p14="http://schemas.microsoft.com/office/powerpoint/2010/main" val="3507725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133600"/>
            <a:ext cx="2160588"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0113" y="457200"/>
            <a:ext cx="3048000"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581400"/>
            <a:ext cx="3810000" cy="254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189" name="Text Box 5"/>
          <p:cNvSpPr txBox="1">
            <a:spLocks noChangeArrowheads="1"/>
          </p:cNvSpPr>
          <p:nvPr/>
        </p:nvSpPr>
        <p:spPr bwMode="auto">
          <a:xfrm>
            <a:off x="607158" y="4360496"/>
            <a:ext cx="231787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a:t>Batch processing and time sharing</a:t>
            </a:r>
          </a:p>
        </p:txBody>
      </p:sp>
      <p:sp>
        <p:nvSpPr>
          <p:cNvPr id="93190" name="Text Box 6"/>
          <p:cNvSpPr txBox="1">
            <a:spLocks noChangeArrowheads="1"/>
          </p:cNvSpPr>
          <p:nvPr/>
        </p:nvSpPr>
        <p:spPr bwMode="auto">
          <a:xfrm>
            <a:off x="5038725" y="2760663"/>
            <a:ext cx="25430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Personal computer</a:t>
            </a:r>
          </a:p>
        </p:txBody>
      </p:sp>
      <p:sp>
        <p:nvSpPr>
          <p:cNvPr id="93191" name="Text Box 7"/>
          <p:cNvSpPr txBox="1">
            <a:spLocks noChangeArrowheads="1"/>
          </p:cNvSpPr>
          <p:nvPr/>
        </p:nvSpPr>
        <p:spPr bwMode="auto">
          <a:xfrm>
            <a:off x="5197475" y="6105525"/>
            <a:ext cx="23491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Internet platform</a:t>
            </a:r>
          </a:p>
        </p:txBody>
      </p:sp>
      <p:sp>
        <p:nvSpPr>
          <p:cNvPr id="93192" name="Text Box 8"/>
          <p:cNvSpPr txBox="1">
            <a:spLocks noChangeArrowheads="1"/>
          </p:cNvSpPr>
          <p:nvPr/>
        </p:nvSpPr>
        <p:spPr bwMode="auto">
          <a:xfrm>
            <a:off x="706438" y="525226"/>
            <a:ext cx="2514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dirty="0"/>
              <a:t>Application development</a:t>
            </a:r>
          </a:p>
        </p:txBody>
      </p:sp>
    </p:spTree>
    <p:extLst>
      <p:ext uri="{BB962C8B-B14F-4D97-AF65-F5344CB8AC3E}">
        <p14:creationId xmlns:p14="http://schemas.microsoft.com/office/powerpoint/2010/main" val="3254339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50"/>
            <a:ext cx="8229600" cy="1143000"/>
          </a:xfrm>
        </p:spPr>
        <p:txBody>
          <a:bodyPr>
            <a:normAutofit/>
          </a:bodyPr>
          <a:lstStyle/>
          <a:p>
            <a:r>
              <a:rPr lang="en-US" sz="3200" dirty="0" smtClean="0"/>
              <a:t>User skills</a:t>
            </a:r>
            <a:endParaRPr lang="en-US" sz="3200"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925" y="1394973"/>
            <a:ext cx="7550150" cy="457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8452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4294967295"/>
          </p:nvPr>
        </p:nvSpPr>
        <p:spPr>
          <a:xfrm>
            <a:off x="2464766" y="1447943"/>
            <a:ext cx="4656596" cy="4876800"/>
          </a:xfrm>
        </p:spPr>
        <p:txBody>
          <a:bodyPr>
            <a:normAutofit/>
          </a:bodyPr>
          <a:lstStyle/>
          <a:p>
            <a:r>
              <a:rPr lang="en-US" sz="2800" dirty="0" smtClean="0"/>
              <a:t>Internet concepts</a:t>
            </a:r>
          </a:p>
          <a:p>
            <a:pPr lvl="1"/>
            <a:r>
              <a:rPr lang="en-US" dirty="0" smtClean="0"/>
              <a:t>Applications</a:t>
            </a:r>
          </a:p>
          <a:p>
            <a:pPr lvl="1"/>
            <a:r>
              <a:rPr lang="en-US" dirty="0" smtClean="0"/>
              <a:t>Implications</a:t>
            </a:r>
          </a:p>
          <a:p>
            <a:pPr lvl="1"/>
            <a:r>
              <a:rPr lang="en-US" dirty="0" smtClean="0"/>
              <a:t>Technology</a:t>
            </a:r>
          </a:p>
          <a:p>
            <a:r>
              <a:rPr lang="en-US" sz="2800" dirty="0" smtClean="0"/>
              <a:t>Internet skills</a:t>
            </a:r>
          </a:p>
          <a:p>
            <a:pPr lvl="1"/>
            <a:r>
              <a:rPr lang="en-US" dirty="0" smtClean="0"/>
              <a:t>Application development</a:t>
            </a:r>
          </a:p>
          <a:p>
            <a:pPr lvl="1"/>
            <a:r>
              <a:rPr lang="en-US" dirty="0" smtClean="0"/>
              <a:t>Content creation</a:t>
            </a:r>
          </a:p>
          <a:p>
            <a:pPr lvl="1"/>
            <a:r>
              <a:rPr lang="en-US" smtClean="0"/>
              <a:t>User skills</a:t>
            </a:r>
            <a:endParaRPr lang="en-US" dirty="0" smtClean="0"/>
          </a:p>
          <a:p>
            <a:pPr marL="0" indent="0">
              <a:buNone/>
            </a:pPr>
            <a:endParaRPr lang="en-US" sz="2800" dirty="0" smtClean="0"/>
          </a:p>
        </p:txBody>
      </p:sp>
      <p:sp>
        <p:nvSpPr>
          <p:cNvPr id="4" name="Rectangle 2"/>
          <p:cNvSpPr txBox="1">
            <a:spLocks noChangeArrowheads="1"/>
          </p:cNvSpPr>
          <p:nvPr/>
        </p:nvSpPr>
        <p:spPr>
          <a:xfrm>
            <a:off x="457200" y="491279"/>
            <a:ext cx="8229600" cy="7159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Summary</a:t>
            </a:r>
            <a:endParaRPr lang="en-US" sz="3200" dirty="0"/>
          </a:p>
        </p:txBody>
      </p:sp>
    </p:spTree>
    <p:extLst>
      <p:ext uri="{BB962C8B-B14F-4D97-AF65-F5344CB8AC3E}">
        <p14:creationId xmlns:p14="http://schemas.microsoft.com/office/powerpoint/2010/main" val="15414951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5976" y="1468030"/>
            <a:ext cx="8052048" cy="4524315"/>
          </a:xfrm>
          <a:prstGeom prst="rect">
            <a:avLst/>
          </a:prstGeom>
        </p:spPr>
        <p:txBody>
          <a:bodyPr wrap="square">
            <a:spAutoFit/>
          </a:bodyPr>
          <a:lstStyle/>
          <a:p>
            <a:pPr marL="285750" indent="-285750">
              <a:buFont typeface="Arial" pitchFamily="34" charset="0"/>
              <a:buChar char="•"/>
            </a:pPr>
            <a:r>
              <a:rPr lang="en-US" sz="1600" dirty="0" smtClean="0"/>
              <a:t>A blog where I worked out thoughts on IT literacy: </a:t>
            </a:r>
            <a:r>
              <a:rPr lang="en-US" sz="1600" dirty="0" smtClean="0">
                <a:hlinkClick r:id="rId2"/>
              </a:rPr>
              <a:t>http</a:t>
            </a:r>
            <a:r>
              <a:rPr lang="en-US" sz="1600" dirty="0">
                <a:hlinkClick r:id="rId2"/>
              </a:rPr>
              <a:t>://</a:t>
            </a:r>
            <a:r>
              <a:rPr lang="en-US" sz="1600" dirty="0" smtClean="0">
                <a:hlinkClick r:id="rId2"/>
              </a:rPr>
              <a:t>computerliteracy3.blogspot.com</a:t>
            </a:r>
            <a:endParaRPr lang="en-US" sz="1600" dirty="0" smtClean="0"/>
          </a:p>
          <a:p>
            <a:pPr marL="285750" indent="-285750">
              <a:buFont typeface="Arial" pitchFamily="34" charset="0"/>
              <a:buChar char="•"/>
            </a:pPr>
            <a:endParaRPr lang="en-US" sz="1600" dirty="0"/>
          </a:p>
          <a:p>
            <a:pPr marL="285750" indent="-285750">
              <a:buFont typeface="Arial" pitchFamily="34" charset="0"/>
              <a:buChar char="•"/>
            </a:pPr>
            <a:r>
              <a:rPr lang="en-US" sz="1600" dirty="0" smtClean="0"/>
              <a:t>The history </a:t>
            </a:r>
            <a:r>
              <a:rPr lang="en-US" sz="1600" dirty="0"/>
              <a:t>of IT </a:t>
            </a:r>
            <a:r>
              <a:rPr lang="en-US" sz="1600" dirty="0" smtClean="0"/>
              <a:t>literacy: </a:t>
            </a:r>
            <a:r>
              <a:rPr lang="en-US" sz="1600" dirty="0" smtClean="0">
                <a:hlinkClick r:id="rId3"/>
              </a:rPr>
              <a:t>http</a:t>
            </a:r>
            <a:r>
              <a:rPr lang="en-US" sz="1600" dirty="0">
                <a:hlinkClick r:id="rId3"/>
              </a:rPr>
              <a:t>://</a:t>
            </a:r>
            <a:r>
              <a:rPr lang="en-US" sz="1600" dirty="0" smtClean="0">
                <a:hlinkClick r:id="rId3"/>
              </a:rPr>
              <a:t>computerliteracy3.blogspot.com/search/label/history</a:t>
            </a:r>
            <a:endParaRPr lang="en-US" sz="1600" dirty="0" smtClean="0"/>
          </a:p>
          <a:p>
            <a:endParaRPr lang="en-US" sz="1600" dirty="0"/>
          </a:p>
          <a:p>
            <a:pPr marL="285750" indent="-285750">
              <a:buFont typeface="Arial" pitchFamily="34" charset="0"/>
              <a:buChar char="•"/>
            </a:pPr>
            <a:r>
              <a:rPr lang="en-US" sz="1600" dirty="0"/>
              <a:t>Nielsen survey </a:t>
            </a:r>
            <a:r>
              <a:rPr lang="en-US" sz="1600" dirty="0" smtClean="0"/>
              <a:t>on </a:t>
            </a:r>
            <a:r>
              <a:rPr lang="en-US" sz="1600" dirty="0"/>
              <a:t>the ways we use the </a:t>
            </a:r>
            <a:r>
              <a:rPr lang="en-US" sz="1600" dirty="0" smtClean="0"/>
              <a:t>Internet: </a:t>
            </a:r>
            <a:r>
              <a:rPr lang="en-US" sz="1600" dirty="0" smtClean="0">
                <a:hlinkClick r:id="rId4"/>
              </a:rPr>
              <a:t>http</a:t>
            </a:r>
            <a:r>
              <a:rPr lang="en-US" sz="1600" dirty="0">
                <a:hlinkClick r:id="rId4"/>
              </a:rPr>
              <a:t>://blog.nielsen.com/nielsenwire/online_mobile/what-americans-do-online-social-media-and-games-dominate-activity</a:t>
            </a:r>
            <a:r>
              <a:rPr lang="en-US" sz="1600" dirty="0" smtClean="0">
                <a:hlinkClick r:id="rId4"/>
              </a:rPr>
              <a:t>/</a:t>
            </a:r>
            <a:endParaRPr lang="en-US" sz="1600" dirty="0" smtClean="0"/>
          </a:p>
          <a:p>
            <a:pPr marL="285750" indent="-285750">
              <a:buFont typeface="Arial" pitchFamily="34" charset="0"/>
              <a:buChar char="•"/>
            </a:pPr>
            <a:endParaRPr lang="en-US" sz="1600" dirty="0"/>
          </a:p>
          <a:p>
            <a:pPr marL="285750" indent="-285750">
              <a:buFont typeface="Arial" pitchFamily="34" charset="0"/>
              <a:buChar char="•"/>
            </a:pPr>
            <a:r>
              <a:rPr lang="en-US" sz="1600" dirty="0"/>
              <a:t>Obama’s use of the </a:t>
            </a:r>
            <a:r>
              <a:rPr lang="en-US" sz="1600" dirty="0" smtClean="0"/>
              <a:t>Internet </a:t>
            </a:r>
            <a:r>
              <a:rPr lang="en-US" sz="1600" dirty="0"/>
              <a:t>during the </a:t>
            </a:r>
            <a:r>
              <a:rPr lang="en-US" sz="1600" dirty="0" smtClean="0"/>
              <a:t>campaign: </a:t>
            </a:r>
            <a:r>
              <a:rPr lang="en-US" sz="1600" dirty="0" smtClean="0">
                <a:hlinkClick r:id="rId5"/>
              </a:rPr>
              <a:t>http</a:t>
            </a:r>
            <a:r>
              <a:rPr lang="en-US" sz="1600" dirty="0">
                <a:hlinkClick r:id="rId5"/>
              </a:rPr>
              <a:t>://www.nytimes.com/2008/06/08/weekinreview/08cohen.html?_</a:t>
            </a:r>
            <a:r>
              <a:rPr lang="en-US" sz="1600" dirty="0" smtClean="0">
                <a:hlinkClick r:id="rId5"/>
              </a:rPr>
              <a:t>r=1</a:t>
            </a:r>
            <a:endParaRPr lang="en-US" sz="1600" dirty="0" smtClean="0"/>
          </a:p>
          <a:p>
            <a:pPr marL="285750" indent="-285750">
              <a:buFont typeface="Arial" pitchFamily="34" charset="0"/>
              <a:buChar char="•"/>
            </a:pPr>
            <a:endParaRPr lang="en-US" sz="1600" dirty="0"/>
          </a:p>
          <a:p>
            <a:pPr marL="285750" indent="-285750">
              <a:buFont typeface="Arial" pitchFamily="34" charset="0"/>
              <a:buChar char="•"/>
            </a:pPr>
            <a:r>
              <a:rPr lang="en-US" sz="1600" dirty="0"/>
              <a:t>Roosevelt, Eisenhower, Kennedy and Obama’s use of new </a:t>
            </a:r>
            <a:r>
              <a:rPr lang="en-US" sz="1600" dirty="0" smtClean="0"/>
              <a:t>media: </a:t>
            </a:r>
            <a:r>
              <a:rPr lang="en-US" sz="1600" dirty="0" smtClean="0">
                <a:hlinkClick r:id="rId6"/>
              </a:rPr>
              <a:t>http</a:t>
            </a:r>
            <a:r>
              <a:rPr lang="en-US" sz="1600" dirty="0">
                <a:hlinkClick r:id="rId6"/>
              </a:rPr>
              <a:t>://</a:t>
            </a:r>
            <a:r>
              <a:rPr lang="en-US" sz="1600" dirty="0" smtClean="0">
                <a:hlinkClick r:id="rId6"/>
              </a:rPr>
              <a:t>cis471.blogspot.com/2008/08/internet-and-presidential-election.html</a:t>
            </a:r>
            <a:endParaRPr lang="en-US" sz="1600" dirty="0" smtClean="0"/>
          </a:p>
          <a:p>
            <a:endParaRPr lang="en-US" sz="1600" dirty="0"/>
          </a:p>
          <a:p>
            <a:pPr marL="285750" indent="-285750">
              <a:buFont typeface="Arial" pitchFamily="34" charset="0"/>
              <a:buChar char="•"/>
            </a:pPr>
            <a:r>
              <a:rPr lang="en-US" sz="1600" dirty="0"/>
              <a:t>Moore’s </a:t>
            </a:r>
            <a:r>
              <a:rPr lang="en-US" sz="1600" dirty="0" smtClean="0"/>
              <a:t>Law: </a:t>
            </a:r>
            <a:r>
              <a:rPr lang="en-US" sz="1600" dirty="0" smtClean="0">
                <a:hlinkClick r:id="rId7"/>
              </a:rPr>
              <a:t>http</a:t>
            </a:r>
            <a:r>
              <a:rPr lang="en-US" sz="1600" dirty="0">
                <a:hlinkClick r:id="rId7"/>
              </a:rPr>
              <a:t>://</a:t>
            </a:r>
            <a:r>
              <a:rPr lang="en-US" sz="1600" dirty="0" smtClean="0">
                <a:hlinkClick r:id="rId7"/>
              </a:rPr>
              <a:t>en.wikipedia.org/wiki/Moore's_law</a:t>
            </a:r>
            <a:endParaRPr lang="en-US" sz="1600" dirty="0" smtClean="0"/>
          </a:p>
          <a:p>
            <a:pPr marL="285750" indent="-285750">
              <a:buFont typeface="Arial" pitchFamily="34" charset="0"/>
              <a:buChar char="•"/>
            </a:pPr>
            <a:endParaRPr lang="en-US" sz="1600" dirty="0"/>
          </a:p>
          <a:p>
            <a:pPr marL="285750" indent="-285750">
              <a:buFont typeface="Arial" pitchFamily="34" charset="0"/>
              <a:buChar char="•"/>
            </a:pPr>
            <a:r>
              <a:rPr lang="en-US" sz="1600" dirty="0"/>
              <a:t>Moore’s Law </a:t>
            </a:r>
            <a:r>
              <a:rPr lang="en-US" sz="1600" dirty="0" smtClean="0"/>
              <a:t>article: </a:t>
            </a:r>
            <a:r>
              <a:rPr lang="en-US" sz="1600" dirty="0" smtClean="0">
                <a:hlinkClick r:id="rId8"/>
              </a:rPr>
              <a:t>http</a:t>
            </a:r>
            <a:r>
              <a:rPr lang="en-US" sz="1600" dirty="0">
                <a:hlinkClick r:id="rId8"/>
              </a:rPr>
              <a:t>://download.intel.com/museum/Moores_Law/Articles-Press_Releases/Gordon_Moore_1965_Article.pdf</a:t>
            </a:r>
            <a:endParaRPr lang="en-US" sz="1600" dirty="0"/>
          </a:p>
        </p:txBody>
      </p:sp>
      <p:sp>
        <p:nvSpPr>
          <p:cNvPr id="3" name="Rectangle 2"/>
          <p:cNvSpPr txBox="1">
            <a:spLocks noChangeArrowheads="1"/>
          </p:cNvSpPr>
          <p:nvPr/>
        </p:nvSpPr>
        <p:spPr>
          <a:xfrm>
            <a:off x="457200" y="393038"/>
            <a:ext cx="8229600" cy="7159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Resources</a:t>
            </a:r>
            <a:endParaRPr lang="en-US" sz="3200" dirty="0"/>
          </a:p>
        </p:txBody>
      </p:sp>
    </p:spTree>
    <p:extLst>
      <p:ext uri="{BB962C8B-B14F-4D97-AF65-F5344CB8AC3E}">
        <p14:creationId xmlns:p14="http://schemas.microsoft.com/office/powerpoint/2010/main" val="319232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9528" y="466437"/>
            <a:ext cx="3544945" cy="584775"/>
          </a:xfrm>
          <a:prstGeom prst="rect">
            <a:avLst/>
          </a:prstGeom>
          <a:noFill/>
        </p:spPr>
        <p:txBody>
          <a:bodyPr wrap="none" rtlCol="0">
            <a:spAutoFit/>
          </a:bodyPr>
          <a:lstStyle/>
          <a:p>
            <a:pPr algn="ctr"/>
            <a:r>
              <a:rPr lang="en-US" sz="3200" dirty="0" smtClean="0"/>
              <a:t>Self-study questions</a:t>
            </a:r>
            <a:endParaRPr lang="en-US" sz="3200" dirty="0"/>
          </a:p>
        </p:txBody>
      </p:sp>
      <p:sp>
        <p:nvSpPr>
          <p:cNvPr id="3" name="TextBox 2"/>
          <p:cNvSpPr txBox="1"/>
          <p:nvPr/>
        </p:nvSpPr>
        <p:spPr>
          <a:xfrm>
            <a:off x="752814" y="1328687"/>
            <a:ext cx="7638373" cy="6401753"/>
          </a:xfrm>
          <a:prstGeom prst="rect">
            <a:avLst/>
          </a:prstGeom>
          <a:noFill/>
        </p:spPr>
        <p:txBody>
          <a:bodyPr wrap="square" rtlCol="0">
            <a:spAutoFit/>
          </a:bodyPr>
          <a:lstStyle/>
          <a:p>
            <a:pPr marL="342900" indent="-342900">
              <a:buFont typeface="+mj-lt"/>
              <a:buAutoNum type="arabicPeriod"/>
            </a:pPr>
            <a:r>
              <a:rPr lang="en-US" sz="1600" dirty="0" smtClean="0"/>
              <a:t>Which Internet-based applications have you used this week?</a:t>
            </a:r>
          </a:p>
          <a:p>
            <a:pPr marL="342900" indent="-342900">
              <a:buFont typeface="+mj-lt"/>
              <a:buAutoNum type="arabicPeriod"/>
            </a:pPr>
            <a:endParaRPr lang="en-US" sz="1600" dirty="0" smtClean="0"/>
          </a:p>
          <a:p>
            <a:pPr marL="342900" indent="-342900">
              <a:buFont typeface="+mj-lt"/>
              <a:buAutoNum type="arabicPeriod"/>
            </a:pPr>
            <a:r>
              <a:rPr lang="en-US" sz="1600" dirty="0" smtClean="0"/>
              <a:t>Has the Internet changed your life?  Or, to put it a different way, how would your life change if the Internet had not been invented?</a:t>
            </a:r>
          </a:p>
          <a:p>
            <a:pPr marL="342900" indent="-342900">
              <a:buFont typeface="+mj-lt"/>
              <a:buAutoNum type="arabicPeriod"/>
            </a:pPr>
            <a:endParaRPr lang="en-US" sz="1600" dirty="0" smtClean="0"/>
          </a:p>
          <a:p>
            <a:pPr marL="342900" indent="-342900">
              <a:buFont typeface="+mj-lt"/>
              <a:buAutoNum type="arabicPeriod"/>
            </a:pPr>
            <a:r>
              <a:rPr lang="en-US" sz="1600" dirty="0" smtClean="0"/>
              <a:t>How has the Internet changed politics in your country?</a:t>
            </a:r>
          </a:p>
          <a:p>
            <a:pPr marL="342900" indent="-342900">
              <a:buFont typeface="+mj-lt"/>
              <a:buAutoNum type="arabicPeriod"/>
            </a:pPr>
            <a:endParaRPr lang="en-US" sz="1600" dirty="0" smtClean="0"/>
          </a:p>
          <a:p>
            <a:pPr marL="342900" indent="-342900">
              <a:buFont typeface="+mj-lt"/>
              <a:buAutoNum type="arabicPeriod"/>
            </a:pPr>
            <a:r>
              <a:rPr lang="en-US" sz="1600" dirty="0" smtClean="0"/>
              <a:t>We will cover three types of technology.  Without looking back, do you recall them?</a:t>
            </a:r>
          </a:p>
          <a:p>
            <a:pPr marL="342900" indent="-342900">
              <a:buFont typeface="+mj-lt"/>
              <a:buAutoNum type="arabicPeriod"/>
            </a:pPr>
            <a:endParaRPr lang="en-US" sz="1600" dirty="0" smtClean="0"/>
          </a:p>
          <a:p>
            <a:pPr marL="342900" indent="-342900">
              <a:buFont typeface="+mj-lt"/>
              <a:buAutoNum type="arabicPeriod"/>
            </a:pPr>
            <a:r>
              <a:rPr lang="en-US" sz="1600" dirty="0" smtClean="0"/>
              <a:t>What do all of the technologies have in common?</a:t>
            </a:r>
          </a:p>
          <a:p>
            <a:pPr marL="342900" indent="-342900">
              <a:buFont typeface="+mj-lt"/>
              <a:buAutoNum type="arabicPeriod"/>
            </a:pPr>
            <a:endParaRPr lang="en-US" sz="1600" dirty="0" smtClean="0"/>
          </a:p>
          <a:p>
            <a:pPr marL="342900" indent="-342900">
              <a:buFont typeface="+mj-lt"/>
              <a:buAutoNum type="arabicPeriod"/>
            </a:pPr>
            <a:r>
              <a:rPr lang="en-US" sz="1600" dirty="0" smtClean="0"/>
              <a:t>We will cover content creation skills for four types of data – do you recall them? </a:t>
            </a:r>
          </a:p>
          <a:p>
            <a:pPr marL="342900" indent="-342900">
              <a:buFont typeface="+mj-lt"/>
              <a:buAutoNum type="arabicPeriod"/>
            </a:pPr>
            <a:endParaRPr lang="en-US" sz="1600" dirty="0" smtClean="0"/>
          </a:p>
          <a:p>
            <a:pPr marL="342900" indent="-342900">
              <a:buFont typeface="+mj-lt"/>
              <a:buAutoNum type="arabicPeriod"/>
            </a:pPr>
            <a:r>
              <a:rPr lang="en-US" sz="1600" dirty="0" smtClean="0"/>
              <a:t>We will cover the implications of the Internet at three levels – do you recall them?</a:t>
            </a:r>
          </a:p>
          <a:p>
            <a:pPr marL="342900" indent="-342900">
              <a:buFont typeface="+mj-lt"/>
              <a:buAutoNum type="arabicPeriod"/>
            </a:pPr>
            <a:endParaRPr lang="en-US" sz="1600" dirty="0" smtClean="0"/>
          </a:p>
          <a:p>
            <a:pPr marL="342900" indent="-342900">
              <a:buFont typeface="+mj-lt"/>
              <a:buAutoNum type="arabicPeriod"/>
            </a:pPr>
            <a:r>
              <a:rPr lang="en-US" sz="1600" dirty="0" smtClean="0"/>
              <a:t>Without looking back, can you reproduce our class outline?  Can you explain each item in the outline to a friend?  (Try writing a short summary of one of the topics in the outline).</a:t>
            </a:r>
          </a:p>
          <a:p>
            <a:pPr marL="342900" indent="-342900">
              <a:buFont typeface="+mj-lt"/>
              <a:buAutoNum type="arabicPeriod"/>
            </a:pPr>
            <a:endParaRPr lang="en-US" sz="1600" dirty="0" smtClean="0"/>
          </a:p>
          <a:p>
            <a:pPr marL="342900" indent="-342900">
              <a:buFont typeface="+mj-lt"/>
              <a:buAutoNum type="arabicPeriod"/>
            </a:pPr>
            <a:r>
              <a:rPr lang="en-US" sz="1600" dirty="0" smtClean="0"/>
              <a:t>What is the difference between a stand-alone and a network applications?</a:t>
            </a:r>
          </a:p>
          <a:p>
            <a:endParaRPr lang="en-US" dirty="0" smtClean="0"/>
          </a:p>
          <a:p>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3673983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3181" y="2336446"/>
            <a:ext cx="3089344" cy="2415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265" y="2336447"/>
            <a:ext cx="3089344" cy="2415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799527" y="793858"/>
            <a:ext cx="3544945" cy="584775"/>
          </a:xfrm>
          <a:prstGeom prst="rect">
            <a:avLst/>
          </a:prstGeom>
          <a:noFill/>
        </p:spPr>
        <p:txBody>
          <a:bodyPr wrap="none" rtlCol="0">
            <a:spAutoFit/>
          </a:bodyPr>
          <a:lstStyle/>
          <a:p>
            <a:pPr algn="ctr"/>
            <a:r>
              <a:rPr lang="en-US" sz="3200" dirty="0"/>
              <a:t>Self-study questions</a:t>
            </a:r>
          </a:p>
        </p:txBody>
      </p:sp>
      <p:sp>
        <p:nvSpPr>
          <p:cNvPr id="5" name="TextBox 4"/>
          <p:cNvSpPr txBox="1"/>
          <p:nvPr/>
        </p:nvSpPr>
        <p:spPr>
          <a:xfrm>
            <a:off x="901549" y="5109120"/>
            <a:ext cx="7340902" cy="1015663"/>
          </a:xfrm>
          <a:prstGeom prst="rect">
            <a:avLst/>
          </a:prstGeom>
          <a:noFill/>
        </p:spPr>
        <p:txBody>
          <a:bodyPr wrap="square" rtlCol="0">
            <a:spAutoFit/>
          </a:bodyPr>
          <a:lstStyle/>
          <a:p>
            <a:r>
              <a:rPr lang="en-US" sz="2000" dirty="0"/>
              <a:t>Are the critical thinking skills needed during the era of broadcast media still needed in the Internet era?  Are they more or less important? Explain your answer.</a:t>
            </a:r>
          </a:p>
        </p:txBody>
      </p:sp>
    </p:spTree>
    <p:extLst>
      <p:ext uri="{BB962C8B-B14F-4D97-AF65-F5344CB8AC3E}">
        <p14:creationId xmlns:p14="http://schemas.microsoft.com/office/powerpoint/2010/main" val="1454469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4294967295"/>
          </p:nvPr>
        </p:nvSpPr>
        <p:spPr>
          <a:xfrm>
            <a:off x="2243702" y="1558475"/>
            <a:ext cx="4656596" cy="4876800"/>
          </a:xfrm>
        </p:spPr>
        <p:txBody>
          <a:bodyPr>
            <a:normAutofit/>
          </a:bodyPr>
          <a:lstStyle/>
          <a:p>
            <a:r>
              <a:rPr lang="en-US" sz="2800" dirty="0" smtClean="0"/>
              <a:t>Internet concepts</a:t>
            </a:r>
          </a:p>
          <a:p>
            <a:pPr lvl="1"/>
            <a:r>
              <a:rPr lang="en-US" dirty="0" smtClean="0"/>
              <a:t>Applications</a:t>
            </a:r>
          </a:p>
          <a:p>
            <a:pPr lvl="1"/>
            <a:r>
              <a:rPr lang="en-US" dirty="0" smtClean="0"/>
              <a:t>Implications</a:t>
            </a:r>
          </a:p>
          <a:p>
            <a:pPr lvl="1"/>
            <a:r>
              <a:rPr lang="en-US" dirty="0" smtClean="0"/>
              <a:t>Technology</a:t>
            </a:r>
          </a:p>
          <a:p>
            <a:r>
              <a:rPr lang="en-US" sz="2800" dirty="0" smtClean="0"/>
              <a:t>Internet skills</a:t>
            </a:r>
          </a:p>
          <a:p>
            <a:pPr lvl="1"/>
            <a:r>
              <a:rPr lang="en-US" dirty="0" smtClean="0"/>
              <a:t>Application development</a:t>
            </a:r>
          </a:p>
          <a:p>
            <a:pPr lvl="1"/>
            <a:r>
              <a:rPr lang="en-US" dirty="0" smtClean="0"/>
              <a:t>Content creation</a:t>
            </a:r>
          </a:p>
          <a:p>
            <a:pPr lvl="1"/>
            <a:r>
              <a:rPr lang="en-US" dirty="0" smtClean="0"/>
              <a:t>User skills</a:t>
            </a:r>
          </a:p>
        </p:txBody>
      </p:sp>
      <p:sp>
        <p:nvSpPr>
          <p:cNvPr id="4" name="Rectangle 2"/>
          <p:cNvSpPr txBox="1">
            <a:spLocks noChangeArrowheads="1"/>
          </p:cNvSpPr>
          <p:nvPr/>
        </p:nvSpPr>
        <p:spPr>
          <a:xfrm>
            <a:off x="457200" y="491279"/>
            <a:ext cx="8229600" cy="7159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Class outline</a:t>
            </a:r>
            <a:endParaRPr lang="en-US" sz="3200" dirty="0"/>
          </a:p>
        </p:txBody>
      </p:sp>
    </p:spTree>
    <p:extLst>
      <p:ext uri="{BB962C8B-B14F-4D97-AF65-F5344CB8AC3E}">
        <p14:creationId xmlns:p14="http://schemas.microsoft.com/office/powerpoint/2010/main" val="1403072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0" y="274638"/>
            <a:ext cx="9144000" cy="1143000"/>
          </a:xfrm>
        </p:spPr>
        <p:txBody>
          <a:bodyPr>
            <a:normAutofit/>
          </a:bodyPr>
          <a:lstStyle/>
          <a:p>
            <a:r>
              <a:rPr lang="en-US" sz="3200" dirty="0"/>
              <a:t>S</a:t>
            </a:r>
            <a:r>
              <a:rPr lang="en-US" sz="3200" dirty="0" smtClean="0"/>
              <a:t>kills and concepts</a:t>
            </a:r>
            <a:endParaRPr lang="en-US" sz="3200" dirty="0"/>
          </a:p>
        </p:txBody>
      </p:sp>
      <p:sp>
        <p:nvSpPr>
          <p:cNvPr id="15363" name="Rectangle 3"/>
          <p:cNvSpPr>
            <a:spLocks noGrp="1" noChangeArrowheads="1"/>
          </p:cNvSpPr>
          <p:nvPr>
            <p:ph type="body" idx="4294967295"/>
          </p:nvPr>
        </p:nvSpPr>
        <p:spPr>
          <a:xfrm>
            <a:off x="512763" y="2239963"/>
            <a:ext cx="8270875" cy="1441450"/>
          </a:xfrm>
        </p:spPr>
        <p:txBody>
          <a:bodyPr>
            <a:normAutofit/>
          </a:bodyPr>
          <a:lstStyle/>
          <a:p>
            <a:pPr marL="0" indent="0">
              <a:buFontTx/>
              <a:buNone/>
            </a:pPr>
            <a:r>
              <a:rPr lang="en-US" sz="2800" dirty="0" smtClean="0"/>
              <a:t>We will cover the </a:t>
            </a:r>
            <a:r>
              <a:rPr lang="en-US" sz="2800" dirty="0">
                <a:solidFill>
                  <a:srgbClr val="FF0000"/>
                </a:solidFill>
              </a:rPr>
              <a:t>skills</a:t>
            </a:r>
            <a:r>
              <a:rPr lang="en-US" sz="2800" dirty="0"/>
              <a:t> and </a:t>
            </a:r>
            <a:r>
              <a:rPr lang="en-US" sz="2800" dirty="0">
                <a:solidFill>
                  <a:srgbClr val="FF0000"/>
                </a:solidFill>
              </a:rPr>
              <a:t>concepts</a:t>
            </a:r>
            <a:r>
              <a:rPr lang="en-US" sz="2800" dirty="0"/>
              <a:t> </a:t>
            </a:r>
            <a:r>
              <a:rPr lang="en-US" sz="2800" dirty="0" smtClean="0"/>
              <a:t>needed </a:t>
            </a:r>
            <a:r>
              <a:rPr lang="en-US" sz="2800" dirty="0"/>
              <a:t>for success as a student and after graduation as a professional and a citizen.</a:t>
            </a:r>
          </a:p>
        </p:txBody>
      </p:sp>
    </p:spTree>
    <p:extLst>
      <p:ext uri="{BB962C8B-B14F-4D97-AF65-F5344CB8AC3E}">
        <p14:creationId xmlns:p14="http://schemas.microsoft.com/office/powerpoint/2010/main" val="2323423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1989" y="3486938"/>
            <a:ext cx="1973745" cy="523220"/>
          </a:xfrm>
          <a:prstGeom prst="rect">
            <a:avLst/>
          </a:prstGeom>
          <a:noFill/>
        </p:spPr>
        <p:txBody>
          <a:bodyPr wrap="none" rtlCol="0">
            <a:spAutoFit/>
          </a:bodyPr>
          <a:lstStyle/>
          <a:p>
            <a:r>
              <a:rPr lang="en-US" sz="2800" dirty="0" smtClean="0"/>
              <a:t>Applications</a:t>
            </a:r>
            <a:endParaRPr lang="en-US" sz="28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2019" y="2665153"/>
            <a:ext cx="2743200" cy="3170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595546" y="5773508"/>
            <a:ext cx="1952907" cy="523220"/>
          </a:xfrm>
          <a:prstGeom prst="rect">
            <a:avLst/>
          </a:prstGeom>
          <a:noFill/>
        </p:spPr>
        <p:txBody>
          <a:bodyPr wrap="none" rtlCol="0">
            <a:spAutoFit/>
          </a:bodyPr>
          <a:lstStyle/>
          <a:p>
            <a:r>
              <a:rPr lang="en-US" sz="2800" dirty="0" smtClean="0"/>
              <a:t>Implications</a:t>
            </a:r>
            <a:endParaRPr lang="en-US" sz="2800" dirty="0"/>
          </a:p>
        </p:txBody>
      </p:sp>
      <p:sp>
        <p:nvSpPr>
          <p:cNvPr id="12" name="TextBox 11"/>
          <p:cNvSpPr txBox="1"/>
          <p:nvPr/>
        </p:nvSpPr>
        <p:spPr>
          <a:xfrm>
            <a:off x="6513883" y="3471474"/>
            <a:ext cx="1826269" cy="523220"/>
          </a:xfrm>
          <a:prstGeom prst="rect">
            <a:avLst/>
          </a:prstGeom>
          <a:noFill/>
        </p:spPr>
        <p:txBody>
          <a:bodyPr wrap="none" rtlCol="0">
            <a:spAutoFit/>
          </a:bodyPr>
          <a:lstStyle/>
          <a:p>
            <a:r>
              <a:rPr lang="en-US" sz="2800" dirty="0" smtClean="0"/>
              <a:t>Technology</a:t>
            </a:r>
            <a:endParaRPr lang="en-US" sz="2800" dirty="0"/>
          </a:p>
        </p:txBody>
      </p:sp>
      <p:sp>
        <p:nvSpPr>
          <p:cNvPr id="13" name="TextBox 12"/>
          <p:cNvSpPr txBox="1"/>
          <p:nvPr/>
        </p:nvSpPr>
        <p:spPr>
          <a:xfrm>
            <a:off x="2830979" y="169213"/>
            <a:ext cx="3121817" cy="584775"/>
          </a:xfrm>
          <a:prstGeom prst="rect">
            <a:avLst/>
          </a:prstGeom>
          <a:noFill/>
        </p:spPr>
        <p:txBody>
          <a:bodyPr wrap="none" rtlCol="0">
            <a:spAutoFit/>
          </a:bodyPr>
          <a:lstStyle/>
          <a:p>
            <a:r>
              <a:rPr lang="en-US" sz="3200" dirty="0" smtClean="0"/>
              <a:t>Internet concepts</a:t>
            </a:r>
            <a:endParaRPr lang="en-US" sz="3200" dirty="0"/>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9945" y="1371600"/>
            <a:ext cx="2514146" cy="213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541" y="1371600"/>
            <a:ext cx="2326642" cy="20998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08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613" y="1420354"/>
            <a:ext cx="2047187" cy="1897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9669" y="707280"/>
            <a:ext cx="1704020" cy="15379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11193" y="2497582"/>
            <a:ext cx="2020469" cy="1465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39501" y="284149"/>
            <a:ext cx="3079863" cy="584775"/>
          </a:xfrm>
          <a:prstGeom prst="rect">
            <a:avLst/>
          </a:prstGeom>
          <a:noFill/>
        </p:spPr>
        <p:txBody>
          <a:bodyPr wrap="square" rtlCol="0">
            <a:spAutoFit/>
          </a:bodyPr>
          <a:lstStyle/>
          <a:p>
            <a:r>
              <a:rPr lang="en-US" sz="3200" dirty="0" smtClean="0"/>
              <a:t>Applications</a:t>
            </a:r>
            <a:endParaRPr lang="en-US" sz="3200" dirty="0"/>
          </a:p>
        </p:txBody>
      </p:sp>
      <p:sp>
        <p:nvSpPr>
          <p:cNvPr id="9" name="TextBox 8"/>
          <p:cNvSpPr txBox="1"/>
          <p:nvPr/>
        </p:nvSpPr>
        <p:spPr>
          <a:xfrm>
            <a:off x="4512727" y="3876218"/>
            <a:ext cx="1017402" cy="461665"/>
          </a:xfrm>
          <a:prstGeom prst="rect">
            <a:avLst/>
          </a:prstGeom>
          <a:noFill/>
        </p:spPr>
        <p:txBody>
          <a:bodyPr wrap="square" rtlCol="0">
            <a:spAutoFit/>
          </a:bodyPr>
          <a:lstStyle/>
          <a:p>
            <a:pPr algn="ctr"/>
            <a:r>
              <a:rPr lang="en-US" sz="2400" dirty="0" smtClean="0"/>
              <a:t>email</a:t>
            </a:r>
            <a:endParaRPr lang="en-US" sz="2400" dirty="0"/>
          </a:p>
        </p:txBody>
      </p:sp>
      <p:sp>
        <p:nvSpPr>
          <p:cNvPr id="10" name="TextBox 9"/>
          <p:cNvSpPr txBox="1"/>
          <p:nvPr/>
        </p:nvSpPr>
        <p:spPr>
          <a:xfrm>
            <a:off x="6430179" y="2194156"/>
            <a:ext cx="2883000" cy="461665"/>
          </a:xfrm>
          <a:prstGeom prst="rect">
            <a:avLst/>
          </a:prstGeom>
          <a:noFill/>
        </p:spPr>
        <p:txBody>
          <a:bodyPr wrap="square" rtlCol="0">
            <a:spAutoFit/>
          </a:bodyPr>
          <a:lstStyle/>
          <a:p>
            <a:pPr algn="ctr"/>
            <a:r>
              <a:rPr lang="en-US" sz="2400" dirty="0" smtClean="0"/>
              <a:t>Web search</a:t>
            </a:r>
            <a:endParaRPr lang="en-US" sz="2400" dirty="0"/>
          </a:p>
        </p:txBody>
      </p:sp>
      <p:sp>
        <p:nvSpPr>
          <p:cNvPr id="11" name="TextBox 10"/>
          <p:cNvSpPr txBox="1"/>
          <p:nvPr/>
        </p:nvSpPr>
        <p:spPr>
          <a:xfrm>
            <a:off x="822861" y="3311817"/>
            <a:ext cx="1762690" cy="461665"/>
          </a:xfrm>
          <a:prstGeom prst="rect">
            <a:avLst/>
          </a:prstGeom>
          <a:noFill/>
        </p:spPr>
        <p:txBody>
          <a:bodyPr wrap="square" rtlCol="0">
            <a:spAutoFit/>
          </a:bodyPr>
          <a:lstStyle/>
          <a:p>
            <a:pPr algn="ctr"/>
            <a:r>
              <a:rPr lang="en-US" sz="2400" dirty="0" smtClean="0"/>
              <a:t>Phone calls</a:t>
            </a:r>
            <a:endParaRPr lang="en-US" sz="2400" dirty="0"/>
          </a:p>
        </p:txBody>
      </p:sp>
      <p:pic>
        <p:nvPicPr>
          <p:cNvPr id="614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19364" y="4423770"/>
            <a:ext cx="2804128" cy="1782593"/>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514670" y="5553619"/>
            <a:ext cx="883170" cy="461665"/>
          </a:xfrm>
          <a:prstGeom prst="rect">
            <a:avLst/>
          </a:prstGeom>
        </p:spPr>
        <p:txBody>
          <a:bodyPr wrap="square">
            <a:spAutoFit/>
          </a:bodyPr>
          <a:lstStyle/>
          <a:p>
            <a:r>
              <a:rPr lang="en-US" sz="2400" dirty="0" smtClean="0"/>
              <a:t>Chat</a:t>
            </a:r>
            <a:endParaRPr lang="en-US" sz="2400" dirty="0"/>
          </a:p>
        </p:txBody>
      </p:sp>
      <p:sp>
        <p:nvSpPr>
          <p:cNvPr id="4" name="Rectangle 3"/>
          <p:cNvSpPr/>
          <p:nvPr/>
        </p:nvSpPr>
        <p:spPr>
          <a:xfrm>
            <a:off x="4234165" y="6196588"/>
            <a:ext cx="1574526" cy="461665"/>
          </a:xfrm>
          <a:prstGeom prst="rect">
            <a:avLst/>
          </a:prstGeom>
        </p:spPr>
        <p:txBody>
          <a:bodyPr wrap="square">
            <a:spAutoFit/>
          </a:bodyPr>
          <a:lstStyle/>
          <a:p>
            <a:r>
              <a:rPr lang="en-US" sz="2400" dirty="0" smtClean="0"/>
              <a:t>Shopping</a:t>
            </a:r>
            <a:endParaRPr lang="en-US" sz="2400" dirty="0"/>
          </a:p>
        </p:txBody>
      </p:sp>
      <p:grpSp>
        <p:nvGrpSpPr>
          <p:cNvPr id="15" name="Group 14"/>
          <p:cNvGrpSpPr/>
          <p:nvPr/>
        </p:nvGrpSpPr>
        <p:grpSpPr>
          <a:xfrm>
            <a:off x="556725" y="4091257"/>
            <a:ext cx="2294962" cy="2099312"/>
            <a:chOff x="3203351" y="1812203"/>
            <a:chExt cx="2071730" cy="1974044"/>
          </a:xfrm>
        </p:grpSpPr>
        <p:pic>
          <p:nvPicPr>
            <p:cNvPr id="6152" name="Picture 8" descr="http://www.craztechz.com/images/sumcamp/music.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1037" y="1812203"/>
              <a:ext cx="1974044" cy="19740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203351" y="3324582"/>
              <a:ext cx="1084707" cy="461665"/>
            </a:xfrm>
            <a:prstGeom prst="rect">
              <a:avLst/>
            </a:prstGeom>
          </p:spPr>
          <p:txBody>
            <a:bodyPr wrap="square">
              <a:spAutoFit/>
            </a:bodyPr>
            <a:lstStyle/>
            <a:p>
              <a:r>
                <a:rPr lang="en-US" sz="2400" dirty="0" smtClean="0"/>
                <a:t>Music</a:t>
              </a:r>
              <a:endParaRPr lang="en-US" sz="2400" dirty="0"/>
            </a:p>
          </p:txBody>
        </p:sp>
      </p:grpSp>
      <p:pic>
        <p:nvPicPr>
          <p:cNvPr id="6153"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19669" y="3461169"/>
            <a:ext cx="1873172" cy="209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84297" y="284149"/>
            <a:ext cx="2829824" cy="166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779819" y="1913449"/>
            <a:ext cx="926424" cy="461665"/>
          </a:xfrm>
          <a:prstGeom prst="rect">
            <a:avLst/>
          </a:prstGeom>
        </p:spPr>
        <p:txBody>
          <a:bodyPr wrap="square">
            <a:spAutoFit/>
          </a:bodyPr>
          <a:lstStyle/>
          <a:p>
            <a:r>
              <a:rPr lang="en-US" sz="2400" dirty="0" smtClean="0"/>
              <a:t>Video</a:t>
            </a:r>
            <a:endParaRPr lang="en-US" sz="2400" dirty="0"/>
          </a:p>
        </p:txBody>
      </p:sp>
    </p:spTree>
    <p:extLst>
      <p:ext uri="{BB962C8B-B14F-4D97-AF65-F5344CB8AC3E}">
        <p14:creationId xmlns:p14="http://schemas.microsoft.com/office/powerpoint/2010/main" val="3027447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0112" y="366508"/>
            <a:ext cx="3723776" cy="584775"/>
          </a:xfrm>
          <a:prstGeom prst="rect">
            <a:avLst/>
          </a:prstGeom>
          <a:noFill/>
        </p:spPr>
        <p:txBody>
          <a:bodyPr wrap="none" rtlCol="0">
            <a:spAutoFit/>
          </a:bodyPr>
          <a:lstStyle/>
          <a:p>
            <a:r>
              <a:rPr lang="en-US" sz="3200" dirty="0" smtClean="0"/>
              <a:t>Network applications</a:t>
            </a:r>
            <a:endParaRPr lang="en-US" sz="3200" dirty="0"/>
          </a:p>
        </p:txBody>
      </p:sp>
      <p:sp>
        <p:nvSpPr>
          <p:cNvPr id="3" name="TextBox 2"/>
          <p:cNvSpPr txBox="1"/>
          <p:nvPr/>
        </p:nvSpPr>
        <p:spPr>
          <a:xfrm>
            <a:off x="565932" y="5139036"/>
            <a:ext cx="3067956" cy="461665"/>
          </a:xfrm>
          <a:prstGeom prst="rect">
            <a:avLst/>
          </a:prstGeom>
          <a:noFill/>
        </p:spPr>
        <p:txBody>
          <a:bodyPr wrap="none" rtlCol="0">
            <a:spAutoFit/>
          </a:bodyPr>
          <a:lstStyle/>
          <a:p>
            <a:r>
              <a:rPr lang="en-US" sz="2400" dirty="0" smtClean="0"/>
              <a:t>Desktop or stand alone</a:t>
            </a:r>
            <a:endParaRPr lang="en-US" sz="2400" dirty="0"/>
          </a:p>
        </p:txBody>
      </p:sp>
      <p:sp>
        <p:nvSpPr>
          <p:cNvPr id="4" name="TextBox 3"/>
          <p:cNvSpPr txBox="1"/>
          <p:nvPr/>
        </p:nvSpPr>
        <p:spPr>
          <a:xfrm>
            <a:off x="5648150" y="5139037"/>
            <a:ext cx="2078069" cy="461665"/>
          </a:xfrm>
          <a:prstGeom prst="rect">
            <a:avLst/>
          </a:prstGeom>
          <a:noFill/>
        </p:spPr>
        <p:txBody>
          <a:bodyPr wrap="none" rtlCol="0">
            <a:spAutoFit/>
          </a:bodyPr>
          <a:lstStyle/>
          <a:p>
            <a:r>
              <a:rPr lang="en-US" sz="2400" dirty="0" smtClean="0"/>
              <a:t>Network based</a:t>
            </a:r>
            <a:endParaRPr lang="en-US" sz="2400"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2580" y="1682459"/>
            <a:ext cx="849482" cy="8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8424" y="3198266"/>
            <a:ext cx="2337795" cy="174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09704" y="2550611"/>
            <a:ext cx="610694" cy="769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74507" y="2684481"/>
            <a:ext cx="592405" cy="1142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91" y="2361316"/>
            <a:ext cx="2395062" cy="244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958375" y="3899531"/>
            <a:ext cx="1197892" cy="461665"/>
          </a:xfrm>
          <a:prstGeom prst="rect">
            <a:avLst/>
          </a:prstGeom>
          <a:noFill/>
        </p:spPr>
        <p:txBody>
          <a:bodyPr wrap="none" rtlCol="0">
            <a:spAutoFit/>
          </a:bodyPr>
          <a:lstStyle/>
          <a:p>
            <a:r>
              <a:rPr lang="en-US" sz="2400" dirty="0" smtClean="0"/>
              <a:t>Internet</a:t>
            </a:r>
            <a:endParaRPr lang="en-US" dirty="0"/>
          </a:p>
        </p:txBody>
      </p:sp>
      <p:cxnSp>
        <p:nvCxnSpPr>
          <p:cNvPr id="13" name="Straight Arrow Connector 12"/>
          <p:cNvCxnSpPr>
            <a:stCxn id="5" idx="2"/>
          </p:cNvCxnSpPr>
          <p:nvPr/>
        </p:nvCxnSpPr>
        <p:spPr>
          <a:xfrm>
            <a:off x="6557321" y="2550611"/>
            <a:ext cx="0" cy="849730"/>
          </a:xfrm>
          <a:prstGeom prst="straightConnector1">
            <a:avLst/>
          </a:prstGeom>
          <a:ln w="1270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1"/>
          </p:cNvCxnSpPr>
          <p:nvPr/>
        </p:nvCxnSpPr>
        <p:spPr>
          <a:xfrm flipH="1">
            <a:off x="7310928" y="3255729"/>
            <a:ext cx="663579" cy="260017"/>
          </a:xfrm>
          <a:prstGeom prst="straightConnector1">
            <a:avLst/>
          </a:prstGeom>
          <a:ln w="1270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8" idx="3"/>
          </p:cNvCxnSpPr>
          <p:nvPr/>
        </p:nvCxnSpPr>
        <p:spPr>
          <a:xfrm>
            <a:off x="5520398" y="2935247"/>
            <a:ext cx="437977" cy="384636"/>
          </a:xfrm>
          <a:prstGeom prst="straightConnector1">
            <a:avLst/>
          </a:prstGeom>
          <a:ln w="1270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975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3006" y="210353"/>
            <a:ext cx="3156890" cy="584775"/>
          </a:xfrm>
          <a:prstGeom prst="rect">
            <a:avLst/>
          </a:prstGeom>
          <a:noFill/>
        </p:spPr>
        <p:txBody>
          <a:bodyPr wrap="none" rtlCol="0">
            <a:spAutoFit/>
          </a:bodyPr>
          <a:lstStyle/>
          <a:p>
            <a:r>
              <a:rPr lang="en-US" sz="3200" dirty="0" smtClean="0"/>
              <a:t>Implications for …</a:t>
            </a:r>
            <a:endParaRPr lang="en-US" sz="3200" dirty="0"/>
          </a:p>
        </p:txBody>
      </p:sp>
      <p:graphicFrame>
        <p:nvGraphicFramePr>
          <p:cNvPr id="3" name="Diagram 2"/>
          <p:cNvGraphicFramePr/>
          <p:nvPr>
            <p:extLst>
              <p:ext uri="{D42A27DB-BD31-4B8C-83A1-F6EECF244321}">
                <p14:modId xmlns:p14="http://schemas.microsoft.com/office/powerpoint/2010/main" val="2940016849"/>
              </p:ext>
            </p:extLst>
          </p:nvPr>
        </p:nvGraphicFramePr>
        <p:xfrm>
          <a:off x="2544268" y="3698249"/>
          <a:ext cx="3484602" cy="2473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943" y="1142062"/>
            <a:ext cx="2696706" cy="3116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58540" y="1306787"/>
            <a:ext cx="3652248" cy="2304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27305" y="4212750"/>
            <a:ext cx="1527982" cy="461665"/>
          </a:xfrm>
          <a:prstGeom prst="rect">
            <a:avLst/>
          </a:prstGeom>
          <a:noFill/>
        </p:spPr>
        <p:txBody>
          <a:bodyPr wrap="none" rtlCol="0">
            <a:spAutoFit/>
          </a:bodyPr>
          <a:lstStyle/>
          <a:p>
            <a:r>
              <a:rPr lang="en-US" sz="2400" dirty="0" smtClean="0"/>
              <a:t>Individuals</a:t>
            </a:r>
            <a:endParaRPr lang="en-US" sz="2400" dirty="0"/>
          </a:p>
        </p:txBody>
      </p:sp>
      <p:sp>
        <p:nvSpPr>
          <p:cNvPr id="6" name="Rectangle 5"/>
          <p:cNvSpPr/>
          <p:nvPr/>
        </p:nvSpPr>
        <p:spPr>
          <a:xfrm>
            <a:off x="3364176" y="5844127"/>
            <a:ext cx="1888337" cy="461665"/>
          </a:xfrm>
          <a:prstGeom prst="rect">
            <a:avLst/>
          </a:prstGeom>
        </p:spPr>
        <p:txBody>
          <a:bodyPr wrap="none">
            <a:spAutoFit/>
          </a:bodyPr>
          <a:lstStyle/>
          <a:p>
            <a:r>
              <a:rPr lang="en-US" sz="2400" dirty="0" smtClean="0"/>
              <a:t>Organizations</a:t>
            </a:r>
            <a:endParaRPr lang="en-US" sz="2400" dirty="0"/>
          </a:p>
        </p:txBody>
      </p:sp>
      <p:sp>
        <p:nvSpPr>
          <p:cNvPr id="10" name="TextBox 9"/>
          <p:cNvSpPr txBox="1"/>
          <p:nvPr/>
        </p:nvSpPr>
        <p:spPr>
          <a:xfrm>
            <a:off x="6443522" y="3687217"/>
            <a:ext cx="1082284" cy="461665"/>
          </a:xfrm>
          <a:prstGeom prst="rect">
            <a:avLst/>
          </a:prstGeom>
          <a:noFill/>
        </p:spPr>
        <p:txBody>
          <a:bodyPr wrap="none" rtlCol="0">
            <a:spAutoFit/>
          </a:bodyPr>
          <a:lstStyle/>
          <a:p>
            <a:r>
              <a:rPr lang="en-US" sz="2400" dirty="0" smtClean="0"/>
              <a:t>Society</a:t>
            </a:r>
            <a:endParaRPr lang="en-US" sz="2400" dirty="0"/>
          </a:p>
        </p:txBody>
      </p:sp>
    </p:spTree>
    <p:extLst>
      <p:ext uri="{BB962C8B-B14F-4D97-AF65-F5344CB8AC3E}">
        <p14:creationId xmlns:p14="http://schemas.microsoft.com/office/powerpoint/2010/main" val="3488754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bm-305-ram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162" y="1123629"/>
            <a:ext cx="2458134" cy="228020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transistor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0384" y="1294507"/>
            <a:ext cx="2285136" cy="24403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PDR132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90050" y="4281415"/>
            <a:ext cx="2499093" cy="19953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23769" y="232474"/>
            <a:ext cx="2065374" cy="584775"/>
          </a:xfrm>
          <a:prstGeom prst="rect">
            <a:avLst/>
          </a:prstGeom>
          <a:noFill/>
        </p:spPr>
        <p:txBody>
          <a:bodyPr wrap="none" rtlCol="0">
            <a:spAutoFit/>
          </a:bodyPr>
          <a:lstStyle/>
          <a:p>
            <a:r>
              <a:rPr lang="en-US" sz="3200" dirty="0" smtClean="0"/>
              <a:t>Technology</a:t>
            </a:r>
            <a:endParaRPr lang="en-US" sz="3200" dirty="0"/>
          </a:p>
        </p:txBody>
      </p:sp>
      <p:sp>
        <p:nvSpPr>
          <p:cNvPr id="6" name="TextBox 5"/>
          <p:cNvSpPr txBox="1"/>
          <p:nvPr/>
        </p:nvSpPr>
        <p:spPr>
          <a:xfrm>
            <a:off x="625586" y="3273181"/>
            <a:ext cx="1131400" cy="461665"/>
          </a:xfrm>
          <a:prstGeom prst="rect">
            <a:avLst/>
          </a:prstGeom>
          <a:noFill/>
        </p:spPr>
        <p:txBody>
          <a:bodyPr wrap="none" rtlCol="0">
            <a:spAutoFit/>
          </a:bodyPr>
          <a:lstStyle/>
          <a:p>
            <a:r>
              <a:rPr lang="en-US" sz="2400" dirty="0" smtClean="0"/>
              <a:t>Storage</a:t>
            </a:r>
            <a:endParaRPr lang="en-US" sz="2400" dirty="0"/>
          </a:p>
        </p:txBody>
      </p:sp>
      <p:sp>
        <p:nvSpPr>
          <p:cNvPr id="7" name="TextBox 6"/>
          <p:cNvSpPr txBox="1"/>
          <p:nvPr/>
        </p:nvSpPr>
        <p:spPr>
          <a:xfrm>
            <a:off x="625586" y="5815148"/>
            <a:ext cx="2163734" cy="461665"/>
          </a:xfrm>
          <a:prstGeom prst="rect">
            <a:avLst/>
          </a:prstGeom>
          <a:noFill/>
        </p:spPr>
        <p:txBody>
          <a:bodyPr wrap="none" rtlCol="0">
            <a:spAutoFit/>
          </a:bodyPr>
          <a:lstStyle/>
          <a:p>
            <a:r>
              <a:rPr lang="en-US" sz="2400" dirty="0" smtClean="0"/>
              <a:t>Communicatio</a:t>
            </a:r>
            <a:r>
              <a:rPr lang="en-US" sz="2400" dirty="0"/>
              <a:t>n</a:t>
            </a:r>
          </a:p>
        </p:txBody>
      </p:sp>
      <p:sp>
        <p:nvSpPr>
          <p:cNvPr id="8" name="TextBox 7"/>
          <p:cNvSpPr txBox="1"/>
          <p:nvPr/>
        </p:nvSpPr>
        <p:spPr>
          <a:xfrm>
            <a:off x="6575017" y="3872590"/>
            <a:ext cx="1535870" cy="830997"/>
          </a:xfrm>
          <a:prstGeom prst="rect">
            <a:avLst/>
          </a:prstGeom>
          <a:noFill/>
        </p:spPr>
        <p:txBody>
          <a:bodyPr wrap="none" rtlCol="0">
            <a:spAutoFit/>
          </a:bodyPr>
          <a:lstStyle/>
          <a:p>
            <a:r>
              <a:rPr lang="en-US" sz="2400" dirty="0" smtClean="0"/>
              <a:t>Memory &amp;</a:t>
            </a:r>
          </a:p>
          <a:p>
            <a:r>
              <a:rPr lang="en-US" sz="2400" dirty="0" smtClean="0"/>
              <a:t>processing</a:t>
            </a:r>
            <a:endParaRPr lang="en-US" sz="2400" dirty="0"/>
          </a:p>
        </p:txBody>
      </p:sp>
    </p:spTree>
    <p:extLst>
      <p:ext uri="{BB962C8B-B14F-4D97-AF65-F5344CB8AC3E}">
        <p14:creationId xmlns:p14="http://schemas.microsoft.com/office/powerpoint/2010/main" val="1414858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images1.cpcache.com/product/42341631v0_480x480_Front_Color-BlackWhi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072" y="603156"/>
            <a:ext cx="3168500" cy="3168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070100" y="203571"/>
            <a:ext cx="1003801" cy="584775"/>
          </a:xfrm>
          <a:prstGeom prst="rect">
            <a:avLst/>
          </a:prstGeom>
        </p:spPr>
        <p:txBody>
          <a:bodyPr wrap="none">
            <a:spAutoFit/>
          </a:bodyPr>
          <a:lstStyle/>
          <a:p>
            <a:pPr lvl="0"/>
            <a:r>
              <a:rPr lang="en-US" sz="3200" dirty="0">
                <a:solidFill>
                  <a:prstClr val="black"/>
                </a:solidFill>
              </a:rPr>
              <a:t>Skills</a:t>
            </a:r>
          </a:p>
        </p:txBody>
      </p:sp>
      <p:pic>
        <p:nvPicPr>
          <p:cNvPr id="4" name="Picture 7" descr="monalis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018" y="680309"/>
            <a:ext cx="1780450" cy="27726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1546" y="3519029"/>
            <a:ext cx="2281394" cy="461665"/>
          </a:xfrm>
          <a:prstGeom prst="rect">
            <a:avLst/>
          </a:prstGeom>
          <a:noFill/>
        </p:spPr>
        <p:txBody>
          <a:bodyPr wrap="none" rtlCol="0">
            <a:spAutoFit/>
          </a:bodyPr>
          <a:lstStyle/>
          <a:p>
            <a:r>
              <a:rPr lang="en-US" sz="2400" dirty="0" smtClean="0"/>
              <a:t>Content creation</a:t>
            </a:r>
            <a:endParaRPr lang="en-US" sz="2400" dirty="0"/>
          </a:p>
        </p:txBody>
      </p:sp>
      <p:sp>
        <p:nvSpPr>
          <p:cNvPr id="7" name="TextBox 6"/>
          <p:cNvSpPr txBox="1"/>
          <p:nvPr/>
        </p:nvSpPr>
        <p:spPr>
          <a:xfrm>
            <a:off x="5286847" y="3540824"/>
            <a:ext cx="3324949" cy="461665"/>
          </a:xfrm>
          <a:prstGeom prst="rect">
            <a:avLst/>
          </a:prstGeom>
          <a:noFill/>
        </p:spPr>
        <p:txBody>
          <a:bodyPr wrap="none" rtlCol="0">
            <a:spAutoFit/>
          </a:bodyPr>
          <a:lstStyle/>
          <a:p>
            <a:r>
              <a:rPr lang="en-US" sz="2400" dirty="0" smtClean="0"/>
              <a:t>Application development</a:t>
            </a:r>
            <a:endParaRPr lang="en-US" sz="2400" dirty="0"/>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1958" y="4297579"/>
            <a:ext cx="3100084" cy="2061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122042" y="5917351"/>
            <a:ext cx="1423788" cy="461665"/>
          </a:xfrm>
          <a:prstGeom prst="rect">
            <a:avLst/>
          </a:prstGeom>
          <a:noFill/>
        </p:spPr>
        <p:txBody>
          <a:bodyPr wrap="none" rtlCol="0">
            <a:spAutoFit/>
          </a:bodyPr>
          <a:lstStyle/>
          <a:p>
            <a:r>
              <a:rPr lang="en-US" sz="2400" dirty="0" smtClean="0"/>
              <a:t>User skills</a:t>
            </a:r>
            <a:endParaRPr lang="en-US" sz="2400" dirty="0"/>
          </a:p>
        </p:txBody>
      </p:sp>
    </p:spTree>
    <p:extLst>
      <p:ext uri="{BB962C8B-B14F-4D97-AF65-F5344CB8AC3E}">
        <p14:creationId xmlns:p14="http://schemas.microsoft.com/office/powerpoint/2010/main" val="4094770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8385</TotalTime>
  <Words>1810</Words>
  <Application>Microsoft Office PowerPoint</Application>
  <PresentationFormat>On-screen Show (4:3)</PresentationFormat>
  <Paragraphs>225</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Course overview</vt:lpstr>
      <vt:lpstr>PowerPoint Presentation</vt:lpstr>
      <vt:lpstr>Skills and concepts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User skills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dc:creator>
  <cp:lastModifiedBy>Larry</cp:lastModifiedBy>
  <cp:revision>120</cp:revision>
  <cp:lastPrinted>2010-07-27T18:38:25Z</cp:lastPrinted>
  <dcterms:created xsi:type="dcterms:W3CDTF">2010-06-22T08:26:00Z</dcterms:created>
  <dcterms:modified xsi:type="dcterms:W3CDTF">2014-08-25T09:54:51Z</dcterms:modified>
</cp:coreProperties>
</file>