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2"/>
  </p:notesMasterIdLst>
  <p:sldIdLst>
    <p:sldId id="257" r:id="rId2"/>
    <p:sldId id="289" r:id="rId3"/>
    <p:sldId id="290" r:id="rId4"/>
    <p:sldId id="305" r:id="rId5"/>
    <p:sldId id="306" r:id="rId6"/>
    <p:sldId id="307" r:id="rId7"/>
    <p:sldId id="293" r:id="rId8"/>
    <p:sldId id="304" r:id="rId9"/>
    <p:sldId id="292" r:id="rId10"/>
    <p:sldId id="297" r:id="rId11"/>
    <p:sldId id="311" r:id="rId12"/>
    <p:sldId id="308" r:id="rId13"/>
    <p:sldId id="310" r:id="rId14"/>
    <p:sldId id="309" r:id="rId15"/>
    <p:sldId id="302" r:id="rId16"/>
    <p:sldId id="298" r:id="rId17"/>
    <p:sldId id="299" r:id="rId18"/>
    <p:sldId id="300" r:id="rId19"/>
    <p:sldId id="315" r:id="rId20"/>
    <p:sldId id="316" r:id="rId21"/>
    <p:sldId id="317" r:id="rId22"/>
    <p:sldId id="324" r:id="rId23"/>
    <p:sldId id="320" r:id="rId24"/>
    <p:sldId id="327" r:id="rId25"/>
    <p:sldId id="321" r:id="rId26"/>
    <p:sldId id="330" r:id="rId27"/>
    <p:sldId id="322" r:id="rId28"/>
    <p:sldId id="319" r:id="rId29"/>
    <p:sldId id="323" r:id="rId30"/>
    <p:sldId id="326" r:id="rId31"/>
    <p:sldId id="318" r:id="rId32"/>
    <p:sldId id="313" r:id="rId33"/>
    <p:sldId id="314" r:id="rId34"/>
    <p:sldId id="378" r:id="rId35"/>
    <p:sldId id="331" r:id="rId36"/>
    <p:sldId id="361" r:id="rId37"/>
    <p:sldId id="341" r:id="rId38"/>
    <p:sldId id="333" r:id="rId39"/>
    <p:sldId id="379" r:id="rId40"/>
    <p:sldId id="358" r:id="rId41"/>
    <p:sldId id="362" r:id="rId42"/>
    <p:sldId id="376" r:id="rId43"/>
    <p:sldId id="360" r:id="rId44"/>
    <p:sldId id="371" r:id="rId45"/>
    <p:sldId id="375" r:id="rId46"/>
    <p:sldId id="363" r:id="rId47"/>
    <p:sldId id="359" r:id="rId48"/>
    <p:sldId id="336" r:id="rId49"/>
    <p:sldId id="337" r:id="rId50"/>
    <p:sldId id="350" r:id="rId51"/>
    <p:sldId id="351" r:id="rId52"/>
    <p:sldId id="343" r:id="rId53"/>
    <p:sldId id="348" r:id="rId54"/>
    <p:sldId id="345" r:id="rId55"/>
    <p:sldId id="347" r:id="rId56"/>
    <p:sldId id="349" r:id="rId57"/>
    <p:sldId id="338" r:id="rId58"/>
    <p:sldId id="356" r:id="rId59"/>
    <p:sldId id="364" r:id="rId60"/>
    <p:sldId id="370" r:id="rId61"/>
    <p:sldId id="377" r:id="rId62"/>
    <p:sldId id="339" r:id="rId63"/>
    <p:sldId id="334" r:id="rId64"/>
    <p:sldId id="382" r:id="rId65"/>
    <p:sldId id="381" r:id="rId66"/>
    <p:sldId id="383" r:id="rId67"/>
    <p:sldId id="418" r:id="rId68"/>
    <p:sldId id="419" r:id="rId69"/>
    <p:sldId id="388" r:id="rId70"/>
    <p:sldId id="393" r:id="rId71"/>
    <p:sldId id="391" r:id="rId72"/>
    <p:sldId id="394" r:id="rId73"/>
    <p:sldId id="396" r:id="rId74"/>
    <p:sldId id="430" r:id="rId75"/>
    <p:sldId id="398" r:id="rId76"/>
    <p:sldId id="399" r:id="rId77"/>
    <p:sldId id="410" r:id="rId78"/>
    <p:sldId id="411" r:id="rId79"/>
    <p:sldId id="412" r:id="rId80"/>
    <p:sldId id="414" r:id="rId81"/>
    <p:sldId id="413" r:id="rId82"/>
    <p:sldId id="415" r:id="rId83"/>
    <p:sldId id="421" r:id="rId84"/>
    <p:sldId id="389" r:id="rId85"/>
    <p:sldId id="407" r:id="rId86"/>
    <p:sldId id="406" r:id="rId87"/>
    <p:sldId id="401" r:id="rId88"/>
    <p:sldId id="431" r:id="rId89"/>
    <p:sldId id="422" r:id="rId90"/>
    <p:sldId id="450" r:id="rId91"/>
    <p:sldId id="448" r:id="rId92"/>
    <p:sldId id="449" r:id="rId93"/>
    <p:sldId id="458" r:id="rId94"/>
    <p:sldId id="481" r:id="rId95"/>
    <p:sldId id="459" r:id="rId96"/>
    <p:sldId id="460" r:id="rId97"/>
    <p:sldId id="461" r:id="rId98"/>
    <p:sldId id="463" r:id="rId99"/>
    <p:sldId id="438" r:id="rId100"/>
    <p:sldId id="424" r:id="rId101"/>
    <p:sldId id="423" r:id="rId102"/>
    <p:sldId id="432" r:id="rId103"/>
    <p:sldId id="435" r:id="rId104"/>
    <p:sldId id="467" r:id="rId105"/>
    <p:sldId id="468" r:id="rId106"/>
    <p:sldId id="469" r:id="rId107"/>
    <p:sldId id="470" r:id="rId108"/>
    <p:sldId id="471" r:id="rId109"/>
    <p:sldId id="472" r:id="rId110"/>
    <p:sldId id="488" r:id="rId111"/>
    <p:sldId id="489" r:id="rId112"/>
    <p:sldId id="490" r:id="rId113"/>
    <p:sldId id="491" r:id="rId114"/>
    <p:sldId id="492" r:id="rId115"/>
    <p:sldId id="536" r:id="rId116"/>
    <p:sldId id="479" r:id="rId117"/>
    <p:sldId id="561" r:id="rId118"/>
    <p:sldId id="521" r:id="rId119"/>
    <p:sldId id="522" r:id="rId120"/>
    <p:sldId id="523" r:id="rId121"/>
    <p:sldId id="527" r:id="rId122"/>
    <p:sldId id="559" r:id="rId123"/>
    <p:sldId id="528" r:id="rId124"/>
    <p:sldId id="541" r:id="rId125"/>
    <p:sldId id="529" r:id="rId126"/>
    <p:sldId id="530" r:id="rId127"/>
    <p:sldId id="560" r:id="rId128"/>
    <p:sldId id="531" r:id="rId129"/>
    <p:sldId id="553" r:id="rId130"/>
    <p:sldId id="554" r:id="rId131"/>
    <p:sldId id="557" r:id="rId132"/>
    <p:sldId id="558" r:id="rId133"/>
    <p:sldId id="555" r:id="rId134"/>
    <p:sldId id="556" r:id="rId135"/>
    <p:sldId id="574" r:id="rId136"/>
    <p:sldId id="565" r:id="rId137"/>
    <p:sldId id="566" r:id="rId138"/>
    <p:sldId id="568" r:id="rId139"/>
    <p:sldId id="569" r:id="rId140"/>
    <p:sldId id="573" r:id="rId141"/>
    <p:sldId id="571" r:id="rId142"/>
    <p:sldId id="570" r:id="rId143"/>
    <p:sldId id="572" r:id="rId144"/>
    <p:sldId id="576" r:id="rId145"/>
    <p:sldId id="581" r:id="rId146"/>
    <p:sldId id="582" r:id="rId147"/>
    <p:sldId id="587" r:id="rId148"/>
    <p:sldId id="544" r:id="rId149"/>
    <p:sldId id="545" r:id="rId150"/>
    <p:sldId id="575" r:id="rId151"/>
    <p:sldId id="606" r:id="rId152"/>
    <p:sldId id="589" r:id="rId153"/>
    <p:sldId id="590" r:id="rId154"/>
    <p:sldId id="613" r:id="rId155"/>
    <p:sldId id="611" r:id="rId156"/>
    <p:sldId id="612" r:id="rId157"/>
    <p:sldId id="591" r:id="rId158"/>
    <p:sldId id="610" r:id="rId159"/>
    <p:sldId id="620" r:id="rId160"/>
    <p:sldId id="640" r:id="rId161"/>
    <p:sldId id="643" r:id="rId162"/>
    <p:sldId id="644" r:id="rId163"/>
    <p:sldId id="642" r:id="rId164"/>
    <p:sldId id="595" r:id="rId165"/>
    <p:sldId id="651" r:id="rId166"/>
    <p:sldId id="664" r:id="rId167"/>
    <p:sldId id="662" r:id="rId168"/>
    <p:sldId id="648" r:id="rId169"/>
    <p:sldId id="649" r:id="rId170"/>
    <p:sldId id="596" r:id="rId171"/>
    <p:sldId id="661" r:id="rId172"/>
    <p:sldId id="668" r:id="rId173"/>
    <p:sldId id="665" r:id="rId174"/>
    <p:sldId id="654" r:id="rId175"/>
    <p:sldId id="645" r:id="rId176"/>
    <p:sldId id="646" r:id="rId177"/>
    <p:sldId id="647" r:id="rId178"/>
    <p:sldId id="666" r:id="rId179"/>
    <p:sldId id="653" r:id="rId180"/>
    <p:sldId id="701" r:id="rId181"/>
    <p:sldId id="702" r:id="rId182"/>
    <p:sldId id="703" r:id="rId183"/>
    <p:sldId id="675" r:id="rId184"/>
    <p:sldId id="676" r:id="rId185"/>
    <p:sldId id="677" r:id="rId186"/>
    <p:sldId id="678" r:id="rId187"/>
    <p:sldId id="695" r:id="rId188"/>
    <p:sldId id="674" r:id="rId189"/>
    <p:sldId id="671" r:id="rId190"/>
    <p:sldId id="681" r:id="rId191"/>
    <p:sldId id="276" r:id="rId192"/>
    <p:sldId id="288" r:id="rId193"/>
    <p:sldId id="688" r:id="rId194"/>
    <p:sldId id="689" r:id="rId195"/>
    <p:sldId id="696" r:id="rId196"/>
    <p:sldId id="268" r:id="rId197"/>
    <p:sldId id="685" r:id="rId198"/>
    <p:sldId id="686" r:id="rId199"/>
    <p:sldId id="687" r:id="rId200"/>
    <p:sldId id="704" r:id="rId201"/>
    <p:sldId id="705" r:id="rId202"/>
    <p:sldId id="692" r:id="rId203"/>
    <p:sldId id="712" r:id="rId204"/>
    <p:sldId id="656" r:id="rId205"/>
    <p:sldId id="698" r:id="rId206"/>
    <p:sldId id="615" r:id="rId207"/>
    <p:sldId id="707" r:id="rId208"/>
    <p:sldId id="706" r:id="rId209"/>
    <p:sldId id="713" r:id="rId210"/>
    <p:sldId id="699" r:id="rId211"/>
    <p:sldId id="278" r:id="rId212"/>
    <p:sldId id="279" r:id="rId213"/>
    <p:sldId id="269" r:id="rId214"/>
    <p:sldId id="282" r:id="rId215"/>
    <p:sldId id="340" r:id="rId216"/>
    <p:sldId id="295" r:id="rId217"/>
    <p:sldId id="725" r:id="rId218"/>
    <p:sldId id="726" r:id="rId219"/>
    <p:sldId id="690" r:id="rId220"/>
    <p:sldId id="728" r:id="rId221"/>
    <p:sldId id="267" r:id="rId222"/>
    <p:sldId id="727" r:id="rId223"/>
    <p:sldId id="281" r:id="rId224"/>
    <p:sldId id="709" r:id="rId225"/>
    <p:sldId id="710" r:id="rId226"/>
    <p:sldId id="731" r:id="rId227"/>
    <p:sldId id="729" r:id="rId228"/>
    <p:sldId id="730" r:id="rId229"/>
    <p:sldId id="711" r:id="rId230"/>
    <p:sldId id="714" r:id="rId231"/>
    <p:sldId id="715" r:id="rId232"/>
    <p:sldId id="716" r:id="rId233"/>
    <p:sldId id="717" r:id="rId234"/>
    <p:sldId id="718" r:id="rId235"/>
    <p:sldId id="719" r:id="rId236"/>
    <p:sldId id="720" r:id="rId237"/>
    <p:sldId id="721" r:id="rId238"/>
    <p:sldId id="673" r:id="rId239"/>
    <p:sldId id="684" r:id="rId240"/>
    <p:sldId id="683" r:id="rId241"/>
    <p:sldId id="301" r:id="rId242"/>
    <p:sldId id="682" r:id="rId243"/>
    <p:sldId id="650" r:id="rId244"/>
    <p:sldId id="658" r:id="rId245"/>
    <p:sldId id="708" r:id="rId246"/>
    <p:sldId id="623" r:id="rId247"/>
    <p:sldId id="622" r:id="rId248"/>
    <p:sldId id="616" r:id="rId249"/>
    <p:sldId id="627" r:id="rId250"/>
    <p:sldId id="619" r:id="rId251"/>
    <p:sldId id="547" r:id="rId252"/>
    <p:sldId id="602" r:id="rId253"/>
    <p:sldId id="601" r:id="rId254"/>
    <p:sldId id="603" r:id="rId255"/>
    <p:sldId id="604" r:id="rId256"/>
    <p:sldId id="548" r:id="rId257"/>
    <p:sldId id="533" r:id="rId258"/>
    <p:sldId id="495" r:id="rId259"/>
    <p:sldId id="473" r:id="rId260"/>
    <p:sldId id="474" r:id="rId261"/>
    <p:sldId id="475" r:id="rId262"/>
    <p:sldId id="476" r:id="rId263"/>
    <p:sldId id="482" r:id="rId264"/>
    <p:sldId id="477" r:id="rId265"/>
    <p:sldId id="478" r:id="rId266"/>
    <p:sldId id="483" r:id="rId267"/>
    <p:sldId id="539" r:id="rId268"/>
    <p:sldId id="501" r:id="rId269"/>
    <p:sldId id="502" r:id="rId270"/>
    <p:sldId id="563" r:id="rId271"/>
    <p:sldId id="503" r:id="rId272"/>
    <p:sldId id="484" r:id="rId273"/>
    <p:sldId id="404" r:id="rId274"/>
    <p:sldId id="373" r:id="rId275"/>
    <p:sldId id="374" r:id="rId276"/>
    <p:sldId id="387" r:id="rId277"/>
    <p:sldId id="400" r:id="rId278"/>
    <p:sldId id="465" r:id="rId279"/>
    <p:sldId id="441" r:id="rId280"/>
    <p:sldId id="562" r:id="rId2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0ED0B9-F327-4BB6-BD4B-6AEE49E9E1A7}" v="609" dt="2020-05-07T01:05:02.9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64269" autoAdjust="0"/>
  </p:normalViewPr>
  <p:slideViewPr>
    <p:cSldViewPr snapToGrid="0" showGuides="1">
      <p:cViewPr varScale="1">
        <p:scale>
          <a:sx n="75" d="100"/>
          <a:sy n="75" d="100"/>
        </p:scale>
        <p:origin x="896" y="44"/>
      </p:cViewPr>
      <p:guideLst>
        <p:guide orient="horz" pos="314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notesMaster" Target="notesMasters/notesMaster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presProps" Target="presProp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tableStyles" Target="tableStyles.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microsoft.com/office/2016/11/relationships/changesInfo" Target="changesInfos/changesInfo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microsoft.com/office/2015/10/relationships/revisionInfo" Target="revisionInfo.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ry Press" userId="0ada1fc728725202" providerId="LiveId" clId="{A20ED0B9-F327-4BB6-BD4B-6AEE49E9E1A7}"/>
    <pc:docChg chg="undo redo custSel addSld delSld modSld sldOrd">
      <pc:chgData name="Larry Press" userId="0ada1fc728725202" providerId="LiveId" clId="{A20ED0B9-F327-4BB6-BD4B-6AEE49E9E1A7}" dt="2020-05-07T01:07:05.214" v="21673" actId="1076"/>
      <pc:docMkLst>
        <pc:docMk/>
      </pc:docMkLst>
      <pc:sldChg chg="modSp add mod">
        <pc:chgData name="Larry Press" userId="0ada1fc728725202" providerId="LiveId" clId="{A20ED0B9-F327-4BB6-BD4B-6AEE49E9E1A7}" dt="2020-05-06T22:12:08.604" v="20972" actId="113"/>
        <pc:sldMkLst>
          <pc:docMk/>
          <pc:sldMk cId="3335057256" sldId="267"/>
        </pc:sldMkLst>
        <pc:spChg chg="mod">
          <ac:chgData name="Larry Press" userId="0ada1fc728725202" providerId="LiveId" clId="{A20ED0B9-F327-4BB6-BD4B-6AEE49E9E1A7}" dt="2020-05-06T22:12:08.604" v="20972" actId="113"/>
          <ac:spMkLst>
            <pc:docMk/>
            <pc:sldMk cId="3335057256" sldId="267"/>
            <ac:spMk id="35843" creationId="{00000000-0000-0000-0000-000000000000}"/>
          </ac:spMkLst>
        </pc:spChg>
      </pc:sldChg>
      <pc:sldChg chg="add del">
        <pc:chgData name="Larry Press" userId="0ada1fc728725202" providerId="LiveId" clId="{A20ED0B9-F327-4BB6-BD4B-6AEE49E9E1A7}" dt="2020-04-29T22:03:50.149" v="8421" actId="2696"/>
        <pc:sldMkLst>
          <pc:docMk/>
          <pc:sldMk cId="1398057399" sldId="268"/>
        </pc:sldMkLst>
      </pc:sldChg>
      <pc:sldChg chg="add">
        <pc:chgData name="Larry Press" userId="0ada1fc728725202" providerId="LiveId" clId="{A20ED0B9-F327-4BB6-BD4B-6AEE49E9E1A7}" dt="2020-04-29T22:04:05.298" v="8422"/>
        <pc:sldMkLst>
          <pc:docMk/>
          <pc:sldMk cId="2324111102" sldId="268"/>
        </pc:sldMkLst>
      </pc:sldChg>
      <pc:sldChg chg="add del">
        <pc:chgData name="Larry Press" userId="0ada1fc728725202" providerId="LiveId" clId="{A20ED0B9-F327-4BB6-BD4B-6AEE49E9E1A7}" dt="2020-05-06T20:49:14.065" v="20104" actId="2696"/>
        <pc:sldMkLst>
          <pc:docMk/>
          <pc:sldMk cId="509827252" sldId="269"/>
        </pc:sldMkLst>
      </pc:sldChg>
      <pc:sldChg chg="add modNotesTx">
        <pc:chgData name="Larry Press" userId="0ada1fc728725202" providerId="LiveId" clId="{A20ED0B9-F327-4BB6-BD4B-6AEE49E9E1A7}" dt="2020-05-06T20:51:54.343" v="20297" actId="20577"/>
        <pc:sldMkLst>
          <pc:docMk/>
          <pc:sldMk cId="1955362884" sldId="269"/>
        </pc:sldMkLst>
      </pc:sldChg>
      <pc:sldChg chg="add del">
        <pc:chgData name="Larry Press" userId="0ada1fc728725202" providerId="LiveId" clId="{A20ED0B9-F327-4BB6-BD4B-6AEE49E9E1A7}" dt="2020-04-28T20:59:42.295" v="6525" actId="2696"/>
        <pc:sldMkLst>
          <pc:docMk/>
          <pc:sldMk cId="3172911482" sldId="271"/>
        </pc:sldMkLst>
      </pc:sldChg>
      <pc:sldChg chg="modSp add mod">
        <pc:chgData name="Larry Press" userId="0ada1fc728725202" providerId="LiveId" clId="{A20ED0B9-F327-4BB6-BD4B-6AEE49E9E1A7}" dt="2020-05-01T07:04:16.497" v="9411" actId="20577"/>
        <pc:sldMkLst>
          <pc:docMk/>
          <pc:sldMk cId="927845052" sldId="276"/>
        </pc:sldMkLst>
        <pc:spChg chg="mod">
          <ac:chgData name="Larry Press" userId="0ada1fc728725202" providerId="LiveId" clId="{A20ED0B9-F327-4BB6-BD4B-6AEE49E9E1A7}" dt="2020-05-01T07:03:54.285" v="9399" actId="20577"/>
          <ac:spMkLst>
            <pc:docMk/>
            <pc:sldMk cId="927845052" sldId="276"/>
            <ac:spMk id="70663" creationId="{00000000-0000-0000-0000-000000000000}"/>
          </ac:spMkLst>
        </pc:spChg>
        <pc:spChg chg="mod">
          <ac:chgData name="Larry Press" userId="0ada1fc728725202" providerId="LiveId" clId="{A20ED0B9-F327-4BB6-BD4B-6AEE49E9E1A7}" dt="2020-05-01T07:04:16.497" v="9411" actId="20577"/>
          <ac:spMkLst>
            <pc:docMk/>
            <pc:sldMk cId="927845052" sldId="276"/>
            <ac:spMk id="70664" creationId="{00000000-0000-0000-0000-000000000000}"/>
          </ac:spMkLst>
        </pc:spChg>
      </pc:sldChg>
      <pc:sldChg chg="add del modNotesTx">
        <pc:chgData name="Larry Press" userId="0ada1fc728725202" providerId="LiveId" clId="{A20ED0B9-F327-4BB6-BD4B-6AEE49E9E1A7}" dt="2020-04-29T21:58:41.112" v="8398" actId="2696"/>
        <pc:sldMkLst>
          <pc:docMk/>
          <pc:sldMk cId="1810202330" sldId="276"/>
        </pc:sldMkLst>
      </pc:sldChg>
      <pc:sldChg chg="add del">
        <pc:chgData name="Larry Press" userId="0ada1fc728725202" providerId="LiveId" clId="{A20ED0B9-F327-4BB6-BD4B-6AEE49E9E1A7}" dt="2020-04-28T20:59:30.008" v="6523" actId="2696"/>
        <pc:sldMkLst>
          <pc:docMk/>
          <pc:sldMk cId="2678179278" sldId="277"/>
        </pc:sldMkLst>
      </pc:sldChg>
      <pc:sldChg chg="add del">
        <pc:chgData name="Larry Press" userId="0ada1fc728725202" providerId="LiveId" clId="{A20ED0B9-F327-4BB6-BD4B-6AEE49E9E1A7}" dt="2020-05-06T20:42:06.247" v="19795" actId="2696"/>
        <pc:sldMkLst>
          <pc:docMk/>
          <pc:sldMk cId="2407565334" sldId="278"/>
        </pc:sldMkLst>
      </pc:sldChg>
      <pc:sldChg chg="add modNotesTx">
        <pc:chgData name="Larry Press" userId="0ada1fc728725202" providerId="LiveId" clId="{A20ED0B9-F327-4BB6-BD4B-6AEE49E9E1A7}" dt="2020-05-06T20:46:09.965" v="20042" actId="20577"/>
        <pc:sldMkLst>
          <pc:docMk/>
          <pc:sldMk cId="3071300167" sldId="278"/>
        </pc:sldMkLst>
      </pc:sldChg>
      <pc:sldChg chg="add modNotesTx">
        <pc:chgData name="Larry Press" userId="0ada1fc728725202" providerId="LiveId" clId="{A20ED0B9-F327-4BB6-BD4B-6AEE49E9E1A7}" dt="2020-05-06T20:47:31.574" v="20103" actId="20577"/>
        <pc:sldMkLst>
          <pc:docMk/>
          <pc:sldMk cId="839620930" sldId="279"/>
        </pc:sldMkLst>
      </pc:sldChg>
      <pc:sldChg chg="add del">
        <pc:chgData name="Larry Press" userId="0ada1fc728725202" providerId="LiveId" clId="{A20ED0B9-F327-4BB6-BD4B-6AEE49E9E1A7}" dt="2020-05-06T20:42:06.247" v="19795" actId="2696"/>
        <pc:sldMkLst>
          <pc:docMk/>
          <pc:sldMk cId="3025109631" sldId="279"/>
        </pc:sldMkLst>
      </pc:sldChg>
      <pc:sldChg chg="add">
        <pc:chgData name="Larry Press" userId="0ada1fc728725202" providerId="LiveId" clId="{A20ED0B9-F327-4BB6-BD4B-6AEE49E9E1A7}" dt="2020-05-06T22:06:20.511" v="20899"/>
        <pc:sldMkLst>
          <pc:docMk/>
          <pc:sldMk cId="127964673" sldId="281"/>
        </pc:sldMkLst>
      </pc:sldChg>
      <pc:sldChg chg="add del">
        <pc:chgData name="Larry Press" userId="0ada1fc728725202" providerId="LiveId" clId="{A20ED0B9-F327-4BB6-BD4B-6AEE49E9E1A7}" dt="2020-05-06T22:06:11.434" v="20898" actId="2696"/>
        <pc:sldMkLst>
          <pc:docMk/>
          <pc:sldMk cId="2508590276" sldId="281"/>
        </pc:sldMkLst>
      </pc:sldChg>
      <pc:sldChg chg="addSp modSp add mod">
        <pc:chgData name="Larry Press" userId="0ada1fc728725202" providerId="LiveId" clId="{A20ED0B9-F327-4BB6-BD4B-6AEE49E9E1A7}" dt="2020-05-06T20:53:40.286" v="20312" actId="1076"/>
        <pc:sldMkLst>
          <pc:docMk/>
          <pc:sldMk cId="314365963" sldId="282"/>
        </pc:sldMkLst>
        <pc:spChg chg="add mod">
          <ac:chgData name="Larry Press" userId="0ada1fc728725202" providerId="LiveId" clId="{A20ED0B9-F327-4BB6-BD4B-6AEE49E9E1A7}" dt="2020-05-06T20:53:40.286" v="20312" actId="1076"/>
          <ac:spMkLst>
            <pc:docMk/>
            <pc:sldMk cId="314365963" sldId="282"/>
            <ac:spMk id="7" creationId="{101D7A53-F1B3-4945-A01D-7140154CC741}"/>
          </ac:spMkLst>
        </pc:spChg>
        <pc:spChg chg="mod">
          <ac:chgData name="Larry Press" userId="0ada1fc728725202" providerId="LiveId" clId="{A20ED0B9-F327-4BB6-BD4B-6AEE49E9E1A7}" dt="2020-05-06T20:53:16.319" v="20311" actId="1076"/>
          <ac:spMkLst>
            <pc:docMk/>
            <pc:sldMk cId="314365963" sldId="282"/>
            <ac:spMk id="9" creationId="{00000000-0000-0000-0000-000000000000}"/>
          </ac:spMkLst>
        </pc:spChg>
        <pc:picChg chg="mod">
          <ac:chgData name="Larry Press" userId="0ada1fc728725202" providerId="LiveId" clId="{A20ED0B9-F327-4BB6-BD4B-6AEE49E9E1A7}" dt="2020-05-06T20:53:40.286" v="20312" actId="1076"/>
          <ac:picMkLst>
            <pc:docMk/>
            <pc:sldMk cId="314365963" sldId="282"/>
            <ac:picMk id="2050" creationId="{00000000-0000-0000-0000-000000000000}"/>
          </ac:picMkLst>
        </pc:picChg>
      </pc:sldChg>
      <pc:sldChg chg="del">
        <pc:chgData name="Larry Press" userId="0ada1fc728725202" providerId="LiveId" clId="{A20ED0B9-F327-4BB6-BD4B-6AEE49E9E1A7}" dt="2020-05-06T20:49:14.065" v="20104" actId="2696"/>
        <pc:sldMkLst>
          <pc:docMk/>
          <pc:sldMk cId="1049423577" sldId="282"/>
        </pc:sldMkLst>
      </pc:sldChg>
      <pc:sldChg chg="del">
        <pc:chgData name="Larry Press" userId="0ada1fc728725202" providerId="LiveId" clId="{A20ED0B9-F327-4BB6-BD4B-6AEE49E9E1A7}" dt="2020-04-29T20:03:10.786" v="6532" actId="2696"/>
        <pc:sldMkLst>
          <pc:docMk/>
          <pc:sldMk cId="3570960428" sldId="286"/>
        </pc:sldMkLst>
      </pc:sldChg>
      <pc:sldChg chg="add">
        <pc:chgData name="Larry Press" userId="0ada1fc728725202" providerId="LiveId" clId="{A20ED0B9-F327-4BB6-BD4B-6AEE49E9E1A7}" dt="2020-04-29T22:04:05.298" v="8422"/>
        <pc:sldMkLst>
          <pc:docMk/>
          <pc:sldMk cId="391627177" sldId="288"/>
        </pc:sldMkLst>
      </pc:sldChg>
      <pc:sldChg chg="add del">
        <pc:chgData name="Larry Press" userId="0ada1fc728725202" providerId="LiveId" clId="{A20ED0B9-F327-4BB6-BD4B-6AEE49E9E1A7}" dt="2020-04-29T22:03:50.149" v="8421" actId="2696"/>
        <pc:sldMkLst>
          <pc:docMk/>
          <pc:sldMk cId="3494881079" sldId="288"/>
        </pc:sldMkLst>
      </pc:sldChg>
      <pc:sldChg chg="delSp add del">
        <pc:chgData name="Larry Press" userId="0ada1fc728725202" providerId="LiveId" clId="{A20ED0B9-F327-4BB6-BD4B-6AEE49E9E1A7}" dt="2020-05-06T22:05:13.720" v="20897" actId="2696"/>
        <pc:sldMkLst>
          <pc:docMk/>
          <pc:sldMk cId="1121812354" sldId="291"/>
        </pc:sldMkLst>
        <pc:picChg chg="del">
          <ac:chgData name="Larry Press" userId="0ada1fc728725202" providerId="LiveId" clId="{A20ED0B9-F327-4BB6-BD4B-6AEE49E9E1A7}" dt="2020-05-06T21:03:57.818" v="20420" actId="21"/>
          <ac:picMkLst>
            <pc:docMk/>
            <pc:sldMk cId="1121812354" sldId="291"/>
            <ac:picMk id="1026" creationId="{00000000-0000-0000-0000-000000000000}"/>
          </ac:picMkLst>
        </pc:picChg>
        <pc:picChg chg="del">
          <ac:chgData name="Larry Press" userId="0ada1fc728725202" providerId="LiveId" clId="{A20ED0B9-F327-4BB6-BD4B-6AEE49E9E1A7}" dt="2020-05-06T21:04:13.477" v="20423" actId="21"/>
          <ac:picMkLst>
            <pc:docMk/>
            <pc:sldMk cId="1121812354" sldId="291"/>
            <ac:picMk id="1028" creationId="{00000000-0000-0000-0000-000000000000}"/>
          </ac:picMkLst>
        </pc:picChg>
      </pc:sldChg>
      <pc:sldChg chg="modSp add del mod">
        <pc:chgData name="Larry Press" userId="0ada1fc728725202" providerId="LiveId" clId="{A20ED0B9-F327-4BB6-BD4B-6AEE49E9E1A7}" dt="2020-04-28T20:35:16.342" v="6517" actId="2696"/>
        <pc:sldMkLst>
          <pc:docMk/>
          <pc:sldMk cId="1267620515" sldId="291"/>
        </pc:sldMkLst>
        <pc:spChg chg="mod">
          <ac:chgData name="Larry Press" userId="0ada1fc728725202" providerId="LiveId" clId="{A20ED0B9-F327-4BB6-BD4B-6AEE49E9E1A7}" dt="2020-04-28T20:34:00.631" v="6516" actId="20577"/>
          <ac:spMkLst>
            <pc:docMk/>
            <pc:sldMk cId="1267620515" sldId="291"/>
            <ac:spMk id="21535" creationId="{00000000-0000-0000-0000-000000000000}"/>
          </ac:spMkLst>
        </pc:spChg>
      </pc:sldChg>
      <pc:sldChg chg="add del">
        <pc:chgData name="Larry Press" userId="0ada1fc728725202" providerId="LiveId" clId="{A20ED0B9-F327-4BB6-BD4B-6AEE49E9E1A7}" dt="2020-04-28T20:33:20.049" v="6508" actId="2696"/>
        <pc:sldMkLst>
          <pc:docMk/>
          <pc:sldMk cId="2352793900" sldId="291"/>
        </pc:sldMkLst>
      </pc:sldChg>
      <pc:sldChg chg="add del ord">
        <pc:chgData name="Larry Press" userId="0ada1fc728725202" providerId="LiveId" clId="{A20ED0B9-F327-4BB6-BD4B-6AEE49E9E1A7}" dt="2020-04-28T20:32:49.888" v="6506" actId="2696"/>
        <pc:sldMkLst>
          <pc:docMk/>
          <pc:sldMk cId="2756821618" sldId="291"/>
        </pc:sldMkLst>
      </pc:sldChg>
      <pc:sldChg chg="add del ord">
        <pc:chgData name="Larry Press" userId="0ada1fc728725202" providerId="LiveId" clId="{A20ED0B9-F327-4BB6-BD4B-6AEE49E9E1A7}" dt="2020-04-28T20:36:35.943" v="6521" actId="2696"/>
        <pc:sldMkLst>
          <pc:docMk/>
          <pc:sldMk cId="3310922608" sldId="291"/>
        </pc:sldMkLst>
      </pc:sldChg>
      <pc:sldChg chg="add modNotesTx">
        <pc:chgData name="Larry Press" userId="0ada1fc728725202" providerId="LiveId" clId="{A20ED0B9-F327-4BB6-BD4B-6AEE49E9E1A7}" dt="2020-05-06T20:57:56.168" v="20413" actId="20577"/>
        <pc:sldMkLst>
          <pc:docMk/>
          <pc:sldMk cId="6222526" sldId="295"/>
        </pc:sldMkLst>
      </pc:sldChg>
      <pc:sldChg chg="add del">
        <pc:chgData name="Larry Press" userId="0ada1fc728725202" providerId="LiveId" clId="{A20ED0B9-F327-4BB6-BD4B-6AEE49E9E1A7}" dt="2020-05-06T20:49:14.065" v="20104" actId="2696"/>
        <pc:sldMkLst>
          <pc:docMk/>
          <pc:sldMk cId="3908631227" sldId="295"/>
        </pc:sldMkLst>
      </pc:sldChg>
      <pc:sldChg chg="addSp delSp modSp mod">
        <pc:chgData name="Larry Press" userId="0ada1fc728725202" providerId="LiveId" clId="{A20ED0B9-F327-4BB6-BD4B-6AEE49E9E1A7}" dt="2020-04-28T17:58:06.373" v="4693" actId="1076"/>
        <pc:sldMkLst>
          <pc:docMk/>
          <pc:sldMk cId="3812996467" sldId="301"/>
        </pc:sldMkLst>
        <pc:spChg chg="mod">
          <ac:chgData name="Larry Press" userId="0ada1fc728725202" providerId="LiveId" clId="{A20ED0B9-F327-4BB6-BD4B-6AEE49E9E1A7}" dt="2020-04-28T17:58:06.373" v="4693" actId="1076"/>
          <ac:spMkLst>
            <pc:docMk/>
            <pc:sldMk cId="3812996467" sldId="301"/>
            <ac:spMk id="5" creationId="{00000000-0000-0000-0000-000000000000}"/>
          </ac:spMkLst>
        </pc:spChg>
        <pc:picChg chg="del mod">
          <ac:chgData name="Larry Press" userId="0ada1fc728725202" providerId="LiveId" clId="{A20ED0B9-F327-4BB6-BD4B-6AEE49E9E1A7}" dt="2020-04-28T17:56:07.720" v="4644" actId="21"/>
          <ac:picMkLst>
            <pc:docMk/>
            <pc:sldMk cId="3812996467" sldId="301"/>
            <ac:picMk id="2" creationId="{00000000-0000-0000-0000-000000000000}"/>
          </ac:picMkLst>
        </pc:picChg>
        <pc:picChg chg="add del">
          <ac:chgData name="Larry Press" userId="0ada1fc728725202" providerId="LiveId" clId="{A20ED0B9-F327-4BB6-BD4B-6AEE49E9E1A7}" dt="2020-04-28T17:57:23.776" v="4646" actId="21"/>
          <ac:picMkLst>
            <pc:docMk/>
            <pc:sldMk cId="3812996467" sldId="301"/>
            <ac:picMk id="8" creationId="{7BAB6604-FAF4-4692-A0C8-7D748AF560AA}"/>
          </ac:picMkLst>
        </pc:picChg>
        <pc:picChg chg="add">
          <ac:chgData name="Larry Press" userId="0ada1fc728725202" providerId="LiveId" clId="{A20ED0B9-F327-4BB6-BD4B-6AEE49E9E1A7}" dt="2020-04-28T17:57:54.511" v="4692"/>
          <ac:picMkLst>
            <pc:docMk/>
            <pc:sldMk cId="3812996467" sldId="301"/>
            <ac:picMk id="9" creationId="{B20AEA73-2F37-4DD6-BA66-47316378E161}"/>
          </ac:picMkLst>
        </pc:picChg>
      </pc:sldChg>
      <pc:sldChg chg="add del">
        <pc:chgData name="Larry Press" userId="0ada1fc728725202" providerId="LiveId" clId="{A20ED0B9-F327-4BB6-BD4B-6AEE49E9E1A7}" dt="2020-05-06T22:04:54.421" v="20896" actId="2696"/>
        <pc:sldMkLst>
          <pc:docMk/>
          <pc:sldMk cId="2344802105" sldId="312"/>
        </pc:sldMkLst>
      </pc:sldChg>
      <pc:sldChg chg="add del">
        <pc:chgData name="Larry Press" userId="0ada1fc728725202" providerId="LiveId" clId="{A20ED0B9-F327-4BB6-BD4B-6AEE49E9E1A7}" dt="2020-05-06T22:04:54.421" v="20896" actId="2696"/>
        <pc:sldMkLst>
          <pc:docMk/>
          <pc:sldMk cId="260121225" sldId="325"/>
        </pc:sldMkLst>
      </pc:sldChg>
      <pc:sldChg chg="modSp add del mod modNotesTx">
        <pc:chgData name="Larry Press" userId="0ada1fc728725202" providerId="LiveId" clId="{A20ED0B9-F327-4BB6-BD4B-6AEE49E9E1A7}" dt="2020-05-06T20:49:14.065" v="20104" actId="2696"/>
        <pc:sldMkLst>
          <pc:docMk/>
          <pc:sldMk cId="1916926723" sldId="340"/>
        </pc:sldMkLst>
        <pc:picChg chg="mod">
          <ac:chgData name="Larry Press" userId="0ada1fc728725202" providerId="LiveId" clId="{A20ED0B9-F327-4BB6-BD4B-6AEE49E9E1A7}" dt="2020-04-29T20:05:32.996" v="6802" actId="1076"/>
          <ac:picMkLst>
            <pc:docMk/>
            <pc:sldMk cId="1916926723" sldId="340"/>
            <ac:picMk id="3" creationId="{00000000-0000-0000-0000-000000000000}"/>
          </ac:picMkLst>
        </pc:picChg>
      </pc:sldChg>
      <pc:sldChg chg="modSp add mod modNotesTx">
        <pc:chgData name="Larry Press" userId="0ada1fc728725202" providerId="LiveId" clId="{A20ED0B9-F327-4BB6-BD4B-6AEE49E9E1A7}" dt="2020-05-06T20:55:39.640" v="20408" actId="1038"/>
        <pc:sldMkLst>
          <pc:docMk/>
          <pc:sldMk cId="2543358578" sldId="340"/>
        </pc:sldMkLst>
        <pc:spChg chg="mod">
          <ac:chgData name="Larry Press" userId="0ada1fc728725202" providerId="LiveId" clId="{A20ED0B9-F327-4BB6-BD4B-6AEE49E9E1A7}" dt="2020-05-06T20:55:04.639" v="20374" actId="1076"/>
          <ac:spMkLst>
            <pc:docMk/>
            <pc:sldMk cId="2543358578" sldId="340"/>
            <ac:spMk id="4" creationId="{00000000-0000-0000-0000-000000000000}"/>
          </ac:spMkLst>
        </pc:spChg>
        <pc:spChg chg="mod">
          <ac:chgData name="Larry Press" userId="0ada1fc728725202" providerId="LiveId" clId="{A20ED0B9-F327-4BB6-BD4B-6AEE49E9E1A7}" dt="2020-05-06T20:55:27.855" v="20393" actId="1037"/>
          <ac:spMkLst>
            <pc:docMk/>
            <pc:sldMk cId="2543358578" sldId="340"/>
            <ac:spMk id="5" creationId="{00000000-0000-0000-0000-000000000000}"/>
          </ac:spMkLst>
        </pc:spChg>
        <pc:spChg chg="mod">
          <ac:chgData name="Larry Press" userId="0ada1fc728725202" providerId="LiveId" clId="{A20ED0B9-F327-4BB6-BD4B-6AEE49E9E1A7}" dt="2020-05-06T20:55:39.640" v="20408" actId="1038"/>
          <ac:spMkLst>
            <pc:docMk/>
            <pc:sldMk cId="2543358578" sldId="340"/>
            <ac:spMk id="6" creationId="{00000000-0000-0000-0000-000000000000}"/>
          </ac:spMkLst>
        </pc:spChg>
        <pc:picChg chg="mod">
          <ac:chgData name="Larry Press" userId="0ada1fc728725202" providerId="LiveId" clId="{A20ED0B9-F327-4BB6-BD4B-6AEE49E9E1A7}" dt="2020-05-06T20:54:47.877" v="20372" actId="1037"/>
          <ac:picMkLst>
            <pc:docMk/>
            <pc:sldMk cId="2543358578" sldId="340"/>
            <ac:picMk id="2" creationId="{00000000-0000-0000-0000-000000000000}"/>
          </ac:picMkLst>
        </pc:picChg>
        <pc:picChg chg="mod">
          <ac:chgData name="Larry Press" userId="0ada1fc728725202" providerId="LiveId" clId="{A20ED0B9-F327-4BB6-BD4B-6AEE49E9E1A7}" dt="2020-05-06T20:55:01.328" v="20373" actId="1076"/>
          <ac:picMkLst>
            <pc:docMk/>
            <pc:sldMk cId="2543358578" sldId="340"/>
            <ac:picMk id="3" creationId="{00000000-0000-0000-0000-000000000000}"/>
          </ac:picMkLst>
        </pc:picChg>
      </pc:sldChg>
      <pc:sldChg chg="del">
        <pc:chgData name="Larry Press" userId="0ada1fc728725202" providerId="LiveId" clId="{A20ED0B9-F327-4BB6-BD4B-6AEE49E9E1A7}" dt="2020-05-02T13:30:43.126" v="9414" actId="2696"/>
        <pc:sldMkLst>
          <pc:docMk/>
          <pc:sldMk cId="2254766988" sldId="607"/>
        </pc:sldMkLst>
      </pc:sldChg>
      <pc:sldChg chg="del">
        <pc:chgData name="Larry Press" userId="0ada1fc728725202" providerId="LiveId" clId="{A20ED0B9-F327-4BB6-BD4B-6AEE49E9E1A7}" dt="2020-05-02T13:30:37.227" v="9413" actId="2696"/>
        <pc:sldMkLst>
          <pc:docMk/>
          <pc:sldMk cId="923906573" sldId="608"/>
        </pc:sldMkLst>
      </pc:sldChg>
      <pc:sldChg chg="del ord">
        <pc:chgData name="Larry Press" userId="0ada1fc728725202" providerId="LiveId" clId="{A20ED0B9-F327-4BB6-BD4B-6AEE49E9E1A7}" dt="2020-05-02T13:30:26.120" v="9412" actId="2696"/>
        <pc:sldMkLst>
          <pc:docMk/>
          <pc:sldMk cId="3618993098" sldId="609"/>
        </pc:sldMkLst>
      </pc:sldChg>
      <pc:sldChg chg="addSp delSp modSp del mod ord">
        <pc:chgData name="Larry Press" userId="0ada1fc728725202" providerId="LiveId" clId="{A20ED0B9-F327-4BB6-BD4B-6AEE49E9E1A7}" dt="2020-05-06T20:36:43.747" v="19764" actId="2696"/>
        <pc:sldMkLst>
          <pc:docMk/>
          <pc:sldMk cId="651113064" sldId="615"/>
        </pc:sldMkLst>
        <pc:spChg chg="mod">
          <ac:chgData name="Larry Press" userId="0ada1fc728725202" providerId="LiveId" clId="{A20ED0B9-F327-4BB6-BD4B-6AEE49E9E1A7}" dt="2020-05-06T20:30:09.210" v="19559" actId="20577"/>
          <ac:spMkLst>
            <pc:docMk/>
            <pc:sldMk cId="651113064" sldId="615"/>
            <ac:spMk id="4" creationId="{00000000-0000-0000-0000-000000000000}"/>
          </ac:spMkLst>
        </pc:spChg>
        <pc:spChg chg="mod">
          <ac:chgData name="Larry Press" userId="0ada1fc728725202" providerId="LiveId" clId="{A20ED0B9-F327-4BB6-BD4B-6AEE49E9E1A7}" dt="2020-05-06T20:31:54.809" v="19762" actId="1076"/>
          <ac:spMkLst>
            <pc:docMk/>
            <pc:sldMk cId="651113064" sldId="615"/>
            <ac:spMk id="6" creationId="{00000000-0000-0000-0000-000000000000}"/>
          </ac:spMkLst>
        </pc:spChg>
        <pc:picChg chg="del">
          <ac:chgData name="Larry Press" userId="0ada1fc728725202" providerId="LiveId" clId="{A20ED0B9-F327-4BB6-BD4B-6AEE49E9E1A7}" dt="2020-05-06T18:39:54.605" v="18998" actId="21"/>
          <ac:picMkLst>
            <pc:docMk/>
            <pc:sldMk cId="651113064" sldId="615"/>
            <ac:picMk id="5" creationId="{00000000-0000-0000-0000-000000000000}"/>
          </ac:picMkLst>
        </pc:picChg>
        <pc:picChg chg="mod">
          <ac:chgData name="Larry Press" userId="0ada1fc728725202" providerId="LiveId" clId="{A20ED0B9-F327-4BB6-BD4B-6AEE49E9E1A7}" dt="2020-05-06T18:30:27.339" v="18985" actId="1076"/>
          <ac:picMkLst>
            <pc:docMk/>
            <pc:sldMk cId="651113064" sldId="615"/>
            <ac:picMk id="7" creationId="{00000000-0000-0000-0000-000000000000}"/>
          </ac:picMkLst>
        </pc:picChg>
        <pc:picChg chg="add mod">
          <ac:chgData name="Larry Press" userId="0ada1fc728725202" providerId="LiveId" clId="{A20ED0B9-F327-4BB6-BD4B-6AEE49E9E1A7}" dt="2020-05-06T18:40:46.071" v="19002" actId="14100"/>
          <ac:picMkLst>
            <pc:docMk/>
            <pc:sldMk cId="651113064" sldId="615"/>
            <ac:picMk id="8" creationId="{3D59B638-FB2A-4448-B8B3-6B0D0241B0BE}"/>
          </ac:picMkLst>
        </pc:picChg>
      </pc:sldChg>
      <pc:sldChg chg="add">
        <pc:chgData name="Larry Press" userId="0ada1fc728725202" providerId="LiveId" clId="{A20ED0B9-F327-4BB6-BD4B-6AEE49E9E1A7}" dt="2020-05-06T20:37:16.897" v="19765"/>
        <pc:sldMkLst>
          <pc:docMk/>
          <pc:sldMk cId="2505343786" sldId="615"/>
        </pc:sldMkLst>
      </pc:sldChg>
      <pc:sldChg chg="modSp mod">
        <pc:chgData name="Larry Press" userId="0ada1fc728725202" providerId="LiveId" clId="{A20ED0B9-F327-4BB6-BD4B-6AEE49E9E1A7}" dt="2020-05-02T22:08:25.081" v="9449" actId="1076"/>
        <pc:sldMkLst>
          <pc:docMk/>
          <pc:sldMk cId="3362528688" sldId="622"/>
        </pc:sldMkLst>
        <pc:spChg chg="mod">
          <ac:chgData name="Larry Press" userId="0ada1fc728725202" providerId="LiveId" clId="{A20ED0B9-F327-4BB6-BD4B-6AEE49E9E1A7}" dt="2020-05-02T22:08:25.081" v="9449" actId="1076"/>
          <ac:spMkLst>
            <pc:docMk/>
            <pc:sldMk cId="3362528688" sldId="622"/>
            <ac:spMk id="2" creationId="{00000000-0000-0000-0000-000000000000}"/>
          </ac:spMkLst>
        </pc:spChg>
        <pc:spChg chg="mod">
          <ac:chgData name="Larry Press" userId="0ada1fc728725202" providerId="LiveId" clId="{A20ED0B9-F327-4BB6-BD4B-6AEE49E9E1A7}" dt="2020-05-02T22:08:22.495" v="9448" actId="1076"/>
          <ac:spMkLst>
            <pc:docMk/>
            <pc:sldMk cId="3362528688" sldId="622"/>
            <ac:spMk id="3" creationId="{00000000-0000-0000-0000-000000000000}"/>
          </ac:spMkLst>
        </pc:spChg>
      </pc:sldChg>
      <pc:sldChg chg="addSp delSp modSp mod modNotesTx">
        <pc:chgData name="Larry Press" userId="0ada1fc728725202" providerId="LiveId" clId="{A20ED0B9-F327-4BB6-BD4B-6AEE49E9E1A7}" dt="2020-05-02T22:09:15.024" v="9452" actId="21"/>
        <pc:sldMkLst>
          <pc:docMk/>
          <pc:sldMk cId="2116407146" sldId="623"/>
        </pc:sldMkLst>
        <pc:spChg chg="add del mod">
          <ac:chgData name="Larry Press" userId="0ada1fc728725202" providerId="LiveId" clId="{A20ED0B9-F327-4BB6-BD4B-6AEE49E9E1A7}" dt="2020-05-02T22:09:15.024" v="9452" actId="21"/>
          <ac:spMkLst>
            <pc:docMk/>
            <pc:sldMk cId="2116407146" sldId="623"/>
            <ac:spMk id="8" creationId="{B33A4B51-BFB6-43F2-BE66-09C48EDBCDEB}"/>
          </ac:spMkLst>
        </pc:spChg>
      </pc:sldChg>
      <pc:sldChg chg="addSp modSp del mod">
        <pc:chgData name="Larry Press" userId="0ada1fc728725202" providerId="LiveId" clId="{A20ED0B9-F327-4BB6-BD4B-6AEE49E9E1A7}" dt="2020-04-29T23:56:53.967" v="9383" actId="2696"/>
        <pc:sldMkLst>
          <pc:docMk/>
          <pc:sldMk cId="3915002656" sldId="652"/>
        </pc:sldMkLst>
        <pc:spChg chg="add mod">
          <ac:chgData name="Larry Press" userId="0ada1fc728725202" providerId="LiveId" clId="{A20ED0B9-F327-4BB6-BD4B-6AEE49E9E1A7}" dt="2020-04-29T21:30:17.861" v="7899" actId="1076"/>
          <ac:spMkLst>
            <pc:docMk/>
            <pc:sldMk cId="3915002656" sldId="652"/>
            <ac:spMk id="2" creationId="{1FDBEDB0-07ED-4E23-A4E4-DF248B6C2797}"/>
          </ac:spMkLst>
        </pc:spChg>
      </pc:sldChg>
      <pc:sldChg chg="del">
        <pc:chgData name="Larry Press" userId="0ada1fc728725202" providerId="LiveId" clId="{A20ED0B9-F327-4BB6-BD4B-6AEE49E9E1A7}" dt="2020-04-29T21:59:25.761" v="8401" actId="2696"/>
        <pc:sldMkLst>
          <pc:docMk/>
          <pc:sldMk cId="2277339424" sldId="655"/>
        </pc:sldMkLst>
      </pc:sldChg>
      <pc:sldChg chg="addSp modSp mod">
        <pc:chgData name="Larry Press" userId="0ada1fc728725202" providerId="LiveId" clId="{A20ED0B9-F327-4BB6-BD4B-6AEE49E9E1A7}" dt="2020-05-06T22:44:23.276" v="21289"/>
        <pc:sldMkLst>
          <pc:docMk/>
          <pc:sldMk cId="567761254" sldId="656"/>
        </pc:sldMkLst>
        <pc:spChg chg="add mod">
          <ac:chgData name="Larry Press" userId="0ada1fc728725202" providerId="LiveId" clId="{A20ED0B9-F327-4BB6-BD4B-6AEE49E9E1A7}" dt="2020-05-06T18:20:10.442" v="18592" actId="113"/>
          <ac:spMkLst>
            <pc:docMk/>
            <pc:sldMk cId="567761254" sldId="656"/>
            <ac:spMk id="2" creationId="{3EA99D01-AF4D-41C1-A97C-5264FE926456}"/>
          </ac:spMkLst>
        </pc:spChg>
        <pc:spChg chg="add mod">
          <ac:chgData name="Larry Press" userId="0ada1fc728725202" providerId="LiveId" clId="{A20ED0B9-F327-4BB6-BD4B-6AEE49E9E1A7}" dt="2020-05-06T22:44:23.276" v="21289"/>
          <ac:spMkLst>
            <pc:docMk/>
            <pc:sldMk cId="567761254" sldId="656"/>
            <ac:spMk id="3" creationId="{F3A7DCED-D92E-41A7-9648-99A18B8B795A}"/>
          </ac:spMkLst>
        </pc:spChg>
      </pc:sldChg>
      <pc:sldChg chg="addSp delSp modSp del">
        <pc:chgData name="Larry Press" userId="0ada1fc728725202" providerId="LiveId" clId="{A20ED0B9-F327-4BB6-BD4B-6AEE49E9E1A7}" dt="2020-05-06T22:13:05.689" v="21044" actId="2696"/>
        <pc:sldMkLst>
          <pc:docMk/>
          <pc:sldMk cId="1310645947" sldId="657"/>
        </pc:sldMkLst>
        <pc:spChg chg="add del mod">
          <ac:chgData name="Larry Press" userId="0ada1fc728725202" providerId="LiveId" clId="{A20ED0B9-F327-4BB6-BD4B-6AEE49E9E1A7}" dt="2020-05-02T22:03:38.742" v="9446"/>
          <ac:spMkLst>
            <pc:docMk/>
            <pc:sldMk cId="1310645947" sldId="657"/>
            <ac:spMk id="2" creationId="{B5372A2B-86C9-4507-AC79-92ABF75C3DDD}"/>
          </ac:spMkLst>
        </pc:spChg>
      </pc:sldChg>
      <pc:sldChg chg="ord">
        <pc:chgData name="Larry Press" userId="0ada1fc728725202" providerId="LiveId" clId="{A20ED0B9-F327-4BB6-BD4B-6AEE49E9E1A7}" dt="2020-05-05T16:30:13.010" v="18576"/>
        <pc:sldMkLst>
          <pc:docMk/>
          <pc:sldMk cId="3781463857" sldId="658"/>
        </pc:sldMkLst>
      </pc:sldChg>
      <pc:sldChg chg="addSp delSp modSp del mod modNotesTx">
        <pc:chgData name="Larry Press" userId="0ada1fc728725202" providerId="LiveId" clId="{A20ED0B9-F327-4BB6-BD4B-6AEE49E9E1A7}" dt="2020-04-28T13:14:21.919" v="459" actId="2696"/>
        <pc:sldMkLst>
          <pc:docMk/>
          <pc:sldMk cId="237657055" sldId="659"/>
        </pc:sldMkLst>
        <pc:spChg chg="add mod">
          <ac:chgData name="Larry Press" userId="0ada1fc728725202" providerId="LiveId" clId="{A20ED0B9-F327-4BB6-BD4B-6AEE49E9E1A7}" dt="2020-04-27T16:07:28.926" v="88" actId="1076"/>
          <ac:spMkLst>
            <pc:docMk/>
            <pc:sldMk cId="237657055" sldId="659"/>
            <ac:spMk id="2" creationId="{C6EF7A5B-D898-496A-AEED-F12D7715C7E7}"/>
          </ac:spMkLst>
        </pc:spChg>
        <pc:spChg chg="add mod">
          <ac:chgData name="Larry Press" userId="0ada1fc728725202" providerId="LiveId" clId="{A20ED0B9-F327-4BB6-BD4B-6AEE49E9E1A7}" dt="2020-04-27T16:13:50.653" v="379" actId="14100"/>
          <ac:spMkLst>
            <pc:docMk/>
            <pc:sldMk cId="237657055" sldId="659"/>
            <ac:spMk id="5" creationId="{122B61C5-04F4-433E-8E45-EF7257ED4F00}"/>
          </ac:spMkLst>
        </pc:spChg>
        <pc:spChg chg="add mod">
          <ac:chgData name="Larry Press" userId="0ada1fc728725202" providerId="LiveId" clId="{A20ED0B9-F327-4BB6-BD4B-6AEE49E9E1A7}" dt="2020-04-27T16:07:28.926" v="88" actId="1076"/>
          <ac:spMkLst>
            <pc:docMk/>
            <pc:sldMk cId="237657055" sldId="659"/>
            <ac:spMk id="6" creationId="{EE453A1D-6AB0-48D9-AF72-31BC8DC147C8}"/>
          </ac:spMkLst>
        </pc:spChg>
        <pc:spChg chg="add del">
          <ac:chgData name="Larry Press" userId="0ada1fc728725202" providerId="LiveId" clId="{A20ED0B9-F327-4BB6-BD4B-6AEE49E9E1A7}" dt="2020-04-27T16:08:43.144" v="93"/>
          <ac:spMkLst>
            <pc:docMk/>
            <pc:sldMk cId="237657055" sldId="659"/>
            <ac:spMk id="7" creationId="{AC9916E6-72F0-4A04-85E1-85C897C8426B}"/>
          </ac:spMkLst>
        </pc:spChg>
        <pc:spChg chg="add mod">
          <ac:chgData name="Larry Press" userId="0ada1fc728725202" providerId="LiveId" clId="{A20ED0B9-F327-4BB6-BD4B-6AEE49E9E1A7}" dt="2020-04-27T16:10:15.597" v="108" actId="1076"/>
          <ac:spMkLst>
            <pc:docMk/>
            <pc:sldMk cId="237657055" sldId="659"/>
            <ac:spMk id="8" creationId="{5B4436B1-3DDB-4A42-B26D-28425F2C9134}"/>
          </ac:spMkLst>
        </pc:spChg>
        <pc:spChg chg="add mod">
          <ac:chgData name="Larry Press" userId="0ada1fc728725202" providerId="LiveId" clId="{A20ED0B9-F327-4BB6-BD4B-6AEE49E9E1A7}" dt="2020-04-27T16:10:07.086" v="107" actId="1076"/>
          <ac:spMkLst>
            <pc:docMk/>
            <pc:sldMk cId="237657055" sldId="659"/>
            <ac:spMk id="9" creationId="{A321237F-4EFC-4510-B9FA-E823616191D8}"/>
          </ac:spMkLst>
        </pc:spChg>
        <pc:spChg chg="add mod">
          <ac:chgData name="Larry Press" userId="0ada1fc728725202" providerId="LiveId" clId="{A20ED0B9-F327-4BB6-BD4B-6AEE49E9E1A7}" dt="2020-04-27T16:15:49.739" v="456" actId="1076"/>
          <ac:spMkLst>
            <pc:docMk/>
            <pc:sldMk cId="237657055" sldId="659"/>
            <ac:spMk id="10" creationId="{72B3D2A7-1BC6-4760-A317-559FFA5E7274}"/>
          </ac:spMkLst>
        </pc:spChg>
        <pc:spChg chg="add del">
          <ac:chgData name="Larry Press" userId="0ada1fc728725202" providerId="LiveId" clId="{A20ED0B9-F327-4BB6-BD4B-6AEE49E9E1A7}" dt="2020-04-27T16:14:19.923" v="381"/>
          <ac:spMkLst>
            <pc:docMk/>
            <pc:sldMk cId="237657055" sldId="659"/>
            <ac:spMk id="11" creationId="{AA3B10EC-86C5-4B08-8E8B-5F762BCAED68}"/>
          </ac:spMkLst>
        </pc:spChg>
        <pc:picChg chg="add mod">
          <ac:chgData name="Larry Press" userId="0ada1fc728725202" providerId="LiveId" clId="{A20ED0B9-F327-4BB6-BD4B-6AEE49E9E1A7}" dt="2020-04-27T16:08:39.185" v="92" actId="1076"/>
          <ac:picMkLst>
            <pc:docMk/>
            <pc:sldMk cId="237657055" sldId="659"/>
            <ac:picMk id="3" creationId="{31AB686D-8D0C-48D8-8DC9-8D6669BAECC2}"/>
          </ac:picMkLst>
        </pc:picChg>
        <pc:picChg chg="add mod">
          <ac:chgData name="Larry Press" userId="0ada1fc728725202" providerId="LiveId" clId="{A20ED0B9-F327-4BB6-BD4B-6AEE49E9E1A7}" dt="2020-04-27T16:07:28.926" v="88" actId="1076"/>
          <ac:picMkLst>
            <pc:docMk/>
            <pc:sldMk cId="237657055" sldId="659"/>
            <ac:picMk id="4" creationId="{E1C6309F-2162-4EAC-B220-1406FDF3833A}"/>
          </ac:picMkLst>
        </pc:picChg>
        <pc:picChg chg="add del mod">
          <ac:chgData name="Larry Press" userId="0ada1fc728725202" providerId="LiveId" clId="{A20ED0B9-F327-4BB6-BD4B-6AEE49E9E1A7}" dt="2020-04-27T16:00:31.427" v="14" actId="21"/>
          <ac:picMkLst>
            <pc:docMk/>
            <pc:sldMk cId="237657055" sldId="659"/>
            <ac:picMk id="1026" creationId="{440B9265-14E2-4D43-8880-4379C96E1495}"/>
          </ac:picMkLst>
        </pc:picChg>
      </pc:sldChg>
      <pc:sldChg chg="delSp modSp del mod">
        <pc:chgData name="Larry Press" userId="0ada1fc728725202" providerId="LiveId" clId="{A20ED0B9-F327-4BB6-BD4B-6AEE49E9E1A7}" dt="2020-04-28T12:57:28.056" v="457" actId="2696"/>
        <pc:sldMkLst>
          <pc:docMk/>
          <pc:sldMk cId="325384693" sldId="660"/>
        </pc:sldMkLst>
        <pc:spChg chg="del">
          <ac:chgData name="Larry Press" userId="0ada1fc728725202" providerId="LiveId" clId="{A20ED0B9-F327-4BB6-BD4B-6AEE49E9E1A7}" dt="2020-04-27T16:08:21.912" v="89" actId="21"/>
          <ac:spMkLst>
            <pc:docMk/>
            <pc:sldMk cId="325384693" sldId="660"/>
            <ac:spMk id="3" creationId="{00000000-0000-0000-0000-000000000000}"/>
          </ac:spMkLst>
        </pc:spChg>
        <pc:spChg chg="mod">
          <ac:chgData name="Larry Press" userId="0ada1fc728725202" providerId="LiveId" clId="{A20ED0B9-F327-4BB6-BD4B-6AEE49E9E1A7}" dt="2020-04-27T16:09:42.069" v="105" actId="14100"/>
          <ac:spMkLst>
            <pc:docMk/>
            <pc:sldMk cId="325384693" sldId="660"/>
            <ac:spMk id="4" creationId="{00000000-0000-0000-0000-000000000000}"/>
          </ac:spMkLst>
        </pc:spChg>
        <pc:picChg chg="mod">
          <ac:chgData name="Larry Press" userId="0ada1fc728725202" providerId="LiveId" clId="{A20ED0B9-F327-4BB6-BD4B-6AEE49E9E1A7}" dt="2020-04-27T15:58:19.331" v="2" actId="1076"/>
          <ac:picMkLst>
            <pc:docMk/>
            <pc:sldMk cId="325384693" sldId="660"/>
            <ac:picMk id="2" creationId="{00000000-0000-0000-0000-000000000000}"/>
          </ac:picMkLst>
        </pc:picChg>
      </pc:sldChg>
      <pc:sldChg chg="add del">
        <pc:chgData name="Larry Press" userId="0ada1fc728725202" providerId="LiveId" clId="{A20ED0B9-F327-4BB6-BD4B-6AEE49E9E1A7}" dt="2020-04-28T13:14:34.923" v="460" actId="2696"/>
        <pc:sldMkLst>
          <pc:docMk/>
          <pc:sldMk cId="3507248197" sldId="669"/>
        </pc:sldMkLst>
      </pc:sldChg>
      <pc:sldChg chg="add del">
        <pc:chgData name="Larry Press" userId="0ada1fc728725202" providerId="LiveId" clId="{A20ED0B9-F327-4BB6-BD4B-6AEE49E9E1A7}" dt="2020-04-28T13:14:47.507" v="461" actId="2696"/>
        <pc:sldMkLst>
          <pc:docMk/>
          <pc:sldMk cId="4121971748" sldId="670"/>
        </pc:sldMkLst>
      </pc:sldChg>
      <pc:sldChg chg="add">
        <pc:chgData name="Larry Press" userId="0ada1fc728725202" providerId="LiveId" clId="{A20ED0B9-F327-4BB6-BD4B-6AEE49E9E1A7}" dt="2020-04-29T21:58:59.576" v="8399"/>
        <pc:sldMkLst>
          <pc:docMk/>
          <pc:sldMk cId="1897311606" sldId="671"/>
        </pc:sldMkLst>
      </pc:sldChg>
      <pc:sldChg chg="add del">
        <pc:chgData name="Larry Press" userId="0ada1fc728725202" providerId="LiveId" clId="{A20ED0B9-F327-4BB6-BD4B-6AEE49E9E1A7}" dt="2020-04-29T21:58:41.112" v="8398" actId="2696"/>
        <pc:sldMkLst>
          <pc:docMk/>
          <pc:sldMk cId="2723633289" sldId="671"/>
        </pc:sldMkLst>
      </pc:sldChg>
      <pc:sldChg chg="modSp add del mod ord">
        <pc:chgData name="Larry Press" userId="0ada1fc728725202" providerId="LiveId" clId="{A20ED0B9-F327-4BB6-BD4B-6AEE49E9E1A7}" dt="2020-05-06T20:39:27.040" v="19781" actId="2696"/>
        <pc:sldMkLst>
          <pc:docMk/>
          <pc:sldMk cId="1564200124" sldId="672"/>
        </pc:sldMkLst>
        <pc:spChg chg="mod">
          <ac:chgData name="Larry Press" userId="0ada1fc728725202" providerId="LiveId" clId="{A20ED0B9-F327-4BB6-BD4B-6AEE49E9E1A7}" dt="2020-04-28T14:09:49.735" v="465" actId="20577"/>
          <ac:spMkLst>
            <pc:docMk/>
            <pc:sldMk cId="1564200124" sldId="672"/>
            <ac:spMk id="2" creationId="{00000000-0000-0000-0000-000000000000}"/>
          </ac:spMkLst>
        </pc:spChg>
      </pc:sldChg>
      <pc:sldChg chg="addSp delSp modSp add mod">
        <pc:chgData name="Larry Press" userId="0ada1fc728725202" providerId="LiveId" clId="{A20ED0B9-F327-4BB6-BD4B-6AEE49E9E1A7}" dt="2020-05-02T16:06:17.234" v="9444" actId="1076"/>
        <pc:sldMkLst>
          <pc:docMk/>
          <pc:sldMk cId="3803170323" sldId="673"/>
        </pc:sldMkLst>
        <pc:spChg chg="add mod">
          <ac:chgData name="Larry Press" userId="0ada1fc728725202" providerId="LiveId" clId="{A20ED0B9-F327-4BB6-BD4B-6AEE49E9E1A7}" dt="2020-05-02T15:42:25.054" v="9431" actId="1076"/>
          <ac:spMkLst>
            <pc:docMk/>
            <pc:sldMk cId="3803170323" sldId="673"/>
            <ac:spMk id="2" creationId="{D5B63774-7124-449A-A9DC-AB7E6FAE6509}"/>
          </ac:spMkLst>
        </pc:spChg>
        <pc:spChg chg="add mod">
          <ac:chgData name="Larry Press" userId="0ada1fc728725202" providerId="LiveId" clId="{A20ED0B9-F327-4BB6-BD4B-6AEE49E9E1A7}" dt="2020-05-02T15:38:12.360" v="9424" actId="1076"/>
          <ac:spMkLst>
            <pc:docMk/>
            <pc:sldMk cId="3803170323" sldId="673"/>
            <ac:spMk id="3" creationId="{CBCE8C13-A470-4E51-BBF7-AEB3D5F73B7A}"/>
          </ac:spMkLst>
        </pc:spChg>
        <pc:spChg chg="add del mod">
          <ac:chgData name="Larry Press" userId="0ada1fc728725202" providerId="LiveId" clId="{A20ED0B9-F327-4BB6-BD4B-6AEE49E9E1A7}" dt="2020-05-02T15:39:04.816" v="9430"/>
          <ac:spMkLst>
            <pc:docMk/>
            <pc:sldMk cId="3803170323" sldId="673"/>
            <ac:spMk id="4" creationId="{882DE06F-4E1C-49EF-A5A2-FF5250AF320A}"/>
          </ac:spMkLst>
        </pc:spChg>
        <pc:spChg chg="add del mod">
          <ac:chgData name="Larry Press" userId="0ada1fc728725202" providerId="LiveId" clId="{A20ED0B9-F327-4BB6-BD4B-6AEE49E9E1A7}" dt="2020-05-02T16:03:29.102" v="9443" actId="21"/>
          <ac:spMkLst>
            <pc:docMk/>
            <pc:sldMk cId="3803170323" sldId="673"/>
            <ac:spMk id="5" creationId="{AAD5FE8B-F4C1-4D9A-826B-DE91A13723E9}"/>
          </ac:spMkLst>
        </pc:spChg>
        <pc:spChg chg="add del mod">
          <ac:chgData name="Larry Press" userId="0ada1fc728725202" providerId="LiveId" clId="{A20ED0B9-F327-4BB6-BD4B-6AEE49E9E1A7}" dt="2020-05-02T16:02:56.102" v="9438" actId="21"/>
          <ac:spMkLst>
            <pc:docMk/>
            <pc:sldMk cId="3803170323" sldId="673"/>
            <ac:spMk id="6" creationId="{7DCF764A-2861-4636-9A43-C199CBF1AA65}"/>
          </ac:spMkLst>
        </pc:spChg>
        <pc:picChg chg="add mod">
          <ac:chgData name="Larry Press" userId="0ada1fc728725202" providerId="LiveId" clId="{A20ED0B9-F327-4BB6-BD4B-6AEE49E9E1A7}" dt="2020-05-02T16:06:17.234" v="9444" actId="1076"/>
          <ac:picMkLst>
            <pc:docMk/>
            <pc:sldMk cId="3803170323" sldId="673"/>
            <ac:picMk id="7" creationId="{DABDE76D-6824-47B8-B686-58825008074A}"/>
          </ac:picMkLst>
        </pc:picChg>
      </pc:sldChg>
      <pc:sldChg chg="add del">
        <pc:chgData name="Larry Press" userId="0ada1fc728725202" providerId="LiveId" clId="{A20ED0B9-F327-4BB6-BD4B-6AEE49E9E1A7}" dt="2020-04-29T21:58:41.112" v="8398" actId="2696"/>
        <pc:sldMkLst>
          <pc:docMk/>
          <pc:sldMk cId="3192177502" sldId="674"/>
        </pc:sldMkLst>
      </pc:sldChg>
      <pc:sldChg chg="add">
        <pc:chgData name="Larry Press" userId="0ada1fc728725202" providerId="LiveId" clId="{A20ED0B9-F327-4BB6-BD4B-6AEE49E9E1A7}" dt="2020-04-29T21:58:59.576" v="8399"/>
        <pc:sldMkLst>
          <pc:docMk/>
          <pc:sldMk cId="3482057604" sldId="674"/>
        </pc:sldMkLst>
      </pc:sldChg>
      <pc:sldChg chg="addSp delSp modSp add mod">
        <pc:chgData name="Larry Press" userId="0ada1fc728725202" providerId="LiveId" clId="{A20ED0B9-F327-4BB6-BD4B-6AEE49E9E1A7}" dt="2020-05-03T06:02:38.866" v="9920" actId="21"/>
        <pc:sldMkLst>
          <pc:docMk/>
          <pc:sldMk cId="1397187788" sldId="675"/>
        </pc:sldMkLst>
        <pc:picChg chg="add del mod">
          <ac:chgData name="Larry Press" userId="0ada1fc728725202" providerId="LiveId" clId="{A20ED0B9-F327-4BB6-BD4B-6AEE49E9E1A7}" dt="2020-05-03T06:02:38.866" v="9920" actId="21"/>
          <ac:picMkLst>
            <pc:docMk/>
            <pc:sldMk cId="1397187788" sldId="675"/>
            <ac:picMk id="8" creationId="{CB5EB6BE-21B1-4913-9103-2252C057A534}"/>
          </ac:picMkLst>
        </pc:picChg>
      </pc:sldChg>
      <pc:sldChg chg="add del">
        <pc:chgData name="Larry Press" userId="0ada1fc728725202" providerId="LiveId" clId="{A20ED0B9-F327-4BB6-BD4B-6AEE49E9E1A7}" dt="2020-04-29T21:40:34.968" v="8256" actId="2696"/>
        <pc:sldMkLst>
          <pc:docMk/>
          <pc:sldMk cId="3139999399" sldId="675"/>
        </pc:sldMkLst>
      </pc:sldChg>
      <pc:sldChg chg="modSp add mod">
        <pc:chgData name="Larry Press" userId="0ada1fc728725202" providerId="LiveId" clId="{A20ED0B9-F327-4BB6-BD4B-6AEE49E9E1A7}" dt="2020-04-29T21:41:32.339" v="8260" actId="20577"/>
        <pc:sldMkLst>
          <pc:docMk/>
          <pc:sldMk cId="168673909" sldId="676"/>
        </pc:sldMkLst>
        <pc:spChg chg="mod">
          <ac:chgData name="Larry Press" userId="0ada1fc728725202" providerId="LiveId" clId="{A20ED0B9-F327-4BB6-BD4B-6AEE49E9E1A7}" dt="2020-04-29T21:41:32.339" v="8260" actId="20577"/>
          <ac:spMkLst>
            <pc:docMk/>
            <pc:sldMk cId="168673909" sldId="676"/>
            <ac:spMk id="5" creationId="{122B61C5-04F4-433E-8E45-EF7257ED4F00}"/>
          </ac:spMkLst>
        </pc:spChg>
      </pc:sldChg>
      <pc:sldChg chg="add del">
        <pc:chgData name="Larry Press" userId="0ada1fc728725202" providerId="LiveId" clId="{A20ED0B9-F327-4BB6-BD4B-6AEE49E9E1A7}" dt="2020-04-29T21:40:34.968" v="8256" actId="2696"/>
        <pc:sldMkLst>
          <pc:docMk/>
          <pc:sldMk cId="2275192111" sldId="676"/>
        </pc:sldMkLst>
      </pc:sldChg>
      <pc:sldChg chg="add del">
        <pc:chgData name="Larry Press" userId="0ada1fc728725202" providerId="LiveId" clId="{A20ED0B9-F327-4BB6-BD4B-6AEE49E9E1A7}" dt="2020-04-29T21:40:34.968" v="8256" actId="2696"/>
        <pc:sldMkLst>
          <pc:docMk/>
          <pc:sldMk cId="1718657396" sldId="677"/>
        </pc:sldMkLst>
      </pc:sldChg>
      <pc:sldChg chg="add">
        <pc:chgData name="Larry Press" userId="0ada1fc728725202" providerId="LiveId" clId="{A20ED0B9-F327-4BB6-BD4B-6AEE49E9E1A7}" dt="2020-04-29T21:40:56.775" v="8257"/>
        <pc:sldMkLst>
          <pc:docMk/>
          <pc:sldMk cId="3831642733" sldId="677"/>
        </pc:sldMkLst>
      </pc:sldChg>
      <pc:sldChg chg="add">
        <pc:chgData name="Larry Press" userId="0ada1fc728725202" providerId="LiveId" clId="{A20ED0B9-F327-4BB6-BD4B-6AEE49E9E1A7}" dt="2020-04-29T21:40:56.775" v="8257"/>
        <pc:sldMkLst>
          <pc:docMk/>
          <pc:sldMk cId="1722526595" sldId="678"/>
        </pc:sldMkLst>
      </pc:sldChg>
      <pc:sldChg chg="add del">
        <pc:chgData name="Larry Press" userId="0ada1fc728725202" providerId="LiveId" clId="{A20ED0B9-F327-4BB6-BD4B-6AEE49E9E1A7}" dt="2020-04-29T21:40:34.968" v="8256" actId="2696"/>
        <pc:sldMkLst>
          <pc:docMk/>
          <pc:sldMk cId="2083219521" sldId="678"/>
        </pc:sldMkLst>
      </pc:sldChg>
      <pc:sldChg chg="add del ord">
        <pc:chgData name="Larry Press" userId="0ada1fc728725202" providerId="LiveId" clId="{A20ED0B9-F327-4BB6-BD4B-6AEE49E9E1A7}" dt="2020-04-28T14:39:27.805" v="765" actId="2696"/>
        <pc:sldMkLst>
          <pc:docMk/>
          <pc:sldMk cId="2330767590" sldId="679"/>
        </pc:sldMkLst>
      </pc:sldChg>
      <pc:sldChg chg="addSp modSp add del mod">
        <pc:chgData name="Larry Press" userId="0ada1fc728725202" providerId="LiveId" clId="{A20ED0B9-F327-4BB6-BD4B-6AEE49E9E1A7}" dt="2020-04-28T14:40:16.339" v="802" actId="2696"/>
        <pc:sldMkLst>
          <pc:docMk/>
          <pc:sldMk cId="1033598774" sldId="680"/>
        </pc:sldMkLst>
        <pc:picChg chg="add mod">
          <ac:chgData name="Larry Press" userId="0ada1fc728725202" providerId="LiveId" clId="{A20ED0B9-F327-4BB6-BD4B-6AEE49E9E1A7}" dt="2020-04-28T14:29:16.321" v="474" actId="1076"/>
          <ac:picMkLst>
            <pc:docMk/>
            <pc:sldMk cId="1033598774" sldId="680"/>
            <ac:picMk id="2" creationId="{4E467362-D077-4F0F-B933-CA37889438D6}"/>
          </ac:picMkLst>
        </pc:picChg>
      </pc:sldChg>
      <pc:sldChg chg="modSp add del mod ord">
        <pc:chgData name="Larry Press" userId="0ada1fc728725202" providerId="LiveId" clId="{A20ED0B9-F327-4BB6-BD4B-6AEE49E9E1A7}" dt="2020-04-29T21:58:41.112" v="8398" actId="2696"/>
        <pc:sldMkLst>
          <pc:docMk/>
          <pc:sldMk cId="1871156159" sldId="681"/>
        </pc:sldMkLst>
        <pc:spChg chg="mod">
          <ac:chgData name="Larry Press" userId="0ada1fc728725202" providerId="LiveId" clId="{A20ED0B9-F327-4BB6-BD4B-6AEE49E9E1A7}" dt="2020-04-28T14:45:38.964" v="807" actId="113"/>
          <ac:spMkLst>
            <pc:docMk/>
            <pc:sldMk cId="1871156159" sldId="681"/>
            <ac:spMk id="2" creationId="{00000000-0000-0000-0000-000000000000}"/>
          </ac:spMkLst>
        </pc:spChg>
        <pc:spChg chg="mod">
          <ac:chgData name="Larry Press" userId="0ada1fc728725202" providerId="LiveId" clId="{A20ED0B9-F327-4BB6-BD4B-6AEE49E9E1A7}" dt="2020-04-28T14:46:11.854" v="830" actId="20577"/>
          <ac:spMkLst>
            <pc:docMk/>
            <pc:sldMk cId="1871156159" sldId="681"/>
            <ac:spMk id="39946" creationId="{00000000-0000-0000-0000-000000000000}"/>
          </ac:spMkLst>
        </pc:spChg>
      </pc:sldChg>
      <pc:sldChg chg="add">
        <pc:chgData name="Larry Press" userId="0ada1fc728725202" providerId="LiveId" clId="{A20ED0B9-F327-4BB6-BD4B-6AEE49E9E1A7}" dt="2020-04-29T21:58:59.576" v="8399"/>
        <pc:sldMkLst>
          <pc:docMk/>
          <pc:sldMk cId="2362028935" sldId="681"/>
        </pc:sldMkLst>
      </pc:sldChg>
      <pc:sldChg chg="addSp modSp add del mod modNotesTx">
        <pc:chgData name="Larry Press" userId="0ada1fc728725202" providerId="LiveId" clId="{A20ED0B9-F327-4BB6-BD4B-6AEE49E9E1A7}" dt="2020-04-28T14:43:03.457" v="803" actId="2696"/>
        <pc:sldMkLst>
          <pc:docMk/>
          <pc:sldMk cId="3824288637" sldId="681"/>
        </pc:sldMkLst>
        <pc:spChg chg="mod">
          <ac:chgData name="Larry Press" userId="0ada1fc728725202" providerId="LiveId" clId="{A20ED0B9-F327-4BB6-BD4B-6AEE49E9E1A7}" dt="2020-04-28T14:35:32.006" v="716" actId="1076"/>
          <ac:spMkLst>
            <pc:docMk/>
            <pc:sldMk cId="3824288637" sldId="681"/>
            <ac:spMk id="2" creationId="{00000000-0000-0000-0000-000000000000}"/>
          </ac:spMkLst>
        </pc:spChg>
        <pc:spChg chg="add mod">
          <ac:chgData name="Larry Press" userId="0ada1fc728725202" providerId="LiveId" clId="{A20ED0B9-F327-4BB6-BD4B-6AEE49E9E1A7}" dt="2020-04-28T14:38:28.266" v="764" actId="1038"/>
          <ac:spMkLst>
            <pc:docMk/>
            <pc:sldMk cId="3824288637" sldId="681"/>
            <ac:spMk id="16" creationId="{023E5732-FB14-4E2F-AC4F-D1271EBA8669}"/>
          </ac:spMkLst>
        </pc:spChg>
        <pc:spChg chg="mod">
          <ac:chgData name="Larry Press" userId="0ada1fc728725202" providerId="LiveId" clId="{A20ED0B9-F327-4BB6-BD4B-6AEE49E9E1A7}" dt="2020-04-28T14:36:13.973" v="747" actId="20577"/>
          <ac:spMkLst>
            <pc:docMk/>
            <pc:sldMk cId="3824288637" sldId="681"/>
            <ac:spMk id="39946" creationId="{00000000-0000-0000-0000-000000000000}"/>
          </ac:spMkLst>
        </pc:spChg>
        <pc:spChg chg="mod">
          <ac:chgData name="Larry Press" userId="0ada1fc728725202" providerId="LiveId" clId="{A20ED0B9-F327-4BB6-BD4B-6AEE49E9E1A7}" dt="2020-04-28T14:30:39.189" v="481" actId="1076"/>
          <ac:spMkLst>
            <pc:docMk/>
            <pc:sldMk cId="3824288637" sldId="681"/>
            <ac:spMk id="39947" creationId="{00000000-0000-0000-0000-000000000000}"/>
          </ac:spMkLst>
        </pc:spChg>
        <pc:spChg chg="mod">
          <ac:chgData name="Larry Press" userId="0ada1fc728725202" providerId="LiveId" clId="{A20ED0B9-F327-4BB6-BD4B-6AEE49E9E1A7}" dt="2020-04-28T14:37:43.076" v="749" actId="1076"/>
          <ac:spMkLst>
            <pc:docMk/>
            <pc:sldMk cId="3824288637" sldId="681"/>
            <ac:spMk id="39948" creationId="{00000000-0000-0000-0000-000000000000}"/>
          </ac:spMkLst>
        </pc:spChg>
        <pc:spChg chg="mod">
          <ac:chgData name="Larry Press" userId="0ada1fc728725202" providerId="LiveId" clId="{A20ED0B9-F327-4BB6-BD4B-6AEE49E9E1A7}" dt="2020-04-28T14:33:48.358" v="504" actId="1076"/>
          <ac:spMkLst>
            <pc:docMk/>
            <pc:sldMk cId="3824288637" sldId="681"/>
            <ac:spMk id="39951" creationId="{00000000-0000-0000-0000-000000000000}"/>
          </ac:spMkLst>
        </pc:spChg>
        <pc:spChg chg="mod">
          <ac:chgData name="Larry Press" userId="0ada1fc728725202" providerId="LiveId" clId="{A20ED0B9-F327-4BB6-BD4B-6AEE49E9E1A7}" dt="2020-04-28T14:38:28.266" v="764" actId="1038"/>
          <ac:spMkLst>
            <pc:docMk/>
            <pc:sldMk cId="3824288637" sldId="681"/>
            <ac:spMk id="39952" creationId="{00000000-0000-0000-0000-000000000000}"/>
          </ac:spMkLst>
        </pc:spChg>
        <pc:spChg chg="mod">
          <ac:chgData name="Larry Press" userId="0ada1fc728725202" providerId="LiveId" clId="{A20ED0B9-F327-4BB6-BD4B-6AEE49E9E1A7}" dt="2020-04-28T14:38:09.220" v="750" actId="1076"/>
          <ac:spMkLst>
            <pc:docMk/>
            <pc:sldMk cId="3824288637" sldId="681"/>
            <ac:spMk id="39953" creationId="{00000000-0000-0000-0000-000000000000}"/>
          </ac:spMkLst>
        </pc:spChg>
        <pc:picChg chg="mod">
          <ac:chgData name="Larry Press" userId="0ada1fc728725202" providerId="LiveId" clId="{A20ED0B9-F327-4BB6-BD4B-6AEE49E9E1A7}" dt="2020-04-28T14:35:32.006" v="716" actId="1076"/>
          <ac:picMkLst>
            <pc:docMk/>
            <pc:sldMk cId="3824288637" sldId="681"/>
            <ac:picMk id="14" creationId="{00000000-0000-0000-0000-000000000000}"/>
          </ac:picMkLst>
        </pc:picChg>
        <pc:picChg chg="add mod">
          <ac:chgData name="Larry Press" userId="0ada1fc728725202" providerId="LiveId" clId="{A20ED0B9-F327-4BB6-BD4B-6AEE49E9E1A7}" dt="2020-04-28T14:38:28.266" v="764" actId="1038"/>
          <ac:picMkLst>
            <pc:docMk/>
            <pc:sldMk cId="3824288637" sldId="681"/>
            <ac:picMk id="15" creationId="{2C562281-C0C6-4592-BF58-9556618D0B20}"/>
          </ac:picMkLst>
        </pc:picChg>
        <pc:picChg chg="mod">
          <ac:chgData name="Larry Press" userId="0ada1fc728725202" providerId="LiveId" clId="{A20ED0B9-F327-4BB6-BD4B-6AEE49E9E1A7}" dt="2020-04-28T14:30:39.189" v="481" actId="1076"/>
          <ac:picMkLst>
            <pc:docMk/>
            <pc:sldMk cId="3824288637" sldId="681"/>
            <ac:picMk id="39938" creationId="{00000000-0000-0000-0000-000000000000}"/>
          </ac:picMkLst>
        </pc:picChg>
        <pc:picChg chg="mod">
          <ac:chgData name="Larry Press" userId="0ada1fc728725202" providerId="LiveId" clId="{A20ED0B9-F327-4BB6-BD4B-6AEE49E9E1A7}" dt="2020-04-28T14:38:09.220" v="750" actId="1076"/>
          <ac:picMkLst>
            <pc:docMk/>
            <pc:sldMk cId="3824288637" sldId="681"/>
            <ac:picMk id="39940" creationId="{00000000-0000-0000-0000-000000000000}"/>
          </ac:picMkLst>
        </pc:picChg>
        <pc:picChg chg="mod">
          <ac:chgData name="Larry Press" userId="0ada1fc728725202" providerId="LiveId" clId="{A20ED0B9-F327-4BB6-BD4B-6AEE49E9E1A7}" dt="2020-04-28T14:38:28.266" v="764" actId="1038"/>
          <ac:picMkLst>
            <pc:docMk/>
            <pc:sldMk cId="3824288637" sldId="681"/>
            <ac:picMk id="39944" creationId="{00000000-0000-0000-0000-000000000000}"/>
          </ac:picMkLst>
        </pc:picChg>
        <pc:picChg chg="mod">
          <ac:chgData name="Larry Press" userId="0ada1fc728725202" providerId="LiveId" clId="{A20ED0B9-F327-4BB6-BD4B-6AEE49E9E1A7}" dt="2020-04-28T14:37:43.076" v="749" actId="1076"/>
          <ac:picMkLst>
            <pc:docMk/>
            <pc:sldMk cId="3824288637" sldId="681"/>
            <ac:picMk id="39945" creationId="{00000000-0000-0000-0000-000000000000}"/>
          </ac:picMkLst>
        </pc:picChg>
        <pc:picChg chg="mod">
          <ac:chgData name="Larry Press" userId="0ada1fc728725202" providerId="LiveId" clId="{A20ED0B9-F327-4BB6-BD4B-6AEE49E9E1A7}" dt="2020-04-28T14:33:48.358" v="504" actId="1076"/>
          <ac:picMkLst>
            <pc:docMk/>
            <pc:sldMk cId="3824288637" sldId="681"/>
            <ac:picMk id="39954" creationId="{00000000-0000-0000-0000-000000000000}"/>
          </ac:picMkLst>
        </pc:picChg>
      </pc:sldChg>
      <pc:sldChg chg="addSp modSp mod">
        <pc:chgData name="Larry Press" userId="0ada1fc728725202" providerId="LiveId" clId="{A20ED0B9-F327-4BB6-BD4B-6AEE49E9E1A7}" dt="2020-05-02T22:05:15.179" v="9447" actId="1076"/>
        <pc:sldMkLst>
          <pc:docMk/>
          <pc:sldMk cId="6719850" sldId="682"/>
        </pc:sldMkLst>
        <pc:picChg chg="add mod">
          <ac:chgData name="Larry Press" userId="0ada1fc728725202" providerId="LiveId" clId="{A20ED0B9-F327-4BB6-BD4B-6AEE49E9E1A7}" dt="2020-05-02T22:05:15.179" v="9447" actId="1076"/>
          <ac:picMkLst>
            <pc:docMk/>
            <pc:sldMk cId="6719850" sldId="682"/>
            <ac:picMk id="2" creationId="{8B71D8A7-9FF0-4C94-80B9-BCD15E559CEF}"/>
          </ac:picMkLst>
        </pc:picChg>
      </pc:sldChg>
      <pc:sldChg chg="addSp delSp modSp mod modNotesTx">
        <pc:chgData name="Larry Press" userId="0ada1fc728725202" providerId="LiveId" clId="{A20ED0B9-F327-4BB6-BD4B-6AEE49E9E1A7}" dt="2020-04-28T17:57:50.834" v="4691" actId="21"/>
        <pc:sldMkLst>
          <pc:docMk/>
          <pc:sldMk cId="27955242" sldId="683"/>
        </pc:sldMkLst>
        <pc:spChg chg="add mod">
          <ac:chgData name="Larry Press" userId="0ada1fc728725202" providerId="LiveId" clId="{A20ED0B9-F327-4BB6-BD4B-6AEE49E9E1A7}" dt="2020-04-28T17:57:18.687" v="4645" actId="1076"/>
          <ac:spMkLst>
            <pc:docMk/>
            <pc:sldMk cId="27955242" sldId="683"/>
            <ac:spMk id="2" creationId="{917BCBB8-F516-4DF5-9069-1B632100D7B3}"/>
          </ac:spMkLst>
        </pc:spChg>
        <pc:spChg chg="mod">
          <ac:chgData name="Larry Press" userId="0ada1fc728725202" providerId="LiveId" clId="{A20ED0B9-F327-4BB6-BD4B-6AEE49E9E1A7}" dt="2020-04-28T17:57:18.687" v="4645" actId="1076"/>
          <ac:spMkLst>
            <pc:docMk/>
            <pc:sldMk cId="27955242" sldId="683"/>
            <ac:spMk id="3" creationId="{00000000-0000-0000-0000-000000000000}"/>
          </ac:spMkLst>
        </pc:spChg>
        <pc:spChg chg="mod">
          <ac:chgData name="Larry Press" userId="0ada1fc728725202" providerId="LiveId" clId="{A20ED0B9-F327-4BB6-BD4B-6AEE49E9E1A7}" dt="2020-04-28T17:57:18.687" v="4645" actId="1076"/>
          <ac:spMkLst>
            <pc:docMk/>
            <pc:sldMk cId="27955242" sldId="683"/>
            <ac:spMk id="4" creationId="{00000000-0000-0000-0000-000000000000}"/>
          </ac:spMkLst>
        </pc:spChg>
        <pc:spChg chg="mod">
          <ac:chgData name="Larry Press" userId="0ada1fc728725202" providerId="LiveId" clId="{A20ED0B9-F327-4BB6-BD4B-6AEE49E9E1A7}" dt="2020-04-28T17:57:18.687" v="4645" actId="1076"/>
          <ac:spMkLst>
            <pc:docMk/>
            <pc:sldMk cId="27955242" sldId="683"/>
            <ac:spMk id="6" creationId="{00000000-0000-0000-0000-000000000000}"/>
          </ac:spMkLst>
        </pc:spChg>
        <pc:picChg chg="mod">
          <ac:chgData name="Larry Press" userId="0ada1fc728725202" providerId="LiveId" clId="{A20ED0B9-F327-4BB6-BD4B-6AEE49E9E1A7}" dt="2020-04-28T17:57:18.687" v="4645" actId="1076"/>
          <ac:picMkLst>
            <pc:docMk/>
            <pc:sldMk cId="27955242" sldId="683"/>
            <ac:picMk id="5" creationId="{00000000-0000-0000-0000-000000000000}"/>
          </ac:picMkLst>
        </pc:picChg>
        <pc:picChg chg="add del mod">
          <ac:chgData name="Larry Press" userId="0ada1fc728725202" providerId="LiveId" clId="{A20ED0B9-F327-4BB6-BD4B-6AEE49E9E1A7}" dt="2020-04-28T17:55:56.445" v="4641" actId="21"/>
          <ac:picMkLst>
            <pc:docMk/>
            <pc:sldMk cId="27955242" sldId="683"/>
            <ac:picMk id="8" creationId="{755E27F7-55A5-44EB-B55F-FBDF2E98C66C}"/>
          </ac:picMkLst>
        </pc:picChg>
        <pc:picChg chg="add del mod">
          <ac:chgData name="Larry Press" userId="0ada1fc728725202" providerId="LiveId" clId="{A20ED0B9-F327-4BB6-BD4B-6AEE49E9E1A7}" dt="2020-04-28T17:57:50.834" v="4691" actId="21"/>
          <ac:picMkLst>
            <pc:docMk/>
            <pc:sldMk cId="27955242" sldId="683"/>
            <ac:picMk id="9" creationId="{8FAEED0C-5308-4974-AF5E-393FA2E436BA}"/>
          </ac:picMkLst>
        </pc:picChg>
        <pc:picChg chg="del">
          <ac:chgData name="Larry Press" userId="0ada1fc728725202" providerId="LiveId" clId="{A20ED0B9-F327-4BB6-BD4B-6AEE49E9E1A7}" dt="2020-04-28T17:45:02.882" v="4374" actId="21"/>
          <ac:picMkLst>
            <pc:docMk/>
            <pc:sldMk cId="27955242" sldId="683"/>
            <ac:picMk id="1026" creationId="{00000000-0000-0000-0000-000000000000}"/>
          </ac:picMkLst>
        </pc:picChg>
      </pc:sldChg>
      <pc:sldChg chg="add del">
        <pc:chgData name="Larry Press" userId="0ada1fc728725202" providerId="LiveId" clId="{A20ED0B9-F327-4BB6-BD4B-6AEE49E9E1A7}" dt="2020-04-29T21:58:25.486" v="8395"/>
        <pc:sldMkLst>
          <pc:docMk/>
          <pc:sldMk cId="1439511447" sldId="684"/>
        </pc:sldMkLst>
      </pc:sldChg>
      <pc:sldChg chg="add del ord">
        <pc:chgData name="Larry Press" userId="0ada1fc728725202" providerId="LiveId" clId="{A20ED0B9-F327-4BB6-BD4B-6AEE49E9E1A7}" dt="2020-04-29T21:58:26.322" v="8396" actId="2696"/>
        <pc:sldMkLst>
          <pc:docMk/>
          <pc:sldMk cId="3911755516" sldId="684"/>
        </pc:sldMkLst>
      </pc:sldChg>
      <pc:sldChg chg="add">
        <pc:chgData name="Larry Press" userId="0ada1fc728725202" providerId="LiveId" clId="{A20ED0B9-F327-4BB6-BD4B-6AEE49E9E1A7}" dt="2020-04-29T22:07:59.955" v="8556"/>
        <pc:sldMkLst>
          <pc:docMk/>
          <pc:sldMk cId="660513857" sldId="685"/>
        </pc:sldMkLst>
      </pc:sldChg>
      <pc:sldChg chg="add del modNotesTx">
        <pc:chgData name="Larry Press" userId="0ada1fc728725202" providerId="LiveId" clId="{A20ED0B9-F327-4BB6-BD4B-6AEE49E9E1A7}" dt="2020-04-29T22:07:53.522" v="8555" actId="2696"/>
        <pc:sldMkLst>
          <pc:docMk/>
          <pc:sldMk cId="733144265" sldId="685"/>
        </pc:sldMkLst>
      </pc:sldChg>
      <pc:sldChg chg="del">
        <pc:chgData name="Larry Press" userId="0ada1fc728725202" providerId="LiveId" clId="{A20ED0B9-F327-4BB6-BD4B-6AEE49E9E1A7}" dt="2020-04-28T17:54:58.194" v="4606" actId="2696"/>
        <pc:sldMkLst>
          <pc:docMk/>
          <pc:sldMk cId="1356950665" sldId="685"/>
        </pc:sldMkLst>
      </pc:sldChg>
      <pc:sldChg chg="add">
        <pc:chgData name="Larry Press" userId="0ada1fc728725202" providerId="LiveId" clId="{A20ED0B9-F327-4BB6-BD4B-6AEE49E9E1A7}" dt="2020-04-29T22:07:59.955" v="8556"/>
        <pc:sldMkLst>
          <pc:docMk/>
          <pc:sldMk cId="1200645618" sldId="686"/>
        </pc:sldMkLst>
      </pc:sldChg>
      <pc:sldChg chg="add del modNotesTx">
        <pc:chgData name="Larry Press" userId="0ada1fc728725202" providerId="LiveId" clId="{A20ED0B9-F327-4BB6-BD4B-6AEE49E9E1A7}" dt="2020-04-29T22:07:53.522" v="8555" actId="2696"/>
        <pc:sldMkLst>
          <pc:docMk/>
          <pc:sldMk cId="2547043086" sldId="686"/>
        </pc:sldMkLst>
      </pc:sldChg>
      <pc:sldChg chg="add del modNotesTx">
        <pc:chgData name="Larry Press" userId="0ada1fc728725202" providerId="LiveId" clId="{A20ED0B9-F327-4BB6-BD4B-6AEE49E9E1A7}" dt="2020-04-29T22:07:53.522" v="8555" actId="2696"/>
        <pc:sldMkLst>
          <pc:docMk/>
          <pc:sldMk cId="1108826233" sldId="687"/>
        </pc:sldMkLst>
      </pc:sldChg>
      <pc:sldChg chg="addSp delSp add">
        <pc:chgData name="Larry Press" userId="0ada1fc728725202" providerId="LiveId" clId="{A20ED0B9-F327-4BB6-BD4B-6AEE49E9E1A7}" dt="2020-04-29T22:20:07.613" v="9338"/>
        <pc:sldMkLst>
          <pc:docMk/>
          <pc:sldMk cId="1827909819" sldId="687"/>
        </pc:sldMkLst>
        <pc:spChg chg="add del">
          <ac:chgData name="Larry Press" userId="0ada1fc728725202" providerId="LiveId" clId="{A20ED0B9-F327-4BB6-BD4B-6AEE49E9E1A7}" dt="2020-04-29T22:20:07.613" v="9338"/>
          <ac:spMkLst>
            <pc:docMk/>
            <pc:sldMk cId="1827909819" sldId="687"/>
            <ac:spMk id="6" creationId="{5DB8C589-B161-4DAC-94C4-DBAB422370CA}"/>
          </ac:spMkLst>
        </pc:spChg>
      </pc:sldChg>
      <pc:sldChg chg="add del">
        <pc:chgData name="Larry Press" userId="0ada1fc728725202" providerId="LiveId" clId="{A20ED0B9-F327-4BB6-BD4B-6AEE49E9E1A7}" dt="2020-04-29T22:03:50.149" v="8421" actId="2696"/>
        <pc:sldMkLst>
          <pc:docMk/>
          <pc:sldMk cId="391763796" sldId="688"/>
        </pc:sldMkLst>
      </pc:sldChg>
      <pc:sldChg chg="add">
        <pc:chgData name="Larry Press" userId="0ada1fc728725202" providerId="LiveId" clId="{A20ED0B9-F327-4BB6-BD4B-6AEE49E9E1A7}" dt="2020-04-29T22:04:05.298" v="8422"/>
        <pc:sldMkLst>
          <pc:docMk/>
          <pc:sldMk cId="2982040448" sldId="688"/>
        </pc:sldMkLst>
      </pc:sldChg>
      <pc:sldChg chg="add del">
        <pc:chgData name="Larry Press" userId="0ada1fc728725202" providerId="LiveId" clId="{A20ED0B9-F327-4BB6-BD4B-6AEE49E9E1A7}" dt="2020-04-29T22:03:50.149" v="8421" actId="2696"/>
        <pc:sldMkLst>
          <pc:docMk/>
          <pc:sldMk cId="1644196578" sldId="689"/>
        </pc:sldMkLst>
      </pc:sldChg>
      <pc:sldChg chg="add">
        <pc:chgData name="Larry Press" userId="0ada1fc728725202" providerId="LiveId" clId="{A20ED0B9-F327-4BB6-BD4B-6AEE49E9E1A7}" dt="2020-04-29T22:04:05.298" v="8422"/>
        <pc:sldMkLst>
          <pc:docMk/>
          <pc:sldMk cId="3666086165" sldId="689"/>
        </pc:sldMkLst>
      </pc:sldChg>
      <pc:sldChg chg="add">
        <pc:chgData name="Larry Press" userId="0ada1fc728725202" providerId="LiveId" clId="{A20ED0B9-F327-4BB6-BD4B-6AEE49E9E1A7}" dt="2020-05-06T20:49:27.642" v="20105"/>
        <pc:sldMkLst>
          <pc:docMk/>
          <pc:sldMk cId="3633269148" sldId="690"/>
        </pc:sldMkLst>
      </pc:sldChg>
      <pc:sldChg chg="add del">
        <pc:chgData name="Larry Press" userId="0ada1fc728725202" providerId="LiveId" clId="{A20ED0B9-F327-4BB6-BD4B-6AEE49E9E1A7}" dt="2020-05-06T20:49:14.065" v="20104" actId="2696"/>
        <pc:sldMkLst>
          <pc:docMk/>
          <pc:sldMk cId="3718084439" sldId="690"/>
        </pc:sldMkLst>
      </pc:sldChg>
      <pc:sldChg chg="add del">
        <pc:chgData name="Larry Press" userId="0ada1fc728725202" providerId="LiveId" clId="{A20ED0B9-F327-4BB6-BD4B-6AEE49E9E1A7}" dt="2020-04-28T20:59:35.663" v="6524" actId="2696"/>
        <pc:sldMkLst>
          <pc:docMk/>
          <pc:sldMk cId="3989871348" sldId="690"/>
        </pc:sldMkLst>
      </pc:sldChg>
      <pc:sldChg chg="modSp add del mod">
        <pc:chgData name="Larry Press" userId="0ada1fc728725202" providerId="LiveId" clId="{A20ED0B9-F327-4BB6-BD4B-6AEE49E9E1A7}" dt="2020-04-29T23:58:12.348" v="9386" actId="2696"/>
        <pc:sldMkLst>
          <pc:docMk/>
          <pc:sldMk cId="2611312037" sldId="691"/>
        </pc:sldMkLst>
        <pc:spChg chg="mod">
          <ac:chgData name="Larry Press" userId="0ada1fc728725202" providerId="LiveId" clId="{A20ED0B9-F327-4BB6-BD4B-6AEE49E9E1A7}" dt="2020-04-29T21:59:51.483" v="8402" actId="1076"/>
          <ac:spMkLst>
            <pc:docMk/>
            <pc:sldMk cId="2611312037" sldId="691"/>
            <ac:spMk id="2" creationId="{00000000-0000-0000-0000-000000000000}"/>
          </ac:spMkLst>
        </pc:spChg>
      </pc:sldChg>
      <pc:sldChg chg="add del">
        <pc:chgData name="Larry Press" userId="0ada1fc728725202" providerId="LiveId" clId="{A20ED0B9-F327-4BB6-BD4B-6AEE49E9E1A7}" dt="2020-05-06T17:45:30.579" v="18582" actId="2696"/>
        <pc:sldMkLst>
          <pc:docMk/>
          <pc:sldMk cId="3297527192" sldId="692"/>
        </pc:sldMkLst>
      </pc:sldChg>
      <pc:sldChg chg="modSp add del mod">
        <pc:chgData name="Larry Press" userId="0ada1fc728725202" providerId="LiveId" clId="{A20ED0B9-F327-4BB6-BD4B-6AEE49E9E1A7}" dt="2020-04-29T23:56:29.046" v="9381" actId="2696"/>
        <pc:sldMkLst>
          <pc:docMk/>
          <pc:sldMk cId="390086743" sldId="693"/>
        </pc:sldMkLst>
        <pc:spChg chg="mod">
          <ac:chgData name="Larry Press" userId="0ada1fc728725202" providerId="LiveId" clId="{A20ED0B9-F327-4BB6-BD4B-6AEE49E9E1A7}" dt="2020-04-29T21:04:37.519" v="6994" actId="20577"/>
          <ac:spMkLst>
            <pc:docMk/>
            <pc:sldMk cId="390086743" sldId="693"/>
            <ac:spMk id="3" creationId="{00000000-0000-0000-0000-000000000000}"/>
          </ac:spMkLst>
        </pc:spChg>
        <pc:spChg chg="mod">
          <ac:chgData name="Larry Press" userId="0ada1fc728725202" providerId="LiveId" clId="{A20ED0B9-F327-4BB6-BD4B-6AEE49E9E1A7}" dt="2020-04-29T21:05:09.483" v="6996" actId="20577"/>
          <ac:spMkLst>
            <pc:docMk/>
            <pc:sldMk cId="390086743" sldId="693"/>
            <ac:spMk id="4" creationId="{00000000-0000-0000-0000-000000000000}"/>
          </ac:spMkLst>
        </pc:spChg>
      </pc:sldChg>
      <pc:sldChg chg="addSp modSp add del mod">
        <pc:chgData name="Larry Press" userId="0ada1fc728725202" providerId="LiveId" clId="{A20ED0B9-F327-4BB6-BD4B-6AEE49E9E1A7}" dt="2020-04-29T23:56:42.208" v="9382" actId="2696"/>
        <pc:sldMkLst>
          <pc:docMk/>
          <pc:sldMk cId="598194346" sldId="694"/>
        </pc:sldMkLst>
        <pc:spChg chg="mod">
          <ac:chgData name="Larry Press" userId="0ada1fc728725202" providerId="LiveId" clId="{A20ED0B9-F327-4BB6-BD4B-6AEE49E9E1A7}" dt="2020-04-29T21:45:22.658" v="8385" actId="1076"/>
          <ac:spMkLst>
            <pc:docMk/>
            <pc:sldMk cId="598194346" sldId="694"/>
            <ac:spMk id="2" creationId="{00000000-0000-0000-0000-000000000000}"/>
          </ac:spMkLst>
        </pc:spChg>
        <pc:spChg chg="add mod">
          <ac:chgData name="Larry Press" userId="0ada1fc728725202" providerId="LiveId" clId="{A20ED0B9-F327-4BB6-BD4B-6AEE49E9E1A7}" dt="2020-04-29T21:45:53.699" v="8389" actId="1076"/>
          <ac:spMkLst>
            <pc:docMk/>
            <pc:sldMk cId="598194346" sldId="694"/>
            <ac:spMk id="3" creationId="{DBB1594B-CE2C-4A8A-97D8-E5E3110D28E7}"/>
          </ac:spMkLst>
        </pc:spChg>
      </pc:sldChg>
      <pc:sldChg chg="addSp delSp modSp add mod">
        <pc:chgData name="Larry Press" userId="0ada1fc728725202" providerId="LiveId" clId="{A20ED0B9-F327-4BB6-BD4B-6AEE49E9E1A7}" dt="2020-04-29T22:19:53.246" v="9336" actId="21"/>
        <pc:sldMkLst>
          <pc:docMk/>
          <pc:sldMk cId="4042728324" sldId="695"/>
        </pc:sldMkLst>
        <pc:spChg chg="mod">
          <ac:chgData name="Larry Press" userId="0ada1fc728725202" providerId="LiveId" clId="{A20ED0B9-F327-4BB6-BD4B-6AEE49E9E1A7}" dt="2020-04-29T22:00:23.175" v="8411" actId="20577"/>
          <ac:spMkLst>
            <pc:docMk/>
            <pc:sldMk cId="4042728324" sldId="695"/>
            <ac:spMk id="2" creationId="{1FDBEDB0-07ED-4E23-A4E4-DF248B6C2797}"/>
          </ac:spMkLst>
        </pc:spChg>
        <pc:spChg chg="add mod">
          <ac:chgData name="Larry Press" userId="0ada1fc728725202" providerId="LiveId" clId="{A20ED0B9-F327-4BB6-BD4B-6AEE49E9E1A7}" dt="2020-04-29T22:19:46.539" v="9334" actId="1076"/>
          <ac:spMkLst>
            <pc:docMk/>
            <pc:sldMk cId="4042728324" sldId="695"/>
            <ac:spMk id="3" creationId="{D0D91C04-413A-4A30-A00B-F37E09E7F298}"/>
          </ac:spMkLst>
        </pc:spChg>
        <pc:spChg chg="add del mod">
          <ac:chgData name="Larry Press" userId="0ada1fc728725202" providerId="LiveId" clId="{A20ED0B9-F327-4BB6-BD4B-6AEE49E9E1A7}" dt="2020-04-29T22:19:53.246" v="9336" actId="21"/>
          <ac:spMkLst>
            <pc:docMk/>
            <pc:sldMk cId="4042728324" sldId="695"/>
            <ac:spMk id="4" creationId="{D0CD4296-0832-44B2-AE91-3534CCCFA67C}"/>
          </ac:spMkLst>
        </pc:spChg>
      </pc:sldChg>
      <pc:sldChg chg="addSp modSp new mod">
        <pc:chgData name="Larry Press" userId="0ada1fc728725202" providerId="LiveId" clId="{A20ED0B9-F327-4BB6-BD4B-6AEE49E9E1A7}" dt="2020-04-29T22:06:59.012" v="8554" actId="33524"/>
        <pc:sldMkLst>
          <pc:docMk/>
          <pc:sldMk cId="1025992894" sldId="696"/>
        </pc:sldMkLst>
        <pc:spChg chg="add mod">
          <ac:chgData name="Larry Press" userId="0ada1fc728725202" providerId="LiveId" clId="{A20ED0B9-F327-4BB6-BD4B-6AEE49E9E1A7}" dt="2020-04-29T22:06:59.012" v="8554" actId="33524"/>
          <ac:spMkLst>
            <pc:docMk/>
            <pc:sldMk cId="1025992894" sldId="696"/>
            <ac:spMk id="2" creationId="{88740325-212A-44B7-B0D0-66EA019BB230}"/>
          </ac:spMkLst>
        </pc:spChg>
      </pc:sldChg>
      <pc:sldChg chg="addSp modSp add del mod">
        <pc:chgData name="Larry Press" userId="0ada1fc728725202" providerId="LiveId" clId="{A20ED0B9-F327-4BB6-BD4B-6AEE49E9E1A7}" dt="2020-04-29T23:58:04.910" v="9385" actId="2696"/>
        <pc:sldMkLst>
          <pc:docMk/>
          <pc:sldMk cId="1401070190" sldId="697"/>
        </pc:sldMkLst>
        <pc:spChg chg="mod">
          <ac:chgData name="Larry Press" userId="0ada1fc728725202" providerId="LiveId" clId="{A20ED0B9-F327-4BB6-BD4B-6AEE49E9E1A7}" dt="2020-04-29T22:21:05.826" v="9376" actId="1076"/>
          <ac:spMkLst>
            <pc:docMk/>
            <pc:sldMk cId="1401070190" sldId="697"/>
            <ac:spMk id="2" creationId="{00000000-0000-0000-0000-000000000000}"/>
          </ac:spMkLst>
        </pc:spChg>
        <pc:spChg chg="add mod">
          <ac:chgData name="Larry Press" userId="0ada1fc728725202" providerId="LiveId" clId="{A20ED0B9-F327-4BB6-BD4B-6AEE49E9E1A7}" dt="2020-04-29T22:20:58.865" v="9375" actId="1076"/>
          <ac:spMkLst>
            <pc:docMk/>
            <pc:sldMk cId="1401070190" sldId="697"/>
            <ac:spMk id="3" creationId="{99360E65-62B2-4333-B0D0-C2FE6181A0C9}"/>
          </ac:spMkLst>
        </pc:spChg>
      </pc:sldChg>
      <pc:sldChg chg="addSp modSp add mod">
        <pc:chgData name="Larry Press" userId="0ada1fc728725202" providerId="LiveId" clId="{A20ED0B9-F327-4BB6-BD4B-6AEE49E9E1A7}" dt="2020-05-06T20:37:30.175" v="19769" actId="1076"/>
        <pc:sldMkLst>
          <pc:docMk/>
          <pc:sldMk cId="1236693500" sldId="698"/>
        </pc:sldMkLst>
        <pc:spChg chg="add mod">
          <ac:chgData name="Larry Press" userId="0ada1fc728725202" providerId="LiveId" clId="{A20ED0B9-F327-4BB6-BD4B-6AEE49E9E1A7}" dt="2020-05-06T20:37:30.175" v="19769" actId="1076"/>
          <ac:spMkLst>
            <pc:docMk/>
            <pc:sldMk cId="1236693500" sldId="698"/>
            <ac:spMk id="2" creationId="{E3A4DF22-55F3-4F01-88F9-A687C679BDA4}"/>
          </ac:spMkLst>
        </pc:spChg>
      </pc:sldChg>
      <pc:sldChg chg="new del">
        <pc:chgData name="Larry Press" userId="0ada1fc728725202" providerId="LiveId" clId="{A20ED0B9-F327-4BB6-BD4B-6AEE49E9E1A7}" dt="2020-04-29T22:20:30.911" v="9342" actId="2696"/>
        <pc:sldMkLst>
          <pc:docMk/>
          <pc:sldMk cId="3958606067" sldId="698"/>
        </pc:sldMkLst>
      </pc:sldChg>
      <pc:sldChg chg="addSp modSp add mod">
        <pc:chgData name="Larry Press" userId="0ada1fc728725202" providerId="LiveId" clId="{A20ED0B9-F327-4BB6-BD4B-6AEE49E9E1A7}" dt="2020-05-06T20:41:49.774" v="19794" actId="1076"/>
        <pc:sldMkLst>
          <pc:docMk/>
          <pc:sldMk cId="1380281018" sldId="699"/>
        </pc:sldMkLst>
        <pc:spChg chg="add mod">
          <ac:chgData name="Larry Press" userId="0ada1fc728725202" providerId="LiveId" clId="{A20ED0B9-F327-4BB6-BD4B-6AEE49E9E1A7}" dt="2020-05-06T20:39:03.716" v="19780" actId="1076"/>
          <ac:spMkLst>
            <pc:docMk/>
            <pc:sldMk cId="1380281018" sldId="699"/>
            <ac:spMk id="2" creationId="{DA07CB14-CE14-4C6C-ACBA-EFFC8D7467A3}"/>
          </ac:spMkLst>
        </pc:spChg>
        <pc:spChg chg="add mod">
          <ac:chgData name="Larry Press" userId="0ada1fc728725202" providerId="LiveId" clId="{A20ED0B9-F327-4BB6-BD4B-6AEE49E9E1A7}" dt="2020-05-06T20:41:49.774" v="19794" actId="1076"/>
          <ac:spMkLst>
            <pc:docMk/>
            <pc:sldMk cId="1380281018" sldId="699"/>
            <ac:spMk id="3" creationId="{A4BB067D-5933-4923-A0B0-A680EA0E8DDE}"/>
          </ac:spMkLst>
        </pc:spChg>
      </pc:sldChg>
      <pc:sldChg chg="add del">
        <pc:chgData name="Larry Press" userId="0ada1fc728725202" providerId="LiveId" clId="{A20ED0B9-F327-4BB6-BD4B-6AEE49E9E1A7}" dt="2020-05-06T22:13:05.689" v="21044" actId="2696"/>
        <pc:sldMkLst>
          <pc:docMk/>
          <pc:sldMk cId="1529185570" sldId="700"/>
        </pc:sldMkLst>
      </pc:sldChg>
      <pc:sldChg chg="add">
        <pc:chgData name="Larry Press" userId="0ada1fc728725202" providerId="LiveId" clId="{A20ED0B9-F327-4BB6-BD4B-6AEE49E9E1A7}" dt="2020-04-29T23:56:05.084" v="9380"/>
        <pc:sldMkLst>
          <pc:docMk/>
          <pc:sldMk cId="30535419" sldId="701"/>
        </pc:sldMkLst>
      </pc:sldChg>
      <pc:sldChg chg="add">
        <pc:chgData name="Larry Press" userId="0ada1fc728725202" providerId="LiveId" clId="{A20ED0B9-F327-4BB6-BD4B-6AEE49E9E1A7}" dt="2020-04-29T23:56:05.084" v="9380"/>
        <pc:sldMkLst>
          <pc:docMk/>
          <pc:sldMk cId="2909125337" sldId="702"/>
        </pc:sldMkLst>
      </pc:sldChg>
      <pc:sldChg chg="add">
        <pc:chgData name="Larry Press" userId="0ada1fc728725202" providerId="LiveId" clId="{A20ED0B9-F327-4BB6-BD4B-6AEE49E9E1A7}" dt="2020-04-29T23:56:05.084" v="9380"/>
        <pc:sldMkLst>
          <pc:docMk/>
          <pc:sldMk cId="3587317866" sldId="703"/>
        </pc:sldMkLst>
      </pc:sldChg>
      <pc:sldChg chg="add">
        <pc:chgData name="Larry Press" userId="0ada1fc728725202" providerId="LiveId" clId="{A20ED0B9-F327-4BB6-BD4B-6AEE49E9E1A7}" dt="2020-04-29T23:57:50.791" v="9384"/>
        <pc:sldMkLst>
          <pc:docMk/>
          <pc:sldMk cId="1078029197" sldId="704"/>
        </pc:sldMkLst>
      </pc:sldChg>
      <pc:sldChg chg="add">
        <pc:chgData name="Larry Press" userId="0ada1fc728725202" providerId="LiveId" clId="{A20ED0B9-F327-4BB6-BD4B-6AEE49E9E1A7}" dt="2020-04-29T23:57:50.791" v="9384"/>
        <pc:sldMkLst>
          <pc:docMk/>
          <pc:sldMk cId="2180272571" sldId="705"/>
        </pc:sldMkLst>
      </pc:sldChg>
      <pc:sldChg chg="add">
        <pc:chgData name="Larry Press" userId="0ada1fc728725202" providerId="LiveId" clId="{A20ED0B9-F327-4BB6-BD4B-6AEE49E9E1A7}" dt="2020-05-06T20:37:16.897" v="19765"/>
        <pc:sldMkLst>
          <pc:docMk/>
          <pc:sldMk cId="633521810" sldId="706"/>
        </pc:sldMkLst>
      </pc:sldChg>
      <pc:sldChg chg="addSp delSp modSp new del mod modNotesTx">
        <pc:chgData name="Larry Press" userId="0ada1fc728725202" providerId="LiveId" clId="{A20ED0B9-F327-4BB6-BD4B-6AEE49E9E1A7}" dt="2020-05-06T20:36:43.747" v="19764" actId="2696"/>
        <pc:sldMkLst>
          <pc:docMk/>
          <pc:sldMk cId="1287245613" sldId="706"/>
        </pc:sldMkLst>
        <pc:spChg chg="add mod">
          <ac:chgData name="Larry Press" userId="0ada1fc728725202" providerId="LiveId" clId="{A20ED0B9-F327-4BB6-BD4B-6AEE49E9E1A7}" dt="2020-05-03T13:44:09.510" v="13976" actId="20577"/>
          <ac:spMkLst>
            <pc:docMk/>
            <pc:sldMk cId="1287245613" sldId="706"/>
            <ac:spMk id="2" creationId="{35F31905-0E50-482D-BC0A-9A9A146F6F24}"/>
          </ac:spMkLst>
        </pc:spChg>
        <pc:spChg chg="add del mod">
          <ac:chgData name="Larry Press" userId="0ada1fc728725202" providerId="LiveId" clId="{A20ED0B9-F327-4BB6-BD4B-6AEE49E9E1A7}" dt="2020-05-03T06:09:02.085" v="9929" actId="21"/>
          <ac:spMkLst>
            <pc:docMk/>
            <pc:sldMk cId="1287245613" sldId="706"/>
            <ac:spMk id="4" creationId="{148D5684-9A33-4EE8-900A-A6E695518954}"/>
          </ac:spMkLst>
        </pc:spChg>
        <pc:spChg chg="add del mod">
          <ac:chgData name="Larry Press" userId="0ada1fc728725202" providerId="LiveId" clId="{A20ED0B9-F327-4BB6-BD4B-6AEE49E9E1A7}" dt="2020-05-02T23:10:06.323" v="9836" actId="21"/>
          <ac:spMkLst>
            <pc:docMk/>
            <pc:sldMk cId="1287245613" sldId="706"/>
            <ac:spMk id="6" creationId="{1B7C3546-3118-495A-8B76-BE2230A5879A}"/>
          </ac:spMkLst>
        </pc:spChg>
        <pc:spChg chg="add mod">
          <ac:chgData name="Larry Press" userId="0ada1fc728725202" providerId="LiveId" clId="{A20ED0B9-F327-4BB6-BD4B-6AEE49E9E1A7}" dt="2020-05-03T13:45:02.161" v="13978" actId="20577"/>
          <ac:spMkLst>
            <pc:docMk/>
            <pc:sldMk cId="1287245613" sldId="706"/>
            <ac:spMk id="6" creationId="{DBCBBC4E-99D1-44C7-AF41-5F1902792509}"/>
          </ac:spMkLst>
        </pc:spChg>
        <pc:spChg chg="add del mod">
          <ac:chgData name="Larry Press" userId="0ada1fc728725202" providerId="LiveId" clId="{A20ED0B9-F327-4BB6-BD4B-6AEE49E9E1A7}" dt="2020-05-02T23:12:46.042" v="9855" actId="21"/>
          <ac:spMkLst>
            <pc:docMk/>
            <pc:sldMk cId="1287245613" sldId="706"/>
            <ac:spMk id="7" creationId="{29B9889A-B5AB-426C-BB34-21D836167947}"/>
          </ac:spMkLst>
        </pc:spChg>
        <pc:spChg chg="add mod">
          <ac:chgData name="Larry Press" userId="0ada1fc728725202" providerId="LiveId" clId="{A20ED0B9-F327-4BB6-BD4B-6AEE49E9E1A7}" dt="2020-05-03T16:49:59.017" v="17857" actId="1036"/>
          <ac:spMkLst>
            <pc:docMk/>
            <pc:sldMk cId="1287245613" sldId="706"/>
            <ac:spMk id="8" creationId="{EF210A39-7B75-4CE1-B6E5-8AD23935CA7A}"/>
          </ac:spMkLst>
        </pc:spChg>
        <pc:picChg chg="add del mod">
          <ac:chgData name="Larry Press" userId="0ada1fc728725202" providerId="LiveId" clId="{A20ED0B9-F327-4BB6-BD4B-6AEE49E9E1A7}" dt="2020-05-02T22:14:39.619" v="9461" actId="21"/>
          <ac:picMkLst>
            <pc:docMk/>
            <pc:sldMk cId="1287245613" sldId="706"/>
            <ac:picMk id="3" creationId="{3748EBD4-0B94-493D-A0FD-C8F8EA68A22A}"/>
          </ac:picMkLst>
        </pc:picChg>
        <pc:picChg chg="add mod">
          <ac:chgData name="Larry Press" userId="0ada1fc728725202" providerId="LiveId" clId="{A20ED0B9-F327-4BB6-BD4B-6AEE49E9E1A7}" dt="2020-05-03T06:12:09.376" v="9950" actId="1076"/>
          <ac:picMkLst>
            <pc:docMk/>
            <pc:sldMk cId="1287245613" sldId="706"/>
            <ac:picMk id="5" creationId="{C3DCE442-C61C-4771-9375-0887CC785917}"/>
          </ac:picMkLst>
        </pc:picChg>
      </pc:sldChg>
      <pc:sldChg chg="addSp delSp modSp add del mod modNotesTx">
        <pc:chgData name="Larry Press" userId="0ada1fc728725202" providerId="LiveId" clId="{A20ED0B9-F327-4BB6-BD4B-6AEE49E9E1A7}" dt="2020-05-06T20:36:43.747" v="19764" actId="2696"/>
        <pc:sldMkLst>
          <pc:docMk/>
          <pc:sldMk cId="70776274" sldId="707"/>
        </pc:sldMkLst>
        <pc:spChg chg="add mod">
          <ac:chgData name="Larry Press" userId="0ada1fc728725202" providerId="LiveId" clId="{A20ED0B9-F327-4BB6-BD4B-6AEE49E9E1A7}" dt="2020-05-06T20:29:04.779" v="19554" actId="1076"/>
          <ac:spMkLst>
            <pc:docMk/>
            <pc:sldMk cId="70776274" sldId="707"/>
            <ac:spMk id="4" creationId="{E42EE4D4-C4FD-45BC-AF2D-387EAB944E42}"/>
          </ac:spMkLst>
        </pc:spChg>
        <pc:spChg chg="add mod">
          <ac:chgData name="Larry Press" userId="0ada1fc728725202" providerId="LiveId" clId="{A20ED0B9-F327-4BB6-BD4B-6AEE49E9E1A7}" dt="2020-05-06T20:29:19.883" v="19556" actId="1076"/>
          <ac:spMkLst>
            <pc:docMk/>
            <pc:sldMk cId="70776274" sldId="707"/>
            <ac:spMk id="5" creationId="{F3DB3BB0-2FD0-422C-AAA3-7D924B304A89}"/>
          </ac:spMkLst>
        </pc:spChg>
        <pc:spChg chg="add del mod">
          <ac:chgData name="Larry Press" userId="0ada1fc728725202" providerId="LiveId" clId="{A20ED0B9-F327-4BB6-BD4B-6AEE49E9E1A7}" dt="2020-05-03T06:09:18.622" v="9932" actId="21"/>
          <ac:spMkLst>
            <pc:docMk/>
            <pc:sldMk cId="70776274" sldId="707"/>
            <ac:spMk id="6" creationId="{74CAA474-ED06-4BB8-9C4E-A4709566AFD4}"/>
          </ac:spMkLst>
        </pc:spChg>
        <pc:picChg chg="mod">
          <ac:chgData name="Larry Press" userId="0ada1fc728725202" providerId="LiveId" clId="{A20ED0B9-F327-4BB6-BD4B-6AEE49E9E1A7}" dt="2020-05-06T18:41:38.510" v="19005" actId="1076"/>
          <ac:picMkLst>
            <pc:docMk/>
            <pc:sldMk cId="70776274" sldId="707"/>
            <ac:picMk id="3" creationId="{704A66A1-C6C0-4212-93F2-F8E7AA555062}"/>
          </ac:picMkLst>
        </pc:picChg>
      </pc:sldChg>
      <pc:sldChg chg="addSp delSp modSp new del mod">
        <pc:chgData name="Larry Press" userId="0ada1fc728725202" providerId="LiveId" clId="{A20ED0B9-F327-4BB6-BD4B-6AEE49E9E1A7}" dt="2020-05-03T06:04:05.206" v="9922" actId="2696"/>
        <pc:sldMkLst>
          <pc:docMk/>
          <pc:sldMk cId="2966222605" sldId="707"/>
        </pc:sldMkLst>
        <pc:picChg chg="add del">
          <ac:chgData name="Larry Press" userId="0ada1fc728725202" providerId="LiveId" clId="{A20ED0B9-F327-4BB6-BD4B-6AEE49E9E1A7}" dt="2020-05-03T06:00:37.224" v="9866" actId="21"/>
          <ac:picMkLst>
            <pc:docMk/>
            <pc:sldMk cId="2966222605" sldId="707"/>
            <ac:picMk id="2" creationId="{92502DD4-5D86-4A9D-B609-25C1561E394E}"/>
          </ac:picMkLst>
        </pc:picChg>
        <pc:picChg chg="add mod">
          <ac:chgData name="Larry Press" userId="0ada1fc728725202" providerId="LiveId" clId="{A20ED0B9-F327-4BB6-BD4B-6AEE49E9E1A7}" dt="2020-05-03T06:02:47.842" v="9921"/>
          <ac:picMkLst>
            <pc:docMk/>
            <pc:sldMk cId="2966222605" sldId="707"/>
            <ac:picMk id="3" creationId="{704A66A1-C6C0-4212-93F2-F8E7AA555062}"/>
          </ac:picMkLst>
        </pc:picChg>
      </pc:sldChg>
      <pc:sldChg chg="add">
        <pc:chgData name="Larry Press" userId="0ada1fc728725202" providerId="LiveId" clId="{A20ED0B9-F327-4BB6-BD4B-6AEE49E9E1A7}" dt="2020-05-06T20:37:16.897" v="19765"/>
        <pc:sldMkLst>
          <pc:docMk/>
          <pc:sldMk cId="3682954240" sldId="707"/>
        </pc:sldMkLst>
      </pc:sldChg>
      <pc:sldChg chg="add del">
        <pc:chgData name="Larry Press" userId="0ada1fc728725202" providerId="LiveId" clId="{A20ED0B9-F327-4BB6-BD4B-6AEE49E9E1A7}" dt="2020-05-03T06:08:15.325" v="9927" actId="2696"/>
        <pc:sldMkLst>
          <pc:docMk/>
          <pc:sldMk cId="1819484321" sldId="708"/>
        </pc:sldMkLst>
      </pc:sldChg>
      <pc:sldChg chg="new">
        <pc:chgData name="Larry Press" userId="0ada1fc728725202" providerId="LiveId" clId="{A20ED0B9-F327-4BB6-BD4B-6AEE49E9E1A7}" dt="2020-05-05T16:30:08.894" v="18574" actId="680"/>
        <pc:sldMkLst>
          <pc:docMk/>
          <pc:sldMk cId="4093770318" sldId="708"/>
        </pc:sldMkLst>
      </pc:sldChg>
      <pc:sldChg chg="del">
        <pc:chgData name="Larry Press" userId="0ada1fc728725202" providerId="LiveId" clId="{A20ED0B9-F327-4BB6-BD4B-6AEE49E9E1A7}" dt="2020-05-06T22:06:11.434" v="20898" actId="2696"/>
        <pc:sldMkLst>
          <pc:docMk/>
          <pc:sldMk cId="876073672" sldId="709"/>
        </pc:sldMkLst>
      </pc:sldChg>
      <pc:sldChg chg="add">
        <pc:chgData name="Larry Press" userId="0ada1fc728725202" providerId="LiveId" clId="{A20ED0B9-F327-4BB6-BD4B-6AEE49E9E1A7}" dt="2020-05-06T22:06:20.511" v="20899"/>
        <pc:sldMkLst>
          <pc:docMk/>
          <pc:sldMk cId="2580125075" sldId="709"/>
        </pc:sldMkLst>
      </pc:sldChg>
      <pc:sldChg chg="add del">
        <pc:chgData name="Larry Press" userId="0ada1fc728725202" providerId="LiveId" clId="{A20ED0B9-F327-4BB6-BD4B-6AEE49E9E1A7}" dt="2020-05-06T22:06:11.434" v="20898" actId="2696"/>
        <pc:sldMkLst>
          <pc:docMk/>
          <pc:sldMk cId="449815302" sldId="710"/>
        </pc:sldMkLst>
      </pc:sldChg>
      <pc:sldChg chg="add">
        <pc:chgData name="Larry Press" userId="0ada1fc728725202" providerId="LiveId" clId="{A20ED0B9-F327-4BB6-BD4B-6AEE49E9E1A7}" dt="2020-05-06T22:06:20.511" v="20899"/>
        <pc:sldMkLst>
          <pc:docMk/>
          <pc:sldMk cId="3767010009" sldId="710"/>
        </pc:sldMkLst>
      </pc:sldChg>
      <pc:sldChg chg="add ord">
        <pc:chgData name="Larry Press" userId="0ada1fc728725202" providerId="LiveId" clId="{A20ED0B9-F327-4BB6-BD4B-6AEE49E9E1A7}" dt="2020-05-06T17:45:13.157" v="18580"/>
        <pc:sldMkLst>
          <pc:docMk/>
          <pc:sldMk cId="2295841471" sldId="711"/>
        </pc:sldMkLst>
      </pc:sldChg>
      <pc:sldChg chg="modSp add mod ord">
        <pc:chgData name="Larry Press" userId="0ada1fc728725202" providerId="LiveId" clId="{A20ED0B9-F327-4BB6-BD4B-6AEE49E9E1A7}" dt="2020-05-06T20:38:26.823" v="19772" actId="1076"/>
        <pc:sldMkLst>
          <pc:docMk/>
          <pc:sldMk cId="739594012" sldId="712"/>
        </pc:sldMkLst>
        <pc:spChg chg="mod">
          <ac:chgData name="Larry Press" userId="0ada1fc728725202" providerId="LiveId" clId="{A20ED0B9-F327-4BB6-BD4B-6AEE49E9E1A7}" dt="2020-05-06T20:38:26.823" v="19772" actId="1076"/>
          <ac:spMkLst>
            <pc:docMk/>
            <pc:sldMk cId="739594012" sldId="712"/>
            <ac:spMk id="3" creationId="{00000000-0000-0000-0000-000000000000}"/>
          </ac:spMkLst>
        </pc:spChg>
        <pc:spChg chg="mod">
          <ac:chgData name="Larry Press" userId="0ada1fc728725202" providerId="LiveId" clId="{A20ED0B9-F327-4BB6-BD4B-6AEE49E9E1A7}" dt="2020-05-06T20:38:22.909" v="19771" actId="1076"/>
          <ac:spMkLst>
            <pc:docMk/>
            <pc:sldMk cId="739594012" sldId="712"/>
            <ac:spMk id="4" creationId="{00000000-0000-0000-0000-000000000000}"/>
          </ac:spMkLst>
        </pc:spChg>
      </pc:sldChg>
      <pc:sldChg chg="add">
        <pc:chgData name="Larry Press" userId="0ada1fc728725202" providerId="LiveId" clId="{A20ED0B9-F327-4BB6-BD4B-6AEE49E9E1A7}" dt="2020-05-06T20:37:16.897" v="19765"/>
        <pc:sldMkLst>
          <pc:docMk/>
          <pc:sldMk cId="1908155849" sldId="713"/>
        </pc:sldMkLst>
      </pc:sldChg>
      <pc:sldChg chg="addSp delSp modSp new del mod">
        <pc:chgData name="Larry Press" userId="0ada1fc728725202" providerId="LiveId" clId="{A20ED0B9-F327-4BB6-BD4B-6AEE49E9E1A7}" dt="2020-05-06T18:41:17.871" v="19003" actId="2696"/>
        <pc:sldMkLst>
          <pc:docMk/>
          <pc:sldMk cId="2468003415" sldId="713"/>
        </pc:sldMkLst>
        <pc:picChg chg="add del mod">
          <ac:chgData name="Larry Press" userId="0ada1fc728725202" providerId="LiveId" clId="{A20ED0B9-F327-4BB6-BD4B-6AEE49E9E1A7}" dt="2020-05-06T18:40:19.191" v="18999" actId="21"/>
          <ac:picMkLst>
            <pc:docMk/>
            <pc:sldMk cId="2468003415" sldId="713"/>
            <ac:picMk id="3" creationId="{03954B67-7E54-4BAC-A0A2-545504B9264B}"/>
          </ac:picMkLst>
        </pc:picChg>
      </pc:sldChg>
      <pc:sldChg chg="addSp modSp new del mod modNotesTx">
        <pc:chgData name="Larry Press" userId="0ada1fc728725202" providerId="LiveId" clId="{A20ED0B9-F327-4BB6-BD4B-6AEE49E9E1A7}" dt="2020-05-06T20:36:43.747" v="19764" actId="2696"/>
        <pc:sldMkLst>
          <pc:docMk/>
          <pc:sldMk cId="2923972964" sldId="713"/>
        </pc:sldMkLst>
        <pc:spChg chg="add mod">
          <ac:chgData name="Larry Press" userId="0ada1fc728725202" providerId="LiveId" clId="{A20ED0B9-F327-4BB6-BD4B-6AEE49E9E1A7}" dt="2020-05-06T20:20:18.874" v="19521" actId="1037"/>
          <ac:spMkLst>
            <pc:docMk/>
            <pc:sldMk cId="2923972964" sldId="713"/>
            <ac:spMk id="4" creationId="{27CFE6B8-BC1B-4FD5-B032-A8AEAC877530}"/>
          </ac:spMkLst>
        </pc:spChg>
        <pc:spChg chg="add mod">
          <ac:chgData name="Larry Press" userId="0ada1fc728725202" providerId="LiveId" clId="{A20ED0B9-F327-4BB6-BD4B-6AEE49E9E1A7}" dt="2020-05-06T20:17:46.131" v="19480" actId="1076"/>
          <ac:spMkLst>
            <pc:docMk/>
            <pc:sldMk cId="2923972964" sldId="713"/>
            <ac:spMk id="5" creationId="{C60E5275-2436-4E8A-BD3F-B21E1489E2C6}"/>
          </ac:spMkLst>
        </pc:spChg>
        <pc:spChg chg="add mod">
          <ac:chgData name="Larry Press" userId="0ada1fc728725202" providerId="LiveId" clId="{A20ED0B9-F327-4BB6-BD4B-6AEE49E9E1A7}" dt="2020-05-06T20:18:17.488" v="19483" actId="1076"/>
          <ac:spMkLst>
            <pc:docMk/>
            <pc:sldMk cId="2923972964" sldId="713"/>
            <ac:spMk id="6" creationId="{290F1A9D-CABF-4B1E-B2AE-804B0DD5CF58}"/>
          </ac:spMkLst>
        </pc:spChg>
        <pc:picChg chg="add mod">
          <ac:chgData name="Larry Press" userId="0ada1fc728725202" providerId="LiveId" clId="{A20ED0B9-F327-4BB6-BD4B-6AEE49E9E1A7}" dt="2020-05-06T20:18:06.451" v="19481" actId="1076"/>
          <ac:picMkLst>
            <pc:docMk/>
            <pc:sldMk cId="2923972964" sldId="713"/>
            <ac:picMk id="2" creationId="{A55C8D0C-C577-4403-910F-4D2BAE75FBA8}"/>
          </ac:picMkLst>
        </pc:picChg>
        <pc:picChg chg="add mod">
          <ac:chgData name="Larry Press" userId="0ada1fc728725202" providerId="LiveId" clId="{A20ED0B9-F327-4BB6-BD4B-6AEE49E9E1A7}" dt="2020-05-06T20:20:18.874" v="19521" actId="1037"/>
          <ac:picMkLst>
            <pc:docMk/>
            <pc:sldMk cId="2923972964" sldId="713"/>
            <ac:picMk id="3" creationId="{B4FCF393-B97C-4E44-9874-ECB3D1178747}"/>
          </ac:picMkLst>
        </pc:picChg>
      </pc:sldChg>
      <pc:sldChg chg="addSp modSp new del mod">
        <pc:chgData name="Larry Press" userId="0ada1fc728725202" providerId="LiveId" clId="{A20ED0B9-F327-4BB6-BD4B-6AEE49E9E1A7}" dt="2020-05-06T20:35:39.278" v="19763" actId="2696"/>
        <pc:sldMkLst>
          <pc:docMk/>
          <pc:sldMk cId="1076147318" sldId="714"/>
        </pc:sldMkLst>
        <pc:spChg chg="add mod">
          <ac:chgData name="Larry Press" userId="0ada1fc728725202" providerId="LiveId" clId="{A20ED0B9-F327-4BB6-BD4B-6AEE49E9E1A7}" dt="2020-05-06T20:27:15.996" v="19553" actId="1076"/>
          <ac:spMkLst>
            <pc:docMk/>
            <pc:sldMk cId="1076147318" sldId="714"/>
            <ac:spMk id="2" creationId="{DAC5CC63-24ED-439D-8793-B6914382D731}"/>
          </ac:spMkLst>
        </pc:spChg>
      </pc:sldChg>
      <pc:sldChg chg="add">
        <pc:chgData name="Larry Press" userId="0ada1fc728725202" providerId="LiveId" clId="{A20ED0B9-F327-4BB6-BD4B-6AEE49E9E1A7}" dt="2020-05-06T20:39:36.496" v="19782"/>
        <pc:sldMkLst>
          <pc:docMk/>
          <pc:sldMk cId="3351266221" sldId="714"/>
        </pc:sldMkLst>
      </pc:sldChg>
      <pc:sldChg chg="add">
        <pc:chgData name="Larry Press" userId="0ada1fc728725202" providerId="LiveId" clId="{A20ED0B9-F327-4BB6-BD4B-6AEE49E9E1A7}" dt="2020-05-06T20:39:36.677" v="19783"/>
        <pc:sldMkLst>
          <pc:docMk/>
          <pc:sldMk cId="3639567640" sldId="715"/>
        </pc:sldMkLst>
      </pc:sldChg>
      <pc:sldChg chg="add">
        <pc:chgData name="Larry Press" userId="0ada1fc728725202" providerId="LiveId" clId="{A20ED0B9-F327-4BB6-BD4B-6AEE49E9E1A7}" dt="2020-05-06T20:39:36.866" v="19784"/>
        <pc:sldMkLst>
          <pc:docMk/>
          <pc:sldMk cId="2915209185" sldId="716"/>
        </pc:sldMkLst>
      </pc:sldChg>
      <pc:sldChg chg="add">
        <pc:chgData name="Larry Press" userId="0ada1fc728725202" providerId="LiveId" clId="{A20ED0B9-F327-4BB6-BD4B-6AEE49E9E1A7}" dt="2020-05-06T20:39:37.112" v="19785"/>
        <pc:sldMkLst>
          <pc:docMk/>
          <pc:sldMk cId="3343330133" sldId="717"/>
        </pc:sldMkLst>
      </pc:sldChg>
      <pc:sldChg chg="add">
        <pc:chgData name="Larry Press" userId="0ada1fc728725202" providerId="LiveId" clId="{A20ED0B9-F327-4BB6-BD4B-6AEE49E9E1A7}" dt="2020-05-06T20:39:37.270" v="19786"/>
        <pc:sldMkLst>
          <pc:docMk/>
          <pc:sldMk cId="3672887318" sldId="718"/>
        </pc:sldMkLst>
      </pc:sldChg>
      <pc:sldChg chg="add">
        <pc:chgData name="Larry Press" userId="0ada1fc728725202" providerId="LiveId" clId="{A20ED0B9-F327-4BB6-BD4B-6AEE49E9E1A7}" dt="2020-05-06T20:39:37.434" v="19787"/>
        <pc:sldMkLst>
          <pc:docMk/>
          <pc:sldMk cId="1757762031" sldId="719"/>
        </pc:sldMkLst>
      </pc:sldChg>
      <pc:sldChg chg="add">
        <pc:chgData name="Larry Press" userId="0ada1fc728725202" providerId="LiveId" clId="{A20ED0B9-F327-4BB6-BD4B-6AEE49E9E1A7}" dt="2020-05-06T20:39:37.625" v="19788"/>
        <pc:sldMkLst>
          <pc:docMk/>
          <pc:sldMk cId="2691622408" sldId="720"/>
        </pc:sldMkLst>
      </pc:sldChg>
      <pc:sldChg chg="add">
        <pc:chgData name="Larry Press" userId="0ada1fc728725202" providerId="LiveId" clId="{A20ED0B9-F327-4BB6-BD4B-6AEE49E9E1A7}" dt="2020-05-06T20:39:37.820" v="19789"/>
        <pc:sldMkLst>
          <pc:docMk/>
          <pc:sldMk cId="1589446766" sldId="721"/>
        </pc:sldMkLst>
      </pc:sldChg>
      <pc:sldChg chg="addSp delSp modSp add del mod modNotesTx">
        <pc:chgData name="Larry Press" userId="0ada1fc728725202" providerId="LiveId" clId="{A20ED0B9-F327-4BB6-BD4B-6AEE49E9E1A7}" dt="2020-05-06T22:04:17.705" v="20895" actId="2696"/>
        <pc:sldMkLst>
          <pc:docMk/>
          <pc:sldMk cId="3794644192" sldId="722"/>
        </pc:sldMkLst>
        <pc:spChg chg="mod">
          <ac:chgData name="Larry Press" userId="0ada1fc728725202" providerId="LiveId" clId="{A20ED0B9-F327-4BB6-BD4B-6AEE49E9E1A7}" dt="2020-05-06T21:54:11.952" v="20566" actId="1076"/>
          <ac:spMkLst>
            <pc:docMk/>
            <pc:sldMk cId="3794644192" sldId="722"/>
            <ac:spMk id="3" creationId="{00000000-0000-0000-0000-000000000000}"/>
          </ac:spMkLst>
        </pc:spChg>
        <pc:picChg chg="del">
          <ac:chgData name="Larry Press" userId="0ada1fc728725202" providerId="LiveId" clId="{A20ED0B9-F327-4BB6-BD4B-6AEE49E9E1A7}" dt="2020-05-06T21:03:27.205" v="20416" actId="21"/>
          <ac:picMkLst>
            <pc:docMk/>
            <pc:sldMk cId="3794644192" sldId="722"/>
            <ac:picMk id="2" creationId="{00000000-0000-0000-0000-000000000000}"/>
          </ac:picMkLst>
        </pc:picChg>
        <pc:picChg chg="add del mod">
          <ac:chgData name="Larry Press" userId="0ada1fc728725202" providerId="LiveId" clId="{A20ED0B9-F327-4BB6-BD4B-6AEE49E9E1A7}" dt="2020-05-06T21:56:58.784" v="20843" actId="21"/>
          <ac:picMkLst>
            <pc:docMk/>
            <pc:sldMk cId="3794644192" sldId="722"/>
            <ac:picMk id="2050" creationId="{49794039-192D-4A99-9AAE-ECF0691AA61B}"/>
          </ac:picMkLst>
        </pc:picChg>
        <pc:picChg chg="add mod">
          <ac:chgData name="Larry Press" userId="0ada1fc728725202" providerId="LiveId" clId="{A20ED0B9-F327-4BB6-BD4B-6AEE49E9E1A7}" dt="2020-05-06T21:59:28.228" v="20864" actId="1076"/>
          <ac:picMkLst>
            <pc:docMk/>
            <pc:sldMk cId="3794644192" sldId="722"/>
            <ac:picMk id="2052" creationId="{CA81399B-BAB8-47E8-9BE4-2E25A97C5BF2}"/>
          </ac:picMkLst>
        </pc:picChg>
        <pc:picChg chg="add mod">
          <ac:chgData name="Larry Press" userId="0ada1fc728725202" providerId="LiveId" clId="{A20ED0B9-F327-4BB6-BD4B-6AEE49E9E1A7}" dt="2020-05-06T21:59:37.518" v="20866" actId="1076"/>
          <ac:picMkLst>
            <pc:docMk/>
            <pc:sldMk cId="3794644192" sldId="722"/>
            <ac:picMk id="2054" creationId="{38CF1D14-30EC-4A13-8467-AE3461ACB562}"/>
          </ac:picMkLst>
        </pc:picChg>
        <pc:picChg chg="add mod">
          <ac:chgData name="Larry Press" userId="0ada1fc728725202" providerId="LiveId" clId="{A20ED0B9-F327-4BB6-BD4B-6AEE49E9E1A7}" dt="2020-05-06T21:59:33.439" v="20865" actId="1076"/>
          <ac:picMkLst>
            <pc:docMk/>
            <pc:sldMk cId="3794644192" sldId="722"/>
            <ac:picMk id="2056" creationId="{48EABBDA-C9F8-47CD-BBCD-5E64197B620C}"/>
          </ac:picMkLst>
        </pc:picChg>
      </pc:sldChg>
      <pc:sldChg chg="add del">
        <pc:chgData name="Larry Press" userId="0ada1fc728725202" providerId="LiveId" clId="{A20ED0B9-F327-4BB6-BD4B-6AEE49E9E1A7}" dt="2020-05-06T22:04:54.421" v="20896" actId="2696"/>
        <pc:sldMkLst>
          <pc:docMk/>
          <pc:sldMk cId="3315149399" sldId="723"/>
        </pc:sldMkLst>
      </pc:sldChg>
      <pc:sldChg chg="add del">
        <pc:chgData name="Larry Press" userId="0ada1fc728725202" providerId="LiveId" clId="{A20ED0B9-F327-4BB6-BD4B-6AEE49E9E1A7}" dt="2020-05-06T22:04:54.421" v="20896" actId="2696"/>
        <pc:sldMkLst>
          <pc:docMk/>
          <pc:sldMk cId="3192881941" sldId="724"/>
        </pc:sldMkLst>
      </pc:sldChg>
      <pc:sldChg chg="addSp modSp new mod">
        <pc:chgData name="Larry Press" userId="0ada1fc728725202" providerId="LiveId" clId="{A20ED0B9-F327-4BB6-BD4B-6AEE49E9E1A7}" dt="2020-05-06T21:51:51.711" v="20538" actId="1076"/>
        <pc:sldMkLst>
          <pc:docMk/>
          <pc:sldMk cId="3804960582" sldId="725"/>
        </pc:sldMkLst>
        <pc:spChg chg="add mod">
          <ac:chgData name="Larry Press" userId="0ada1fc728725202" providerId="LiveId" clId="{A20ED0B9-F327-4BB6-BD4B-6AEE49E9E1A7}" dt="2020-05-06T21:51:51.711" v="20538" actId="1076"/>
          <ac:spMkLst>
            <pc:docMk/>
            <pc:sldMk cId="3804960582" sldId="725"/>
            <ac:spMk id="6" creationId="{54AA1526-0733-48C2-A8F5-3D43EF219157}"/>
          </ac:spMkLst>
        </pc:spChg>
        <pc:picChg chg="add mod">
          <ac:chgData name="Larry Press" userId="0ada1fc728725202" providerId="LiveId" clId="{A20ED0B9-F327-4BB6-BD4B-6AEE49E9E1A7}" dt="2020-05-06T21:49:14.003" v="20487" actId="1076"/>
          <ac:picMkLst>
            <pc:docMk/>
            <pc:sldMk cId="3804960582" sldId="725"/>
            <ac:picMk id="2" creationId="{130239D4-004E-40F1-A410-8D8B9575A10F}"/>
          </ac:picMkLst>
        </pc:picChg>
        <pc:picChg chg="add mod">
          <ac:chgData name="Larry Press" userId="0ada1fc728725202" providerId="LiveId" clId="{A20ED0B9-F327-4BB6-BD4B-6AEE49E9E1A7}" dt="2020-05-06T21:48:04.986" v="20470" actId="1076"/>
          <ac:picMkLst>
            <pc:docMk/>
            <pc:sldMk cId="3804960582" sldId="725"/>
            <ac:picMk id="3" creationId="{5DACFBA2-082F-48C8-BAA9-B504A0EBE3D5}"/>
          </ac:picMkLst>
        </pc:picChg>
        <pc:picChg chg="add mod">
          <ac:chgData name="Larry Press" userId="0ada1fc728725202" providerId="LiveId" clId="{A20ED0B9-F327-4BB6-BD4B-6AEE49E9E1A7}" dt="2020-05-06T21:48:18.499" v="20473" actId="1076"/>
          <ac:picMkLst>
            <pc:docMk/>
            <pc:sldMk cId="3804960582" sldId="725"/>
            <ac:picMk id="4" creationId="{BF7337A5-22CA-4BAE-BBBB-7921835C374F}"/>
          </ac:picMkLst>
        </pc:picChg>
        <pc:picChg chg="add mod">
          <ac:chgData name="Larry Press" userId="0ada1fc728725202" providerId="LiveId" clId="{A20ED0B9-F327-4BB6-BD4B-6AEE49E9E1A7}" dt="2020-05-06T21:49:20.810" v="20489" actId="1076"/>
          <ac:picMkLst>
            <pc:docMk/>
            <pc:sldMk cId="3804960582" sldId="725"/>
            <ac:picMk id="5" creationId="{09C817A6-B0D4-4491-BC87-7CFCAF0E86D5}"/>
          </ac:picMkLst>
        </pc:picChg>
        <pc:picChg chg="add mod">
          <ac:chgData name="Larry Press" userId="0ada1fc728725202" providerId="LiveId" clId="{A20ED0B9-F327-4BB6-BD4B-6AEE49E9E1A7}" dt="2020-05-06T21:50:16.631" v="20490" actId="1076"/>
          <ac:picMkLst>
            <pc:docMk/>
            <pc:sldMk cId="3804960582" sldId="725"/>
            <ac:picMk id="7" creationId="{BDF6A6B1-421A-4B6F-8C45-692A01F62DE7}"/>
          </ac:picMkLst>
        </pc:picChg>
        <pc:picChg chg="add mod">
          <ac:chgData name="Larry Press" userId="0ada1fc728725202" providerId="LiveId" clId="{A20ED0B9-F327-4BB6-BD4B-6AEE49E9E1A7}" dt="2020-05-06T21:49:17.585" v="20488" actId="1076"/>
          <ac:picMkLst>
            <pc:docMk/>
            <pc:sldMk cId="3804960582" sldId="725"/>
            <ac:picMk id="1026" creationId="{7406E171-0B78-4F65-AA8B-37556E3B9993}"/>
          </ac:picMkLst>
        </pc:picChg>
      </pc:sldChg>
      <pc:sldChg chg="add">
        <pc:chgData name="Larry Press" userId="0ada1fc728725202" providerId="LiveId" clId="{A20ED0B9-F327-4BB6-BD4B-6AEE49E9E1A7}" dt="2020-05-06T22:04:12.798" v="20894"/>
        <pc:sldMkLst>
          <pc:docMk/>
          <pc:sldMk cId="2558119567" sldId="726"/>
        </pc:sldMkLst>
      </pc:sldChg>
      <pc:sldChg chg="add">
        <pc:chgData name="Larry Press" userId="0ada1fc728725202" providerId="LiveId" clId="{A20ED0B9-F327-4BB6-BD4B-6AEE49E9E1A7}" dt="2020-05-06T22:08:34.930" v="20900"/>
        <pc:sldMkLst>
          <pc:docMk/>
          <pc:sldMk cId="4212701339" sldId="727"/>
        </pc:sldMkLst>
      </pc:sldChg>
      <pc:sldChg chg="new del">
        <pc:chgData name="Larry Press" userId="0ada1fc728725202" providerId="LiveId" clId="{A20ED0B9-F327-4BB6-BD4B-6AEE49E9E1A7}" dt="2020-05-06T22:10:36.607" v="20955" actId="680"/>
        <pc:sldMkLst>
          <pc:docMk/>
          <pc:sldMk cId="465996928" sldId="728"/>
        </pc:sldMkLst>
      </pc:sldChg>
      <pc:sldChg chg="addSp modSp new mod modNotesTx">
        <pc:chgData name="Larry Press" userId="0ada1fc728725202" providerId="LiveId" clId="{A20ED0B9-F327-4BB6-BD4B-6AEE49E9E1A7}" dt="2020-05-06T22:12:50.838" v="21043" actId="20577"/>
        <pc:sldMkLst>
          <pc:docMk/>
          <pc:sldMk cId="2922135336" sldId="728"/>
        </pc:sldMkLst>
        <pc:spChg chg="add mod">
          <ac:chgData name="Larry Press" userId="0ada1fc728725202" providerId="LiveId" clId="{A20ED0B9-F327-4BB6-BD4B-6AEE49E9E1A7}" dt="2020-05-06T22:11:32.137" v="20971" actId="207"/>
          <ac:spMkLst>
            <pc:docMk/>
            <pc:sldMk cId="2922135336" sldId="728"/>
            <ac:spMk id="2" creationId="{DA390229-1D17-495A-99F4-E36D838E3153}"/>
          </ac:spMkLst>
        </pc:spChg>
      </pc:sldChg>
      <pc:sldChg chg="addSp delSp modSp new mod">
        <pc:chgData name="Larry Press" userId="0ada1fc728725202" providerId="LiveId" clId="{A20ED0B9-F327-4BB6-BD4B-6AEE49E9E1A7}" dt="2020-05-07T00:57:20.876" v="21355" actId="47"/>
        <pc:sldMkLst>
          <pc:docMk/>
          <pc:sldMk cId="1430357713" sldId="729"/>
        </pc:sldMkLst>
        <pc:spChg chg="add mod">
          <ac:chgData name="Larry Press" userId="0ada1fc728725202" providerId="LiveId" clId="{A20ED0B9-F327-4BB6-BD4B-6AEE49E9E1A7}" dt="2020-05-07T00:57:16.149" v="21351" actId="1076"/>
          <ac:spMkLst>
            <pc:docMk/>
            <pc:sldMk cId="1430357713" sldId="729"/>
            <ac:spMk id="2" creationId="{E0792DD4-B3F5-4D07-A715-1A103A63AC9D}"/>
          </ac:spMkLst>
        </pc:spChg>
        <pc:spChg chg="add del mod">
          <ac:chgData name="Larry Press" userId="0ada1fc728725202" providerId="LiveId" clId="{A20ED0B9-F327-4BB6-BD4B-6AEE49E9E1A7}" dt="2020-05-07T00:57:01.130" v="21345" actId="767"/>
          <ac:spMkLst>
            <pc:docMk/>
            <pc:sldMk cId="1430357713" sldId="729"/>
            <ac:spMk id="3" creationId="{96303872-1DC7-4194-9FE9-97F9D6A3C243}"/>
          </ac:spMkLst>
        </pc:spChg>
        <pc:spChg chg="add del mod">
          <ac:chgData name="Larry Press" userId="0ada1fc728725202" providerId="LiveId" clId="{A20ED0B9-F327-4BB6-BD4B-6AEE49E9E1A7}" dt="2020-05-07T00:57:20.876" v="21355" actId="47"/>
          <ac:spMkLst>
            <pc:docMk/>
            <pc:sldMk cId="1430357713" sldId="729"/>
            <ac:spMk id="4" creationId="{4388FECF-31C3-40E7-8456-FAA5E7DC99D2}"/>
          </ac:spMkLst>
        </pc:spChg>
      </pc:sldChg>
      <pc:sldChg chg="addSp delSp modSp add mod">
        <pc:chgData name="Larry Press" userId="0ada1fc728725202" providerId="LiveId" clId="{A20ED0B9-F327-4BB6-BD4B-6AEE49E9E1A7}" dt="2020-05-07T00:58:09.294" v="21431"/>
        <pc:sldMkLst>
          <pc:docMk/>
          <pc:sldMk cId="2211398220" sldId="730"/>
        </pc:sldMkLst>
        <pc:spChg chg="mod">
          <ac:chgData name="Larry Press" userId="0ada1fc728725202" providerId="LiveId" clId="{A20ED0B9-F327-4BB6-BD4B-6AEE49E9E1A7}" dt="2020-05-07T00:57:38.397" v="21358" actId="1076"/>
          <ac:spMkLst>
            <pc:docMk/>
            <pc:sldMk cId="2211398220" sldId="730"/>
            <ac:spMk id="2" creationId="{E0792DD4-B3F5-4D07-A715-1A103A63AC9D}"/>
          </ac:spMkLst>
        </pc:spChg>
        <pc:spChg chg="add del mod">
          <ac:chgData name="Larry Press" userId="0ada1fc728725202" providerId="LiveId" clId="{A20ED0B9-F327-4BB6-BD4B-6AEE49E9E1A7}" dt="2020-05-07T00:57:39.429" v="21360"/>
          <ac:spMkLst>
            <pc:docMk/>
            <pc:sldMk cId="2211398220" sldId="730"/>
            <ac:spMk id="3" creationId="{ABA4FD77-8EDA-404D-872D-D842D7D92567}"/>
          </ac:spMkLst>
        </pc:spChg>
        <pc:spChg chg="add del mod">
          <ac:chgData name="Larry Press" userId="0ada1fc728725202" providerId="LiveId" clId="{A20ED0B9-F327-4BB6-BD4B-6AEE49E9E1A7}" dt="2020-05-07T00:58:09.294" v="21431"/>
          <ac:spMkLst>
            <pc:docMk/>
            <pc:sldMk cId="2211398220" sldId="730"/>
            <ac:spMk id="4" creationId="{D881A45F-17EA-4B85-AAA9-06992E8A31B6}"/>
          </ac:spMkLst>
        </pc:spChg>
      </pc:sldChg>
      <pc:sldChg chg="addSp modSp new mod">
        <pc:chgData name="Larry Press" userId="0ada1fc728725202" providerId="LiveId" clId="{A20ED0B9-F327-4BB6-BD4B-6AEE49E9E1A7}" dt="2020-05-07T01:07:05.214" v="21673" actId="1076"/>
        <pc:sldMkLst>
          <pc:docMk/>
          <pc:sldMk cId="3327025919" sldId="731"/>
        </pc:sldMkLst>
        <pc:spChg chg="add mod">
          <ac:chgData name="Larry Press" userId="0ada1fc728725202" providerId="LiveId" clId="{A20ED0B9-F327-4BB6-BD4B-6AEE49E9E1A7}" dt="2020-05-07T01:07:05.214" v="21673" actId="1076"/>
          <ac:spMkLst>
            <pc:docMk/>
            <pc:sldMk cId="3327025919" sldId="731"/>
            <ac:spMk id="2" creationId="{7AD750E9-6BD3-4E4F-AC36-6AE898D3BDB5}"/>
          </ac:spMkLst>
        </pc:spChg>
        <pc:spChg chg="add mod">
          <ac:chgData name="Larry Press" userId="0ada1fc728725202" providerId="LiveId" clId="{A20ED0B9-F327-4BB6-BD4B-6AEE49E9E1A7}" dt="2020-05-07T01:06:55.650" v="21672" actId="12788"/>
          <ac:spMkLst>
            <pc:docMk/>
            <pc:sldMk cId="3327025919" sldId="731"/>
            <ac:spMk id="3" creationId="{EAB04656-199F-4136-93E1-7848C1581C7B}"/>
          </ac:spMkLst>
        </pc:spChg>
      </pc:sldChg>
    </pc:docChg>
  </pc:docChgLst>
  <pc:docChgLst>
    <pc:chgData name="Larry Press" userId="0ada1fc728725202" providerId="LiveId" clId="{5CD350D0-B286-4CC9-B028-1ECBF153490C}"/>
    <pc:docChg chg="undo custSel addSld delSld modSld">
      <pc:chgData name="Larry Press" userId="0ada1fc728725202" providerId="LiveId" clId="{5CD350D0-B286-4CC9-B028-1ECBF153490C}" dt="2020-04-02T17:04:52.088" v="473" actId="2696"/>
      <pc:docMkLst>
        <pc:docMk/>
      </pc:docMkLst>
      <pc:sldChg chg="addSp delSp modSp mod">
        <pc:chgData name="Larry Press" userId="0ada1fc728725202" providerId="LiveId" clId="{5CD350D0-B286-4CC9-B028-1ECBF153490C}" dt="2020-04-02T15:40:23.188" v="160" actId="21"/>
        <pc:sldMkLst>
          <pc:docMk/>
          <pc:sldMk cId="2231747982" sldId="501"/>
        </pc:sldMkLst>
        <pc:spChg chg="add del mod">
          <ac:chgData name="Larry Press" userId="0ada1fc728725202" providerId="LiveId" clId="{5CD350D0-B286-4CC9-B028-1ECBF153490C}" dt="2020-04-02T15:40:23.188" v="160" actId="21"/>
          <ac:spMkLst>
            <pc:docMk/>
            <pc:sldMk cId="2231747982" sldId="501"/>
            <ac:spMk id="4" creationId="{03ADE6AE-774C-4EA0-A5D9-8FCECE38BF39}"/>
          </ac:spMkLst>
        </pc:spChg>
      </pc:sldChg>
      <pc:sldChg chg="addSp delSp modSp mod">
        <pc:chgData name="Larry Press" userId="0ada1fc728725202" providerId="LiveId" clId="{5CD350D0-B286-4CC9-B028-1ECBF153490C}" dt="2020-04-02T17:00:38.201" v="472" actId="1035"/>
        <pc:sldMkLst>
          <pc:docMk/>
          <pc:sldMk cId="1852458352" sldId="549"/>
        </pc:sldMkLst>
        <pc:spChg chg="add mod">
          <ac:chgData name="Larry Press" userId="0ada1fc728725202" providerId="LiveId" clId="{5CD350D0-B286-4CC9-B028-1ECBF153490C}" dt="2020-04-02T15:46:45.419" v="382" actId="1076"/>
          <ac:spMkLst>
            <pc:docMk/>
            <pc:sldMk cId="1852458352" sldId="549"/>
            <ac:spMk id="3" creationId="{C39A474D-7AF5-4292-8616-0940E68B9B24}"/>
          </ac:spMkLst>
        </pc:spChg>
        <pc:spChg chg="add del mod">
          <ac:chgData name="Larry Press" userId="0ada1fc728725202" providerId="LiveId" clId="{5CD350D0-B286-4CC9-B028-1ECBF153490C}" dt="2020-04-02T15:45:50.081" v="374"/>
          <ac:spMkLst>
            <pc:docMk/>
            <pc:sldMk cId="1852458352" sldId="549"/>
            <ac:spMk id="4" creationId="{F32A89DE-9B45-4D05-95BA-DC4AF5001D2F}"/>
          </ac:spMkLst>
        </pc:spChg>
        <pc:spChg chg="add mod">
          <ac:chgData name="Larry Press" userId="0ada1fc728725202" providerId="LiveId" clId="{5CD350D0-B286-4CC9-B028-1ECBF153490C}" dt="2020-04-02T15:46:49.500" v="383" actId="1076"/>
          <ac:spMkLst>
            <pc:docMk/>
            <pc:sldMk cId="1852458352" sldId="549"/>
            <ac:spMk id="5" creationId="{5C72DA25-E876-493B-B433-3969563D26C3}"/>
          </ac:spMkLst>
        </pc:spChg>
        <pc:spChg chg="add mod">
          <ac:chgData name="Larry Press" userId="0ada1fc728725202" providerId="LiveId" clId="{5CD350D0-B286-4CC9-B028-1ECBF153490C}" dt="2020-04-02T17:00:38.201" v="472" actId="1035"/>
          <ac:spMkLst>
            <pc:docMk/>
            <pc:sldMk cId="1852458352" sldId="549"/>
            <ac:spMk id="6" creationId="{F817BDA3-69A6-49BF-8152-FC4782A24D18}"/>
          </ac:spMkLst>
        </pc:spChg>
        <pc:picChg chg="add mod">
          <ac:chgData name="Larry Press" userId="0ada1fc728725202" providerId="LiveId" clId="{5CD350D0-B286-4CC9-B028-1ECBF153490C}" dt="2020-04-02T15:46:28.570" v="380" actId="1076"/>
          <ac:picMkLst>
            <pc:docMk/>
            <pc:sldMk cId="1852458352" sldId="549"/>
            <ac:picMk id="2" creationId="{BE5559C9-3E9F-4C76-9596-036E6B3AAC55}"/>
          </ac:picMkLst>
        </pc:picChg>
      </pc:sldChg>
      <pc:sldChg chg="addSp modSp del mod">
        <pc:chgData name="Larry Press" userId="0ada1fc728725202" providerId="LiveId" clId="{5CD350D0-B286-4CC9-B028-1ECBF153490C}" dt="2020-04-02T17:04:52.088" v="473" actId="2696"/>
        <pc:sldMkLst>
          <pc:docMk/>
          <pc:sldMk cId="2152660438" sldId="550"/>
        </pc:sldMkLst>
        <pc:spChg chg="add mod">
          <ac:chgData name="Larry Press" userId="0ada1fc728725202" providerId="LiveId" clId="{5CD350D0-B286-4CC9-B028-1ECBF153490C}" dt="2020-04-02T15:37:39.343" v="154" actId="1076"/>
          <ac:spMkLst>
            <pc:docMk/>
            <pc:sldMk cId="2152660438" sldId="550"/>
            <ac:spMk id="2" creationId="{FEB7BD87-5C61-4D39-A0D6-A6D80FD2F079}"/>
          </ac:spMkLst>
        </pc:spChg>
        <pc:spChg chg="add">
          <ac:chgData name="Larry Press" userId="0ada1fc728725202" providerId="LiveId" clId="{5CD350D0-B286-4CC9-B028-1ECBF153490C}" dt="2020-04-02T15:40:49.612" v="161"/>
          <ac:spMkLst>
            <pc:docMk/>
            <pc:sldMk cId="2152660438" sldId="550"/>
            <ac:spMk id="3" creationId="{227FF5C9-98C9-4BDF-B8B1-F1156667C4B4}"/>
          </ac:spMkLst>
        </pc:spChg>
      </pc:sldChg>
      <pc:sldChg chg="addSp modSp del mod">
        <pc:chgData name="Larry Press" userId="0ada1fc728725202" providerId="LiveId" clId="{5CD350D0-B286-4CC9-B028-1ECBF153490C}" dt="2020-04-02T17:04:52.088" v="473" actId="2696"/>
        <pc:sldMkLst>
          <pc:docMk/>
          <pc:sldMk cId="1919697213" sldId="551"/>
        </pc:sldMkLst>
        <pc:spChg chg="add">
          <ac:chgData name="Larry Press" userId="0ada1fc728725202" providerId="LiveId" clId="{5CD350D0-B286-4CC9-B028-1ECBF153490C}" dt="2020-04-02T15:32:49.724" v="0"/>
          <ac:spMkLst>
            <pc:docMk/>
            <pc:sldMk cId="1919697213" sldId="551"/>
            <ac:spMk id="2" creationId="{49C37F87-4A71-487A-A761-696F412AA7C0}"/>
          </ac:spMkLst>
        </pc:spChg>
        <pc:spChg chg="add mod">
          <ac:chgData name="Larry Press" userId="0ada1fc728725202" providerId="LiveId" clId="{5CD350D0-B286-4CC9-B028-1ECBF153490C}" dt="2020-04-02T15:34:16.469" v="2" actId="1076"/>
          <ac:spMkLst>
            <pc:docMk/>
            <pc:sldMk cId="1919697213" sldId="551"/>
            <ac:spMk id="3" creationId="{3A6180FB-227C-4491-87F0-3B84230AFA0B}"/>
          </ac:spMkLst>
        </pc:spChg>
        <pc:spChg chg="add mod">
          <ac:chgData name="Larry Press" userId="0ada1fc728725202" providerId="LiveId" clId="{5CD350D0-B286-4CC9-B028-1ECBF153490C}" dt="2020-04-02T15:36:20.270" v="150" actId="20577"/>
          <ac:spMkLst>
            <pc:docMk/>
            <pc:sldMk cId="1919697213" sldId="551"/>
            <ac:spMk id="4" creationId="{DE8FC6C1-8496-4607-B133-BE2578F82885}"/>
          </ac:spMkLst>
        </pc:spChg>
      </pc:sldChg>
      <pc:sldChg chg="add del">
        <pc:chgData name="Larry Press" userId="0ada1fc728725202" providerId="LiveId" clId="{5CD350D0-B286-4CC9-B028-1ECBF153490C}" dt="2020-04-02T16:58:28.566" v="385"/>
        <pc:sldMkLst>
          <pc:docMk/>
          <pc:sldMk cId="2910757244" sldId="575"/>
        </pc:sldMkLst>
      </pc:sldChg>
    </pc:docChg>
  </pc:docChgLst>
  <pc:docChgLst>
    <pc:chgData name="Larry Press" userId="0ada1fc728725202" providerId="LiveId" clId="{10C8BB8F-0646-4555-AB1F-338008FC60EF}"/>
    <pc:docChg chg="custSel modSld">
      <pc:chgData name="Larry Press" userId="0ada1fc728725202" providerId="LiveId" clId="{10C8BB8F-0646-4555-AB1F-338008FC60EF}" dt="2020-04-09T21:29:21.995" v="181" actId="1076"/>
      <pc:docMkLst>
        <pc:docMk/>
      </pc:docMkLst>
      <pc:sldChg chg="modSp mod">
        <pc:chgData name="Larry Press" userId="0ada1fc728725202" providerId="LiveId" clId="{10C8BB8F-0646-4555-AB1F-338008FC60EF}" dt="2020-04-09T19:50:48.354" v="55" actId="14100"/>
        <pc:sldMkLst>
          <pc:docMk/>
          <pc:sldMk cId="1555205945" sldId="544"/>
        </pc:sldMkLst>
        <pc:spChg chg="mod">
          <ac:chgData name="Larry Press" userId="0ada1fc728725202" providerId="LiveId" clId="{10C8BB8F-0646-4555-AB1F-338008FC60EF}" dt="2020-04-09T19:50:48.354" v="55" actId="14100"/>
          <ac:spMkLst>
            <pc:docMk/>
            <pc:sldMk cId="1555205945" sldId="544"/>
            <ac:spMk id="3" creationId="{00000000-0000-0000-0000-000000000000}"/>
          </ac:spMkLst>
        </pc:spChg>
      </pc:sldChg>
      <pc:sldChg chg="modSp mod">
        <pc:chgData name="Larry Press" userId="0ada1fc728725202" providerId="LiveId" clId="{10C8BB8F-0646-4555-AB1F-338008FC60EF}" dt="2020-04-09T19:52:27.333" v="113" actId="20577"/>
        <pc:sldMkLst>
          <pc:docMk/>
          <pc:sldMk cId="1009159791" sldId="545"/>
        </pc:sldMkLst>
        <pc:spChg chg="mod">
          <ac:chgData name="Larry Press" userId="0ada1fc728725202" providerId="LiveId" clId="{10C8BB8F-0646-4555-AB1F-338008FC60EF}" dt="2020-04-09T19:52:27.333" v="113" actId="20577"/>
          <ac:spMkLst>
            <pc:docMk/>
            <pc:sldMk cId="1009159791" sldId="545"/>
            <ac:spMk id="3" creationId="{00000000-0000-0000-0000-000000000000}"/>
          </ac:spMkLst>
        </pc:spChg>
      </pc:sldChg>
      <pc:sldChg chg="addSp modSp mod">
        <pc:chgData name="Larry Press" userId="0ada1fc728725202" providerId="LiveId" clId="{10C8BB8F-0646-4555-AB1F-338008FC60EF}" dt="2020-04-09T21:29:21.995" v="181" actId="1076"/>
        <pc:sldMkLst>
          <pc:docMk/>
          <pc:sldMk cId="1192823809" sldId="548"/>
        </pc:sldMkLst>
        <pc:spChg chg="add mod">
          <ac:chgData name="Larry Press" userId="0ada1fc728725202" providerId="LiveId" clId="{10C8BB8F-0646-4555-AB1F-338008FC60EF}" dt="2020-04-09T21:17:53.712" v="179" actId="20577"/>
          <ac:spMkLst>
            <pc:docMk/>
            <pc:sldMk cId="1192823809" sldId="548"/>
            <ac:spMk id="2" creationId="{F4AED599-E9BD-4952-BEB1-C0E7218217D4}"/>
          </ac:spMkLst>
        </pc:spChg>
        <pc:spChg chg="add mod">
          <ac:chgData name="Larry Press" userId="0ada1fc728725202" providerId="LiveId" clId="{10C8BB8F-0646-4555-AB1F-338008FC60EF}" dt="2020-04-09T21:29:21.995" v="181" actId="1076"/>
          <ac:spMkLst>
            <pc:docMk/>
            <pc:sldMk cId="1192823809" sldId="548"/>
            <ac:spMk id="3" creationId="{48F8B203-D310-4B80-B945-7E2021B2342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E1B56-BE3D-4F19-8DA1-4D3DBFB1CF64}" type="datetimeFigureOut">
              <a:rPr lang="en-US" smtClean="0"/>
              <a:t>5/6/2020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7F876-720F-4E61-B5D4-A17306ADB626}" type="slidenum">
              <a:rPr lang="en-US" smtClean="0"/>
              <a:t>‹#›</a:t>
            </a:fld>
            <a:endParaRPr lang="en-US"/>
          </a:p>
        </p:txBody>
      </p:sp>
    </p:spTree>
    <p:extLst>
      <p:ext uri="{BB962C8B-B14F-4D97-AF65-F5344CB8AC3E}">
        <p14:creationId xmlns:p14="http://schemas.microsoft.com/office/powerpoint/2010/main" val="293534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www.google.com/search?q=amazon+stock+price&amp;oq=amazon+&amp;aqs=chrome.1.69i57j69i59j35i39j69i60l5.8094j0j7&amp;sourceid=chrome&amp;ie=UTF-8" TargetMode="External"/><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dl.acm.org/doi/abs/10.1145/276609.276611" TargetMode="External"/><Relationship Id="rId7" Type="http://schemas.openxmlformats.org/officeDocument/2006/relationships/hyperlink" Target="https://cis471.blogspot.com/2020/03/oneweb-is-bankrupt-who-will-buy-their.html" TargetMode="External"/><Relationship Id="rId2" Type="http://schemas.openxmlformats.org/officeDocument/2006/relationships/slide" Target="../slides/slide208.xml"/><Relationship Id="rId1" Type="http://schemas.openxmlformats.org/officeDocument/2006/relationships/notesMaster" Target="../notesMasters/notesMaster1.xml"/><Relationship Id="rId6" Type="http://schemas.openxmlformats.org/officeDocument/2006/relationships/hyperlink" Target="https://cis471.blogspot.com/2019/04/amazons-orbiting-infrastructure.html" TargetMode="External"/><Relationship Id="rId5" Type="http://schemas.openxmlformats.org/officeDocument/2006/relationships/hyperlink" Target="https://www.washingtonpost.com/technology/2020/04/30/jeff-bezos-elon-musk-win-contracts-spacecraft-land-nasa-astronauts-moon/" TargetMode="External"/><Relationship Id="rId4" Type="http://schemas.openxmlformats.org/officeDocument/2006/relationships/hyperlink" Target="https://blog.aboutamazon.com/company-news/2018-letter-to-shareholders" TargetMode="Externa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s://en.wikipedia.org/wiki/Noosphere" TargetMode="External"/><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oogle.com/search?rlz=1C1CHZL_enUS741US741&amp;tbm=isch&amp;sa=1&amp;ei=uyVlXYmpGti00PEPzPebgAM&amp;q=ibm+1401+images&amp;oq=ibm+1401&amp;gs_l=img.1.4.0i67l2j0l4j0i24l4.21776.22524..26524...0.0..0.105.190.1j1......0....1..gws-wiz-img.uFPangV1n-4#imgdii=zQPn0hCJB1A8CM:&amp;imgrc=MfvkLnjoSzLnD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memex.org/licklider.pdf"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eb.stanford.edu/dept/SUL/library/extra4/sloan/mousesite/Secondary/Licklider.pdf" TargetMode="External"/><Relationship Id="rId2" Type="http://schemas.openxmlformats.org/officeDocument/2006/relationships/slide" Target="../slides/slide138.xml"/><Relationship Id="rId1" Type="http://schemas.openxmlformats.org/officeDocument/2006/relationships/notesMaster" Target="../notesMasters/notesMaster1.xml"/><Relationship Id="rId4" Type="http://schemas.openxmlformats.org/officeDocument/2006/relationships/hyperlink" Target="http://chrischafe.net/"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F4B2E50-ADD5-49B0-8DD9-C92C0FF77347}" type="slidenum">
              <a:rPr lang="en-US" smtClean="0"/>
              <a:t>1</a:t>
            </a:fld>
            <a:endParaRPr lang="en-US" dirty="0"/>
          </a:p>
        </p:txBody>
      </p:sp>
    </p:spTree>
    <p:extLst>
      <p:ext uri="{BB962C8B-B14F-4D97-AF65-F5344CB8AC3E}">
        <p14:creationId xmlns:p14="http://schemas.microsoft.com/office/powerpoint/2010/main" val="3828165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17</a:t>
            </a:fld>
            <a:endParaRPr lang="en-US"/>
          </a:p>
        </p:txBody>
      </p:sp>
    </p:spTree>
    <p:extLst>
      <p:ext uri="{BB962C8B-B14F-4D97-AF65-F5344CB8AC3E}">
        <p14:creationId xmlns:p14="http://schemas.microsoft.com/office/powerpoint/2010/main" val="5897612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0112C4-C03F-4FEF-BA60-72B6A422C5EC}" type="slidenum">
              <a:rPr lang="en-US"/>
              <a:pPr/>
              <a:t>198</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en-US" sz="2000" dirty="0">
                <a:latin typeface="+mj-lt"/>
                <a:cs typeface="Times New Roman" pitchFamily="18" charset="0"/>
              </a:rPr>
              <a:t>This table shows the code that was used</a:t>
            </a:r>
            <a:r>
              <a:rPr lang="en-US" sz="2000" baseline="0" dirty="0">
                <a:latin typeface="+mj-lt"/>
                <a:cs typeface="Times New Roman" pitchFamily="18" charset="0"/>
              </a:rPr>
              <a:t> in encoding our data.  </a:t>
            </a:r>
          </a:p>
          <a:p>
            <a:endParaRPr lang="en-US" sz="2000" baseline="0" dirty="0">
              <a:latin typeface="+mj-lt"/>
              <a:cs typeface="Times New Roman" pitchFamily="18" charset="0"/>
            </a:endParaRPr>
          </a:p>
          <a:p>
            <a:r>
              <a:rPr lang="en-US" sz="2000" baseline="0" dirty="0">
                <a:latin typeface="+mj-lt"/>
                <a:cs typeface="Times New Roman" pitchFamily="18" charset="0"/>
              </a:rPr>
              <a:t>The repeated </a:t>
            </a:r>
            <a:r>
              <a:rPr lang="en-US" sz="2000" b="0" baseline="0" dirty="0">
                <a:latin typeface="+mj-lt"/>
                <a:cs typeface="Times New Roman" pitchFamily="18" charset="0"/>
              </a:rPr>
              <a:t>byte </a:t>
            </a:r>
            <a:r>
              <a:rPr kumimoji="0" lang="en-US" sz="2000" b="0" i="1" u="none" strike="noStrike" cap="none" normalizeH="0" baseline="0" dirty="0">
                <a:ln>
                  <a:noFill/>
                </a:ln>
                <a:solidFill>
                  <a:schemeClr val="tx1"/>
                </a:solidFill>
                <a:effectLst/>
                <a:latin typeface="+mj-lt"/>
                <a:cs typeface="Times New Roman" pitchFamily="18" charset="0"/>
              </a:rPr>
              <a:t>01110010 </a:t>
            </a:r>
            <a:r>
              <a:rPr kumimoji="0" lang="en-US" sz="2000" b="0" i="0" u="none" strike="noStrike" cap="none" normalizeH="0" baseline="0" dirty="0">
                <a:ln>
                  <a:noFill/>
                </a:ln>
                <a:solidFill>
                  <a:schemeClr val="tx1"/>
                </a:solidFill>
                <a:effectLst/>
                <a:latin typeface="+mj-lt"/>
                <a:cs typeface="Times New Roman" pitchFamily="18" charset="0"/>
              </a:rPr>
              <a:t>represents the lower-case letter</a:t>
            </a:r>
            <a:r>
              <a:rPr kumimoji="0" lang="en-US" sz="2000" b="0" i="1" u="none" strike="noStrike" cap="none" normalizeH="0" baseline="0" dirty="0">
                <a:ln>
                  <a:noFill/>
                </a:ln>
                <a:solidFill>
                  <a:schemeClr val="tx1"/>
                </a:solidFill>
                <a:effectLst/>
                <a:latin typeface="+mj-lt"/>
                <a:cs typeface="Times New Roman" pitchFamily="18" charset="0"/>
              </a:rPr>
              <a:t> r.</a:t>
            </a:r>
          </a:p>
          <a:p>
            <a:endParaRPr kumimoji="0" lang="en-US" sz="2000" b="0" i="1" u="none" strike="noStrike" cap="none" normalizeH="0" baseline="0" dirty="0">
              <a:ln>
                <a:noFill/>
              </a:ln>
              <a:solidFill>
                <a:schemeClr val="tx1"/>
              </a:solidFill>
              <a:effectLst/>
              <a:latin typeface="+mj-lt"/>
              <a:cs typeface="Times New Roman" pitchFamily="18" charset="0"/>
            </a:endParaRPr>
          </a:p>
          <a:p>
            <a:r>
              <a:rPr kumimoji="0" lang="en-US" sz="2000" b="0" i="0" u="none" strike="noStrike" cap="none" normalizeH="0" baseline="0" dirty="0">
                <a:ln>
                  <a:noFill/>
                </a:ln>
                <a:solidFill>
                  <a:schemeClr val="tx1"/>
                </a:solidFill>
                <a:effectLst/>
                <a:latin typeface="+mj-lt"/>
                <a:cs typeface="Times New Roman" pitchFamily="18" charset="0"/>
              </a:rPr>
              <a:t>Can you decode the text now?</a:t>
            </a:r>
            <a:endParaRPr lang="en-US" sz="2000" b="0" i="0" dirty="0">
              <a:latin typeface="+mj-lt"/>
              <a:cs typeface="Times New Roman" pitchFamily="18" charset="0"/>
            </a:endParaRPr>
          </a:p>
        </p:txBody>
      </p:sp>
    </p:spTree>
    <p:extLst>
      <p:ext uri="{BB962C8B-B14F-4D97-AF65-F5344CB8AC3E}">
        <p14:creationId xmlns:p14="http://schemas.microsoft.com/office/powerpoint/2010/main" val="38706296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D5AF05-CA92-4F6F-8943-F3BF74C7C031}" type="slidenum">
              <a:rPr lang="en-US"/>
              <a:pPr/>
              <a:t>199</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US" sz="2000" dirty="0">
                <a:latin typeface="+mj-lt"/>
                <a:cs typeface="Times New Roman" pitchFamily="18" charset="0"/>
              </a:rPr>
              <a:t>Usin</a:t>
            </a:r>
            <a:r>
              <a:rPr lang="en-US" sz="2000" baseline="0" dirty="0">
                <a:latin typeface="+mj-lt"/>
                <a:cs typeface="Times New Roman" pitchFamily="18" charset="0"/>
              </a:rPr>
              <a:t>g our character code, we can now decipher the 40 bits of data.</a:t>
            </a:r>
          </a:p>
          <a:p>
            <a:endParaRPr lang="en-US" sz="2000" baseline="0" dirty="0">
              <a:latin typeface="+mj-lt"/>
              <a:cs typeface="Times New Roman" pitchFamily="18" charset="0"/>
            </a:endParaRPr>
          </a:p>
          <a:p>
            <a:r>
              <a:rPr lang="en-US" sz="2000" baseline="0" dirty="0">
                <a:latin typeface="+mj-lt"/>
                <a:cs typeface="Times New Roman" pitchFamily="18" charset="0"/>
              </a:rPr>
              <a:t>As you see, data plus a code yields information.</a:t>
            </a:r>
          </a:p>
          <a:p>
            <a:endParaRPr lang="en-US" sz="2000" baseline="0" dirty="0">
              <a:latin typeface="+mj-lt"/>
              <a:cs typeface="Times New Roman" pitchFamily="18" charset="0"/>
            </a:endParaRPr>
          </a:p>
          <a:p>
            <a:r>
              <a:rPr lang="en-US" sz="2000" baseline="0" dirty="0">
                <a:latin typeface="+mj-lt"/>
                <a:cs typeface="Times New Roman" pitchFamily="18" charset="0"/>
              </a:rPr>
              <a:t>This was an example of a code for text data, but all data has to be encoded in a systematic, standardized way if it is to convey information.</a:t>
            </a:r>
          </a:p>
          <a:p>
            <a:endParaRPr lang="en-US" sz="2000" baseline="0" dirty="0">
              <a:latin typeface="+mj-lt"/>
              <a:cs typeface="Times New Roman" pitchFamily="18" charset="0"/>
            </a:endParaRPr>
          </a:p>
          <a:p>
            <a:r>
              <a:rPr lang="en-US" sz="2000" baseline="0" dirty="0">
                <a:latin typeface="+mj-lt"/>
                <a:cs typeface="Times New Roman" pitchFamily="18" charset="0"/>
              </a:rPr>
              <a:t>Files with the extension .jpg are image files encoded in a standard manner.</a:t>
            </a:r>
          </a:p>
          <a:p>
            <a:endParaRPr lang="en-US" sz="2000" baseline="0" dirty="0">
              <a:latin typeface="+mj-lt"/>
              <a:cs typeface="Times New Roman" pitchFamily="18" charset="0"/>
            </a:endParaRPr>
          </a:p>
          <a:p>
            <a:r>
              <a:rPr lang="en-US" sz="2000" baseline="0" dirty="0">
                <a:latin typeface="+mj-lt"/>
                <a:cs typeface="Times New Roman" pitchFamily="18" charset="0"/>
              </a:rPr>
              <a:t>Files with the extension .</a:t>
            </a:r>
            <a:r>
              <a:rPr lang="en-US" sz="2000" baseline="0" dirty="0" err="1">
                <a:latin typeface="+mj-lt"/>
                <a:cs typeface="Times New Roman" pitchFamily="18" charset="0"/>
              </a:rPr>
              <a:t>png</a:t>
            </a:r>
            <a:r>
              <a:rPr lang="en-US" sz="2000" baseline="0" dirty="0">
                <a:latin typeface="+mj-lt"/>
                <a:cs typeface="Times New Roman" pitchFamily="18" charset="0"/>
              </a:rPr>
              <a:t> are also image files, but they are encoded in a different manner.</a:t>
            </a:r>
          </a:p>
          <a:p>
            <a:endParaRPr lang="en-US" sz="2000" baseline="0" dirty="0">
              <a:latin typeface="+mj-lt"/>
              <a:cs typeface="Times New Roman" pitchFamily="18" charset="0"/>
            </a:endParaRPr>
          </a:p>
          <a:p>
            <a:r>
              <a:rPr lang="en-US" sz="2000" baseline="0" dirty="0">
                <a:latin typeface="+mj-lt"/>
                <a:cs typeface="Times New Roman" pitchFamily="18" charset="0"/>
              </a:rPr>
              <a:t>Files with the extension .mp3 are audio files encoded in standard manner, etc. etc.</a:t>
            </a:r>
          </a:p>
          <a:p>
            <a:endParaRPr lang="en-US" sz="2000" baseline="0" dirty="0">
              <a:latin typeface="+mj-lt"/>
              <a:cs typeface="Times New Roman" pitchFamily="18" charset="0"/>
            </a:endParaRPr>
          </a:p>
        </p:txBody>
      </p:sp>
    </p:spTree>
    <p:extLst>
      <p:ext uri="{BB962C8B-B14F-4D97-AF65-F5344CB8AC3E}">
        <p14:creationId xmlns:p14="http://schemas.microsoft.com/office/powerpoint/2010/main" val="64957452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F4B2E50-ADD5-49B0-8DD9-C92C0FF77347}" type="slidenum">
              <a:rPr lang="en-US" smtClean="0"/>
              <a:t>203</a:t>
            </a:fld>
            <a:endParaRPr lang="en-US" dirty="0"/>
          </a:p>
        </p:txBody>
      </p:sp>
    </p:spTree>
    <p:extLst>
      <p:ext uri="{BB962C8B-B14F-4D97-AF65-F5344CB8AC3E}">
        <p14:creationId xmlns:p14="http://schemas.microsoft.com/office/powerpoint/2010/main" val="41469580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was targeted</a:t>
            </a:r>
            <a:r>
              <a:rPr lang="en-US" baseline="0" dirty="0"/>
              <a:t> initially to the business and enterprise market, but is now being used by families, schools, and others.</a:t>
            </a:r>
          </a:p>
          <a:p>
            <a:endParaRPr lang="en-US" baseline="0" dirty="0"/>
          </a:p>
          <a:p>
            <a:r>
              <a:rPr lang="en-US" baseline="0" dirty="0"/>
              <a:t>I cannot think of any business or technology that has grown as rapidly as Zoom. </a:t>
            </a:r>
          </a:p>
          <a:p>
            <a:endParaRPr lang="en-US" baseline="0" dirty="0"/>
          </a:p>
          <a:p>
            <a:r>
              <a:rPr lang="en-US" baseline="0" dirty="0"/>
              <a:t>It’s amazing that it has not crashed frequently – like Twitter in the early days.</a:t>
            </a:r>
          </a:p>
          <a:p>
            <a:endParaRPr lang="en-US" baseline="0" dirty="0"/>
          </a:p>
          <a:p>
            <a:r>
              <a:rPr lang="en-US" baseline="0" dirty="0"/>
              <a:t>It has been able to scale because there was slack in the transport and hosting infrastructure services – ISPs and Amazon or whoever hosts Zoom.</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206</a:t>
            </a:fld>
            <a:endParaRPr lang="en-US"/>
          </a:p>
        </p:txBody>
      </p:sp>
    </p:spTree>
    <p:extLst>
      <p:ext uri="{BB962C8B-B14F-4D97-AF65-F5344CB8AC3E}">
        <p14:creationId xmlns:p14="http://schemas.microsoft.com/office/powerpoint/2010/main" val="42464820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On December 30, 2019 Amazon stock was selling for $1,847.84 per share and on May 1, 2020 it was $2,286.04, an increase of 23.7 percent (</a:t>
            </a:r>
            <a:r>
              <a:rPr lang="en-US" dirty="0">
                <a:hlinkClick r:id="rId3"/>
              </a:rPr>
              <a:t>https://www.google.com/search?q=amazon+stock+price&amp;oq=amazon+&amp;aqs=chrome.1.69i57j69i59j35i39j69i60l5.8094j0j7&amp;sourceid=chrome&amp;ie=UTF-8</a:t>
            </a:r>
            <a:r>
              <a:rPr lang="en-US" sz="1200" b="0" i="0" u="none" strike="noStrike" kern="1200" dirty="0">
                <a:solidFill>
                  <a:schemeClr val="tx1"/>
                </a:solidFill>
                <a:effectLst/>
                <a:latin typeface="+mn-lt"/>
                <a:ea typeface="+mn-ea"/>
                <a:cs typeface="+mn-cs"/>
              </a:rPr>
              <a:t>).</a:t>
            </a:r>
            <a:r>
              <a:rPr lang="en-US" dirty="0"/>
              <a:t> The government gave trillions of dollars to consumers and at the same time, told most brick and mortar retailers they had to close, creating a double windfall for Amazon and other online retailers. Amazon has already won as a retailer.  But that is only part of the story. Amazon is known for retail, but they are </a:t>
            </a:r>
            <a:r>
              <a:rPr lang="en-US"/>
              <a:t>a major  </a:t>
            </a:r>
            <a:r>
              <a:rPr lang="en-US" dirty="0"/>
              <a:t>infrastructure company, which is even more important in the long run. </a:t>
            </a:r>
          </a:p>
          <a:p>
            <a:endParaRPr lang="en-US" dirty="0"/>
          </a:p>
        </p:txBody>
      </p:sp>
      <p:sp>
        <p:nvSpPr>
          <p:cNvPr id="4" name="Slide Number Placeholder 3"/>
          <p:cNvSpPr>
            <a:spLocks noGrp="1"/>
          </p:cNvSpPr>
          <p:nvPr>
            <p:ph type="sldNum" sz="quarter" idx="5"/>
          </p:nvPr>
        </p:nvSpPr>
        <p:spPr/>
        <p:txBody>
          <a:bodyPr/>
          <a:lstStyle/>
          <a:p>
            <a:fld id="{BCD7F876-720F-4E61-B5D4-A17306ADB626}" type="slidenum">
              <a:rPr lang="en-US" smtClean="0"/>
              <a:t>207</a:t>
            </a:fld>
            <a:endParaRPr lang="en-US"/>
          </a:p>
        </p:txBody>
      </p:sp>
    </p:spTree>
    <p:extLst>
      <p:ext uri="{BB962C8B-B14F-4D97-AF65-F5344CB8AC3E}">
        <p14:creationId xmlns:p14="http://schemas.microsoft.com/office/powerpoint/2010/main" val="6224626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its inception, the Internet has enabled business and society in general to substitute communication for transportation. (See, for example, my 1998 pilot study at Hyundai USA, </a:t>
            </a:r>
            <a:r>
              <a:rPr lang="en-US" dirty="0">
                <a:hlinkClick r:id="rId3"/>
              </a:rPr>
              <a:t>https://dl.acm.org/</a:t>
            </a:r>
            <a:r>
              <a:rPr lang="en-US" dirty="0" err="1">
                <a:hlinkClick r:id="rId3"/>
              </a:rPr>
              <a:t>doi</a:t>
            </a:r>
            <a:r>
              <a:rPr lang="en-US" dirty="0">
                <a:hlinkClick r:id="rId3"/>
              </a:rPr>
              <a:t>/abs/10.1145/276609.276611</a:t>
            </a:r>
            <a:r>
              <a:rPr lang="en-US" dirty="0"/>
              <a:t>).. The rate of that substitution is a function of technological improvement and changing exposure and skill level of users and organizations. COVID-19 has led to the invention of new use cases for communication in lieu of transportation as well as the training of users. COVID-19 will cause a discontinuity in the gradual increase of the substitution of communication for transportation and that will mean increased demean for Amazon’s infrastructure.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companies will establish affiliate retailer stores at Amazon.com and those that are already there will see increased sales. (In 2018, third-parties accounted for 58% of Amazon retail sales, </a:t>
            </a:r>
            <a:r>
              <a:rPr lang="en-US" dirty="0">
                <a:hlinkClick r:id="rId4"/>
              </a:rPr>
              <a:t>https://blog.aboutamazon.com/company-news/2018-letter-to-shareholders</a:t>
            </a:r>
            <a:r>
              <a:rPr lang="en-US" dirty="0"/>
              <a:t>). There will be increased demand for Amazon fulfillment and delivery services as well as their credit cards.</a:t>
            </a:r>
          </a:p>
          <a:p>
            <a:endParaRPr lang="en-US" dirty="0"/>
          </a:p>
          <a:p>
            <a:r>
              <a:rPr lang="en-US" dirty="0"/>
              <a:t>Organizations that need to tighten their belts to survive after COVID-19 will want to cut costs and staff, making Amazon Web Services (AWS) and Cloud Storage more attractive. Since many organizations will fail and people will lose jobs after COVID-19, we may see a spike in startups to exploit Internet use cases that have been discovered because of COVID-19. Many of those startups will be run out of Amazon datacenters.</a:t>
            </a:r>
          </a:p>
          <a:p>
            <a:endParaRPr lang="en-US" dirty="0"/>
          </a:p>
          <a:p>
            <a:r>
              <a:rPr lang="en-US" dirty="0"/>
              <a:t>While COVID-19 may diminish space investment in the short run, it is a long-term growth sector and Amazon will benefit from that as a space infrastructure company. They are investing heavily in the launch business and recently (along with two others) received funding as part of NASA’s ambitious lunar program (</a:t>
            </a:r>
            <a:r>
              <a:rPr lang="en-US" dirty="0">
                <a:hlinkClick r:id="rId5"/>
              </a:rPr>
              <a:t>https://www.washingtonpost.com/technology/2020/04/30/jeff-bezos-elon-musk-win-contracts-spacecraft-land-nasa-astronauts-moon/</a:t>
            </a:r>
            <a:r>
              <a:rPr lang="en-US" dirty="0"/>
              <a:t>). Amazon ground station </a:t>
            </a:r>
            <a:r>
              <a:rPr lang="en-US"/>
              <a:t>service will </a:t>
            </a:r>
            <a:r>
              <a:rPr lang="en-US" dirty="0"/>
              <a:t>be attractive for space startups with little cash to spend on building out their own ground infrastructure.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Amazon’s Echo voice platform is also the leader in the growing voice-application sector.</a:t>
            </a:r>
          </a:p>
          <a:p>
            <a:endParaRPr lang="en-US" dirty="0"/>
          </a:p>
          <a:p>
            <a:r>
              <a:rPr lang="en-US" dirty="0"/>
              <a:t>Amazon’s forthcoming broadband Internet service constellation (</a:t>
            </a:r>
            <a:r>
              <a:rPr lang="en-US" dirty="0">
                <a:hlinkClick r:id="rId6"/>
              </a:rPr>
              <a:t>https://cis471.blogspot.com/2019/04/amazons-orbiting-infrastructure.html</a:t>
            </a:r>
            <a:r>
              <a:rPr lang="en-US" dirty="0"/>
              <a:t>) got a boost with the recent bankruptcy of </a:t>
            </a:r>
            <a:r>
              <a:rPr lang="en-US" dirty="0" err="1"/>
              <a:t>OneWeb</a:t>
            </a:r>
            <a:r>
              <a:rPr lang="en-US" dirty="0"/>
              <a:t>, which was shaping up to be a major competitor. </a:t>
            </a:r>
            <a:r>
              <a:rPr lang="en-US" dirty="0" err="1"/>
              <a:t>OneWeb</a:t>
            </a:r>
            <a:r>
              <a:rPr lang="en-US" dirty="0"/>
              <a:t> says COVID-19 precipitated their bankruptcy and Amazon may purchase the company or a portion of its assets (</a:t>
            </a:r>
            <a:r>
              <a:rPr lang="en-US" dirty="0">
                <a:hlinkClick r:id="rId7"/>
              </a:rPr>
              <a:t>https://cis471.blogspot.com/2020/03/oneweb-is-bankrupt-who-will-buy-their</a:t>
            </a:r>
            <a:r>
              <a:rPr lang="en-US">
                <a:hlinkClick r:id="rId7"/>
              </a:rPr>
              <a:t>.html</a:t>
            </a:r>
            <a:endParaRPr lang="en-US" dirty="0"/>
          </a:p>
          <a:p>
            <a:endParaRPr lang="en-US" dirty="0"/>
          </a:p>
          <a:p>
            <a:r>
              <a:rPr lang="en-US" dirty="0"/>
              <a:t>Finally, in addition to generating revenue, Amazon’s  infrastructure will yield increased amounts of information in the post-COVID era. That information will enable them to better allocate resources and investments and make dynamic pricing decisions. </a:t>
            </a:r>
          </a:p>
          <a:p>
            <a:endParaRPr lang="en-US" dirty="0"/>
          </a:p>
          <a:p>
            <a:r>
              <a:rPr lang="en-US" dirty="0"/>
              <a:t>All of this is good news for Amazon post-COVID, </a:t>
            </a:r>
            <a:r>
              <a:rPr lang="en-US"/>
              <a:t>but if </a:t>
            </a:r>
            <a:r>
              <a:rPr lang="en-US" dirty="0"/>
              <a:t>it is too good, they may face anti-trust action.</a:t>
            </a:r>
          </a:p>
        </p:txBody>
      </p:sp>
      <p:sp>
        <p:nvSpPr>
          <p:cNvPr id="4" name="Slide Number Placeholder 3"/>
          <p:cNvSpPr>
            <a:spLocks noGrp="1"/>
          </p:cNvSpPr>
          <p:nvPr>
            <p:ph type="sldNum" sz="quarter" idx="5"/>
          </p:nvPr>
        </p:nvSpPr>
        <p:spPr/>
        <p:txBody>
          <a:bodyPr/>
          <a:lstStyle/>
          <a:p>
            <a:fld id="{BCD7F876-720F-4E61-B5D4-A17306ADB626}" type="slidenum">
              <a:rPr lang="en-US" smtClean="0"/>
              <a:t>208</a:t>
            </a:fld>
            <a:endParaRPr lang="en-US"/>
          </a:p>
        </p:txBody>
      </p:sp>
    </p:spTree>
    <p:extLst>
      <p:ext uri="{BB962C8B-B14F-4D97-AF65-F5344CB8AC3E}">
        <p14:creationId xmlns:p14="http://schemas.microsoft.com/office/powerpoint/2010/main" val="20562395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Zoom was able to scale because of existing transport and data-center infrastructure, and that is a "good" thing that was seeded by public investment but made possible by subsequent private investment in infrastructure. On the other hand, publicly-owned infrastructure is another way to raise capital — for example the sidewalk in front of my house or the US Interstate Highway System.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Both have strengths and weaknesses in the short and long term. Both must be continuously monitored and revised as people inevitably learn to game the system whatever it is.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Maybe we will be clever enough to devise better systems or compromises. Years ago, I worked on a couple of studies of the Internet in Singapore where the government went beyond R and D — they were equity investors in ISPs. I don't know how that has played out. Municipal networks invest in common transport infrastructure and offer it to private retailers in many places. It seems like China funds private startups then lets them compete with each other.</a:t>
            </a:r>
          </a:p>
          <a:p>
            <a:endParaRPr lang="en-US" dirty="0"/>
          </a:p>
        </p:txBody>
      </p:sp>
      <p:sp>
        <p:nvSpPr>
          <p:cNvPr id="4" name="Slide Number Placeholder 3"/>
          <p:cNvSpPr>
            <a:spLocks noGrp="1"/>
          </p:cNvSpPr>
          <p:nvPr>
            <p:ph type="sldNum" sz="quarter" idx="5"/>
          </p:nvPr>
        </p:nvSpPr>
        <p:spPr/>
        <p:txBody>
          <a:bodyPr/>
          <a:lstStyle/>
          <a:p>
            <a:fld id="{BCD7F876-720F-4E61-B5D4-A17306ADB626}" type="slidenum">
              <a:rPr lang="en-US" smtClean="0"/>
              <a:t>209</a:t>
            </a:fld>
            <a:endParaRPr lang="en-US"/>
          </a:p>
        </p:txBody>
      </p:sp>
    </p:spTree>
    <p:extLst>
      <p:ext uri="{BB962C8B-B14F-4D97-AF65-F5344CB8AC3E}">
        <p14:creationId xmlns:p14="http://schemas.microsoft.com/office/powerpoint/2010/main" val="89936187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C12AD9-B14F-470B-9124-098E57C14545}" type="slidenum">
              <a:rPr lang="en-US"/>
              <a:pPr/>
              <a:t>211</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r>
              <a:rPr lang="en-US" sz="2000" dirty="0"/>
              <a:t>You</a:t>
            </a:r>
            <a:r>
              <a:rPr lang="en-US" sz="2000" baseline="0" dirty="0"/>
              <a:t> may have heard the term “exponential” growth.</a:t>
            </a:r>
          </a:p>
          <a:p>
            <a:endParaRPr lang="en-US" sz="2000" baseline="0" dirty="0"/>
          </a:p>
          <a:p>
            <a:r>
              <a:rPr lang="en-US" sz="2000" baseline="0" dirty="0"/>
              <a:t>People often use it as a synonym for “very fast growth,” but it has a more precise definition.</a:t>
            </a:r>
          </a:p>
          <a:p>
            <a:endParaRPr lang="en-US" sz="2000" baseline="0" dirty="0"/>
          </a:p>
          <a:p>
            <a:r>
              <a:rPr lang="en-US" sz="2000" baseline="0" dirty="0"/>
              <a:t>It means is that something is growing at a constant rate rather than by a constant amount.</a:t>
            </a:r>
          </a:p>
          <a:p>
            <a:endParaRPr lang="en-US" sz="2000" baseline="0" dirty="0"/>
          </a:p>
          <a:p>
            <a:r>
              <a:rPr lang="en-US" sz="2000" baseline="0" dirty="0"/>
              <a:t>That sounds like a small difference but if as we have seen with COVID-19, when the number of cases was doubling every few days, it quickly got out of hand.</a:t>
            </a:r>
          </a:p>
          <a:p>
            <a:endParaRPr lang="en-US" sz="2000" baseline="0" dirty="0"/>
          </a:p>
          <a:p>
            <a:endParaRPr lang="en-US" sz="2000" baseline="0" dirty="0"/>
          </a:p>
        </p:txBody>
      </p:sp>
    </p:spTree>
    <p:extLst>
      <p:ext uri="{BB962C8B-B14F-4D97-AF65-F5344CB8AC3E}">
        <p14:creationId xmlns:p14="http://schemas.microsoft.com/office/powerpoint/2010/main" val="16331393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aseline="0" dirty="0"/>
              <a:t>Let’s consider a tech example of exponential growth.</a:t>
            </a:r>
          </a:p>
          <a:p>
            <a:endParaRPr lang="en-US" sz="2000" baseline="0" dirty="0"/>
          </a:p>
          <a:p>
            <a:r>
              <a:rPr lang="en-US" sz="2000" baseline="0" dirty="0"/>
              <a:t>The first CPU chips had about 2,300 transistors.</a:t>
            </a:r>
          </a:p>
          <a:p>
            <a:endParaRPr lang="en-US" sz="2000" baseline="0" dirty="0"/>
          </a:p>
          <a:p>
            <a:r>
              <a:rPr lang="en-US" sz="2000" baseline="0" dirty="0"/>
              <a:t>If that had gone up by a constant amount, say 2,000 transistors a year we would be up to about 80,000 transistors on a chip.</a:t>
            </a:r>
          </a:p>
          <a:p>
            <a:endParaRPr lang="en-US" sz="2000" baseline="0" dirty="0"/>
          </a:p>
          <a:p>
            <a:r>
              <a:rPr lang="en-US" sz="2000" baseline="0" dirty="0"/>
              <a:t>Instead, we are up to over 2 billion, because the number of transistors grew by about 50% per year.</a:t>
            </a:r>
          </a:p>
          <a:p>
            <a:r>
              <a:rPr lang="en-US" sz="2000" baseline="0" dirty="0"/>
              <a:t> </a:t>
            </a:r>
          </a:p>
          <a:p>
            <a:r>
              <a:rPr lang="en-US" sz="2000" dirty="0"/>
              <a:t>In 1965, Intel</a:t>
            </a:r>
            <a:r>
              <a:rPr lang="en-US" sz="2000" baseline="0" dirty="0"/>
              <a:t> co-founder </a:t>
            </a:r>
            <a:r>
              <a:rPr lang="en-US" sz="2000" dirty="0"/>
              <a:t>Gordon Moore published a widely quoted article predicting that the number of transistors on an economically feasible silicon</a:t>
            </a:r>
            <a:r>
              <a:rPr lang="en-US" sz="2000" baseline="0" dirty="0"/>
              <a:t> chip would </a:t>
            </a:r>
            <a:r>
              <a:rPr lang="en-US" sz="2000" dirty="0"/>
              <a:t>double every 18-24 months.  </a:t>
            </a:r>
          </a:p>
          <a:p>
            <a:endParaRPr lang="en-US" sz="2000" dirty="0"/>
          </a:p>
          <a:p>
            <a:r>
              <a:rPr lang="en-US" sz="2000" dirty="0"/>
              <a:t>That</a:t>
            </a:r>
            <a:r>
              <a:rPr lang="en-US" sz="2000" baseline="0" dirty="0"/>
              <a:t> prediction has come to be </a:t>
            </a:r>
            <a:r>
              <a:rPr lang="en-US" sz="2000" dirty="0"/>
              <a:t>called Moore’s Law,</a:t>
            </a:r>
            <a:r>
              <a:rPr lang="en-US" sz="2000" baseline="0" dirty="0"/>
              <a:t> and it has held up well.</a:t>
            </a:r>
          </a:p>
          <a:p>
            <a:endParaRPr lang="en-US" sz="2000" baseline="0" dirty="0"/>
          </a:p>
          <a:p>
            <a:r>
              <a:rPr lang="en-US" sz="2000" baseline="0" dirty="0"/>
              <a:t>This plot shows Moore’s prediction (the straight line) to actual data.</a:t>
            </a:r>
          </a:p>
          <a:p>
            <a:endParaRPr lang="en-US" sz="2000" baseline="0" dirty="0"/>
          </a:p>
          <a:p>
            <a:r>
              <a:rPr lang="en-US" sz="2000" baseline="0" dirty="0"/>
              <a:t>Eventually the rate of growth for silicon chips will flatten, but by then we will hopefully have shifted to a new technology.</a:t>
            </a:r>
            <a:endParaRPr lang="en-US" sz="2000" dirty="0"/>
          </a:p>
        </p:txBody>
      </p:sp>
      <p:sp>
        <p:nvSpPr>
          <p:cNvPr id="4" name="Slide Number Placeholder 3"/>
          <p:cNvSpPr>
            <a:spLocks noGrp="1"/>
          </p:cNvSpPr>
          <p:nvPr>
            <p:ph type="sldNum" sz="quarter" idx="10"/>
          </p:nvPr>
        </p:nvSpPr>
        <p:spPr/>
        <p:txBody>
          <a:bodyPr/>
          <a:lstStyle/>
          <a:p>
            <a:fld id="{5DC71822-4C48-4054-802C-DE4A10B77D14}" type="slidenum">
              <a:rPr lang="en-US" smtClean="0"/>
              <a:t>212</a:t>
            </a:fld>
            <a:endParaRPr lang="en-US"/>
          </a:p>
        </p:txBody>
      </p:sp>
    </p:spTree>
    <p:extLst>
      <p:ext uri="{BB962C8B-B14F-4D97-AF65-F5344CB8AC3E}">
        <p14:creationId xmlns:p14="http://schemas.microsoft.com/office/powerpoint/2010/main" val="393771044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567F8A-EEA6-44AE-9924-0F9A65FA1D81}" type="slidenum">
              <a:rPr lang="en-US"/>
              <a:pPr/>
              <a:t>213</a:t>
            </a:fld>
            <a:endParaRPr lang="en-US" dirty="0"/>
          </a:p>
        </p:txBody>
      </p:sp>
      <p:sp>
        <p:nvSpPr>
          <p:cNvPr id="89090" name="Rectangle 2"/>
          <p:cNvSpPr>
            <a:spLocks noGrp="1" noRot="1" noChangeAspect="1" noChangeArrowheads="1" noTextEdit="1"/>
          </p:cNvSpPr>
          <p:nvPr>
            <p:ph type="sldImg"/>
          </p:nvPr>
        </p:nvSpPr>
        <p:spPr>
          <a:xfrm>
            <a:off x="381000" y="685800"/>
            <a:ext cx="6096000" cy="3429000"/>
          </a:xfrm>
          <a:ln/>
        </p:spPr>
      </p:sp>
      <p:sp>
        <p:nvSpPr>
          <p:cNvPr id="89091" name="Rectangle 3"/>
          <p:cNvSpPr>
            <a:spLocks noGrp="1" noChangeArrowheads="1"/>
          </p:cNvSpPr>
          <p:nvPr>
            <p:ph type="body" idx="1"/>
          </p:nvPr>
        </p:nvSpPr>
        <p:spPr/>
        <p:txBody>
          <a:bodyPr/>
          <a:lstStyle/>
          <a:p>
            <a:r>
              <a:rPr lang="en-US" sz="2000" dirty="0"/>
              <a:t>Technology</a:t>
            </a:r>
            <a:r>
              <a:rPr lang="en-US" sz="2000" baseline="0" dirty="0"/>
              <a:t> progress occurs in two ways – improving current technology and shifting to new technologies that provide the same function.</a:t>
            </a:r>
          </a:p>
          <a:p>
            <a:endParaRPr lang="en-US" sz="2000" baseline="0" dirty="0"/>
          </a:p>
          <a:p>
            <a:r>
              <a:rPr lang="en-US" sz="2000" baseline="0" dirty="0"/>
              <a:t> When we discover a technology, we continuously improve it over time.</a:t>
            </a:r>
          </a:p>
          <a:p>
            <a:endParaRPr lang="en-US" sz="2000" baseline="0" dirty="0"/>
          </a:p>
          <a:p>
            <a:r>
              <a:rPr lang="en-US" sz="2000" baseline="0" dirty="0"/>
              <a:t>Technology shifts occur when we move from one technology to another – for example moving from punch cards to magnetic tape or disk for storage.</a:t>
            </a:r>
          </a:p>
          <a:p>
            <a:endParaRPr lang="en-US" sz="2000" baseline="0" dirty="0"/>
          </a:p>
          <a:p>
            <a:r>
              <a:rPr lang="en-US" sz="2000" baseline="0" dirty="0"/>
              <a:t>Let’s look at an example of improvement through technology refinement and another that is an example of a technology shift.</a:t>
            </a:r>
          </a:p>
          <a:p>
            <a:endParaRPr lang="en-US" sz="2000" baseline="0" dirty="0"/>
          </a:p>
        </p:txBody>
      </p:sp>
    </p:spTree>
    <p:extLst>
      <p:ext uri="{BB962C8B-B14F-4D97-AF65-F5344CB8AC3E}">
        <p14:creationId xmlns:p14="http://schemas.microsoft.com/office/powerpoint/2010/main" val="1392006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F4B2E50-ADD5-49B0-8DD9-C92C0FF77347}" type="slidenum">
              <a:rPr lang="en-US" smtClean="0"/>
              <a:t>19</a:t>
            </a:fld>
            <a:endParaRPr lang="en-US" dirty="0"/>
          </a:p>
        </p:txBody>
      </p:sp>
    </p:spTree>
    <p:extLst>
      <p:ext uri="{BB962C8B-B14F-4D97-AF65-F5344CB8AC3E}">
        <p14:creationId xmlns:p14="http://schemas.microsoft.com/office/powerpoint/2010/main" val="196487043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6874DD-FFA7-42DB-8E4F-40F18E15DF80}" type="slidenum">
              <a:rPr lang="en-US"/>
              <a:pPr/>
              <a:t>214</a:t>
            </a:fld>
            <a:endParaRPr lang="en-US" dirty="0"/>
          </a:p>
        </p:txBody>
      </p:sp>
      <p:sp>
        <p:nvSpPr>
          <p:cNvPr id="80898" name="Rectangle 2"/>
          <p:cNvSpPr>
            <a:spLocks noGrp="1" noRot="1" noChangeAspect="1" noChangeArrowheads="1" noTextEdit="1"/>
          </p:cNvSpPr>
          <p:nvPr>
            <p:ph type="sldImg"/>
          </p:nvPr>
        </p:nvSpPr>
        <p:spPr>
          <a:xfrm>
            <a:off x="381000" y="685800"/>
            <a:ext cx="6096000" cy="3429000"/>
          </a:xfrm>
          <a:ln/>
        </p:spPr>
      </p:sp>
      <p:sp>
        <p:nvSpPr>
          <p:cNvPr id="80899" name="Rectangle 3"/>
          <p:cNvSpPr>
            <a:spLocks noGrp="1" noChangeArrowheads="1"/>
          </p:cNvSpPr>
          <p:nvPr>
            <p:ph type="body" idx="1"/>
          </p:nvPr>
        </p:nvSpPr>
        <p:spPr/>
        <p:txBody>
          <a:bodyPr/>
          <a:lstStyle/>
          <a:p>
            <a:r>
              <a:rPr lang="en-US" sz="2000" dirty="0"/>
              <a:t>Internal</a:t>
            </a:r>
            <a:r>
              <a:rPr lang="en-US" sz="2000" baseline="0" dirty="0"/>
              <a:t> combustion gasoline engines were used in early cars.</a:t>
            </a:r>
          </a:p>
          <a:p>
            <a:endParaRPr lang="en-US" sz="2000" baseline="0" dirty="0"/>
          </a:p>
          <a:p>
            <a:r>
              <a:rPr lang="en-US" sz="2000" baseline="0" dirty="0"/>
              <a:t>The early engines were inefficient and expensive, but engineers began improving them.</a:t>
            </a:r>
          </a:p>
          <a:p>
            <a:endParaRPr lang="en-US" sz="2000" baseline="0" dirty="0"/>
          </a:p>
          <a:p>
            <a:r>
              <a:rPr lang="en-US" sz="2000" baseline="0" dirty="0"/>
              <a:t>We are still using internal combustion engines in small planes and many cars, but they are much improved over the first generation.</a:t>
            </a:r>
          </a:p>
        </p:txBody>
      </p:sp>
    </p:spTree>
    <p:extLst>
      <p:ext uri="{BB962C8B-B14F-4D97-AF65-F5344CB8AC3E}">
        <p14:creationId xmlns:p14="http://schemas.microsoft.com/office/powerpoint/2010/main" val="31286041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Horse carts were used for personal transportation in New York in 1905. There is only one car in the image on the left.</a:t>
            </a:r>
          </a:p>
          <a:p>
            <a:endParaRPr lang="en-US" dirty="0"/>
          </a:p>
          <a:p>
            <a:r>
              <a:rPr lang="en-US" dirty="0"/>
              <a:t>In 1914  we see only cars and no horse carts being used for personal transportation.</a:t>
            </a:r>
          </a:p>
          <a:p>
            <a:endParaRPr lang="en-US" dirty="0"/>
          </a:p>
          <a:p>
            <a:endParaRPr lang="en-US" dirty="0"/>
          </a:p>
        </p:txBody>
      </p:sp>
      <p:sp>
        <p:nvSpPr>
          <p:cNvPr id="4" name="Slide Number Placeholder 3"/>
          <p:cNvSpPr>
            <a:spLocks noGrp="1"/>
          </p:cNvSpPr>
          <p:nvPr>
            <p:ph type="sldNum" sz="quarter" idx="10"/>
          </p:nvPr>
        </p:nvSpPr>
        <p:spPr/>
        <p:txBody>
          <a:bodyPr/>
          <a:lstStyle/>
          <a:p>
            <a:fld id="{34981C4F-FF98-4D67-B54C-AFFC3D9FA73E}" type="slidenum">
              <a:rPr lang="en-US" smtClean="0"/>
              <a:t>215</a:t>
            </a:fld>
            <a:endParaRPr lang="en-US"/>
          </a:p>
        </p:txBody>
      </p:sp>
    </p:spTree>
    <p:extLst>
      <p:ext uri="{BB962C8B-B14F-4D97-AF65-F5344CB8AC3E}">
        <p14:creationId xmlns:p14="http://schemas.microsoft.com/office/powerpoint/2010/main" val="403373654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aseline="0" dirty="0"/>
              <a:t>Our school Web server started out on a Windows 3.0 desktop PC in my office.</a:t>
            </a:r>
          </a:p>
          <a:p>
            <a:endParaRPr lang="en-US" sz="2000" baseline="0" dirty="0"/>
          </a:p>
          <a:p>
            <a:r>
              <a:rPr lang="en-US" sz="2000" baseline="0" dirty="0"/>
              <a:t>I installed the Web server software and my students and I created the content -- pages for each professor, etc.</a:t>
            </a:r>
          </a:p>
          <a:p>
            <a:endParaRPr lang="en-US" sz="2000" baseline="0" dirty="0"/>
          </a:p>
          <a:p>
            <a:r>
              <a:rPr lang="en-US" sz="2000" baseline="0" dirty="0"/>
              <a:t>It was connected to the Internet through the school LAN.</a:t>
            </a:r>
          </a:p>
          <a:p>
            <a:endParaRPr lang="en-US" sz="2000" baseline="0" dirty="0"/>
          </a:p>
          <a:p>
            <a:r>
              <a:rPr lang="en-US" sz="2000" baseline="0" dirty="0"/>
              <a:t>I left the computer running 24 hours a day so people could visit the Web site when I was not around.</a:t>
            </a:r>
          </a:p>
          <a:p>
            <a:endParaRPr lang="en-US" sz="2000" baseline="0" dirty="0"/>
          </a:p>
          <a:p>
            <a:r>
              <a:rPr lang="en-US" sz="2000" baseline="0" dirty="0"/>
              <a:t>When I was in my office, I used the computer for things like word processing and spreadsheets.</a:t>
            </a:r>
          </a:p>
          <a:p>
            <a:endParaRPr lang="en-US" sz="2000" baseline="0" dirty="0"/>
          </a:p>
          <a:p>
            <a:r>
              <a:rPr lang="en-US" sz="2000" baseline="0" dirty="0"/>
              <a:t>There were not many Web users, so it didn’t slow down very much while I was using it.</a:t>
            </a:r>
          </a:p>
          <a:p>
            <a:endParaRPr lang="en-US" sz="2000" baseline="0" dirty="0"/>
          </a:p>
          <a:p>
            <a:r>
              <a:rPr lang="en-US" sz="2000" baseline="0" dirty="0"/>
              <a:t>In those days many people ran Web servers on home PCs, connected through their home ISP.</a:t>
            </a:r>
          </a:p>
        </p:txBody>
      </p:sp>
      <p:sp>
        <p:nvSpPr>
          <p:cNvPr id="4" name="Slide Number Placeholder 3"/>
          <p:cNvSpPr>
            <a:spLocks noGrp="1"/>
          </p:cNvSpPr>
          <p:nvPr>
            <p:ph type="sldNum" sz="quarter" idx="10"/>
          </p:nvPr>
        </p:nvSpPr>
        <p:spPr/>
        <p:txBody>
          <a:bodyPr/>
          <a:lstStyle/>
          <a:p>
            <a:fld id="{5DC71822-4C48-4054-802C-DE4A10B77D14}" type="slidenum">
              <a:rPr lang="en-US" smtClean="0"/>
              <a:t>216</a:t>
            </a:fld>
            <a:endParaRPr lang="en-US" dirty="0"/>
          </a:p>
        </p:txBody>
      </p:sp>
    </p:spTree>
    <p:extLst>
      <p:ext uri="{BB962C8B-B14F-4D97-AF65-F5344CB8AC3E}">
        <p14:creationId xmlns:p14="http://schemas.microsoft.com/office/powerpoint/2010/main" val="569477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When you configure your doorbell, home </a:t>
            </a:r>
            <a:r>
              <a:rPr lang="en-US" sz="2000" dirty="0" err="1"/>
              <a:t>WiFi</a:t>
            </a:r>
            <a:r>
              <a:rPr lang="en-US" sz="2000" dirty="0"/>
              <a:t> router, Roku video receiver or other things connected to the Internet, you are talking to a Web server inside the device you are setting up.</a:t>
            </a:r>
          </a:p>
        </p:txBody>
      </p:sp>
      <p:sp>
        <p:nvSpPr>
          <p:cNvPr id="4" name="Slide Number Placeholder 3"/>
          <p:cNvSpPr>
            <a:spLocks noGrp="1"/>
          </p:cNvSpPr>
          <p:nvPr>
            <p:ph type="sldNum" sz="quarter" idx="10"/>
          </p:nvPr>
        </p:nvSpPr>
        <p:spPr/>
        <p:txBody>
          <a:bodyPr/>
          <a:lstStyle/>
          <a:p>
            <a:fld id="{5DC71822-4C48-4054-802C-DE4A10B77D14}" type="slidenum">
              <a:rPr lang="en-US" smtClean="0"/>
              <a:t>218</a:t>
            </a:fld>
            <a:endParaRPr lang="en-US" dirty="0"/>
          </a:p>
        </p:txBody>
      </p:sp>
    </p:spTree>
    <p:extLst>
      <p:ext uri="{BB962C8B-B14F-4D97-AF65-F5344CB8AC3E}">
        <p14:creationId xmlns:p14="http://schemas.microsoft.com/office/powerpoint/2010/main" val="17417160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a:t>
            </a:r>
            <a:r>
              <a:rPr lang="en-US" sz="2000" baseline="0" dirty="0"/>
              <a:t> took these icons and captions from an IBM magazine ad on the advantages of their cloud computing services.</a:t>
            </a:r>
          </a:p>
          <a:p>
            <a:endParaRPr lang="en-US" sz="2000" baseline="0" dirty="0"/>
          </a:p>
          <a:p>
            <a:r>
              <a:rPr lang="en-US" sz="2000" baseline="0" dirty="0"/>
              <a:t>Can you match the captions with their icons?</a:t>
            </a:r>
          </a:p>
          <a:p>
            <a:endParaRPr lang="en-US" sz="2000" baseline="0" dirty="0"/>
          </a:p>
          <a:p>
            <a:r>
              <a:rPr lang="en-US" sz="2000" baseline="0" dirty="0"/>
              <a:t>Collaboration is facilitated because single copies of the data and documents the team is working on are accessible at all times from any device connected to the Internet.</a:t>
            </a:r>
          </a:p>
          <a:p>
            <a:endParaRPr lang="en-US" sz="2000" baseline="0" dirty="0"/>
          </a:p>
          <a:p>
            <a:r>
              <a:rPr lang="en-US" sz="2000" baseline="0" dirty="0"/>
              <a:t>Fixed costs are reduced because you can start with one small virtual server and add more as demand increases.</a:t>
            </a:r>
          </a:p>
          <a:p>
            <a:endParaRPr lang="en-US" sz="2000" baseline="0" dirty="0"/>
          </a:p>
          <a:p>
            <a:r>
              <a:rPr lang="en-US" sz="2000" baseline="0" dirty="0"/>
              <a:t>You can quickly add or remove servers as demand rises and falls.</a:t>
            </a:r>
          </a:p>
          <a:p>
            <a:endParaRPr lang="en-US" sz="2000" baseline="0" dirty="0"/>
          </a:p>
          <a:p>
            <a:r>
              <a:rPr lang="en-US" sz="2000" baseline="0" dirty="0"/>
              <a:t>You can configure a server to deploy and test a new application from your desktop with a few keystrokes.</a:t>
            </a:r>
            <a:endParaRPr lang="en-US" sz="2000" dirty="0"/>
          </a:p>
        </p:txBody>
      </p:sp>
      <p:sp>
        <p:nvSpPr>
          <p:cNvPr id="4" name="Slide Number Placeholder 3"/>
          <p:cNvSpPr>
            <a:spLocks noGrp="1"/>
          </p:cNvSpPr>
          <p:nvPr>
            <p:ph type="sldNum" sz="quarter" idx="10"/>
          </p:nvPr>
        </p:nvSpPr>
        <p:spPr/>
        <p:txBody>
          <a:bodyPr/>
          <a:lstStyle/>
          <a:p>
            <a:fld id="{5DC71822-4C48-4054-802C-DE4A10B77D14}" type="slidenum">
              <a:rPr lang="en-US" smtClean="0"/>
              <a:t>219</a:t>
            </a:fld>
            <a:endParaRPr lang="en-US"/>
          </a:p>
        </p:txBody>
      </p:sp>
    </p:spTree>
    <p:extLst>
      <p:ext uri="{BB962C8B-B14F-4D97-AF65-F5344CB8AC3E}">
        <p14:creationId xmlns:p14="http://schemas.microsoft.com/office/powerpoint/2010/main" val="385507976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Hypertext and markup are simple ideas. </a:t>
            </a:r>
          </a:p>
        </p:txBody>
      </p:sp>
      <p:sp>
        <p:nvSpPr>
          <p:cNvPr id="4" name="Slide Number Placeholder 3"/>
          <p:cNvSpPr>
            <a:spLocks noGrp="1"/>
          </p:cNvSpPr>
          <p:nvPr>
            <p:ph type="sldNum" sz="quarter" idx="5"/>
          </p:nvPr>
        </p:nvSpPr>
        <p:spPr/>
        <p:txBody>
          <a:bodyPr/>
          <a:lstStyle/>
          <a:p>
            <a:fld id="{BCD7F876-720F-4E61-B5D4-A17306ADB626}" type="slidenum">
              <a:rPr lang="en-US" smtClean="0"/>
              <a:t>220</a:t>
            </a:fld>
            <a:endParaRPr lang="en-US"/>
          </a:p>
        </p:txBody>
      </p:sp>
    </p:spTree>
    <p:extLst>
      <p:ext uri="{BB962C8B-B14F-4D97-AF65-F5344CB8AC3E}">
        <p14:creationId xmlns:p14="http://schemas.microsoft.com/office/powerpoint/2010/main" val="19463205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81DCFF-0263-4114-93CE-A0F8783477A7}" type="slidenum">
              <a:rPr lang="en-US"/>
              <a:pPr/>
              <a:t>221</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a:t>A hypertext has embedded links, and you can jump from page to page by clicking on a link.</a:t>
            </a:r>
          </a:p>
          <a:p>
            <a:endParaRPr lang="en-US" sz="2000" dirty="0"/>
          </a:p>
          <a:p>
            <a:r>
              <a:rPr lang="en-US" sz="2000" dirty="0"/>
              <a:t>We</a:t>
            </a:r>
            <a:r>
              <a:rPr lang="en-US" sz="2000" baseline="0" dirty="0"/>
              <a:t> can c</a:t>
            </a:r>
            <a:r>
              <a:rPr lang="en-US" sz="2000" dirty="0"/>
              <a:t>ontrast</a:t>
            </a:r>
            <a:r>
              <a:rPr lang="en-US" sz="2000" baseline="0" dirty="0"/>
              <a:t> that to a conventional l</a:t>
            </a:r>
            <a:r>
              <a:rPr lang="en-US" sz="2000" dirty="0"/>
              <a:t>inear text, like a book or magazine article.</a:t>
            </a:r>
          </a:p>
          <a:p>
            <a:endParaRPr lang="en-US" sz="2000" dirty="0"/>
          </a:p>
          <a:p>
            <a:r>
              <a:rPr lang="en-US" sz="2000" dirty="0"/>
              <a:t>A linear text</a:t>
            </a:r>
            <a:r>
              <a:rPr lang="en-US" sz="2000" baseline="0" dirty="0"/>
              <a:t> is intended to be read from page one to page two and so forth to the end.</a:t>
            </a:r>
          </a:p>
          <a:p>
            <a:endParaRPr lang="en-US" sz="2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You could think of the World Wide Web as a huge</a:t>
            </a:r>
            <a:r>
              <a:rPr lang="en-US" sz="2000" baseline="0" dirty="0"/>
              <a:t> hypertext with trillions of linked pages.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a:t>That explains the “hypertext” in HTML, what about the term “markup?”</a:t>
            </a:r>
          </a:p>
          <a:p>
            <a:endParaRPr lang="en-US" sz="2000" dirty="0"/>
          </a:p>
        </p:txBody>
      </p:sp>
    </p:spTree>
    <p:extLst>
      <p:ext uri="{BB962C8B-B14F-4D97-AF65-F5344CB8AC3E}">
        <p14:creationId xmlns:p14="http://schemas.microsoft.com/office/powerpoint/2010/main" val="182723499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81DCFF-0263-4114-93CE-A0F8783477A7}" type="slidenum">
              <a:rPr lang="en-US"/>
              <a:pPr/>
              <a:t>222</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en-US" sz="2000" dirty="0"/>
              <a:t>When</a:t>
            </a:r>
            <a:r>
              <a:rPr lang="en-US" sz="2000" baseline="0" dirty="0"/>
              <a:t> we mark up an HTML page, we add tags to control its appearance.</a:t>
            </a:r>
          </a:p>
          <a:p>
            <a:endParaRPr lang="en-US" sz="2000" baseline="0" dirty="0"/>
          </a:p>
          <a:p>
            <a:r>
              <a:rPr lang="en-US" sz="2000" baseline="0" dirty="0"/>
              <a:t>Here we began with the sentence “this word is bold.”</a:t>
            </a:r>
          </a:p>
          <a:p>
            <a:endParaRPr lang="en-US" sz="2000" baseline="0" dirty="0"/>
          </a:p>
          <a:p>
            <a:r>
              <a:rPr lang="en-US" sz="2000" baseline="0" dirty="0"/>
              <a:t>Next we added the tag &lt;b&gt; and &lt;/b&gt; to our original sentence.</a:t>
            </a:r>
          </a:p>
          <a:p>
            <a:endParaRPr lang="en-US" sz="2000" baseline="0" dirty="0"/>
          </a:p>
          <a:p>
            <a:r>
              <a:rPr lang="en-US" sz="2000" baseline="0" dirty="0"/>
              <a:t>When the page is displayed by a Web client program, everything between the &lt;b&gt; and the &lt;/b&gt; is boldface.</a:t>
            </a:r>
          </a:p>
        </p:txBody>
      </p:sp>
    </p:spTree>
    <p:extLst>
      <p:ext uri="{BB962C8B-B14F-4D97-AF65-F5344CB8AC3E}">
        <p14:creationId xmlns:p14="http://schemas.microsoft.com/office/powerpoint/2010/main" val="228220745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81DCFF-0263-4114-93CE-A0F8783477A7}" type="slidenum">
              <a:rPr lang="en-US"/>
              <a:pPr/>
              <a:t>223</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en-US" sz="2000" dirty="0"/>
              <a:t>When</a:t>
            </a:r>
            <a:r>
              <a:rPr lang="en-US" sz="2000" baseline="0" dirty="0"/>
              <a:t> we mark up an HTML page, we add tags to control its appearance.</a:t>
            </a:r>
          </a:p>
          <a:p>
            <a:endParaRPr lang="en-US" sz="2000" baseline="0" dirty="0"/>
          </a:p>
          <a:p>
            <a:r>
              <a:rPr lang="en-US" sz="2000" baseline="0" dirty="0"/>
              <a:t>Here we began with the sentence “this word is bold.”</a:t>
            </a:r>
          </a:p>
          <a:p>
            <a:endParaRPr lang="en-US" sz="2000" baseline="0" dirty="0"/>
          </a:p>
          <a:p>
            <a:r>
              <a:rPr lang="en-US" sz="2000" baseline="0" dirty="0"/>
              <a:t>Next we added the tag &lt;b&gt; and &lt;/b&gt; to our original sentence.</a:t>
            </a:r>
          </a:p>
          <a:p>
            <a:endParaRPr lang="en-US" sz="2000" baseline="0" dirty="0"/>
          </a:p>
          <a:p>
            <a:r>
              <a:rPr lang="en-US" sz="2000" baseline="0" dirty="0"/>
              <a:t>When the page is displayed by a Web client program, everything between the &lt;b&gt; and the &lt;/b&gt; is boldface.</a:t>
            </a:r>
          </a:p>
        </p:txBody>
      </p:sp>
    </p:spTree>
    <p:extLst>
      <p:ext uri="{BB962C8B-B14F-4D97-AF65-F5344CB8AC3E}">
        <p14:creationId xmlns:p14="http://schemas.microsoft.com/office/powerpoint/2010/main" val="150177959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CE999D-012B-487A-BA6B-181D497795D1}" type="slidenum">
              <a:rPr lang="en-US"/>
              <a:pPr/>
              <a:t>224</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en-US" sz="2000" dirty="0"/>
              <a:t>As we’ve seen in our earlier</a:t>
            </a:r>
            <a:r>
              <a:rPr lang="en-US" sz="2000" baseline="0" dirty="0"/>
              <a:t> example and here, adding tags to a page does not change its content, just its format.</a:t>
            </a:r>
          </a:p>
          <a:p>
            <a:endParaRPr lang="en-US" sz="2000" baseline="0" dirty="0"/>
          </a:p>
          <a:p>
            <a:r>
              <a:rPr lang="en-US" sz="2000" baseline="0" dirty="0"/>
              <a:t>Each of these pages has the same words, but they differ in appearance.</a:t>
            </a:r>
          </a:p>
          <a:p>
            <a:endParaRPr lang="en-US" sz="2000" baseline="0" dirty="0"/>
          </a:p>
          <a:p>
            <a:r>
              <a:rPr lang="en-US" sz="2000" baseline="0" dirty="0"/>
              <a:t>The top page had no HTML tags added to it.</a:t>
            </a:r>
          </a:p>
          <a:p>
            <a:endParaRPr lang="en-US" sz="2000" baseline="0" dirty="0"/>
          </a:p>
          <a:p>
            <a:r>
              <a:rPr lang="en-US" sz="2000" baseline="0" dirty="0"/>
              <a:t>For the second one, I added tags to change the color of parts of the text.</a:t>
            </a:r>
          </a:p>
          <a:p>
            <a:endParaRPr lang="en-US" sz="2000" baseline="0" dirty="0"/>
          </a:p>
          <a:p>
            <a:r>
              <a:rPr lang="en-US" sz="2000" baseline="0" dirty="0"/>
              <a:t>In the third, I added more tags to change the layout of the page on the screen.</a:t>
            </a:r>
          </a:p>
          <a:p>
            <a:endParaRPr lang="en-US" sz="2000" baseline="0" dirty="0"/>
          </a:p>
          <a:p>
            <a:r>
              <a:rPr lang="en-US" sz="2000" baseline="0" dirty="0"/>
              <a:t>(The last one is a two-row, three-column table).</a:t>
            </a:r>
            <a:endParaRPr lang="en-US" sz="2000" dirty="0"/>
          </a:p>
        </p:txBody>
      </p:sp>
    </p:spTree>
    <p:extLst>
      <p:ext uri="{BB962C8B-B14F-4D97-AF65-F5344CB8AC3E}">
        <p14:creationId xmlns:p14="http://schemas.microsoft.com/office/powerpoint/2010/main" val="886157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23</a:t>
            </a:fld>
            <a:endParaRPr lang="en-US"/>
          </a:p>
        </p:txBody>
      </p:sp>
    </p:spTree>
    <p:extLst>
      <p:ext uri="{BB962C8B-B14F-4D97-AF65-F5344CB8AC3E}">
        <p14:creationId xmlns:p14="http://schemas.microsoft.com/office/powerpoint/2010/main" val="345529104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debugged</a:t>
            </a:r>
            <a:r>
              <a:rPr lang="en-US" baseline="0" dirty="0"/>
              <a:t> and perfected a Web page on your development computer, you must copy it to a Web server so others can see it.</a:t>
            </a:r>
          </a:p>
          <a:p>
            <a:endParaRPr lang="en-US" baseline="0" dirty="0"/>
          </a:p>
          <a:p>
            <a:r>
              <a:rPr lang="en-US" baseline="0" dirty="0"/>
              <a:t>One of the oldest Internet protocol is FTP – the file-transfer protocol.</a:t>
            </a:r>
          </a:p>
          <a:p>
            <a:endParaRPr lang="en-US" baseline="0" dirty="0"/>
          </a:p>
          <a:p>
            <a:r>
              <a:rPr lang="en-US" baseline="0" dirty="0"/>
              <a:t>Here I am using an FTP client called </a:t>
            </a:r>
            <a:r>
              <a:rPr lang="en-US" baseline="0" dirty="0" err="1"/>
              <a:t>Filezilla</a:t>
            </a:r>
            <a:r>
              <a:rPr lang="en-US" baseline="0" dirty="0"/>
              <a:t>.</a:t>
            </a:r>
          </a:p>
          <a:p>
            <a:endParaRPr lang="en-US" baseline="0" dirty="0"/>
          </a:p>
          <a:p>
            <a:r>
              <a:rPr lang="en-US" baseline="0" dirty="0"/>
              <a:t>The listing on the left shows the files in the CIS275 directory on my laptop.</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listing on the right shows the files in the CIS275 directory on the server with the CIS275 Web site.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As you see, they are nearly the same – I “mirror” my Web site on my laptop.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When I have a page ready to be deployed, I simply copy it from the client (left side) to the server (right side).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Once I have copied the file to the server, it will be visible on the Web.</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also insures that I have a full backup of my Web site.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If I get a new laptop, I can copy the Web site files from the server to the new laptop using FTP.</a:t>
            </a:r>
          </a:p>
          <a:p>
            <a:endParaRPr lang="en-US" baseline="0" dirty="0"/>
          </a:p>
        </p:txBody>
      </p:sp>
      <p:sp>
        <p:nvSpPr>
          <p:cNvPr id="4" name="Slide Number Placeholder 3"/>
          <p:cNvSpPr>
            <a:spLocks noGrp="1"/>
          </p:cNvSpPr>
          <p:nvPr>
            <p:ph type="sldNum" sz="quarter" idx="10"/>
          </p:nvPr>
        </p:nvSpPr>
        <p:spPr/>
        <p:txBody>
          <a:bodyPr/>
          <a:lstStyle/>
          <a:p>
            <a:fld id="{5DC71822-4C48-4054-802C-DE4A10B77D14}" type="slidenum">
              <a:rPr lang="en-US" smtClean="0"/>
              <a:t>225</a:t>
            </a:fld>
            <a:endParaRPr lang="en-US"/>
          </a:p>
        </p:txBody>
      </p:sp>
    </p:spTree>
    <p:extLst>
      <p:ext uri="{BB962C8B-B14F-4D97-AF65-F5344CB8AC3E}">
        <p14:creationId xmlns:p14="http://schemas.microsoft.com/office/powerpoint/2010/main" val="224139547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a Kindle</a:t>
            </a:r>
            <a:r>
              <a:rPr lang="en-US" baseline="0" dirty="0"/>
              <a:t> killer</a:t>
            </a:r>
            <a:endParaRPr lang="en-US" dirty="0"/>
          </a:p>
        </p:txBody>
      </p:sp>
      <p:sp>
        <p:nvSpPr>
          <p:cNvPr id="4" name="Slide Number Placeholder 3"/>
          <p:cNvSpPr>
            <a:spLocks noGrp="1"/>
          </p:cNvSpPr>
          <p:nvPr>
            <p:ph type="sldNum" sz="quarter" idx="10"/>
          </p:nvPr>
        </p:nvSpPr>
        <p:spPr/>
        <p:txBody>
          <a:bodyPr/>
          <a:lstStyle/>
          <a:p>
            <a:fld id="{5DC71822-4C48-4054-802C-DE4A10B77D14}" type="slidenum">
              <a:rPr lang="en-US" smtClean="0"/>
              <a:t>239</a:t>
            </a:fld>
            <a:endParaRPr lang="en-US"/>
          </a:p>
        </p:txBody>
      </p:sp>
    </p:spTree>
    <p:extLst>
      <p:ext uri="{BB962C8B-B14F-4D97-AF65-F5344CB8AC3E}">
        <p14:creationId xmlns:p14="http://schemas.microsoft.com/office/powerpoint/2010/main" val="331098211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240</a:t>
            </a:fld>
            <a:endParaRPr lang="en-US"/>
          </a:p>
        </p:txBody>
      </p:sp>
    </p:spTree>
    <p:extLst>
      <p:ext uri="{BB962C8B-B14F-4D97-AF65-F5344CB8AC3E}">
        <p14:creationId xmlns:p14="http://schemas.microsoft.com/office/powerpoint/2010/main" val="315399742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was able to scale because of datacenter and transport </a:t>
            </a:r>
            <a:r>
              <a:rPr lang="en-US" dirty="0" err="1"/>
              <a:t>infrastcutre</a:t>
            </a:r>
            <a:r>
              <a:rPr lang="en-US" dirty="0"/>
              <a:t>.</a:t>
            </a:r>
          </a:p>
          <a:p>
            <a:endParaRPr lang="en-US" dirty="0"/>
          </a:p>
          <a:p>
            <a:r>
              <a:rPr lang="en-US" dirty="0"/>
              <a:t>That </a:t>
            </a:r>
            <a:r>
              <a:rPr lang="en-US" dirty="0" err="1"/>
              <a:t>infrastrcuter</a:t>
            </a:r>
            <a:r>
              <a:rPr lang="en-US" dirty="0"/>
              <a:t> is mostly private </a:t>
            </a:r>
            <a:r>
              <a:rPr lang="en-US" dirty="0" err="1"/>
              <a:t>propert</a:t>
            </a:r>
            <a:r>
              <a:rPr lang="en-US" dirty="0"/>
              <a:t>.</a:t>
            </a:r>
          </a:p>
          <a:p>
            <a:endParaRPr lang="en-US" dirty="0"/>
          </a:p>
          <a:p>
            <a:r>
              <a:rPr lang="en-US" dirty="0"/>
              <a:t>But all infrastructure is not private </a:t>
            </a:r>
            <a:r>
              <a:rPr lang="en-US" dirty="0" err="1"/>
              <a:t>propert</a:t>
            </a:r>
            <a:r>
              <a:rPr lang="en-US" dirty="0"/>
              <a:t> – for example the Interstate Highway system.</a:t>
            </a:r>
          </a:p>
          <a:p>
            <a:endParaRPr lang="en-US" dirty="0"/>
          </a:p>
          <a:p>
            <a:endParaRPr lang="en-US" dirty="0"/>
          </a:p>
          <a:p>
            <a:endParaRPr lang="en-US" dirty="0"/>
          </a:p>
          <a:p>
            <a:endParaRPr lang="en-US" dirty="0"/>
          </a:p>
          <a:p>
            <a:endParaRPr lang="en-US" dirty="0"/>
          </a:p>
          <a:p>
            <a:endParaRPr lang="en-US" dirty="0"/>
          </a:p>
          <a:p>
            <a:endParaRPr lang="en-US" dirty="0"/>
          </a:p>
          <a:p>
            <a:r>
              <a:rPr lang="en-US" dirty="0"/>
              <a:t>Data centers all over the world</a:t>
            </a:r>
          </a:p>
          <a:p>
            <a:endParaRPr lang="en-US" dirty="0"/>
          </a:p>
          <a:p>
            <a:r>
              <a:rPr lang="en-US" dirty="0"/>
              <a:t>Capital was raided and </a:t>
            </a:r>
            <a:r>
              <a:rPr lang="en-US" dirty="0" err="1"/>
              <a:t>iinfrastructure</a:t>
            </a:r>
            <a:r>
              <a:rPr lang="en-US" dirty="0"/>
              <a:t> built by private companies like Amazon and ATT</a:t>
            </a:r>
          </a:p>
          <a:p>
            <a:endParaRPr lang="en-US" dirty="0"/>
          </a:p>
          <a:p>
            <a:r>
              <a:rPr lang="en-US" dirty="0"/>
              <a:t>Their </a:t>
            </a:r>
            <a:r>
              <a:rPr lang="en-US" dirty="0" err="1"/>
              <a:t>sharholders</a:t>
            </a:r>
            <a:r>
              <a:rPr lang="en-US" dirty="0"/>
              <a:t> deserve reward for making the investments.</a:t>
            </a:r>
          </a:p>
          <a:p>
            <a:endParaRPr lang="en-US" dirty="0"/>
          </a:p>
          <a:p>
            <a:r>
              <a:rPr lang="en-US" dirty="0"/>
              <a:t>Their </a:t>
            </a:r>
            <a:r>
              <a:rPr lang="en-US" dirty="0" err="1"/>
              <a:t>executuves</a:t>
            </a:r>
            <a:r>
              <a:rPr lang="en-US" dirty="0"/>
              <a:t> and employees deserve reward for their risk taking, invention and hard work.</a:t>
            </a:r>
          </a:p>
          <a:p>
            <a:endParaRPr lang="en-US" dirty="0"/>
          </a:p>
          <a:p>
            <a:r>
              <a:rPr lang="en-US" dirty="0"/>
              <a:t>But they benefited from public </a:t>
            </a:r>
            <a:r>
              <a:rPr lang="en-US" dirty="0" err="1"/>
              <a:t>edication</a:t>
            </a:r>
            <a:r>
              <a:rPr lang="en-US" dirty="0"/>
              <a:t> and government sponsored R&amp;D. </a:t>
            </a:r>
          </a:p>
          <a:p>
            <a:endParaRPr lang="en-US" dirty="0"/>
          </a:p>
          <a:p>
            <a:r>
              <a:rPr lang="en-US" dirty="0" err="1"/>
              <a:t>Governmente</a:t>
            </a:r>
            <a:r>
              <a:rPr lang="en-US" dirty="0"/>
              <a:t> </a:t>
            </a:r>
            <a:r>
              <a:rPr lang="en-US" dirty="0" err="1"/>
              <a:t>contrintes</a:t>
            </a:r>
            <a:r>
              <a:rPr lang="en-US" dirty="0"/>
              <a:t> as an early customer.</a:t>
            </a:r>
          </a:p>
          <a:p>
            <a:endParaRPr lang="en-US" dirty="0"/>
          </a:p>
          <a:p>
            <a:r>
              <a:rPr lang="en-US" dirty="0"/>
              <a:t>What motivated Gates/</a:t>
            </a:r>
            <a:r>
              <a:rPr lang="en-US" dirty="0" err="1"/>
              <a:t>Beos</a:t>
            </a:r>
            <a:r>
              <a:rPr lang="en-US" dirty="0"/>
              <a:t> et al to take the risks and invest the time and money they did?</a:t>
            </a:r>
          </a:p>
          <a:p>
            <a:endParaRPr lang="en-US" dirty="0"/>
          </a:p>
          <a:p>
            <a:r>
              <a:rPr lang="en-US" dirty="0"/>
              <a:t>(use example of the joy of the engineers at </a:t>
            </a:r>
            <a:r>
              <a:rPr lang="en-US" dirty="0" err="1"/>
              <a:t>Lynk</a:t>
            </a:r>
            <a:r>
              <a:rPr lang="en-US" dirty="0"/>
              <a:t>)</a:t>
            </a:r>
          </a:p>
          <a:p>
            <a:endParaRPr lang="en-US" dirty="0"/>
          </a:p>
          <a:p>
            <a:r>
              <a:rPr lang="en-US" dirty="0"/>
              <a:t>.</a:t>
            </a:r>
          </a:p>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246</a:t>
            </a:fld>
            <a:endParaRPr lang="en-US"/>
          </a:p>
        </p:txBody>
      </p:sp>
    </p:spTree>
    <p:extLst>
      <p:ext uri="{BB962C8B-B14F-4D97-AF65-F5344CB8AC3E}">
        <p14:creationId xmlns:p14="http://schemas.microsoft.com/office/powerpoint/2010/main" val="406913146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247</a:t>
            </a:fld>
            <a:endParaRPr lang="en-US"/>
          </a:p>
        </p:txBody>
      </p:sp>
    </p:spTree>
    <p:extLst>
      <p:ext uri="{BB962C8B-B14F-4D97-AF65-F5344CB8AC3E}">
        <p14:creationId xmlns:p14="http://schemas.microsoft.com/office/powerpoint/2010/main" val="260042359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253</a:t>
            </a:fld>
            <a:endParaRPr lang="en-US"/>
          </a:p>
        </p:txBody>
      </p:sp>
    </p:spTree>
    <p:extLst>
      <p:ext uri="{BB962C8B-B14F-4D97-AF65-F5344CB8AC3E}">
        <p14:creationId xmlns:p14="http://schemas.microsoft.com/office/powerpoint/2010/main" val="146561603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262</a:t>
            </a:fld>
            <a:endParaRPr lang="en-US"/>
          </a:p>
        </p:txBody>
      </p:sp>
    </p:spTree>
    <p:extLst>
      <p:ext uri="{BB962C8B-B14F-4D97-AF65-F5344CB8AC3E}">
        <p14:creationId xmlns:p14="http://schemas.microsoft.com/office/powerpoint/2010/main" val="379345543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269</a:t>
            </a:fld>
            <a:endParaRPr lang="en-US"/>
          </a:p>
        </p:txBody>
      </p:sp>
    </p:spTree>
    <p:extLst>
      <p:ext uri="{BB962C8B-B14F-4D97-AF65-F5344CB8AC3E}">
        <p14:creationId xmlns:p14="http://schemas.microsoft.com/office/powerpoint/2010/main" val="135812598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2B3F563-525E-4E64-94BB-C94F873C113A}" type="slidenum">
              <a:rPr lang="en-US" altLang="en-US" smtClean="0"/>
              <a:pPr>
                <a:defRPr/>
              </a:pPr>
              <a:t>279</a:t>
            </a:fld>
            <a:endParaRPr lang="en-US" altLang="en-US"/>
          </a:p>
        </p:txBody>
      </p:sp>
    </p:spTree>
    <p:extLst>
      <p:ext uri="{BB962C8B-B14F-4D97-AF65-F5344CB8AC3E}">
        <p14:creationId xmlns:p14="http://schemas.microsoft.com/office/powerpoint/2010/main" val="165954489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a:t>
            </a:r>
            <a:r>
              <a:rPr lang="en-US" baseline="0" dirty="0"/>
              <a:t> idea of the planet being an intelligent organism sounds like goofy science fiction, but is kind of alluring, read Isaac Asimov’s novel Foundation's Edge or check out </a:t>
            </a:r>
            <a:r>
              <a:rPr lang="en-US" dirty="0"/>
              <a:t>Pierre </a:t>
            </a:r>
            <a:r>
              <a:rPr lang="en-US" dirty="0" err="1"/>
              <a:t>Telhard</a:t>
            </a:r>
            <a:r>
              <a:rPr lang="en-US" dirty="0"/>
              <a:t> de </a:t>
            </a:r>
            <a:r>
              <a:rPr lang="en-US" dirty="0" err="1"/>
              <a:t>Chardin</a:t>
            </a:r>
            <a:r>
              <a:rPr lang="en-US" dirty="0"/>
              <a:t> concept of the “</a:t>
            </a:r>
            <a:r>
              <a:rPr lang="en-US" dirty="0" err="1"/>
              <a:t>noospher</a:t>
            </a:r>
            <a:r>
              <a:rPr lang="en-US" dirty="0"/>
              <a:t>”</a:t>
            </a:r>
            <a:r>
              <a:rPr lang="en-US" baseline="0" dirty="0"/>
              <a:t> at </a:t>
            </a:r>
            <a:r>
              <a:rPr lang="en-US" dirty="0">
                <a:hlinkClick r:id="rId3"/>
              </a:rPr>
              <a:t>https://en.wikipedia.org/wiki/Noosphere</a:t>
            </a:r>
            <a:r>
              <a:rPr lang="en-US" dirty="0"/>
              <a:t>.</a:t>
            </a:r>
          </a:p>
        </p:txBody>
      </p:sp>
      <p:sp>
        <p:nvSpPr>
          <p:cNvPr id="4" name="Slide Number Placeholder 3"/>
          <p:cNvSpPr>
            <a:spLocks noGrp="1"/>
          </p:cNvSpPr>
          <p:nvPr>
            <p:ph type="sldNum" sz="quarter" idx="10"/>
          </p:nvPr>
        </p:nvSpPr>
        <p:spPr/>
        <p:txBody>
          <a:bodyPr/>
          <a:lstStyle/>
          <a:p>
            <a:fld id="{BCD7F876-720F-4E61-B5D4-A17306ADB626}" type="slidenum">
              <a:rPr lang="en-US" smtClean="0"/>
              <a:t>280</a:t>
            </a:fld>
            <a:endParaRPr lang="en-US"/>
          </a:p>
        </p:txBody>
      </p:sp>
    </p:spTree>
    <p:extLst>
      <p:ext uri="{BB962C8B-B14F-4D97-AF65-F5344CB8AC3E}">
        <p14:creationId xmlns:p14="http://schemas.microsoft.com/office/powerpoint/2010/main" val="2299681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give you a sense of the scale</a:t>
            </a:r>
            <a:r>
              <a:rPr lang="en-US" baseline="0" dirty="0"/>
              <a:t> of these things.</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30</a:t>
            </a:fld>
            <a:endParaRPr lang="en-US"/>
          </a:p>
        </p:txBody>
      </p:sp>
    </p:spTree>
    <p:extLst>
      <p:ext uri="{BB962C8B-B14F-4D97-AF65-F5344CB8AC3E}">
        <p14:creationId xmlns:p14="http://schemas.microsoft.com/office/powerpoint/2010/main" val="99275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31</a:t>
            </a:fld>
            <a:endParaRPr lang="en-US"/>
          </a:p>
        </p:txBody>
      </p:sp>
    </p:spTree>
    <p:extLst>
      <p:ext uri="{BB962C8B-B14F-4D97-AF65-F5344CB8AC3E}">
        <p14:creationId xmlns:p14="http://schemas.microsoft.com/office/powerpoint/2010/main" val="3494301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32</a:t>
            </a:fld>
            <a:endParaRPr lang="en-US"/>
          </a:p>
        </p:txBody>
      </p:sp>
    </p:spTree>
    <p:extLst>
      <p:ext uri="{BB962C8B-B14F-4D97-AF65-F5344CB8AC3E}">
        <p14:creationId xmlns:p14="http://schemas.microsoft.com/office/powerpoint/2010/main" val="1641106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F4B2E50-ADD5-49B0-8DD9-C92C0FF77347}" type="slidenum">
              <a:rPr lang="en-US" smtClean="0"/>
              <a:t>34</a:t>
            </a:fld>
            <a:endParaRPr lang="en-US" dirty="0"/>
          </a:p>
        </p:txBody>
      </p:sp>
    </p:spTree>
    <p:extLst>
      <p:ext uri="{BB962C8B-B14F-4D97-AF65-F5344CB8AC3E}">
        <p14:creationId xmlns:p14="http://schemas.microsoft.com/office/powerpoint/2010/main" val="4242310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application – weekly payroll processing.</a:t>
            </a:r>
          </a:p>
          <a:p>
            <a:r>
              <a:rPr lang="en-US" baseline="0" dirty="0"/>
              <a:t>Employee personnel records (name, address, pay rate, year-to-date salary, social security number, etc.,) were stored on magnetic tape.</a:t>
            </a:r>
          </a:p>
          <a:p>
            <a:r>
              <a:rPr lang="en-US" baseline="0" dirty="0"/>
              <a:t>Programs were loaded into memory from punched cards.</a:t>
            </a:r>
          </a:p>
          <a:p>
            <a:r>
              <a:rPr lang="en-US" baseline="0" dirty="0"/>
              <a:t>Weekly payroll data (employee number, number of hours worked, etc.) were read from punch cards.</a:t>
            </a:r>
          </a:p>
          <a:p>
            <a:r>
              <a:rPr lang="en-US" baseline="0" dirty="0"/>
              <a:t>The program would read a card, calculate pay amount and print a check and store the updated year-to-date information on tape for next week.</a:t>
            </a:r>
          </a:p>
          <a:p>
            <a:endParaRPr lang="en-US" dirty="0"/>
          </a:p>
          <a:p>
            <a:endParaRPr lang="en-US" dirty="0"/>
          </a:p>
          <a:p>
            <a:endParaRPr lang="en-US" dirty="0"/>
          </a:p>
          <a:p>
            <a:r>
              <a:rPr lang="en-US" dirty="0"/>
              <a:t>Source: https://www.semanticscholar.org/paper/The-Legendary-IBM-1401-Data-Processing-System-Garner-Dill/ca22ce9329c884e6064024cb025e8717bc50b7ff/figure/0</a:t>
            </a:r>
          </a:p>
          <a:p>
            <a:r>
              <a:rPr lang="en-US" dirty="0" err="1"/>
              <a:t>Mmm</a:t>
            </a:r>
            <a:endParaRPr lang="en-US" dirty="0"/>
          </a:p>
          <a:p>
            <a:endParaRPr lang="en-US" dirty="0"/>
          </a:p>
          <a:p>
            <a:endParaRPr lang="en-US" dirty="0"/>
          </a:p>
          <a:p>
            <a:endParaRPr lang="en-US" dirty="0">
              <a:hlinkClick r:id="rId3"/>
            </a:endParaRPr>
          </a:p>
          <a:p>
            <a:endParaRPr lang="en-US" dirty="0">
              <a:hlinkClick r:id="rId3"/>
            </a:endParaRPr>
          </a:p>
        </p:txBody>
      </p:sp>
      <p:sp>
        <p:nvSpPr>
          <p:cNvPr id="4" name="Slide Number Placeholder 3"/>
          <p:cNvSpPr>
            <a:spLocks noGrp="1"/>
          </p:cNvSpPr>
          <p:nvPr>
            <p:ph type="sldNum" sz="quarter" idx="10"/>
          </p:nvPr>
        </p:nvSpPr>
        <p:spPr/>
        <p:txBody>
          <a:bodyPr/>
          <a:lstStyle/>
          <a:p>
            <a:fld id="{2A6CEAEE-7583-4ECF-B7AB-4A6966DB71B7}" type="slidenum">
              <a:rPr lang="en-US" smtClean="0"/>
              <a:t>36</a:t>
            </a:fld>
            <a:endParaRPr lang="en-US"/>
          </a:p>
        </p:txBody>
      </p:sp>
    </p:spTree>
    <p:extLst>
      <p:ext uri="{BB962C8B-B14F-4D97-AF65-F5344CB8AC3E}">
        <p14:creationId xmlns:p14="http://schemas.microsoft.com/office/powerpoint/2010/main" val="3896050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5499E7-FC2A-483C-8966-401BF7A0FC46}" type="slidenum">
              <a:rPr lang="en-US"/>
              <a:pPr/>
              <a:t>37</a:t>
            </a:fld>
            <a:endParaRPr lang="en-US" dirty="0"/>
          </a:p>
        </p:txBody>
      </p:sp>
      <p:sp>
        <p:nvSpPr>
          <p:cNvPr id="71682" name="Rectangle 2"/>
          <p:cNvSpPr>
            <a:spLocks noGrp="1" noRot="1" noChangeAspect="1" noChangeArrowheads="1" noTextEdit="1"/>
          </p:cNvSpPr>
          <p:nvPr>
            <p:ph type="sldImg"/>
          </p:nvPr>
        </p:nvSpPr>
        <p:spPr>
          <a:xfrm>
            <a:off x="330200" y="696913"/>
            <a:ext cx="6197600" cy="3486150"/>
          </a:xfrm>
          <a:ln/>
        </p:spPr>
      </p:sp>
      <p:sp>
        <p:nvSpPr>
          <p:cNvPr id="71683" name="Rectangle 3"/>
          <p:cNvSpPr>
            <a:spLocks noGrp="1" noChangeArrowheads="1"/>
          </p:cNvSpPr>
          <p:nvPr>
            <p:ph type="body" idx="1"/>
          </p:nvPr>
        </p:nvSpPr>
        <p:spPr/>
        <p:txBody>
          <a:bodyPr/>
          <a:lstStyle/>
          <a:p>
            <a:r>
              <a:rPr lang="en-US" sz="2000" baseline="0" dirty="0"/>
              <a:t>The storage capacity of my laptop is greater than the memory because it holds all of the programs I have installed plus all of the data file I have created. The memory only holds the programs and data I am currently using. This was enough capacity for me, but if I were using my laptop for a lot of video editing, I would have paid more for more greater. What are the memory and storage capacities of your home computer? Your phone?</a:t>
            </a:r>
          </a:p>
          <a:p>
            <a:endParaRPr lang="en-US" sz="2000" baseline="0" dirty="0"/>
          </a:p>
          <a:p>
            <a:endParaRPr lang="en-US" sz="2000" baseline="0" dirty="0"/>
          </a:p>
        </p:txBody>
      </p:sp>
    </p:spTree>
    <p:extLst>
      <p:ext uri="{BB962C8B-B14F-4D97-AF65-F5344CB8AC3E}">
        <p14:creationId xmlns:p14="http://schemas.microsoft.com/office/powerpoint/2010/main" val="177191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5499E7-FC2A-483C-8966-401BF7A0FC46}" type="slidenum">
              <a:rPr lang="en-US"/>
              <a:pPr/>
              <a:t>38</a:t>
            </a:fld>
            <a:endParaRPr lang="en-US" dirty="0"/>
          </a:p>
        </p:txBody>
      </p:sp>
      <p:sp>
        <p:nvSpPr>
          <p:cNvPr id="71682" name="Rectangle 2"/>
          <p:cNvSpPr>
            <a:spLocks noGrp="1" noRot="1" noChangeAspect="1" noChangeArrowheads="1" noTextEdit="1"/>
          </p:cNvSpPr>
          <p:nvPr>
            <p:ph type="sldImg"/>
          </p:nvPr>
        </p:nvSpPr>
        <p:spPr>
          <a:xfrm>
            <a:off x="330200" y="696913"/>
            <a:ext cx="6197600" cy="3486150"/>
          </a:xfrm>
          <a:ln/>
        </p:spPr>
      </p:sp>
      <p:sp>
        <p:nvSpPr>
          <p:cNvPr id="71683" name="Rectangle 3"/>
          <p:cNvSpPr>
            <a:spLocks noGrp="1" noChangeArrowheads="1"/>
          </p:cNvSpPr>
          <p:nvPr>
            <p:ph type="body" idx="1"/>
          </p:nvPr>
        </p:nvSpPr>
        <p:spPr/>
        <p:txBody>
          <a:bodyPr/>
          <a:lstStyle/>
          <a:p>
            <a:r>
              <a:rPr lang="en-US" sz="2000" baseline="0" dirty="0"/>
              <a:t>Data transfer between memory and the CPU is ,much faster than between memory and storage, but both increase as technology improves over time. The speed of the Internet link depends upon cost of and technology used in the link. The speed between the local area network in your home and your Internet service provider is much lower than the speed of the link between our campus and our ISP.</a:t>
            </a:r>
          </a:p>
          <a:p>
            <a:endParaRPr lang="en-US" sz="2000" baseline="0" dirty="0"/>
          </a:p>
          <a:p>
            <a:r>
              <a:rPr lang="en-US" sz="2000" baseline="0" dirty="0"/>
              <a:t>Note that the rate of transmission is the amount of data per unit of time. In this case millions of bits per second.</a:t>
            </a:r>
          </a:p>
          <a:p>
            <a:endParaRPr lang="en-US" sz="2000" baseline="0" dirty="0"/>
          </a:p>
          <a:p>
            <a:endParaRPr lang="en-US" sz="2000" baseline="0" dirty="0"/>
          </a:p>
        </p:txBody>
      </p:sp>
    </p:spTree>
    <p:extLst>
      <p:ext uri="{BB962C8B-B14F-4D97-AF65-F5344CB8AC3E}">
        <p14:creationId xmlns:p14="http://schemas.microsoft.com/office/powerpoint/2010/main" val="1524137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F4B2E50-ADD5-49B0-8DD9-C92C0FF77347}" type="slidenum">
              <a:rPr lang="en-US" smtClean="0"/>
              <a:t>2</a:t>
            </a:fld>
            <a:endParaRPr lang="en-US" dirty="0"/>
          </a:p>
        </p:txBody>
      </p:sp>
    </p:spTree>
    <p:extLst>
      <p:ext uri="{BB962C8B-B14F-4D97-AF65-F5344CB8AC3E}">
        <p14:creationId xmlns:p14="http://schemas.microsoft.com/office/powerpoint/2010/main" val="1114807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5499E7-FC2A-483C-8966-401BF7A0FC46}" type="slidenum">
              <a:rPr lang="en-US"/>
              <a:pPr/>
              <a:t>39</a:t>
            </a:fld>
            <a:endParaRPr lang="en-US" dirty="0"/>
          </a:p>
        </p:txBody>
      </p:sp>
      <p:sp>
        <p:nvSpPr>
          <p:cNvPr id="71682" name="Rectangle 2"/>
          <p:cNvSpPr>
            <a:spLocks noGrp="1" noRot="1" noChangeAspect="1" noChangeArrowheads="1" noTextEdit="1"/>
          </p:cNvSpPr>
          <p:nvPr>
            <p:ph type="sldImg"/>
          </p:nvPr>
        </p:nvSpPr>
        <p:spPr>
          <a:xfrm>
            <a:off x="330200" y="696913"/>
            <a:ext cx="6197600" cy="3486150"/>
          </a:xfrm>
          <a:ln/>
        </p:spPr>
      </p:sp>
      <p:sp>
        <p:nvSpPr>
          <p:cNvPr id="71683" name="Rectangle 3"/>
          <p:cNvSpPr>
            <a:spLocks noGrp="1" noChangeArrowheads="1"/>
          </p:cNvSpPr>
          <p:nvPr>
            <p:ph type="body" idx="1"/>
          </p:nvPr>
        </p:nvSpPr>
        <p:spPr/>
        <p:txBody>
          <a:bodyPr/>
          <a:lstStyle/>
          <a:p>
            <a:r>
              <a:rPr lang="en-US" sz="2000" baseline="0" dirty="0"/>
              <a:t>Data transfer between memory and the CPU is ,much faster than between memory and storage, but both increase as technology improves over time. </a:t>
            </a:r>
          </a:p>
          <a:p>
            <a:endParaRPr lang="en-US" sz="2000" baseline="0" dirty="0"/>
          </a:p>
          <a:p>
            <a:endParaRPr lang="en-US" sz="2000" baseline="0" dirty="0"/>
          </a:p>
          <a:p>
            <a:endParaRPr lang="en-US" sz="2000" baseline="0" dirty="0"/>
          </a:p>
          <a:p>
            <a:r>
              <a:rPr lang="en-US" sz="2000" baseline="0" dirty="0"/>
              <a:t>The speed of the Internet link depends upon cost of and technology used in the link. The speed between the local area network in your home and your Internet service provider is much lower than the speed of the link between our campus and our ISP.</a:t>
            </a:r>
          </a:p>
          <a:p>
            <a:endParaRPr lang="en-US" sz="2000" baseline="0" dirty="0"/>
          </a:p>
          <a:p>
            <a:r>
              <a:rPr lang="en-US" sz="2000" baseline="0" dirty="0"/>
              <a:t>Note that the rate of transmission is the amount of data per unit of time. In this case millions of bits per second.</a:t>
            </a:r>
          </a:p>
          <a:p>
            <a:endParaRPr lang="en-US" sz="2000" baseline="0" dirty="0"/>
          </a:p>
          <a:p>
            <a:endParaRPr lang="en-US" sz="2000" baseline="0" dirty="0"/>
          </a:p>
        </p:txBody>
      </p:sp>
    </p:spTree>
    <p:extLst>
      <p:ext uri="{BB962C8B-B14F-4D97-AF65-F5344CB8AC3E}">
        <p14:creationId xmlns:p14="http://schemas.microsoft.com/office/powerpoint/2010/main" val="1109320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40</a:t>
            </a:fld>
            <a:endParaRPr lang="en-US"/>
          </a:p>
        </p:txBody>
      </p:sp>
    </p:spTree>
    <p:extLst>
      <p:ext uri="{BB962C8B-B14F-4D97-AF65-F5344CB8AC3E}">
        <p14:creationId xmlns:p14="http://schemas.microsoft.com/office/powerpoint/2010/main" val="2112227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my grandchildren playing online</a:t>
            </a:r>
            <a:r>
              <a:rPr lang="en-US" baseline="0" dirty="0"/>
              <a:t>.</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Oscar (arrow) and two friends worked through Algebra 2 on the Khan Academy site the</a:t>
            </a:r>
            <a:r>
              <a:rPr lang="en-US" baseline="0" dirty="0"/>
              <a:t> summer before he entered high school</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42</a:t>
            </a:fld>
            <a:endParaRPr lang="en-US"/>
          </a:p>
        </p:txBody>
      </p:sp>
    </p:spTree>
    <p:extLst>
      <p:ext uri="{BB962C8B-B14F-4D97-AF65-F5344CB8AC3E}">
        <p14:creationId xmlns:p14="http://schemas.microsoft.com/office/powerpoint/2010/main" val="3683874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6CEAEE-7583-4ECF-B7AB-4A6966DB71B7}" type="slidenum">
              <a:rPr lang="en-US" smtClean="0"/>
              <a:t>43</a:t>
            </a:fld>
            <a:endParaRPr lang="en-US"/>
          </a:p>
        </p:txBody>
      </p:sp>
    </p:spTree>
    <p:extLst>
      <p:ext uri="{BB962C8B-B14F-4D97-AF65-F5344CB8AC3E}">
        <p14:creationId xmlns:p14="http://schemas.microsoft.com/office/powerpoint/2010/main" val="1635724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Geostationary satellites take</a:t>
            </a:r>
            <a:r>
              <a:rPr lang="en-US" baseline="0" dirty="0"/>
              <a:t> 24 hours to circle the Earth so, since they are at the equator, they appear to remain stationary in the sky. Antennas do not have to move once they are installed and pointed at the satellite.</a:t>
            </a:r>
          </a:p>
          <a:p>
            <a:endParaRPr lang="en-US" baseline="0" dirty="0"/>
          </a:p>
          <a:p>
            <a:r>
              <a:rPr lang="en-US" baseline="0" dirty="0"/>
              <a:t>That’s the good news. The bad news is that at that distance a signal takes about a quarter of a second to travel between the satellite and Earth. That time is called the “latency” of the signal. (Not to be confused with the transmission rate).</a:t>
            </a:r>
          </a:p>
          <a:p>
            <a:endParaRPr lang="en-US" baseline="0" dirty="0"/>
          </a:p>
          <a:p>
            <a:r>
              <a:rPr lang="en-US" baseline="0" dirty="0"/>
              <a:t>More good news – being up that high, the satellite can “see” a larger portion of the Earth. It has a large “footprint” on the ground.</a:t>
            </a:r>
          </a:p>
          <a:p>
            <a:endParaRPr lang="en-US" baseline="0" dirty="0"/>
          </a:p>
          <a:p>
            <a:r>
              <a:rPr lang="en-US" baseline="0" dirty="0"/>
              <a:t>Bad news again – it takes more power to send a signal a long way and satellites depend upon solar power. (The “wings” on the satellite shown here are solar collectors).</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50</a:t>
            </a:fld>
            <a:endParaRPr lang="en-US"/>
          </a:p>
        </p:txBody>
      </p:sp>
    </p:spTree>
    <p:extLst>
      <p:ext uri="{BB962C8B-B14F-4D97-AF65-F5344CB8AC3E}">
        <p14:creationId xmlns:p14="http://schemas.microsoft.com/office/powerpoint/2010/main" val="3697175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LEO satellites are under 2,000</a:t>
            </a:r>
            <a:r>
              <a:rPr lang="en-US" baseline="0" dirty="0"/>
              <a:t> kilometers which means that a signal to or from Earth travels much faster and requires less power. </a:t>
            </a:r>
          </a:p>
          <a:p>
            <a:endParaRPr lang="en-US" baseline="0" dirty="0"/>
          </a:p>
          <a:p>
            <a:r>
              <a:rPr lang="en-US" baseline="0" dirty="0"/>
              <a:t>The bad news is that the satellites move across the sky so antennas on Earth must track them – either by physically tilting or by pointing an electronically-shaped and pointed beam. It also requires a handoff to another satellite when one that is connected goes out of sight.</a:t>
            </a:r>
          </a:p>
          <a:p>
            <a:endParaRPr lang="en-US" baseline="0" dirty="0"/>
          </a:p>
          <a:p>
            <a:r>
              <a:rPr lang="en-US" baseline="0" dirty="0"/>
              <a:t>More bad news – since LEO satellites are relatively close to the Earth, their footprints are small so many more – a “constellation” -- are needed to cover the entire planet.</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51</a:t>
            </a:fld>
            <a:endParaRPr lang="en-US"/>
          </a:p>
        </p:txBody>
      </p:sp>
    </p:spTree>
    <p:extLst>
      <p:ext uri="{BB962C8B-B14F-4D97-AF65-F5344CB8AC3E}">
        <p14:creationId xmlns:p14="http://schemas.microsoft.com/office/powerpoint/2010/main" val="2707320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provide Internet service, the satellites connect to gateways on Earth that are connected to the terrestrial Internet.</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52</a:t>
            </a:fld>
            <a:endParaRPr lang="en-US"/>
          </a:p>
        </p:txBody>
      </p:sp>
    </p:spTree>
    <p:extLst>
      <p:ext uri="{BB962C8B-B14F-4D97-AF65-F5344CB8AC3E}">
        <p14:creationId xmlns:p14="http://schemas.microsoft.com/office/powerpoint/2010/main" val="2451064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Relatively hi-frequency “</a:t>
            </a:r>
            <a:r>
              <a:rPr lang="en-US" dirty="0" err="1"/>
              <a:t>Ka</a:t>
            </a:r>
            <a:r>
              <a:rPr lang="en-US" dirty="0"/>
              <a:t>-band” radios are used to communicate with the gateway. All</a:t>
            </a:r>
            <a:r>
              <a:rPr lang="en-US" baseline="0" dirty="0"/>
              <a:t> things being equal, they can transmit data faster than lower-frequency “Ku-band” radios.</a:t>
            </a:r>
          </a:p>
          <a:p>
            <a:endParaRPr lang="en-US" baseline="0" dirty="0"/>
          </a:p>
          <a:p>
            <a:r>
              <a:rPr lang="en-US" baseline="0" dirty="0"/>
              <a:t>That’s good news. The bad news is that they require more power than Ku-band radios and the signals are more readily blocked.</a:t>
            </a:r>
          </a:p>
          <a:p>
            <a:endParaRPr lang="en-US" baseline="0" dirty="0"/>
          </a:p>
          <a:p>
            <a:r>
              <a:rPr lang="en-US" baseline="0" dirty="0"/>
              <a:t>(Light is very high frequency so it can be blocked by clouds).</a:t>
            </a:r>
          </a:p>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53</a:t>
            </a:fld>
            <a:endParaRPr lang="en-US"/>
          </a:p>
        </p:txBody>
      </p:sp>
    </p:spTree>
    <p:extLst>
      <p:ext uri="{BB962C8B-B14F-4D97-AF65-F5344CB8AC3E}">
        <p14:creationId xmlns:p14="http://schemas.microsoft.com/office/powerpoint/2010/main" val="3710937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users connect to the satellites using slower Ku-band</a:t>
            </a:r>
            <a:r>
              <a:rPr lang="en-US" baseline="0" dirty="0"/>
              <a:t> radio frequencies. </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54</a:t>
            </a:fld>
            <a:endParaRPr lang="en-US"/>
          </a:p>
        </p:txBody>
      </p:sp>
    </p:spTree>
    <p:extLst>
      <p:ext uri="{BB962C8B-B14F-4D97-AF65-F5344CB8AC3E}">
        <p14:creationId xmlns:p14="http://schemas.microsoft.com/office/powerpoint/2010/main" val="1968165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a:t>
            </a:r>
            <a:r>
              <a:rPr lang="en-US" baseline="0" dirty="0"/>
              <a:t> the satellites are moving and the Earth is rotating. seamless handoffs must be made between satellites.</a:t>
            </a:r>
          </a:p>
          <a:p>
            <a:endParaRPr lang="en-US" baseline="0" dirty="0"/>
          </a:p>
          <a:p>
            <a:r>
              <a:rPr lang="en-US" baseline="0" dirty="0"/>
              <a:t>The same is true when you are driving in your car and talking on a cell phone. If all goes well, you do not notice when you are handed off from one mobile phone tower to another. </a:t>
            </a:r>
          </a:p>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55</a:t>
            </a:fld>
            <a:endParaRPr lang="en-US"/>
          </a:p>
        </p:txBody>
      </p:sp>
    </p:spTree>
    <p:extLst>
      <p:ext uri="{BB962C8B-B14F-4D97-AF65-F5344CB8AC3E}">
        <p14:creationId xmlns:p14="http://schemas.microsoft.com/office/powerpoint/2010/main" val="412891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computer I used for my dissertation – it was not </a:t>
            </a:r>
            <a:r>
              <a:rPr lang="en-US" i="1" dirty="0"/>
              <a:t>in</a:t>
            </a:r>
            <a:r>
              <a:rPr lang="en-US" baseline="0" dirty="0"/>
              <a:t> the room, it </a:t>
            </a:r>
            <a:r>
              <a:rPr lang="en-US" i="1" baseline="0" dirty="0"/>
              <a:t>was</a:t>
            </a:r>
            <a:r>
              <a:rPr lang="en-US" baseline="0" dirty="0"/>
              <a:t> the room.</a:t>
            </a:r>
          </a:p>
          <a:p>
            <a:endParaRPr lang="en-US" baseline="0" dirty="0"/>
          </a:p>
          <a:p>
            <a:r>
              <a:rPr lang="en-US" baseline="0" dirty="0"/>
              <a:t>It cost millions of dollars to build and operate, so it was shared my several users at connected terminals. That was called “timesharing.”</a:t>
            </a:r>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5</a:t>
            </a:fld>
            <a:endParaRPr lang="en-US"/>
          </a:p>
        </p:txBody>
      </p:sp>
    </p:spTree>
    <p:extLst>
      <p:ext uri="{BB962C8B-B14F-4D97-AF65-F5344CB8AC3E}">
        <p14:creationId xmlns:p14="http://schemas.microsoft.com/office/powerpoint/2010/main" val="767104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SpaceX</a:t>
            </a:r>
            <a:r>
              <a:rPr lang="en-US" baseline="0" dirty="0"/>
              <a:t> will essentially build a small city here – like Cape Canaveral in Florida. It will not remain a typical rural Texas town.</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57</a:t>
            </a:fld>
            <a:endParaRPr lang="en-US"/>
          </a:p>
        </p:txBody>
      </p:sp>
    </p:spTree>
    <p:extLst>
      <p:ext uri="{BB962C8B-B14F-4D97-AF65-F5344CB8AC3E}">
        <p14:creationId xmlns:p14="http://schemas.microsoft.com/office/powerpoint/2010/main" val="330185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F4B2E50-ADD5-49B0-8DD9-C92C0FF77347}" type="slidenum">
              <a:rPr lang="en-US" smtClean="0"/>
              <a:t>64</a:t>
            </a:fld>
            <a:endParaRPr lang="en-US" dirty="0"/>
          </a:p>
        </p:txBody>
      </p:sp>
    </p:spTree>
    <p:extLst>
      <p:ext uri="{BB962C8B-B14F-4D97-AF65-F5344CB8AC3E}">
        <p14:creationId xmlns:p14="http://schemas.microsoft.com/office/powerpoint/2010/main" val="1285861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5499E7-FC2A-483C-8966-401BF7A0FC46}" type="slidenum">
              <a:rPr lang="en-US"/>
              <a:pPr/>
              <a:t>65</a:t>
            </a:fld>
            <a:endParaRPr lang="en-US" dirty="0"/>
          </a:p>
        </p:txBody>
      </p:sp>
      <p:sp>
        <p:nvSpPr>
          <p:cNvPr id="71682" name="Rectangle 2"/>
          <p:cNvSpPr>
            <a:spLocks noGrp="1" noRot="1" noChangeAspect="1" noChangeArrowheads="1" noTextEdit="1"/>
          </p:cNvSpPr>
          <p:nvPr>
            <p:ph type="sldImg"/>
          </p:nvPr>
        </p:nvSpPr>
        <p:spPr>
          <a:xfrm>
            <a:off x="330200" y="696913"/>
            <a:ext cx="6197600" cy="3486150"/>
          </a:xfrm>
          <a:ln/>
        </p:spPr>
      </p:sp>
      <p:sp>
        <p:nvSpPr>
          <p:cNvPr id="71683" name="Rectangle 3"/>
          <p:cNvSpPr>
            <a:spLocks noGrp="1" noChangeArrowheads="1"/>
          </p:cNvSpPr>
          <p:nvPr>
            <p:ph type="body" idx="1"/>
          </p:nvPr>
        </p:nvSpPr>
        <p:spPr/>
        <p:txBody>
          <a:bodyPr/>
          <a:lstStyle/>
          <a:p>
            <a:r>
              <a:rPr lang="en-US" sz="2000" baseline="0" dirty="0"/>
              <a:t>Data transfer between memory and the CPU is ,much faster than between memory and storage, but both increase as technology improves over time. </a:t>
            </a:r>
          </a:p>
          <a:p>
            <a:endParaRPr lang="en-US" sz="2000" baseline="0" dirty="0"/>
          </a:p>
          <a:p>
            <a:endParaRPr lang="en-US" sz="2000" baseline="0" dirty="0"/>
          </a:p>
          <a:p>
            <a:endParaRPr lang="en-US" sz="2000" baseline="0" dirty="0"/>
          </a:p>
          <a:p>
            <a:r>
              <a:rPr lang="en-US" sz="2000" baseline="0" dirty="0"/>
              <a:t>The speed of the Internet link depends upon cost of and technology used in the link. The speed between the local area network in your home and your Internet service provider is much lower than the speed of the link between our campus and our ISP.</a:t>
            </a:r>
          </a:p>
          <a:p>
            <a:endParaRPr lang="en-US" sz="2000" baseline="0" dirty="0"/>
          </a:p>
          <a:p>
            <a:r>
              <a:rPr lang="en-US" sz="2000" baseline="0" dirty="0"/>
              <a:t>Note that the rate of transmission is the amount of data per unit of time. In this case millions of bits per second.</a:t>
            </a:r>
          </a:p>
          <a:p>
            <a:endParaRPr lang="en-US" sz="2000" baseline="0" dirty="0"/>
          </a:p>
          <a:p>
            <a:endParaRPr lang="en-US" sz="2000" baseline="0" dirty="0"/>
          </a:p>
        </p:txBody>
      </p:sp>
    </p:spTree>
    <p:extLst>
      <p:ext uri="{BB962C8B-B14F-4D97-AF65-F5344CB8AC3E}">
        <p14:creationId xmlns:p14="http://schemas.microsoft.com/office/powerpoint/2010/main" val="1377002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AC3792-5A23-46AD-917B-DC83166C9A69}" type="slidenum">
              <a:rPr lang="en-US"/>
              <a:pPr/>
              <a:t>67</a:t>
            </a:fld>
            <a:endParaRPr lang="en-US"/>
          </a:p>
        </p:txBody>
      </p:sp>
      <p:sp>
        <p:nvSpPr>
          <p:cNvPr id="137218" name="Rectangle 2"/>
          <p:cNvSpPr>
            <a:spLocks noGrp="1" noRot="1" noChangeAspect="1" noChangeArrowheads="1" noTextEdit="1"/>
          </p:cNvSpPr>
          <p:nvPr>
            <p:ph type="sldImg"/>
          </p:nvPr>
        </p:nvSpPr>
        <p:spPr>
          <a:xfrm>
            <a:off x="381000" y="685800"/>
            <a:ext cx="6096000" cy="3429000"/>
          </a:xfrm>
          <a:ln/>
        </p:spPr>
      </p:sp>
      <p:sp>
        <p:nvSpPr>
          <p:cNvPr id="137219" name="Rectangle 3"/>
          <p:cNvSpPr>
            <a:spLocks noGrp="1" noChangeArrowheads="1"/>
          </p:cNvSpPr>
          <p:nvPr>
            <p:ph type="body" idx="1"/>
          </p:nvPr>
        </p:nvSpPr>
        <p:spPr/>
        <p:txBody>
          <a:bodyPr/>
          <a:lstStyle/>
          <a:p>
            <a:r>
              <a:rPr lang="en-US" sz="2000" dirty="0"/>
              <a:t>When</a:t>
            </a:r>
            <a:r>
              <a:rPr lang="en-US" sz="2000" baseline="0" dirty="0"/>
              <a:t> away from their home or organization LANs, m</a:t>
            </a:r>
            <a:r>
              <a:rPr lang="en-US" sz="2000" dirty="0"/>
              <a:t>obile</a:t>
            </a:r>
            <a:r>
              <a:rPr lang="en-US" sz="2000" baseline="0" dirty="0"/>
              <a:t> users connect directly to their ISPs, through the cell phone network.</a:t>
            </a:r>
          </a:p>
          <a:p>
            <a:endParaRPr lang="en-US" sz="2000" baseline="0" dirty="0"/>
          </a:p>
          <a:p>
            <a:r>
              <a:rPr lang="en-US" sz="2000" baseline="0" dirty="0"/>
              <a:t>Cellular networks were originally deployed for voice calls using our cell phones.</a:t>
            </a:r>
          </a:p>
          <a:p>
            <a:endParaRPr lang="en-US" sz="2000" baseline="0" dirty="0"/>
          </a:p>
          <a:p>
            <a:r>
              <a:rPr lang="en-US" sz="2000" baseline="0" dirty="0"/>
              <a:t>But, today, the primary use of our cell phones is for Internet access.</a:t>
            </a:r>
          </a:p>
          <a:p>
            <a:endParaRPr lang="en-US" sz="2000" baseline="0" dirty="0"/>
          </a:p>
          <a:p>
            <a:r>
              <a:rPr lang="en-US" sz="2000" baseline="0" dirty="0"/>
              <a:t>Eventually, all voice communication will be over the Internet using services like Skype and WhatsApp, and traditional phone calls will disappear.</a:t>
            </a:r>
          </a:p>
        </p:txBody>
      </p:sp>
    </p:spTree>
    <p:extLst>
      <p:ext uri="{BB962C8B-B14F-4D97-AF65-F5344CB8AC3E}">
        <p14:creationId xmlns:p14="http://schemas.microsoft.com/office/powerpoint/2010/main" val="248262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3414C-0C66-430E-BA2F-410327AFD46D}" type="slidenum">
              <a:rPr lang="en-US" altLang="en-US"/>
              <a:pPr/>
              <a:t>68</a:t>
            </a:fld>
            <a:endParaRPr lang="en-US" altLang="en-US"/>
          </a:p>
        </p:txBody>
      </p:sp>
      <p:sp>
        <p:nvSpPr>
          <p:cNvPr id="27650" name="Rectangle 2"/>
          <p:cNvSpPr>
            <a:spLocks noGrp="1" noRot="1" noChangeAspect="1" noChangeArrowheads="1" noTextEdit="1"/>
          </p:cNvSpPr>
          <p:nvPr>
            <p:ph type="sldImg"/>
          </p:nvPr>
        </p:nvSpPr>
        <p:spPr>
          <a:xfrm>
            <a:off x="381000" y="685800"/>
            <a:ext cx="6096000" cy="3429000"/>
          </a:xfrm>
          <a:ln/>
        </p:spPr>
      </p:sp>
      <p:sp>
        <p:nvSpPr>
          <p:cNvPr id="27651" name="Rectangle 3"/>
          <p:cNvSpPr>
            <a:spLocks noGrp="1" noChangeArrowheads="1"/>
          </p:cNvSpPr>
          <p:nvPr>
            <p:ph type="body" idx="1"/>
          </p:nvPr>
        </p:nvSpPr>
        <p:spPr/>
        <p:txBody>
          <a:bodyPr/>
          <a:lstStyle/>
          <a:p>
            <a:r>
              <a:rPr lang="en-US" altLang="en-US" dirty="0"/>
              <a:t>The</a:t>
            </a:r>
            <a:r>
              <a:rPr lang="en-US" altLang="en-US" baseline="0" dirty="0"/>
              <a:t> radios in o</a:t>
            </a:r>
            <a:r>
              <a:rPr lang="en-US" altLang="en-US" dirty="0"/>
              <a:t>ur</a:t>
            </a:r>
            <a:r>
              <a:rPr lang="en-US" altLang="en-US" baseline="0" dirty="0"/>
              <a:t> mobile and portable devices connect to cell company radios. The </a:t>
            </a:r>
            <a:r>
              <a:rPr lang="en-US" altLang="en-US" b="1" baseline="0" dirty="0"/>
              <a:t>backhaul</a:t>
            </a:r>
            <a:r>
              <a:rPr lang="en-US" altLang="en-US" baseline="0" dirty="0"/>
              <a:t> connection to a cell company office is usually over over fast fiber – extra speed is needed because many users may be sharing a cell radio at a given time. In rural areas the backhaul might be over high-speed terrestrial or wireless links.</a:t>
            </a:r>
          </a:p>
          <a:p>
            <a:endParaRPr lang="en-US" altLang="en-US" baseline="0" dirty="0"/>
          </a:p>
          <a:p>
            <a:r>
              <a:rPr lang="en-US" altLang="en-US" baseline="0" dirty="0"/>
              <a:t>If the user is making a phone call, the connection is switched to the </a:t>
            </a:r>
            <a:r>
              <a:rPr lang="en-US" altLang="en-US" b="1" baseline="0" dirty="0"/>
              <a:t>phone network</a:t>
            </a:r>
            <a:r>
              <a:rPr lang="en-US" altLang="en-US" baseline="0" dirty="0"/>
              <a:t>; if they are working with data, the connection is switched to the </a:t>
            </a:r>
            <a:r>
              <a:rPr lang="en-US" altLang="en-US" b="1" baseline="0" dirty="0"/>
              <a:t>Internet</a:t>
            </a:r>
            <a:r>
              <a:rPr lang="en-US" altLang="en-US" baseline="0" dirty="0"/>
              <a:t>.</a:t>
            </a:r>
          </a:p>
          <a:p>
            <a:endParaRPr lang="en-US" altLang="en-US" baseline="0" dirty="0"/>
          </a:p>
          <a:p>
            <a:r>
              <a:rPr lang="en-US" altLang="en-US" baseline="0" dirty="0"/>
              <a:t>To roll out a new technology generation, cell companies must change the equipment at each base station as well as the offices the base stations connect to – a big capital investment.</a:t>
            </a:r>
            <a:endParaRPr lang="en-US" altLang="en-US" dirty="0"/>
          </a:p>
        </p:txBody>
      </p:sp>
    </p:spTree>
    <p:extLst>
      <p:ext uri="{BB962C8B-B14F-4D97-AF65-F5344CB8AC3E}">
        <p14:creationId xmlns:p14="http://schemas.microsoft.com/office/powerpoint/2010/main" val="36534502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3414C-0C66-430E-BA2F-410327AFD46D}" type="slidenum">
              <a:rPr lang="en-US" altLang="en-US"/>
              <a:pPr/>
              <a:t>71</a:t>
            </a:fld>
            <a:endParaRPr lang="en-US" altLang="en-US"/>
          </a:p>
        </p:txBody>
      </p:sp>
      <p:sp>
        <p:nvSpPr>
          <p:cNvPr id="27650" name="Rectangle 2"/>
          <p:cNvSpPr>
            <a:spLocks noGrp="1" noRot="1" noChangeAspect="1" noChangeArrowheads="1" noTextEdit="1"/>
          </p:cNvSpPr>
          <p:nvPr>
            <p:ph type="sldImg"/>
          </p:nvPr>
        </p:nvSpPr>
        <p:spPr>
          <a:xfrm>
            <a:off x="381000" y="685800"/>
            <a:ext cx="6096000" cy="3429000"/>
          </a:xfrm>
          <a:ln/>
        </p:spPr>
      </p:sp>
      <p:sp>
        <p:nvSpPr>
          <p:cNvPr id="27651" name="Rectangle 3"/>
          <p:cNvSpPr>
            <a:spLocks noGrp="1" noChangeArrowheads="1"/>
          </p:cNvSpPr>
          <p:nvPr>
            <p:ph type="body" idx="1"/>
          </p:nvPr>
        </p:nvSpPr>
        <p:spPr/>
        <p:txBody>
          <a:bodyPr/>
          <a:lstStyle/>
          <a:p>
            <a:r>
              <a:rPr lang="en-US" altLang="en-US" dirty="0"/>
              <a:t>Since</a:t>
            </a:r>
            <a:r>
              <a:rPr lang="en-US" altLang="en-US" baseline="0" dirty="0"/>
              <a:t> high frequency signals do not carry for long distances, many small cells are needed to cover an area,</a:t>
            </a:r>
            <a:endParaRPr lang="en-US" altLang="en-US" dirty="0"/>
          </a:p>
        </p:txBody>
      </p:sp>
    </p:spTree>
    <p:extLst>
      <p:ext uri="{BB962C8B-B14F-4D97-AF65-F5344CB8AC3E}">
        <p14:creationId xmlns:p14="http://schemas.microsoft.com/office/powerpoint/2010/main" val="45481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3414C-0C66-430E-BA2F-410327AFD46D}" type="slidenum">
              <a:rPr lang="en-US" altLang="en-US"/>
              <a:pPr/>
              <a:t>72</a:t>
            </a:fld>
            <a:endParaRPr lang="en-US" altLang="en-US"/>
          </a:p>
        </p:txBody>
      </p:sp>
      <p:sp>
        <p:nvSpPr>
          <p:cNvPr id="27650" name="Rectangle 2"/>
          <p:cNvSpPr>
            <a:spLocks noGrp="1" noRot="1" noChangeAspect="1" noChangeArrowheads="1" noTextEdit="1"/>
          </p:cNvSpPr>
          <p:nvPr>
            <p:ph type="sldImg"/>
          </p:nvPr>
        </p:nvSpPr>
        <p:spPr>
          <a:xfrm>
            <a:off x="381000" y="685800"/>
            <a:ext cx="6096000" cy="3429000"/>
          </a:xfrm>
          <a:ln/>
        </p:spPr>
      </p:sp>
      <p:sp>
        <p:nvSpPr>
          <p:cNvPr id="27651" name="Rectangle 3"/>
          <p:cNvSpPr>
            <a:spLocks noGrp="1" noChangeArrowheads="1"/>
          </p:cNvSpPr>
          <p:nvPr>
            <p:ph type="body" idx="1"/>
          </p:nvPr>
        </p:nvSpPr>
        <p:spPr/>
        <p:txBody>
          <a:bodyPr/>
          <a:lstStyle/>
          <a:p>
            <a:r>
              <a:rPr lang="en-US" altLang="en-US" dirty="0"/>
              <a:t>Since</a:t>
            </a:r>
            <a:r>
              <a:rPr lang="en-US" altLang="en-US" baseline="0" dirty="0"/>
              <a:t> high frequency signals do not carry for long distances, many small cells are needed to cover an area,</a:t>
            </a:r>
            <a:endParaRPr lang="en-US" altLang="en-US" dirty="0"/>
          </a:p>
        </p:txBody>
      </p:sp>
    </p:spTree>
    <p:extLst>
      <p:ext uri="{BB962C8B-B14F-4D97-AF65-F5344CB8AC3E}">
        <p14:creationId xmlns:p14="http://schemas.microsoft.com/office/powerpoint/2010/main" val="33762626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C71822-4C48-4054-802C-DE4A10B77D14}" type="slidenum">
              <a:rPr lang="en-US" smtClean="0"/>
              <a:t>73</a:t>
            </a:fld>
            <a:endParaRPr lang="en-US"/>
          </a:p>
        </p:txBody>
      </p:sp>
    </p:spTree>
    <p:extLst>
      <p:ext uri="{BB962C8B-B14F-4D97-AF65-F5344CB8AC3E}">
        <p14:creationId xmlns:p14="http://schemas.microsoft.com/office/powerpoint/2010/main" val="1614495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CB4800-9936-4BD6-A43C-581377D104BB}" type="slidenum">
              <a:rPr lang="en-US" smtClean="0"/>
              <a:t>75</a:t>
            </a:fld>
            <a:endParaRPr lang="en-US"/>
          </a:p>
        </p:txBody>
      </p:sp>
    </p:spTree>
    <p:extLst>
      <p:ext uri="{BB962C8B-B14F-4D97-AF65-F5344CB8AC3E}">
        <p14:creationId xmlns:p14="http://schemas.microsoft.com/office/powerpoint/2010/main" val="26809239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aseline="0" dirty="0"/>
              <a:t>Our school Web server started out on a Windows 3.0 desktop PC in my office.</a:t>
            </a:r>
          </a:p>
          <a:p>
            <a:endParaRPr lang="en-US" sz="2000" baseline="0" dirty="0"/>
          </a:p>
          <a:p>
            <a:r>
              <a:rPr lang="en-US" sz="2000" baseline="0" dirty="0"/>
              <a:t>I installed the Web server software and my students and I created the content -- pages for each professor, etc.</a:t>
            </a:r>
          </a:p>
          <a:p>
            <a:endParaRPr lang="en-US" sz="2000" baseline="0" dirty="0"/>
          </a:p>
          <a:p>
            <a:r>
              <a:rPr lang="en-US" sz="2000" baseline="0" dirty="0"/>
              <a:t>It was connected to the Internet through the school network.</a:t>
            </a:r>
          </a:p>
          <a:p>
            <a:endParaRPr lang="en-US" sz="2000" baseline="0" dirty="0"/>
          </a:p>
          <a:p>
            <a:r>
              <a:rPr lang="en-US" sz="2000" baseline="0" dirty="0"/>
              <a:t>I left the computer running 24 hours a day so people could visit the Web site when I was not around.</a:t>
            </a:r>
          </a:p>
          <a:p>
            <a:endParaRPr lang="en-US" sz="2000" baseline="0" dirty="0"/>
          </a:p>
          <a:p>
            <a:r>
              <a:rPr lang="en-US" sz="2000" baseline="0" dirty="0"/>
              <a:t>When I was in my office, I used the computer for things like word processing and spreadsheets.</a:t>
            </a:r>
          </a:p>
          <a:p>
            <a:endParaRPr lang="en-US" sz="2000" baseline="0" dirty="0"/>
          </a:p>
          <a:p>
            <a:r>
              <a:rPr lang="en-US" sz="2000" baseline="0" dirty="0"/>
              <a:t>There were not many Web users, so it didn’t slow down very much while I was using it.</a:t>
            </a:r>
          </a:p>
          <a:p>
            <a:endParaRPr lang="en-US" sz="2000" baseline="0" dirty="0"/>
          </a:p>
          <a:p>
            <a:r>
              <a:rPr lang="en-US" sz="2000" baseline="0" dirty="0"/>
              <a:t>In those days many people ran Web servers on home PCs, connected through their home ISP.</a:t>
            </a:r>
          </a:p>
        </p:txBody>
      </p:sp>
      <p:sp>
        <p:nvSpPr>
          <p:cNvPr id="4" name="Slide Number Placeholder 3"/>
          <p:cNvSpPr>
            <a:spLocks noGrp="1"/>
          </p:cNvSpPr>
          <p:nvPr>
            <p:ph type="sldNum" sz="quarter" idx="10"/>
          </p:nvPr>
        </p:nvSpPr>
        <p:spPr/>
        <p:txBody>
          <a:bodyPr/>
          <a:lstStyle/>
          <a:p>
            <a:fld id="{5DC71822-4C48-4054-802C-DE4A10B77D14}" type="slidenum">
              <a:rPr lang="en-US" smtClean="0"/>
              <a:t>77</a:t>
            </a:fld>
            <a:endParaRPr lang="en-US" dirty="0"/>
          </a:p>
        </p:txBody>
      </p:sp>
    </p:spTree>
    <p:extLst>
      <p:ext uri="{BB962C8B-B14F-4D97-AF65-F5344CB8AC3E}">
        <p14:creationId xmlns:p14="http://schemas.microsoft.com/office/powerpoint/2010/main" val="2521444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a:t>
            </a:r>
            <a:r>
              <a:rPr lang="en-US" baseline="0" dirty="0"/>
              <a:t> time-sharing, a computer gave a tiny slice of time to users one at a time.  If a user was idle, he or she would be skipped. If the computer was fast enough, each user had the illusion that the </a:t>
            </a:r>
            <a:r>
              <a:rPr lang="en-US" baseline="0" dirty="0" err="1"/>
              <a:t>compuer</a:t>
            </a:r>
            <a:r>
              <a:rPr lang="en-US" baseline="0" dirty="0"/>
              <a:t> was his or hers full time.</a:t>
            </a:r>
            <a:endParaRPr lang="en-US" dirty="0"/>
          </a:p>
        </p:txBody>
      </p:sp>
      <p:sp>
        <p:nvSpPr>
          <p:cNvPr id="4" name="Slide Number Placeholder 3"/>
          <p:cNvSpPr>
            <a:spLocks noGrp="1"/>
          </p:cNvSpPr>
          <p:nvPr>
            <p:ph type="sldNum" sz="quarter" idx="10"/>
          </p:nvPr>
        </p:nvSpPr>
        <p:spPr/>
        <p:txBody>
          <a:bodyPr/>
          <a:lstStyle/>
          <a:p>
            <a:fld id="{2A6CEAEE-7583-4ECF-B7AB-4A6966DB71B7}" type="slidenum">
              <a:rPr lang="en-US" smtClean="0"/>
              <a:t>6</a:t>
            </a:fld>
            <a:endParaRPr lang="en-US"/>
          </a:p>
        </p:txBody>
      </p:sp>
    </p:spTree>
    <p:extLst>
      <p:ext uri="{BB962C8B-B14F-4D97-AF65-F5344CB8AC3E}">
        <p14:creationId xmlns:p14="http://schemas.microsoft.com/office/powerpoint/2010/main" val="1592705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My desktop Web server was fast enough to keep up with the demand at first, but</a:t>
            </a:r>
            <a:r>
              <a:rPr lang="en-US" sz="2000" baseline="0" dirty="0"/>
              <a:t> it became inadequate as the number of “hits” grew.</a:t>
            </a:r>
          </a:p>
          <a:p>
            <a:endParaRPr lang="en-US" sz="2000" baseline="0" dirty="0"/>
          </a:p>
          <a:p>
            <a:r>
              <a:rPr lang="en-US" sz="2000" baseline="0" dirty="0"/>
              <a:t>It also crashed frequently, and it stayed off line until I got there to restart it.</a:t>
            </a:r>
          </a:p>
          <a:p>
            <a:endParaRPr lang="en-US" sz="2000" baseline="0" dirty="0"/>
          </a:p>
          <a:p>
            <a:r>
              <a:rPr lang="en-US" sz="2000" baseline="0" dirty="0"/>
              <a:t>So, we moved it to the school server room, which looked something like this.</a:t>
            </a:r>
          </a:p>
          <a:p>
            <a:endParaRPr lang="en-US" sz="2000" baseline="0" dirty="0"/>
          </a:p>
          <a:p>
            <a:r>
              <a:rPr lang="en-US" sz="2000" baseline="0" dirty="0"/>
              <a:t>The computers were running  Web servers, database servers, file transfer servers, and so forth.</a:t>
            </a:r>
          </a:p>
          <a:p>
            <a:endParaRPr lang="en-US" sz="2000" baseline="0" dirty="0"/>
          </a:p>
          <a:p>
            <a:r>
              <a:rPr lang="en-US" sz="2000" baseline="0" dirty="0"/>
              <a:t>Most important to me, they were the responsibility of a paid network administrator who kept them running and backed them up.</a:t>
            </a:r>
          </a:p>
          <a:p>
            <a:endParaRPr lang="en-US" sz="2000" baseline="0" dirty="0"/>
          </a:p>
          <a:p>
            <a:r>
              <a:rPr lang="en-US" sz="2000" baseline="0" dirty="0"/>
              <a:t>I was off the hook, but the university had to hire an employee and tie up a room. </a:t>
            </a:r>
            <a:endParaRPr lang="en-US" sz="2000" dirty="0"/>
          </a:p>
        </p:txBody>
      </p:sp>
      <p:sp>
        <p:nvSpPr>
          <p:cNvPr id="4" name="Slide Number Placeholder 3"/>
          <p:cNvSpPr>
            <a:spLocks noGrp="1"/>
          </p:cNvSpPr>
          <p:nvPr>
            <p:ph type="sldNum" sz="quarter" idx="10"/>
          </p:nvPr>
        </p:nvSpPr>
        <p:spPr/>
        <p:txBody>
          <a:bodyPr/>
          <a:lstStyle/>
          <a:p>
            <a:fld id="{5DC71822-4C48-4054-802C-DE4A10B77D14}" type="slidenum">
              <a:rPr lang="en-US" smtClean="0"/>
              <a:t>78</a:t>
            </a:fld>
            <a:endParaRPr lang="en-US" dirty="0"/>
          </a:p>
        </p:txBody>
      </p:sp>
    </p:spTree>
    <p:extLst>
      <p:ext uri="{BB962C8B-B14F-4D97-AF65-F5344CB8AC3E}">
        <p14:creationId xmlns:p14="http://schemas.microsoft.com/office/powerpoint/2010/main" val="21990549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aseline="0" dirty="0"/>
              <a:t>Eventually, the number of servers grew to the point where the school installed a server rack like the one shown here.</a:t>
            </a:r>
          </a:p>
          <a:p>
            <a:endParaRPr lang="en-US" sz="2000" baseline="0" dirty="0"/>
          </a:p>
          <a:p>
            <a:r>
              <a:rPr lang="en-US" sz="2000" baseline="0" dirty="0"/>
              <a:t>The computers are mounted on “blades” that slide into racks in a cabinet.</a:t>
            </a:r>
          </a:p>
          <a:p>
            <a:endParaRPr lang="en-US" sz="2000" baseline="0" dirty="0"/>
          </a:p>
          <a:p>
            <a:r>
              <a:rPr lang="en-US" sz="2000" dirty="0"/>
              <a:t>This blade has two CPUs</a:t>
            </a:r>
            <a:r>
              <a:rPr lang="en-US" sz="2000" baseline="0" dirty="0"/>
              <a:t> and </a:t>
            </a:r>
            <a:r>
              <a:rPr lang="en-US" sz="2000" dirty="0"/>
              <a:t>two disk drives</a:t>
            </a:r>
            <a:r>
              <a:rPr lang="en-US" sz="2000" baseline="0" dirty="0"/>
              <a:t> and the </a:t>
            </a:r>
            <a:r>
              <a:rPr lang="en-US" sz="2000" b="0" i="0" kern="1200" dirty="0">
                <a:solidFill>
                  <a:schemeClr val="tx1"/>
                </a:solidFill>
                <a:effectLst/>
                <a:latin typeface="+mn-lt"/>
                <a:ea typeface="+mn-ea"/>
                <a:cs typeface="+mn-cs"/>
              </a:rPr>
              <a:t>rack hold up to 280 blades.</a:t>
            </a:r>
            <a:endParaRPr lang="en-US" sz="2000" dirty="0"/>
          </a:p>
        </p:txBody>
      </p:sp>
      <p:sp>
        <p:nvSpPr>
          <p:cNvPr id="4" name="Slide Number Placeholder 3"/>
          <p:cNvSpPr>
            <a:spLocks noGrp="1"/>
          </p:cNvSpPr>
          <p:nvPr>
            <p:ph type="sldNum" sz="quarter" idx="10"/>
          </p:nvPr>
        </p:nvSpPr>
        <p:spPr/>
        <p:txBody>
          <a:bodyPr/>
          <a:lstStyle/>
          <a:p>
            <a:fld id="{5DC71822-4C48-4054-802C-DE4A10B77D14}" type="slidenum">
              <a:rPr lang="en-US" smtClean="0"/>
              <a:t>79</a:t>
            </a:fld>
            <a:endParaRPr lang="en-US" dirty="0"/>
          </a:p>
        </p:txBody>
      </p:sp>
    </p:spTree>
    <p:extLst>
      <p:ext uri="{BB962C8B-B14F-4D97-AF65-F5344CB8AC3E}">
        <p14:creationId xmlns:p14="http://schemas.microsoft.com/office/powerpoint/2010/main" val="23712512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One Wilshire is a large building in downtown Los Angeles.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From the outside, it looks like an office building, but inside it is filled with racks of equipment and cables. Several hundred tenants connect with each other and the outside world at One Wilshire.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Large organizations and ISPs exchange traffic (IP packets) at data centers like this one</a:t>
            </a:r>
            <a:r>
              <a:rPr lang="en-US" sz="1200" b="0" i="0" kern="1200" baseline="0" dirty="0">
                <a:solidFill>
                  <a:schemeClr val="tx1"/>
                </a:solidFill>
                <a:effectLst/>
                <a:latin typeface="+mn-lt"/>
                <a:ea typeface="+mn-ea"/>
                <a:cs typeface="+mn-cs"/>
              </a:rPr>
              <a:t> and t</a:t>
            </a:r>
            <a:r>
              <a:rPr lang="en-US" sz="1200" b="0" i="0" kern="1200" dirty="0">
                <a:solidFill>
                  <a:schemeClr val="tx1"/>
                </a:solidFill>
                <a:effectLst/>
                <a:latin typeface="+mn-lt"/>
                <a:ea typeface="+mn-ea"/>
                <a:cs typeface="+mn-cs"/>
              </a:rPr>
              <a:t>here are similar buildings in cities around the world.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addition to exchanging traffic, data centers often host servers for organizations. The data center staff are responsible for connectivity, power, security, fire protection, etc., but not the content. The content is maintained by the owner of the server. This service is typically very good, but the price is high.</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DC71822-4C48-4054-802C-DE4A10B77D14}" type="slidenum">
              <a:rPr lang="en-US" smtClean="0"/>
              <a:t>80</a:t>
            </a:fld>
            <a:endParaRPr lang="en-US"/>
          </a:p>
        </p:txBody>
      </p:sp>
    </p:spTree>
    <p:extLst>
      <p:ext uri="{BB962C8B-B14F-4D97-AF65-F5344CB8AC3E}">
        <p14:creationId xmlns:p14="http://schemas.microsoft.com/office/powerpoint/2010/main" val="20498792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While</a:t>
            </a:r>
            <a:r>
              <a:rPr lang="en-US" sz="2000" baseline="0" dirty="0"/>
              <a:t> my school kept their servers on campus, other organizations moved theirs to data centers like this.</a:t>
            </a:r>
          </a:p>
          <a:p>
            <a:endParaRPr lang="en-US" sz="2000" baseline="0" dirty="0"/>
          </a:p>
          <a:p>
            <a:r>
              <a:rPr lang="en-US" sz="2000" baseline="0" dirty="0"/>
              <a:t>In a data center, you still own your own servers, but the  physical space, Internet connection, air conditioning and backup power are taken care of for you.</a:t>
            </a:r>
          </a:p>
          <a:p>
            <a:endParaRPr lang="en-US" sz="2000" baseline="0" dirty="0"/>
          </a:p>
          <a:p>
            <a:r>
              <a:rPr lang="en-US" sz="2000" baseline="0" dirty="0"/>
              <a:t>Data centers also offer a speed advantage.</a:t>
            </a:r>
          </a:p>
          <a:p>
            <a:endParaRPr lang="en-US" sz="2000" baseline="0" dirty="0"/>
          </a:p>
          <a:p>
            <a:r>
              <a:rPr lang="en-US" sz="2000" baseline="0" dirty="0"/>
              <a:t>Data can be routed from one network to another at very high speed since they connected at the same location.  </a:t>
            </a:r>
          </a:p>
          <a:p>
            <a:endParaRPr lang="en-US" sz="2000" baseline="0" dirty="0"/>
          </a:p>
          <a:p>
            <a:r>
              <a:rPr lang="en-US" sz="2000" baseline="0" dirty="0"/>
              <a:t>As such, these are sometimes referred to as colocation centers.</a:t>
            </a:r>
          </a:p>
        </p:txBody>
      </p:sp>
      <p:sp>
        <p:nvSpPr>
          <p:cNvPr id="4" name="Slide Number Placeholder 3"/>
          <p:cNvSpPr>
            <a:spLocks noGrp="1"/>
          </p:cNvSpPr>
          <p:nvPr>
            <p:ph type="sldNum" sz="quarter" idx="10"/>
          </p:nvPr>
        </p:nvSpPr>
        <p:spPr/>
        <p:txBody>
          <a:bodyPr/>
          <a:lstStyle/>
          <a:p>
            <a:fld id="{5DC71822-4C48-4054-802C-DE4A10B77D14}" type="slidenum">
              <a:rPr lang="en-US" smtClean="0"/>
              <a:t>81</a:t>
            </a:fld>
            <a:endParaRPr lang="en-US" dirty="0"/>
          </a:p>
        </p:txBody>
      </p:sp>
    </p:spTree>
    <p:extLst>
      <p:ext uri="{BB962C8B-B14F-4D97-AF65-F5344CB8AC3E}">
        <p14:creationId xmlns:p14="http://schemas.microsoft.com/office/powerpoint/2010/main" val="41494859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83</a:t>
            </a:fld>
            <a:endParaRPr lang="en-US"/>
          </a:p>
        </p:txBody>
      </p:sp>
    </p:spTree>
    <p:extLst>
      <p:ext uri="{BB962C8B-B14F-4D97-AF65-F5344CB8AC3E}">
        <p14:creationId xmlns:p14="http://schemas.microsoft.com/office/powerpoint/2010/main" val="7048384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F4B2E50-ADD5-49B0-8DD9-C92C0FF77347}" type="slidenum">
              <a:rPr lang="en-US" smtClean="0"/>
              <a:t>90</a:t>
            </a:fld>
            <a:endParaRPr lang="en-US" dirty="0"/>
          </a:p>
        </p:txBody>
      </p:sp>
    </p:spTree>
    <p:extLst>
      <p:ext uri="{BB962C8B-B14F-4D97-AF65-F5344CB8AC3E}">
        <p14:creationId xmlns:p14="http://schemas.microsoft.com/office/powerpoint/2010/main" val="32224762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3414C-0C66-430E-BA2F-410327AFD46D}" type="slidenum">
              <a:rPr lang="en-US" altLang="en-US"/>
              <a:pPr/>
              <a:t>94</a:t>
            </a:fld>
            <a:endParaRPr lang="en-US" altLang="en-US"/>
          </a:p>
        </p:txBody>
      </p:sp>
      <p:sp>
        <p:nvSpPr>
          <p:cNvPr id="27650" name="Rectangle 2"/>
          <p:cNvSpPr>
            <a:spLocks noGrp="1" noRot="1" noChangeAspect="1" noChangeArrowheads="1" noTextEdit="1"/>
          </p:cNvSpPr>
          <p:nvPr>
            <p:ph type="sldImg"/>
          </p:nvPr>
        </p:nvSpPr>
        <p:spPr>
          <a:xfrm>
            <a:off x="381000" y="685800"/>
            <a:ext cx="6096000" cy="3429000"/>
          </a:xfrm>
          <a:ln/>
        </p:spPr>
      </p:sp>
      <p:sp>
        <p:nvSpPr>
          <p:cNvPr id="27651" name="Rectangle 3"/>
          <p:cNvSpPr>
            <a:spLocks noGrp="1" noChangeArrowheads="1"/>
          </p:cNvSpPr>
          <p:nvPr>
            <p:ph type="body" idx="1"/>
          </p:nvPr>
        </p:nvSpPr>
        <p:spPr/>
        <p:txBody>
          <a:bodyPr/>
          <a:lstStyle/>
          <a:p>
            <a:r>
              <a:rPr lang="en-US" altLang="en-US" dirty="0"/>
              <a:t>The</a:t>
            </a:r>
            <a:r>
              <a:rPr lang="en-US" altLang="en-US" baseline="0" dirty="0"/>
              <a:t> radios in o</a:t>
            </a:r>
            <a:r>
              <a:rPr lang="en-US" altLang="en-US" dirty="0"/>
              <a:t>ur</a:t>
            </a:r>
            <a:r>
              <a:rPr lang="en-US" altLang="en-US" baseline="0" dirty="0"/>
              <a:t> mobile and portable devices connect to cell company radios. The </a:t>
            </a:r>
            <a:r>
              <a:rPr lang="en-US" altLang="en-US" b="1" baseline="0" dirty="0"/>
              <a:t>backhaul</a:t>
            </a:r>
            <a:r>
              <a:rPr lang="en-US" altLang="en-US" baseline="0" dirty="0"/>
              <a:t> connection to a cell company office is usually over over fast fiber – extra speed is needed because many users may be sharing a cell radio at a given time. In rural areas the backhaul might be over high-speed terrestrial or wireless links.</a:t>
            </a:r>
          </a:p>
          <a:p>
            <a:endParaRPr lang="en-US" altLang="en-US" baseline="0" dirty="0"/>
          </a:p>
          <a:p>
            <a:r>
              <a:rPr lang="en-US" altLang="en-US" baseline="0" dirty="0"/>
              <a:t>If the user is making a phone call, the connection is switched to the </a:t>
            </a:r>
            <a:r>
              <a:rPr lang="en-US" altLang="en-US" b="1" baseline="0" dirty="0"/>
              <a:t>phone network</a:t>
            </a:r>
            <a:r>
              <a:rPr lang="en-US" altLang="en-US" baseline="0" dirty="0"/>
              <a:t>; if they are working with data, the connection is switched to the </a:t>
            </a:r>
            <a:r>
              <a:rPr lang="en-US" altLang="en-US" b="1" baseline="0" dirty="0"/>
              <a:t>Internet</a:t>
            </a:r>
            <a:r>
              <a:rPr lang="en-US" altLang="en-US" baseline="0" dirty="0"/>
              <a:t>.</a:t>
            </a:r>
          </a:p>
          <a:p>
            <a:endParaRPr lang="en-US" altLang="en-US" baseline="0" dirty="0"/>
          </a:p>
          <a:p>
            <a:r>
              <a:rPr lang="en-US" altLang="en-US" baseline="0" dirty="0"/>
              <a:t>To roll out a new technology generation, cell companies must change the equipment at each base station as well as the offices the base stations connect to – a big capital investment.</a:t>
            </a:r>
            <a:endParaRPr lang="en-US" altLang="en-US" dirty="0"/>
          </a:p>
        </p:txBody>
      </p:sp>
    </p:spTree>
    <p:extLst>
      <p:ext uri="{BB962C8B-B14F-4D97-AF65-F5344CB8AC3E}">
        <p14:creationId xmlns:p14="http://schemas.microsoft.com/office/powerpoint/2010/main" val="33610672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technology</a:t>
            </a:r>
            <a:r>
              <a:rPr lang="en-US" baseline="0" dirty="0"/>
              <a:t> improves, our tools improve and the kinds of applications we can create become more powerful.</a:t>
            </a:r>
          </a:p>
          <a:p>
            <a:endParaRPr lang="en-US" baseline="0" dirty="0"/>
          </a:p>
          <a:p>
            <a:r>
              <a:rPr lang="en-US" baseline="0" dirty="0"/>
              <a:t>During the early days of computing, we shared large, expensive computers by connecting terminals to them or submitting jobs in batches and waiting – usually several hours – to get the results.</a:t>
            </a:r>
          </a:p>
          <a:p>
            <a:endParaRPr lang="en-US" baseline="0" dirty="0"/>
          </a:p>
          <a:p>
            <a:r>
              <a:rPr lang="en-US" baseline="0" dirty="0"/>
              <a:t>In those days, programs were written by specialized engineers.</a:t>
            </a:r>
          </a:p>
          <a:p>
            <a:endParaRPr lang="en-US" baseline="0" dirty="0"/>
          </a:p>
          <a:p>
            <a:r>
              <a:rPr lang="en-US" baseline="0" dirty="0"/>
              <a:t>With the advent of personal computers, managers, teachers and others were able to develop applications using tools like spreadsheets or personal database managers.</a:t>
            </a:r>
          </a:p>
          <a:p>
            <a:endParaRPr lang="en-US" baseline="0" dirty="0"/>
          </a:p>
          <a:p>
            <a:r>
              <a:rPr lang="en-US" baseline="0" dirty="0"/>
              <a:t>Today, the general public can easily develop simple applications using tools like blogging, survey, database development services.</a:t>
            </a:r>
          </a:p>
          <a:p>
            <a:endParaRPr lang="en-US" baseline="0" dirty="0"/>
          </a:p>
          <a:p>
            <a:r>
              <a:rPr lang="en-US" baseline="0" dirty="0"/>
              <a:t>Modern technology makes new, complex applications possible and, while it is easier to develop simple applications, professional programmers are still needed to develop complex applications.</a:t>
            </a:r>
          </a:p>
          <a:p>
            <a:endParaRPr lang="en-US" baseline="0" dirty="0"/>
          </a:p>
          <a:p>
            <a:r>
              <a:rPr lang="en-US" baseline="0" dirty="0"/>
              <a:t>New programs were written by professional programmers in those days and I</a:t>
            </a:r>
          </a:p>
          <a:p>
            <a:endParaRPr lang="en-US" baseline="0" dirty="0"/>
          </a:p>
          <a:p>
            <a:endParaRPr lang="en-US" baseline="0" dirty="0"/>
          </a:p>
          <a:p>
            <a:endParaRPr lang="en-US" baseline="0" dirty="0"/>
          </a:p>
          <a:p>
            <a:r>
              <a:rPr lang="en-US" baseline="0" dirty="0"/>
              <a:t>This enables us to develop simple applications easily and frees us to develop previously impossibly complex applications.</a:t>
            </a:r>
          </a:p>
        </p:txBody>
      </p:sp>
      <p:sp>
        <p:nvSpPr>
          <p:cNvPr id="4" name="Slide Number Placeholder 3"/>
          <p:cNvSpPr>
            <a:spLocks noGrp="1"/>
          </p:cNvSpPr>
          <p:nvPr>
            <p:ph type="sldNum" sz="quarter" idx="10"/>
          </p:nvPr>
        </p:nvSpPr>
        <p:spPr/>
        <p:txBody>
          <a:bodyPr/>
          <a:lstStyle/>
          <a:p>
            <a:fld id="{732A62A9-46FA-4B87-B3E6-1CFDF8308C82}" type="slidenum">
              <a:rPr lang="en-US" smtClean="0"/>
              <a:t>98</a:t>
            </a:fld>
            <a:endParaRPr lang="en-US"/>
          </a:p>
        </p:txBody>
      </p:sp>
    </p:spTree>
    <p:extLst>
      <p:ext uri="{BB962C8B-B14F-4D97-AF65-F5344CB8AC3E}">
        <p14:creationId xmlns:p14="http://schemas.microsoft.com/office/powerpoint/2010/main" val="3289746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phase satellites will orbit</a:t>
            </a:r>
            <a:r>
              <a:rPr lang="en-US" baseline="0" dirty="0"/>
              <a:t> in 22 planes that are equally spaced around the equator.</a:t>
            </a:r>
          </a:p>
          <a:p>
            <a:endParaRPr lang="en-US" baseline="0" dirty="0"/>
          </a:p>
          <a:p>
            <a:r>
              <a:rPr lang="en-US" baseline="0" dirty="0"/>
              <a:t>They planes will be inclined at an angle of 53 degrees from the equator.</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100</a:t>
            </a:fld>
            <a:endParaRPr lang="en-US"/>
          </a:p>
        </p:txBody>
      </p:sp>
    </p:spTree>
    <p:extLst>
      <p:ext uri="{BB962C8B-B14F-4D97-AF65-F5344CB8AC3E}">
        <p14:creationId xmlns:p14="http://schemas.microsoft.com/office/powerpoint/2010/main" val="31093438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figure shows the orbits of the </a:t>
            </a:r>
            <a:r>
              <a:rPr lang="en-US" baseline="0" dirty="0" err="1"/>
              <a:t>Starlink</a:t>
            </a:r>
            <a:r>
              <a:rPr lang="en-US" baseline="0" dirty="0"/>
              <a:t> satellites. Note that they are at an inclination of </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103</a:t>
            </a:fld>
            <a:endParaRPr lang="en-US"/>
          </a:p>
        </p:txBody>
      </p:sp>
    </p:spTree>
    <p:extLst>
      <p:ext uri="{BB962C8B-B14F-4D97-AF65-F5344CB8AC3E}">
        <p14:creationId xmlns:p14="http://schemas.microsoft.com/office/powerpoint/2010/main" val="425019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a:t>
            </a:r>
            <a:r>
              <a:rPr lang="en-US" baseline="0" dirty="0"/>
              <a:t> the time you completed the survey was recorded without your knowledge. Anything else?</a:t>
            </a:r>
            <a:endParaRPr lang="en-US" dirty="0"/>
          </a:p>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9</a:t>
            </a:fld>
            <a:endParaRPr lang="en-US"/>
          </a:p>
        </p:txBody>
      </p:sp>
    </p:spTree>
    <p:extLst>
      <p:ext uri="{BB962C8B-B14F-4D97-AF65-F5344CB8AC3E}">
        <p14:creationId xmlns:p14="http://schemas.microsoft.com/office/powerpoint/2010/main" val="28143236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105</a:t>
            </a:fld>
            <a:endParaRPr lang="en-US"/>
          </a:p>
        </p:txBody>
      </p:sp>
    </p:spTree>
    <p:extLst>
      <p:ext uri="{BB962C8B-B14F-4D97-AF65-F5344CB8AC3E}">
        <p14:creationId xmlns:p14="http://schemas.microsoft.com/office/powerpoint/2010/main" val="6083382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Moriba</a:t>
            </a:r>
            <a:r>
              <a:rPr lang="en-US" dirty="0"/>
              <a:t> Jah</a:t>
            </a:r>
            <a:r>
              <a:rPr lang="en-US" baseline="0" dirty="0"/>
              <a:t> is an internationally known expert on space debris and space law.  I “know” him through email and Twitter exchanges, but have never seen him in person.</a:t>
            </a:r>
          </a:p>
          <a:p>
            <a:endParaRPr lang="en-US" baseline="0" dirty="0"/>
          </a:p>
          <a:p>
            <a:r>
              <a:rPr lang="en-US" baseline="0" dirty="0"/>
              <a:t>The image above is from a short TED talk on space debris. The talk is interesting and relevant to our class, but the interview is personal – about his biography and beliefs. He is exceptionally honest and moral. You can learn from him. </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106</a:t>
            </a:fld>
            <a:endParaRPr lang="en-US"/>
          </a:p>
        </p:txBody>
      </p:sp>
    </p:spTree>
    <p:extLst>
      <p:ext uri="{BB962C8B-B14F-4D97-AF65-F5344CB8AC3E}">
        <p14:creationId xmlns:p14="http://schemas.microsoft.com/office/powerpoint/2010/main" val="13002612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discussion started with a post by Tim Farrar, a telecommunication consultant</a:t>
            </a:r>
          </a:p>
          <a:p>
            <a:r>
              <a:rPr lang="en-US" dirty="0"/>
              <a:t>Geoff </a:t>
            </a:r>
            <a:r>
              <a:rPr lang="en-US" dirty="0" err="1"/>
              <a:t>Goodfellow</a:t>
            </a:r>
            <a:r>
              <a:rPr lang="en-US" baseline="0" dirty="0"/>
              <a:t> was one of the early developers of the Internet</a:t>
            </a:r>
          </a:p>
          <a:p>
            <a:r>
              <a:rPr lang="en-US" baseline="0" dirty="0" err="1"/>
              <a:t>Bigwifi</a:t>
            </a:r>
            <a:r>
              <a:rPr lang="en-US" baseline="0" dirty="0"/>
              <a:t> is a small ISP</a:t>
            </a:r>
          </a:p>
          <a:p>
            <a:r>
              <a:rPr lang="en-US" baseline="0" dirty="0"/>
              <a:t>I’ve never met any of these folks in person and do not know where they live, but we have a common interest..</a:t>
            </a:r>
          </a:p>
          <a:p>
            <a:r>
              <a:rPr lang="en-US" baseline="0" dirty="0"/>
              <a:t>Note that my first contribution was to ask a dumb question – Tim Farrar had talked about “SAC” and I did not know what that stood </a:t>
            </a:r>
            <a:r>
              <a:rPr lang="en-US" baseline="0"/>
              <a:t>for.</a:t>
            </a:r>
            <a:endParaRPr lang="en-US" baseline="0" dirty="0"/>
          </a:p>
          <a:p>
            <a:r>
              <a:rPr lang="en-US" baseline="0" dirty="0"/>
              <a:t>As JCR </a:t>
            </a:r>
            <a:r>
              <a:rPr lang="en-US" baseline="0" dirty="0" err="1"/>
              <a:t>Licklidder</a:t>
            </a:r>
            <a:r>
              <a:rPr lang="en-US" baseline="0" dirty="0"/>
              <a:t> we are a small “community of common interest, not of common geography.”</a:t>
            </a:r>
          </a:p>
          <a:p>
            <a:r>
              <a:rPr lang="en-US" dirty="0">
                <a:hlinkClick r:id="rId3"/>
              </a:rPr>
              <a:t>http://memex.org/licklider.pdf</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107</a:t>
            </a:fld>
            <a:endParaRPr lang="en-US"/>
          </a:p>
        </p:txBody>
      </p:sp>
    </p:spTree>
    <p:extLst>
      <p:ext uri="{BB962C8B-B14F-4D97-AF65-F5344CB8AC3E}">
        <p14:creationId xmlns:p14="http://schemas.microsoft.com/office/powerpoint/2010/main" val="8516927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108</a:t>
            </a:fld>
            <a:endParaRPr lang="en-US"/>
          </a:p>
        </p:txBody>
      </p:sp>
    </p:spTree>
    <p:extLst>
      <p:ext uri="{BB962C8B-B14F-4D97-AF65-F5344CB8AC3E}">
        <p14:creationId xmlns:p14="http://schemas.microsoft.com/office/powerpoint/2010/main" val="345367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F4B2E50-ADD5-49B0-8DD9-C92C0FF77347}" type="slidenum">
              <a:rPr lang="en-US" smtClean="0"/>
              <a:t>115</a:t>
            </a:fld>
            <a:endParaRPr lang="en-US" dirty="0"/>
          </a:p>
        </p:txBody>
      </p:sp>
    </p:spTree>
    <p:extLst>
      <p:ext uri="{BB962C8B-B14F-4D97-AF65-F5344CB8AC3E}">
        <p14:creationId xmlns:p14="http://schemas.microsoft.com/office/powerpoint/2010/main" val="312507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117</a:t>
            </a:fld>
            <a:endParaRPr lang="en-US"/>
          </a:p>
        </p:txBody>
      </p:sp>
    </p:spTree>
    <p:extLst>
      <p:ext uri="{BB962C8B-B14F-4D97-AF65-F5344CB8AC3E}">
        <p14:creationId xmlns:p14="http://schemas.microsoft.com/office/powerpoint/2010/main" val="22877482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Micro-targeting</a:t>
            </a:r>
            <a:r>
              <a:rPr lang="en-US" baseline="0" dirty="0"/>
              <a:t> Facebook ads. Trump </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120</a:t>
            </a:fld>
            <a:endParaRPr lang="en-US"/>
          </a:p>
        </p:txBody>
      </p:sp>
    </p:spTree>
    <p:extLst>
      <p:ext uri="{BB962C8B-B14F-4D97-AF65-F5344CB8AC3E}">
        <p14:creationId xmlns:p14="http://schemas.microsoft.com/office/powerpoint/2010/main" val="9092121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a Twitter bug, the </a:t>
            </a:r>
            <a:r>
              <a:rPr lang="en-US" dirty="0" err="1"/>
              <a:t>Manipu;ated</a:t>
            </a:r>
            <a:r>
              <a:rPr lang="en-US" baseline="0" dirty="0"/>
              <a:t> media tag appeared in people’s timelines, but not on </a:t>
            </a:r>
            <a:r>
              <a:rPr lang="en-US" baseline="0" dirty="0" err="1"/>
              <a:t>Scavino’s</a:t>
            </a:r>
            <a:r>
              <a:rPr lang="en-US" baseline="0" dirty="0"/>
              <a:t> Facebook page: https://twitter.com/DanScavino/status/1236461268594294785</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125</a:t>
            </a:fld>
            <a:endParaRPr lang="en-US"/>
          </a:p>
        </p:txBody>
      </p:sp>
    </p:spTree>
    <p:extLst>
      <p:ext uri="{BB962C8B-B14F-4D97-AF65-F5344CB8AC3E}">
        <p14:creationId xmlns:p14="http://schemas.microsoft.com/office/powerpoint/2010/main" val="38381569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technology</a:t>
            </a:r>
            <a:r>
              <a:rPr lang="en-US" baseline="0" dirty="0"/>
              <a:t> improves, our tools improve and the kinds of applications we can create become more powerful.</a:t>
            </a:r>
          </a:p>
          <a:p>
            <a:endParaRPr lang="en-US" baseline="0" dirty="0"/>
          </a:p>
          <a:p>
            <a:r>
              <a:rPr lang="en-US" baseline="0" dirty="0"/>
              <a:t>During the early days of computing, we shared large, expensive computers by connecting terminals to them or submitting jobs in batches and waiting – usually several hours – to get the results.</a:t>
            </a:r>
          </a:p>
          <a:p>
            <a:endParaRPr lang="en-US" baseline="0" dirty="0"/>
          </a:p>
          <a:p>
            <a:r>
              <a:rPr lang="en-US" baseline="0" dirty="0"/>
              <a:t>In those days, programs were written by specialized engineers.</a:t>
            </a:r>
          </a:p>
          <a:p>
            <a:endParaRPr lang="en-US" baseline="0" dirty="0"/>
          </a:p>
          <a:p>
            <a:r>
              <a:rPr lang="en-US" baseline="0" dirty="0"/>
              <a:t>With the advent of personal computers, managers, teachers and others were able to develop applications using tools like spreadsheets or personal database managers.</a:t>
            </a:r>
          </a:p>
          <a:p>
            <a:endParaRPr lang="en-US" baseline="0" dirty="0"/>
          </a:p>
          <a:p>
            <a:r>
              <a:rPr lang="en-US" baseline="0" dirty="0"/>
              <a:t>Today, the general public can easily develop simple applications using tools like blogging, survey, database development services.</a:t>
            </a:r>
          </a:p>
          <a:p>
            <a:endParaRPr lang="en-US" baseline="0" dirty="0"/>
          </a:p>
          <a:p>
            <a:r>
              <a:rPr lang="en-US" baseline="0" dirty="0"/>
              <a:t>Modern technology makes new, complex applications possible and, while it is easier to develop simple applications, professional programmers are still needed to develop complex applications.</a:t>
            </a:r>
          </a:p>
          <a:p>
            <a:endParaRPr lang="en-US" baseline="0" dirty="0"/>
          </a:p>
          <a:p>
            <a:r>
              <a:rPr lang="en-US" baseline="0" dirty="0"/>
              <a:t>New programs were written by professional programmers in those days and I</a:t>
            </a:r>
          </a:p>
          <a:p>
            <a:endParaRPr lang="en-US" baseline="0" dirty="0"/>
          </a:p>
          <a:p>
            <a:endParaRPr lang="en-US" baseline="0" dirty="0"/>
          </a:p>
          <a:p>
            <a:endParaRPr lang="en-US" baseline="0" dirty="0"/>
          </a:p>
          <a:p>
            <a:r>
              <a:rPr lang="en-US" baseline="0" dirty="0"/>
              <a:t>This enables us to develop simple applications easily and frees us to develop previously impossibly complex applications.</a:t>
            </a:r>
          </a:p>
        </p:txBody>
      </p:sp>
      <p:sp>
        <p:nvSpPr>
          <p:cNvPr id="4" name="Slide Number Placeholder 3"/>
          <p:cNvSpPr>
            <a:spLocks noGrp="1"/>
          </p:cNvSpPr>
          <p:nvPr>
            <p:ph type="sldNum" sz="quarter" idx="10"/>
          </p:nvPr>
        </p:nvSpPr>
        <p:spPr/>
        <p:txBody>
          <a:bodyPr/>
          <a:lstStyle/>
          <a:p>
            <a:fld id="{732A62A9-46FA-4B87-B3E6-1CFDF8308C82}" type="slidenum">
              <a:rPr lang="en-US" smtClean="0"/>
              <a:t>126</a:t>
            </a:fld>
            <a:endParaRPr lang="en-US"/>
          </a:p>
        </p:txBody>
      </p:sp>
    </p:spTree>
    <p:extLst>
      <p:ext uri="{BB962C8B-B14F-4D97-AF65-F5344CB8AC3E}">
        <p14:creationId xmlns:p14="http://schemas.microsoft.com/office/powerpoint/2010/main" val="126900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Congressmen</a:t>
            </a:r>
            <a:r>
              <a:rPr lang="en-US" baseline="0" dirty="0"/>
              <a:t> -- a</a:t>
            </a:r>
            <a:r>
              <a:rPr lang="en-US" dirty="0"/>
              <a:t> Republican</a:t>
            </a:r>
            <a:r>
              <a:rPr lang="en-US" baseline="0" dirty="0"/>
              <a:t> and a Democrat – team up on a fake video for the </a:t>
            </a:r>
            <a:r>
              <a:rPr lang="en-US" sz="1200" b="0" i="0" kern="1200" dirty="0">
                <a:solidFill>
                  <a:schemeClr val="tx1"/>
                </a:solidFill>
                <a:effectLst/>
                <a:latin typeface="+mn-lt"/>
                <a:ea typeface="+mn-ea"/>
                <a:cs typeface="+mn-cs"/>
              </a:rPr>
              <a:t>House Science subcommittee.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6CEAEE-7583-4ECF-B7AB-4A6966DB71B7}" type="slidenum">
              <a:rPr lang="en-US" smtClean="0"/>
              <a:t>127</a:t>
            </a:fld>
            <a:endParaRPr lang="en-US"/>
          </a:p>
        </p:txBody>
      </p:sp>
    </p:spTree>
    <p:extLst>
      <p:ext uri="{BB962C8B-B14F-4D97-AF65-F5344CB8AC3E}">
        <p14:creationId xmlns:p14="http://schemas.microsoft.com/office/powerpoint/2010/main" val="3943364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a:t>Survey!!!1940</a:t>
            </a:r>
          </a:p>
          <a:p>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10</a:t>
            </a:fld>
            <a:endParaRPr lang="en-US"/>
          </a:p>
        </p:txBody>
      </p:sp>
    </p:spTree>
    <p:extLst>
      <p:ext uri="{BB962C8B-B14F-4D97-AF65-F5344CB8AC3E}">
        <p14:creationId xmlns:p14="http://schemas.microsoft.com/office/powerpoint/2010/main" val="5982437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noted </a:t>
            </a:r>
          </a:p>
        </p:txBody>
      </p:sp>
      <p:sp>
        <p:nvSpPr>
          <p:cNvPr id="4" name="Slide Number Placeholder 3"/>
          <p:cNvSpPr>
            <a:spLocks noGrp="1"/>
          </p:cNvSpPr>
          <p:nvPr>
            <p:ph type="sldNum" sz="quarter" idx="10"/>
          </p:nvPr>
        </p:nvSpPr>
        <p:spPr/>
        <p:txBody>
          <a:bodyPr/>
          <a:lstStyle/>
          <a:p>
            <a:fld id="{BCD7F876-720F-4E61-B5D4-A17306ADB626}" type="slidenum">
              <a:rPr lang="en-US" smtClean="0"/>
              <a:t>128</a:t>
            </a:fld>
            <a:endParaRPr lang="en-US"/>
          </a:p>
        </p:txBody>
      </p:sp>
    </p:spTree>
    <p:extLst>
      <p:ext uri="{BB962C8B-B14F-4D97-AF65-F5344CB8AC3E}">
        <p14:creationId xmlns:p14="http://schemas.microsoft.com/office/powerpoint/2010/main" val="21201670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 observation data is downloaded to and distributed </a:t>
            </a:r>
            <a:r>
              <a:rPr lang="en-US" dirty="0" err="1"/>
              <a:t>throg</a:t>
            </a:r>
            <a:endParaRPr lang="en-US" dirty="0"/>
          </a:p>
          <a:p>
            <a:endParaRPr lang="en-US" dirty="0"/>
          </a:p>
          <a:p>
            <a:r>
              <a:rPr lang="en-US" dirty="0"/>
              <a:t>These are stills from a PBS Nova video on satellites</a:t>
            </a:r>
            <a:r>
              <a:rPr lang="en-US" baseline="0" dirty="0"/>
              <a:t> used for Earth observation.</a:t>
            </a:r>
          </a:p>
          <a:p>
            <a:endParaRPr lang="en-US" baseline="0" dirty="0"/>
          </a:p>
          <a:p>
            <a:r>
              <a:rPr lang="en-US" baseline="0" dirty="0"/>
              <a:t>Extremely precise observations of the Earth, Sun and atmosphere have enabled scientists to model and understand the Earth as an integrated system – an almost inconceivably large, old and until recently slowly evolving organism.</a:t>
            </a:r>
          </a:p>
          <a:p>
            <a:endParaRPr lang="en-US" baseline="0" dirty="0"/>
          </a:p>
          <a:p>
            <a:r>
              <a:rPr lang="en-US" baseline="0" dirty="0"/>
              <a:t>You can argue that without Earth observation, we may have perished and with it we may not. That’s a pretty important application.</a:t>
            </a:r>
          </a:p>
          <a:p>
            <a:endParaRPr lang="en-US" baseline="0" dirty="0"/>
          </a:p>
          <a:p>
            <a:r>
              <a:rPr lang="en-US" baseline="0" dirty="0"/>
              <a:t>To get a little sci-fi and spacey, you can imagine the Earth as an evolving organism with the Internet as its brand new nervous system. In that picture, we people are neurons, routing traffic through the </a:t>
            </a:r>
            <a:r>
              <a:rPr lang="en-US" baseline="0" dirty="0" err="1"/>
              <a:t>nervouls</a:t>
            </a:r>
            <a:r>
              <a:rPr lang="en-US" baseline="0" dirty="0"/>
              <a:t> system – similar to the way Interne routers route data packets.</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129</a:t>
            </a:fld>
            <a:endParaRPr lang="en-US"/>
          </a:p>
        </p:txBody>
      </p:sp>
    </p:spTree>
    <p:extLst>
      <p:ext uri="{BB962C8B-B14F-4D97-AF65-F5344CB8AC3E}">
        <p14:creationId xmlns:p14="http://schemas.microsoft.com/office/powerpoint/2010/main" val="34073560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traditional geostationary Earth orbit satellites are relatively large, expensive and custom designed.</a:t>
            </a:r>
          </a:p>
          <a:p>
            <a:endParaRPr lang="en-US" baseline="0" dirty="0"/>
          </a:p>
          <a:p>
            <a:r>
              <a:rPr lang="en-US" baseline="0" dirty="0"/>
              <a:t>Smaller satellites are small, cheap, and utilize many standardized components.</a:t>
            </a:r>
          </a:p>
          <a:p>
            <a:endParaRPr lang="en-US" baseline="0" dirty="0"/>
          </a:p>
          <a:p>
            <a:r>
              <a:rPr lang="en-US" baseline="0" dirty="0"/>
              <a:t>Both have a place, but small satellites are booming.</a:t>
            </a:r>
          </a:p>
          <a:p>
            <a:endParaRPr lang="en-US" baseline="0" dirty="0"/>
          </a:p>
          <a:p>
            <a:r>
              <a:rPr lang="en-US" baseline="0" dirty="0"/>
              <a:t>This is reminiscent of the evolution of computers from the mainframe to the minicomputer to the desktop personal computer to the laptop to the tablet to the mobile phone to the Internet of things.</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130</a:t>
            </a:fld>
            <a:endParaRPr lang="en-US"/>
          </a:p>
        </p:txBody>
      </p:sp>
    </p:spTree>
    <p:extLst>
      <p:ext uri="{BB962C8B-B14F-4D97-AF65-F5344CB8AC3E}">
        <p14:creationId xmlns:p14="http://schemas.microsoft.com/office/powerpoint/2010/main" val="6264376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F4B2E50-ADD5-49B0-8DD9-C92C0FF77347}" type="slidenum">
              <a:rPr lang="en-US" smtClean="0"/>
              <a:t>135</a:t>
            </a:fld>
            <a:endParaRPr lang="en-US" dirty="0"/>
          </a:p>
        </p:txBody>
      </p:sp>
    </p:spTree>
    <p:extLst>
      <p:ext uri="{BB962C8B-B14F-4D97-AF65-F5344CB8AC3E}">
        <p14:creationId xmlns:p14="http://schemas.microsoft.com/office/powerpoint/2010/main" val="6378962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Internet was envisioned and built by researchers who saw it as a tool to facilitate collaboration among scientists and engineers. Bush and </a:t>
            </a:r>
            <a:r>
              <a:rPr lang="en-US" baseline="0" dirty="0" err="1"/>
              <a:t>Engelbart</a:t>
            </a:r>
            <a:r>
              <a:rPr lang="en-US" baseline="0" dirty="0"/>
              <a:t> were thinking of tools they themselves could use to facilitate their own work, to “scratch their own itch” or as the geek saying goes they wanted to “eat their own dogfood.”</a:t>
            </a:r>
          </a:p>
          <a:p>
            <a:endParaRPr lang="en-US" baseline="0" dirty="0"/>
          </a:p>
          <a:p>
            <a:r>
              <a:rPr lang="en-US" dirty="0"/>
              <a:t>https://en.wikipedia.org/wiki/Eating_your_own_dog_food</a:t>
            </a:r>
          </a:p>
          <a:p>
            <a:endParaRPr lang="en-US" dirty="0"/>
          </a:p>
          <a:p>
            <a:r>
              <a:rPr lang="en-US" dirty="0"/>
              <a:t>https://en.wikipedia.org/wiki/The_Cathedral_and_the_Bazaar (See lesson 1).</a:t>
            </a:r>
          </a:p>
          <a:p>
            <a:endParaRPr lang="en-US" dirty="0"/>
          </a:p>
          <a:p>
            <a:r>
              <a:rPr lang="en-US" dirty="0"/>
              <a:t>Of</a:t>
            </a:r>
            <a:r>
              <a:rPr lang="en-US" baseline="0" dirty="0"/>
              <a:t> course, </a:t>
            </a:r>
            <a:r>
              <a:rPr lang="en-US" baseline="0" dirty="0" err="1"/>
              <a:t>Licklidder</a:t>
            </a:r>
            <a:r>
              <a:rPr lang="en-US" baseline="0" dirty="0"/>
              <a:t> and others understood other sorts of collaboration would be valuable – he wrote “</a:t>
            </a:r>
            <a:r>
              <a:rPr lang="en-US" dirty="0"/>
              <a:t>What will on-line interactive communities be like? In most fields they will consist of geographically separated members, sometimes grouped in small clusters and sometimes working individually. They 37 will be communities not of common location, but of common interest.” (</a:t>
            </a:r>
            <a:r>
              <a:rPr lang="en-US" dirty="0">
                <a:hlinkClick r:id="rId3"/>
              </a:rPr>
              <a:t>https://web.stanford.edu/dept/SUL/library/extra4/sloan/mousesite/Secondary/Licklider.pdf</a:t>
            </a:r>
            <a:r>
              <a:rPr lang="en-US" dirty="0"/>
              <a:t>).</a:t>
            </a:r>
            <a:endParaRPr lang="en-US" baseline="0" dirty="0"/>
          </a:p>
          <a:p>
            <a:endParaRPr lang="en-US" baseline="0" dirty="0"/>
          </a:p>
          <a:p>
            <a:r>
              <a:rPr lang="en-US" baseline="0" dirty="0"/>
              <a:t>The Internet has indeed fostered collaboration in many areas – this slide illustrates one that I bet didn’t occur to </a:t>
            </a:r>
            <a:r>
              <a:rPr lang="en-US" baseline="0" dirty="0" err="1"/>
              <a:t>licklider</a:t>
            </a:r>
            <a:r>
              <a:rPr lang="en-US" baseline="0" dirty="0"/>
              <a:t>.</a:t>
            </a:r>
          </a:p>
          <a:p>
            <a:endParaRPr lang="en-US" baseline="0" dirty="0"/>
          </a:p>
          <a:p>
            <a:r>
              <a:rPr lang="en-US" baseline="0" dirty="0"/>
              <a:t>Professor Chris Chafe (</a:t>
            </a:r>
            <a:r>
              <a:rPr lang="en-US" dirty="0">
                <a:hlinkClick r:id="rId4"/>
              </a:rPr>
              <a:t>http://chrischafe.net/</a:t>
            </a:r>
            <a:r>
              <a:rPr lang="en-US" baseline="0" dirty="0"/>
              <a:t>) at Stanford University is working on special purpose client hardware to enable relatively small groups to jam together online using today’s Internet.</a:t>
            </a:r>
          </a:p>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138</a:t>
            </a:fld>
            <a:endParaRPr lang="en-US"/>
          </a:p>
        </p:txBody>
      </p:sp>
    </p:spTree>
    <p:extLst>
      <p:ext uri="{BB962C8B-B14F-4D97-AF65-F5344CB8AC3E}">
        <p14:creationId xmlns:p14="http://schemas.microsoft.com/office/powerpoint/2010/main" val="4225632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139</a:t>
            </a:fld>
            <a:endParaRPr lang="en-US"/>
          </a:p>
        </p:txBody>
      </p:sp>
    </p:spTree>
    <p:extLst>
      <p:ext uri="{BB962C8B-B14F-4D97-AF65-F5344CB8AC3E}">
        <p14:creationId xmlns:p14="http://schemas.microsoft.com/office/powerpoint/2010/main" val="31465972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Micro-targeting</a:t>
            </a:r>
            <a:r>
              <a:rPr lang="en-US" baseline="0" dirty="0"/>
              <a:t> Facebook ads. Trump </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142</a:t>
            </a:fld>
            <a:endParaRPr lang="en-US"/>
          </a:p>
        </p:txBody>
      </p:sp>
    </p:spTree>
    <p:extLst>
      <p:ext uri="{BB962C8B-B14F-4D97-AF65-F5344CB8AC3E}">
        <p14:creationId xmlns:p14="http://schemas.microsoft.com/office/powerpoint/2010/main" val="26744885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F4B2E50-ADD5-49B0-8DD9-C92C0FF77347}" type="slidenum">
              <a:rPr lang="en-US" smtClean="0"/>
              <a:t>144</a:t>
            </a:fld>
            <a:endParaRPr lang="en-US" dirty="0"/>
          </a:p>
        </p:txBody>
      </p:sp>
    </p:spTree>
    <p:extLst>
      <p:ext uri="{BB962C8B-B14F-4D97-AF65-F5344CB8AC3E}">
        <p14:creationId xmlns:p14="http://schemas.microsoft.com/office/powerpoint/2010/main" val="41090424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D7F876-720F-4E61-B5D4-A17306ADB626}" type="slidenum">
              <a:rPr lang="en-US" smtClean="0"/>
              <a:t>145</a:t>
            </a:fld>
            <a:endParaRPr lang="en-US"/>
          </a:p>
        </p:txBody>
      </p:sp>
    </p:spTree>
    <p:extLst>
      <p:ext uri="{BB962C8B-B14F-4D97-AF65-F5344CB8AC3E}">
        <p14:creationId xmlns:p14="http://schemas.microsoft.com/office/powerpoint/2010/main" val="37524517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146</a:t>
            </a:fld>
            <a:endParaRPr lang="en-US"/>
          </a:p>
        </p:txBody>
      </p:sp>
    </p:spTree>
    <p:extLst>
      <p:ext uri="{BB962C8B-B14F-4D97-AF65-F5344CB8AC3E}">
        <p14:creationId xmlns:p14="http://schemas.microsoft.com/office/powerpoint/2010/main" val="3948960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now have about 240 in orbit and plan</a:t>
            </a:r>
            <a:r>
              <a:rPr lang="en-US" baseline="0" dirty="0"/>
              <a:t> to launch 120 per month.</a:t>
            </a:r>
          </a:p>
          <a:p>
            <a:r>
              <a:rPr lang="en-US" baseline="0" dirty="0"/>
              <a:t>Service will start late this year.</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11</a:t>
            </a:fld>
            <a:endParaRPr lang="en-US"/>
          </a:p>
        </p:txBody>
      </p:sp>
    </p:spTree>
    <p:extLst>
      <p:ext uri="{BB962C8B-B14F-4D97-AF65-F5344CB8AC3E}">
        <p14:creationId xmlns:p14="http://schemas.microsoft.com/office/powerpoint/2010/main" val="952911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149</a:t>
            </a:fld>
            <a:endParaRPr lang="en-US"/>
          </a:p>
        </p:txBody>
      </p:sp>
    </p:spTree>
    <p:extLst>
      <p:ext uri="{BB962C8B-B14F-4D97-AF65-F5344CB8AC3E}">
        <p14:creationId xmlns:p14="http://schemas.microsoft.com/office/powerpoint/2010/main" val="31681776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F4B2E50-ADD5-49B0-8DD9-C92C0FF77347}" type="slidenum">
              <a:rPr lang="en-US" smtClean="0"/>
              <a:t>151</a:t>
            </a:fld>
            <a:endParaRPr lang="en-US" dirty="0"/>
          </a:p>
        </p:txBody>
      </p:sp>
    </p:spTree>
    <p:extLst>
      <p:ext uri="{BB962C8B-B14F-4D97-AF65-F5344CB8AC3E}">
        <p14:creationId xmlns:p14="http://schemas.microsoft.com/office/powerpoint/2010/main" val="6216828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Lack of </a:t>
            </a:r>
            <a:r>
              <a:rPr lang="en-US" dirty="0" err="1"/>
              <a:t>Intene</a:t>
            </a:r>
            <a:r>
              <a:rPr lang="en-US" baseline="0" dirty="0"/>
              <a:t> access and on-campus access to Windows PCs has made it impossible for all CSUDH students to use the same image processing and audio editing software.</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155</a:t>
            </a:fld>
            <a:endParaRPr lang="en-US"/>
          </a:p>
        </p:txBody>
      </p:sp>
    </p:spTree>
    <p:extLst>
      <p:ext uri="{BB962C8B-B14F-4D97-AF65-F5344CB8AC3E}">
        <p14:creationId xmlns:p14="http://schemas.microsoft.com/office/powerpoint/2010/main" val="23369568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F4B2E50-ADD5-49B0-8DD9-C92C0FF77347}" type="slidenum">
              <a:rPr lang="en-US" smtClean="0"/>
              <a:t>159</a:t>
            </a:fld>
            <a:endParaRPr lang="en-US" dirty="0"/>
          </a:p>
        </p:txBody>
      </p:sp>
    </p:spTree>
    <p:extLst>
      <p:ext uri="{BB962C8B-B14F-4D97-AF65-F5344CB8AC3E}">
        <p14:creationId xmlns:p14="http://schemas.microsoft.com/office/powerpoint/2010/main" val="14217864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Pinged UCLA from </a:t>
            </a:r>
            <a:r>
              <a:rPr lang="en-US" baseline="0" dirty="0" err="1"/>
              <a:t>Carpinteria</a:t>
            </a:r>
            <a:r>
              <a:rPr lang="en-US" baseline="0" dirty="0"/>
              <a:t> six time in about 30 seconds. Each line represents four Ping attempts. – all are different even at nearly the same time of day.</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161</a:t>
            </a:fld>
            <a:endParaRPr lang="en-US"/>
          </a:p>
        </p:txBody>
      </p:sp>
    </p:spTree>
    <p:extLst>
      <p:ext uri="{BB962C8B-B14F-4D97-AF65-F5344CB8AC3E}">
        <p14:creationId xmlns:p14="http://schemas.microsoft.com/office/powerpoint/2010/main" val="3054153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said that IP addresses were like </a:t>
            </a:r>
            <a:r>
              <a:rPr lang="en-US" sz="1200" dirty="0">
                <a:solidFill>
                  <a:srgbClr val="242729"/>
                </a:solidFill>
                <a:latin typeface="inherit"/>
              </a:rPr>
              <a:t>164.67.228.152</a:t>
            </a:r>
            <a:r>
              <a:rPr lang="en-US" dirty="0"/>
              <a:t> – four numbers separated</a:t>
            </a:r>
            <a:r>
              <a:rPr lang="en-US" baseline="0" dirty="0"/>
              <a:t> by dots.</a:t>
            </a:r>
          </a:p>
          <a:p>
            <a:endParaRPr lang="en-US" baseline="0" dirty="0"/>
          </a:p>
          <a:p>
            <a:r>
              <a:rPr lang="en-US" baseline="0" dirty="0"/>
              <a:t>In the second Ping example, UCLA’s IP address is shown as 8 groups of letters/numbers separated by colons.</a:t>
            </a:r>
          </a:p>
          <a:p>
            <a:endParaRPr lang="en-US" baseline="0" dirty="0"/>
          </a:p>
          <a:p>
            <a:r>
              <a:rPr lang="en-US" baseline="0" dirty="0"/>
              <a:t>The Internet is migrating from Internet protocol version 4 </a:t>
            </a:r>
            <a:r>
              <a:rPr lang="en-US" baseline="0" dirty="0" err="1"/>
              <a:t>ot</a:t>
            </a:r>
            <a:r>
              <a:rPr lang="en-US" baseline="0" dirty="0"/>
              <a:t> version 6.</a:t>
            </a:r>
          </a:p>
          <a:p>
            <a:endParaRPr lang="en-US" baseline="0" dirty="0"/>
          </a:p>
          <a:p>
            <a:r>
              <a:rPr lang="en-US" baseline="0" dirty="0"/>
              <a:t>UCLA has made the change to version 6, but many other organizations have not so UCLA has two IP addresses – one for version 4 and a second for version 6.</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162</a:t>
            </a:fld>
            <a:endParaRPr lang="en-US"/>
          </a:p>
        </p:txBody>
      </p:sp>
    </p:spTree>
    <p:extLst>
      <p:ext uri="{BB962C8B-B14F-4D97-AF65-F5344CB8AC3E}">
        <p14:creationId xmlns:p14="http://schemas.microsoft.com/office/powerpoint/2010/main" val="17729970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IP v4 was defined and deployed in the 1970s. No one expected billions of computers would be connected to the Internet.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Today, many things like cars and temperature sensors and doorbells are being connected to the Internet. More addresses are needed for the “Internet of things”.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Geek majors will recognize the version 6 addresses as being written in hexadecimal. If you don’t know what that means,, don’t worry – just know that the addresses are different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163</a:t>
            </a:fld>
            <a:endParaRPr lang="en-US"/>
          </a:p>
        </p:txBody>
      </p:sp>
    </p:spTree>
    <p:extLst>
      <p:ext uri="{BB962C8B-B14F-4D97-AF65-F5344CB8AC3E}">
        <p14:creationId xmlns:p14="http://schemas.microsoft.com/office/powerpoint/2010/main" val="1444285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first say of class,</a:t>
            </a:r>
            <a:r>
              <a:rPr lang="en-US" baseline="0" dirty="0"/>
              <a:t> I’ve been stressing that it is not knowing the right answer, but knowing you are confused and knowing how to get the right answer.</a:t>
            </a:r>
          </a:p>
          <a:p>
            <a:endParaRPr lang="en-US" baseline="0" dirty="0"/>
          </a:p>
          <a:p>
            <a:r>
              <a:rPr lang="en-US" baseline="0" dirty="0"/>
              <a:t>I wondered how the domain name service decided which IP address to substitute for www.ucla.edu, so I posted a question on a bulletin board.</a:t>
            </a:r>
          </a:p>
          <a:p>
            <a:endParaRPr lang="en-US" baseline="0" dirty="0"/>
          </a:p>
          <a:p>
            <a:r>
              <a:rPr lang="en-US" baseline="0" dirty="0"/>
              <a:t>I did not get a satisfactory answer, so I asked a networking guru I know.</a:t>
            </a:r>
          </a:p>
          <a:p>
            <a:endParaRPr lang="en-US" baseline="0" dirty="0"/>
          </a:p>
          <a:p>
            <a:r>
              <a:rPr lang="en-US" baseline="0" dirty="0"/>
              <a:t>(I’d been shy to ask him because it seemed like a dumb question).</a:t>
            </a:r>
          </a:p>
          <a:p>
            <a:endParaRPr lang="en-US" baseline="0" dirty="0"/>
          </a:p>
          <a:p>
            <a:r>
              <a:rPr lang="en-US" baseline="0" dirty="0"/>
              <a:t>It turns out he does not know and has asked some he considers his IP naming guru.</a:t>
            </a:r>
          </a:p>
          <a:p>
            <a:endParaRPr lang="en-US" baseline="0" dirty="0"/>
          </a:p>
          <a:p>
            <a:r>
              <a:rPr lang="en-US" baseline="0" dirty="0"/>
              <a:t>The moral of the story is don’t be to proud to ask a question – like I was.</a:t>
            </a:r>
          </a:p>
        </p:txBody>
      </p:sp>
      <p:sp>
        <p:nvSpPr>
          <p:cNvPr id="4" name="Slide Number Placeholder 3"/>
          <p:cNvSpPr>
            <a:spLocks noGrp="1"/>
          </p:cNvSpPr>
          <p:nvPr>
            <p:ph type="sldNum" sz="quarter" idx="10"/>
          </p:nvPr>
        </p:nvSpPr>
        <p:spPr/>
        <p:txBody>
          <a:bodyPr/>
          <a:lstStyle/>
          <a:p>
            <a:fld id="{BCD7F876-720F-4E61-B5D4-A17306ADB626}" type="slidenum">
              <a:rPr lang="en-US" smtClean="0"/>
              <a:t>164</a:t>
            </a:fld>
            <a:endParaRPr lang="en-US"/>
          </a:p>
        </p:txBody>
      </p:sp>
    </p:spTree>
    <p:extLst>
      <p:ext uri="{BB962C8B-B14F-4D97-AF65-F5344CB8AC3E}">
        <p14:creationId xmlns:p14="http://schemas.microsoft.com/office/powerpoint/2010/main" val="231362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Traceroute sends three packets to each upstream router. </a:t>
            </a:r>
          </a:p>
          <a:p>
            <a:endParaRPr lang="en-US" dirty="0"/>
          </a:p>
          <a:p>
            <a:r>
              <a:rPr lang="en-US" dirty="0"/>
              <a:t>If any</a:t>
            </a:r>
            <a:r>
              <a:rPr lang="en-US" baseline="0" dirty="0"/>
              <a:t> of them exceed a specified Ping time, it displays an </a:t>
            </a:r>
            <a:r>
              <a:rPr lang="en-US" baseline="0" dirty="0" err="1"/>
              <a:t>asterisc</a:t>
            </a:r>
            <a:r>
              <a:rPr lang="en-US" baseline="0" dirty="0"/>
              <a:t>.</a:t>
            </a:r>
          </a:p>
          <a:p>
            <a:endParaRPr lang="en-US" baseline="0" dirty="0"/>
          </a:p>
          <a:p>
            <a:r>
              <a:rPr lang="en-US" baseline="0" dirty="0"/>
              <a:t>If three exceed the limit, it goes on the next upstream router.</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165</a:t>
            </a:fld>
            <a:endParaRPr lang="en-US"/>
          </a:p>
        </p:txBody>
      </p:sp>
    </p:spTree>
    <p:extLst>
      <p:ext uri="{BB962C8B-B14F-4D97-AF65-F5344CB8AC3E}">
        <p14:creationId xmlns:p14="http://schemas.microsoft.com/office/powerpoint/2010/main" val="24521783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will mean smaller footprints so fewer satellites will be visible at any time</a:t>
            </a:r>
            <a:r>
              <a:rPr lang="en-US" baseline="0" dirty="0"/>
              <a:t> and lower latency between the Earth </a:t>
            </a:r>
            <a:r>
              <a:rPr lang="en-US" baseline="0"/>
              <a:t>and satellite.</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166</a:t>
            </a:fld>
            <a:endParaRPr lang="en-US"/>
          </a:p>
        </p:txBody>
      </p:sp>
    </p:spTree>
    <p:extLst>
      <p:ext uri="{BB962C8B-B14F-4D97-AF65-F5344CB8AC3E}">
        <p14:creationId xmlns:p14="http://schemas.microsoft.com/office/powerpoint/2010/main" val="1121890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08F9EB-8099-4B75-9989-50377AF731BF}" type="slidenum">
              <a:rPr lang="en-US" smtClean="0"/>
              <a:t>14</a:t>
            </a:fld>
            <a:endParaRPr lang="en-US"/>
          </a:p>
        </p:txBody>
      </p:sp>
    </p:spTree>
    <p:extLst>
      <p:ext uri="{BB962C8B-B14F-4D97-AF65-F5344CB8AC3E}">
        <p14:creationId xmlns:p14="http://schemas.microsoft.com/office/powerpoint/2010/main" val="31674233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COVID-inspired</a:t>
            </a:r>
            <a:r>
              <a:rPr lang="en-US" baseline="0" dirty="0"/>
              <a:t> ways to use the </a:t>
            </a:r>
            <a:r>
              <a:rPr lang="en-US" baseline="0" dirty="0" err="1"/>
              <a:t>Interent</a:t>
            </a:r>
            <a:r>
              <a:rPr lang="en-US" baseline="0" dirty="0"/>
              <a:t>.</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167</a:t>
            </a:fld>
            <a:endParaRPr lang="en-US"/>
          </a:p>
        </p:txBody>
      </p:sp>
    </p:spTree>
    <p:extLst>
      <p:ext uri="{BB962C8B-B14F-4D97-AF65-F5344CB8AC3E}">
        <p14:creationId xmlns:p14="http://schemas.microsoft.com/office/powerpoint/2010/main" val="27525968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Cellist Yo-Yo</a:t>
            </a:r>
            <a:r>
              <a:rPr lang="en-US" baseline="0" dirty="0"/>
              <a:t> Ma started the #</a:t>
            </a:r>
            <a:r>
              <a:rPr lang="en-US" baseline="0" dirty="0" err="1"/>
              <a:t>songsofcomfort</a:t>
            </a:r>
            <a:r>
              <a:rPr lang="en-US" baseline="0" dirty="0"/>
              <a:t> hashtag.</a:t>
            </a:r>
          </a:p>
          <a:p>
            <a:endParaRPr lang="en-US" baseline="0" dirty="0"/>
          </a:p>
          <a:p>
            <a:r>
              <a:rPr lang="en-US" baseline="0" dirty="0"/>
              <a:t>Famous and amateur musicians from all over the world have posted clips.</a:t>
            </a:r>
          </a:p>
          <a:p>
            <a:endParaRPr lang="en-US" baseline="0" dirty="0"/>
          </a:p>
          <a:p>
            <a:r>
              <a:rPr lang="en-US" baseline="0" dirty="0"/>
              <a:t>Look for the #</a:t>
            </a:r>
            <a:r>
              <a:rPr lang="en-US" baseline="0" dirty="0" err="1"/>
              <a:t>songsofcomfort</a:t>
            </a:r>
            <a:r>
              <a:rPr lang="en-US" baseline="0" dirty="0"/>
              <a:t> hashtag on Twitter, Instagram, YouTube etc.</a:t>
            </a:r>
          </a:p>
        </p:txBody>
      </p:sp>
      <p:sp>
        <p:nvSpPr>
          <p:cNvPr id="4" name="Slide Number Placeholder 3"/>
          <p:cNvSpPr>
            <a:spLocks noGrp="1"/>
          </p:cNvSpPr>
          <p:nvPr>
            <p:ph type="sldNum" sz="quarter" idx="10"/>
          </p:nvPr>
        </p:nvSpPr>
        <p:spPr/>
        <p:txBody>
          <a:bodyPr/>
          <a:lstStyle/>
          <a:p>
            <a:fld id="{BCD7F876-720F-4E61-B5D4-A17306ADB626}" type="slidenum">
              <a:rPr lang="en-US" smtClean="0"/>
              <a:t>168</a:t>
            </a:fld>
            <a:endParaRPr lang="en-US"/>
          </a:p>
        </p:txBody>
      </p:sp>
    </p:spTree>
    <p:extLst>
      <p:ext uri="{BB962C8B-B14F-4D97-AF65-F5344CB8AC3E}">
        <p14:creationId xmlns:p14="http://schemas.microsoft.com/office/powerpoint/2010/main" val="29008305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Previously I recommended</a:t>
            </a:r>
            <a:r>
              <a:rPr lang="en-US" baseline="0" dirty="0"/>
              <a:t> Terry Gross and </a:t>
            </a:r>
            <a:r>
              <a:rPr lang="en-US" baseline="0" dirty="0" err="1"/>
              <a:t>Preet</a:t>
            </a:r>
            <a:r>
              <a:rPr lang="en-US" baseline="0" dirty="0"/>
              <a:t> </a:t>
            </a:r>
            <a:r>
              <a:rPr lang="en-US" baseline="0" dirty="0" err="1"/>
              <a:t>Bhara</a:t>
            </a:r>
            <a:r>
              <a:rPr lang="en-US" baseline="0" dirty="0"/>
              <a:t> as excellent podcast interviewers. Here is one more.</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171</a:t>
            </a:fld>
            <a:endParaRPr lang="en-US"/>
          </a:p>
        </p:txBody>
      </p:sp>
    </p:spTree>
    <p:extLst>
      <p:ext uri="{BB962C8B-B14F-4D97-AF65-F5344CB8AC3E}">
        <p14:creationId xmlns:p14="http://schemas.microsoft.com/office/powerpoint/2010/main" val="31207560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173</a:t>
            </a:fld>
            <a:endParaRPr lang="en-US"/>
          </a:p>
        </p:txBody>
      </p:sp>
    </p:spTree>
    <p:extLst>
      <p:ext uri="{BB962C8B-B14F-4D97-AF65-F5344CB8AC3E}">
        <p14:creationId xmlns:p14="http://schemas.microsoft.com/office/powerpoint/2010/main" val="14479351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seen</a:t>
            </a:r>
            <a:r>
              <a:rPr lang="en-US" baseline="0" dirty="0"/>
              <a:t> what happens when you request, retrieve and display a simple Web page, but modern Web pages contain embedded images, video, audio and programs and each embedded object requires a separate request from the client to the server and subsequent file transfer from the server to the client.</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175</a:t>
            </a:fld>
            <a:endParaRPr lang="en-US"/>
          </a:p>
        </p:txBody>
      </p:sp>
    </p:spTree>
    <p:extLst>
      <p:ext uri="{BB962C8B-B14F-4D97-AF65-F5344CB8AC3E}">
        <p14:creationId xmlns:p14="http://schemas.microsoft.com/office/powerpoint/2010/main" val="26574466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a:t>
            </a:r>
            <a:r>
              <a:rPr lang="en-US" baseline="0" dirty="0"/>
              <a:t> assignments this week illustrate multi-layer images and transparency. You will also learn to use the Magic Wand tool to select irregular shapes.</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176</a:t>
            </a:fld>
            <a:endParaRPr lang="en-US"/>
          </a:p>
        </p:txBody>
      </p:sp>
    </p:spTree>
    <p:extLst>
      <p:ext uri="{BB962C8B-B14F-4D97-AF65-F5344CB8AC3E}">
        <p14:creationId xmlns:p14="http://schemas.microsoft.com/office/powerpoint/2010/main" val="28358996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copyright restrictions,  Audacity cannot export</a:t>
            </a:r>
            <a:r>
              <a:rPr lang="en-US" baseline="0" dirty="0"/>
              <a:t> files in the popular .mp3 format when you first install it.</a:t>
            </a:r>
          </a:p>
          <a:p>
            <a:endParaRPr lang="en-US" baseline="0" dirty="0"/>
          </a:p>
          <a:p>
            <a:r>
              <a:rPr lang="en-US" baseline="0" dirty="0"/>
              <a:t>So, the first time you try to export an .mp3 file, it will pop up the dialog box on the right.</a:t>
            </a:r>
          </a:p>
          <a:p>
            <a:endParaRPr lang="en-US" baseline="0" dirty="0"/>
          </a:p>
          <a:p>
            <a:r>
              <a:rPr lang="en-US" baseline="0" dirty="0"/>
              <a:t>If you just click OK and do what it says, it will download and install the .mp3 encoder.</a:t>
            </a:r>
          </a:p>
          <a:p>
            <a:endParaRPr lang="en-US" baseline="0" dirty="0"/>
          </a:p>
          <a:p>
            <a:r>
              <a:rPr lang="en-US" baseline="0" dirty="0"/>
              <a:t>You only have to do this once – the first time you export a file.</a:t>
            </a:r>
          </a:p>
          <a:p>
            <a:endParaRPr lang="en-US" baseline="0" dirty="0"/>
          </a:p>
          <a:p>
            <a:r>
              <a:rPr lang="en-US" baseline="0" dirty="0"/>
              <a:t>Note that saving a project is not the same as exporting an audio file.</a:t>
            </a:r>
          </a:p>
          <a:p>
            <a:endParaRPr lang="en-US" baseline="0" dirty="0"/>
          </a:p>
          <a:p>
            <a:r>
              <a:rPr lang="en-US" baseline="0" dirty="0"/>
              <a:t>When you save a project, it saves your initial recording and all of the changes in the editing history.</a:t>
            </a:r>
          </a:p>
          <a:p>
            <a:endParaRPr lang="en-US" baseline="0" dirty="0"/>
          </a:p>
          <a:p>
            <a:r>
              <a:rPr lang="en-US" baseline="0" dirty="0"/>
              <a:t>That way, you can work on a project, save it, and later pick up where </a:t>
            </a:r>
            <a:r>
              <a:rPr lang="en-US" baseline="0"/>
              <a:t>you left off.</a:t>
            </a:r>
            <a:endParaRPr lang="en-US" dirty="0"/>
          </a:p>
        </p:txBody>
      </p:sp>
      <p:sp>
        <p:nvSpPr>
          <p:cNvPr id="4" name="Slide Number Placeholder 3"/>
          <p:cNvSpPr>
            <a:spLocks noGrp="1"/>
          </p:cNvSpPr>
          <p:nvPr>
            <p:ph type="sldNum" sz="quarter" idx="10"/>
          </p:nvPr>
        </p:nvSpPr>
        <p:spPr/>
        <p:txBody>
          <a:bodyPr/>
          <a:lstStyle/>
          <a:p>
            <a:fld id="{BCD7F876-720F-4E61-B5D4-A17306ADB626}" type="slidenum">
              <a:rPr lang="en-US" smtClean="0"/>
              <a:t>177</a:t>
            </a:fld>
            <a:endParaRPr lang="en-US"/>
          </a:p>
        </p:txBody>
      </p:sp>
    </p:spTree>
    <p:extLst>
      <p:ext uri="{BB962C8B-B14F-4D97-AF65-F5344CB8AC3E}">
        <p14:creationId xmlns:p14="http://schemas.microsoft.com/office/powerpoint/2010/main" val="10759722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0F4B2E50-ADD5-49B0-8DD9-C92C0FF77347}" type="slidenum">
              <a:rPr lang="en-US" smtClean="0"/>
              <a:t>180</a:t>
            </a:fld>
            <a:endParaRPr lang="en-US" dirty="0"/>
          </a:p>
        </p:txBody>
      </p:sp>
    </p:spTree>
    <p:extLst>
      <p:ext uri="{BB962C8B-B14F-4D97-AF65-F5344CB8AC3E}">
        <p14:creationId xmlns:p14="http://schemas.microsoft.com/office/powerpoint/2010/main" val="40520208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D7F876-720F-4E61-B5D4-A17306ADB626}" type="slidenum">
              <a:rPr lang="en-US" smtClean="0"/>
              <a:t>183</a:t>
            </a:fld>
            <a:endParaRPr lang="en-US"/>
          </a:p>
        </p:txBody>
      </p:sp>
    </p:spTree>
    <p:extLst>
      <p:ext uri="{BB962C8B-B14F-4D97-AF65-F5344CB8AC3E}">
        <p14:creationId xmlns:p14="http://schemas.microsoft.com/office/powerpoint/2010/main" val="10336568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rocket had been flown three times prior to this launch, It is now news when they fail to reuse a rocket. No other company has succeeded in recovering a rocket that reached orbit altitude, but eventually others will too. SpaceX has a big lead, but it is not forever.</a:t>
            </a:r>
          </a:p>
        </p:txBody>
      </p:sp>
      <p:sp>
        <p:nvSpPr>
          <p:cNvPr id="4" name="Slide Number Placeholder 3"/>
          <p:cNvSpPr>
            <a:spLocks noGrp="1"/>
          </p:cNvSpPr>
          <p:nvPr>
            <p:ph type="sldNum" sz="quarter" idx="5"/>
          </p:nvPr>
        </p:nvSpPr>
        <p:spPr/>
        <p:txBody>
          <a:bodyPr/>
          <a:lstStyle/>
          <a:p>
            <a:fld id="{BCD7F876-720F-4E61-B5D4-A17306ADB626}" type="slidenum">
              <a:rPr lang="en-US" smtClean="0"/>
              <a:t>184</a:t>
            </a:fld>
            <a:endParaRPr lang="en-US"/>
          </a:p>
        </p:txBody>
      </p:sp>
    </p:spTree>
    <p:extLst>
      <p:ext uri="{BB962C8B-B14F-4D97-AF65-F5344CB8AC3E}">
        <p14:creationId xmlns:p14="http://schemas.microsoft.com/office/powerpoint/2010/main" val="3111130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a:t>
            </a:r>
            <a:r>
              <a:rPr lang="en-US" baseline="0" dirty="0"/>
              <a:t> decide to stop the class, be sure to officially drop or your grade will be a U – equivalent to an F – and I cannot change it.</a:t>
            </a:r>
          </a:p>
          <a:p>
            <a:endParaRPr lang="en-US" baseline="0" dirty="0"/>
          </a:p>
          <a:p>
            <a:r>
              <a:rPr lang="en-US" baseline="0" dirty="0"/>
              <a:t>If you are taking this class to fulfill a requirement and are not really interested in the topic, remember that it is pretty easy to get a C, so put your effort into a class that you find interesting or relevant to </a:t>
            </a:r>
            <a:r>
              <a:rPr lang="en-US" baseline="0"/>
              <a:t>your career.</a:t>
            </a:r>
            <a:endParaRPr lang="en-US" dirty="0"/>
          </a:p>
        </p:txBody>
      </p:sp>
      <p:sp>
        <p:nvSpPr>
          <p:cNvPr id="4" name="Slide Number Placeholder 3"/>
          <p:cNvSpPr>
            <a:spLocks noGrp="1"/>
          </p:cNvSpPr>
          <p:nvPr>
            <p:ph type="sldNum" sz="quarter" idx="10"/>
          </p:nvPr>
        </p:nvSpPr>
        <p:spPr/>
        <p:txBody>
          <a:bodyPr/>
          <a:lstStyle/>
          <a:p>
            <a:fld id="{2F98FB1E-89B5-49BE-90D0-A8AE86A0F53C}" type="slidenum">
              <a:rPr lang="en-US" smtClean="0"/>
              <a:t>16</a:t>
            </a:fld>
            <a:endParaRPr lang="en-US" dirty="0"/>
          </a:p>
        </p:txBody>
      </p:sp>
    </p:spTree>
    <p:extLst>
      <p:ext uri="{BB962C8B-B14F-4D97-AF65-F5344CB8AC3E}">
        <p14:creationId xmlns:p14="http://schemas.microsoft.com/office/powerpoint/2010/main" val="10011309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D7F876-720F-4E61-B5D4-A17306ADB626}" type="slidenum">
              <a:rPr lang="en-US" smtClean="0"/>
              <a:t>186</a:t>
            </a:fld>
            <a:endParaRPr lang="en-US"/>
          </a:p>
        </p:txBody>
      </p:sp>
    </p:spTree>
    <p:extLst>
      <p:ext uri="{BB962C8B-B14F-4D97-AF65-F5344CB8AC3E}">
        <p14:creationId xmlns:p14="http://schemas.microsoft.com/office/powerpoint/2010/main" val="1495726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Times New Roman" pitchFamily="18" charset="0"/>
              </a:rPr>
              <a:t>The original on the left </a:t>
            </a:r>
            <a:r>
              <a:rPr lang="en-US" sz="1200" kern="1200" baseline="0" dirty="0">
                <a:solidFill>
                  <a:schemeClr val="tx1"/>
                </a:solidFill>
                <a:latin typeface="+mn-lt"/>
                <a:ea typeface="+mn-ea"/>
                <a:cs typeface="Times New Roman" pitchFamily="18" charset="0"/>
              </a:rPr>
              <a:t>359 by 381 pixels and </a:t>
            </a:r>
            <a:r>
              <a:rPr lang="en-US" sz="1200" kern="1200" dirty="0">
                <a:solidFill>
                  <a:schemeClr val="tx1"/>
                </a:solidFill>
                <a:latin typeface="+mn-lt"/>
                <a:ea typeface="+mn-ea"/>
                <a:cs typeface="Times New Roman" pitchFamily="18" charset="0"/>
              </a:rPr>
              <a:t>106 kilobytes..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Times New Roman" pitchFamily="18" charset="0"/>
              </a:rPr>
              <a:t>The compressed version on the right is also 359 by 381, but it is only  </a:t>
            </a:r>
            <a:r>
              <a:rPr kumimoji="0" lang="en-US" sz="1200" b="0" i="0" u="none" strike="noStrike" kern="1200" cap="none" spc="0" normalizeH="0" baseline="0" noProof="0" dirty="0">
                <a:ln>
                  <a:noFill/>
                </a:ln>
                <a:solidFill>
                  <a:prstClr val="black"/>
                </a:solidFill>
                <a:effectLst/>
                <a:uLnTx/>
                <a:uFillTx/>
                <a:latin typeface="+mn-lt"/>
                <a:ea typeface="+mn-ea"/>
                <a:cs typeface="Times New Roman" pitchFamily="18" charset="0"/>
              </a:rPr>
              <a:t>10.7 kilobytes, a 90% reduction in file size, Lucas’ forehead looks a little mottled and the highlight in his hair is a bit less pronounced.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Times New Roman" pitchFamily="18" charset="0"/>
              </a:rPr>
              <a:t>Still, at first glance, the difference between the original and the compressed version is pretty small.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Times New Roman" pitchFamily="18" charset="0"/>
              </a:rPr>
              <a:t>When the changes are subtle, you need to focus on specific detail to spot differences.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Times New Roman" pitchFamily="18" charset="0"/>
              </a:rPr>
              <a:t>The application and users expected viewing device will determine the amount of compression you can get away with.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Times New Roman" pitchFamily="18" charset="0"/>
              </a:rPr>
              <a:t>If an image is a minor illustration on a page, compress it strongly. If it Is for a high quality Web site like National Geographic, don’t compress it at all.</a:t>
            </a:r>
          </a:p>
          <a:p>
            <a:endParaRPr lang="en-US" dirty="0"/>
          </a:p>
        </p:txBody>
      </p:sp>
      <p:sp>
        <p:nvSpPr>
          <p:cNvPr id="4" name="Slide Number Placeholder 3"/>
          <p:cNvSpPr>
            <a:spLocks noGrp="1"/>
          </p:cNvSpPr>
          <p:nvPr>
            <p:ph type="sldNum" sz="quarter" idx="5"/>
          </p:nvPr>
        </p:nvSpPr>
        <p:spPr/>
        <p:txBody>
          <a:bodyPr/>
          <a:lstStyle/>
          <a:p>
            <a:fld id="{BCD7F876-720F-4E61-B5D4-A17306ADB626}" type="slidenum">
              <a:rPr lang="en-US" smtClean="0"/>
              <a:t>188</a:t>
            </a:fld>
            <a:endParaRPr lang="en-US"/>
          </a:p>
        </p:txBody>
      </p:sp>
    </p:spTree>
    <p:extLst>
      <p:ext uri="{BB962C8B-B14F-4D97-AF65-F5344CB8AC3E}">
        <p14:creationId xmlns:p14="http://schemas.microsoft.com/office/powerpoint/2010/main" val="41344832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Times New Roman" pitchFamily="18" charset="0"/>
              </a:rPr>
              <a:t>This compressed image is down to 3.8 kilobytes, a 96% reduction in file size.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j-lt"/>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Times New Roman" pitchFamily="18" charset="0"/>
              </a:rPr>
              <a:t>The pixilation is obvious.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j-lt"/>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Times New Roman" pitchFamily="18" charset="0"/>
              </a:rPr>
              <a:t>We have thrown away most of the information in the picture.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j-lt"/>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Times New Roman" pitchFamily="18" charset="0"/>
              </a:rPr>
              <a:t>Note that the size of the image has remained the same – </a:t>
            </a:r>
            <a:r>
              <a:rPr lang="en-US" sz="2000" baseline="0" dirty="0">
                <a:latin typeface="+mj-lt"/>
                <a:cs typeface="Times New Roman" pitchFamily="18" charset="0"/>
              </a:rPr>
              <a:t>359 by 381 pixels.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aseline="0" dirty="0">
              <a:latin typeface="+mj-lt"/>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latin typeface="+mj-lt"/>
                <a:cs typeface="Times New Roman" pitchFamily="18" charset="0"/>
              </a:rPr>
              <a:t>The information loss was due to a reduction in the size of the color palette -- the number of different colors a given pixel could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aseline="0" dirty="0">
              <a:latin typeface="+mj-lt"/>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latin typeface="+mj-lt"/>
                <a:cs typeface="Times New Roman" pitchFamily="18" charset="0"/>
              </a:rPr>
              <a:t>For example there are only five shades of brown in Lucas’ face in the compressed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aseline="0" dirty="0">
              <a:latin typeface="+mj-lt"/>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latin typeface="+mj-lt"/>
                <a:cs typeface="Times New Roman" pitchFamily="18" charset="0"/>
              </a:rPr>
              <a:t>When we looked at text-encoding another example of the same thing – each character in a text message conveys more information if it is from a 128-character alphabet than if it is from a 64-character alphabet.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aseline="0" dirty="0">
              <a:latin typeface="+mj-lt"/>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latin typeface="+mj-lt"/>
                <a:cs typeface="Times New Roman" pitchFamily="18" charset="0"/>
              </a:rPr>
              <a:t>Loss of variety, means no information even with the same number of pixels.</a:t>
            </a:r>
          </a:p>
        </p:txBody>
      </p:sp>
      <p:sp>
        <p:nvSpPr>
          <p:cNvPr id="4" name="Slide Number Placeholder 3"/>
          <p:cNvSpPr>
            <a:spLocks noGrp="1"/>
          </p:cNvSpPr>
          <p:nvPr>
            <p:ph type="sldNum" sz="quarter" idx="10"/>
          </p:nvPr>
        </p:nvSpPr>
        <p:spPr/>
        <p:txBody>
          <a:bodyPr/>
          <a:lstStyle/>
          <a:p>
            <a:fld id="{5DC71822-4C48-4054-802C-DE4A10B77D14}" type="slidenum">
              <a:rPr lang="en-US" smtClean="0"/>
              <a:t>189</a:t>
            </a:fld>
            <a:endParaRPr lang="en-US"/>
          </a:p>
        </p:txBody>
      </p:sp>
    </p:spTree>
    <p:extLst>
      <p:ext uri="{BB962C8B-B14F-4D97-AF65-F5344CB8AC3E}">
        <p14:creationId xmlns:p14="http://schemas.microsoft.com/office/powerpoint/2010/main" val="7440285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99B03C-B6EB-4E26-AFAF-646DA629A470}" type="slidenum">
              <a:rPr lang="en-US"/>
              <a:pPr/>
              <a:t>190</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sz="2000" dirty="0"/>
              <a:t>All data and program files </a:t>
            </a:r>
            <a:r>
              <a:rPr lang="en-US" sz="2000" baseline="0" dirty="0"/>
              <a:t>can be compressed, and information may (or may not) be lost during compression.</a:t>
            </a:r>
          </a:p>
          <a:p>
            <a:endParaRPr lang="en-US" sz="2000" baseline="0" dirty="0"/>
          </a:p>
          <a:p>
            <a:r>
              <a:rPr lang="en-US" sz="2000" baseline="0" dirty="0"/>
              <a:t>In most image, audio and video applications, we can afford </a:t>
            </a:r>
            <a:r>
              <a:rPr lang="en-US" sz="2000" baseline="0" dirty="0" err="1"/>
              <a:t>lossy</a:t>
            </a:r>
            <a:r>
              <a:rPr lang="en-US" sz="2000" baseline="0" dirty="0"/>
              <a:t> compression, in which some information is lost.</a:t>
            </a:r>
          </a:p>
          <a:p>
            <a:endParaRPr lang="en-US" sz="2000" baseline="0" dirty="0"/>
          </a:p>
          <a:p>
            <a:r>
              <a:rPr lang="en-US" sz="2000" baseline="0" dirty="0"/>
              <a:t>With </a:t>
            </a:r>
            <a:r>
              <a:rPr lang="en-US" sz="2000" baseline="0" dirty="0" err="1"/>
              <a:t>lossy</a:t>
            </a:r>
            <a:r>
              <a:rPr lang="en-US" sz="2000" baseline="0" dirty="0"/>
              <a:t> compression, there will be a tradeoff between file sized and the quality of the result.</a:t>
            </a:r>
          </a:p>
          <a:p>
            <a:endParaRPr lang="en-US" sz="2000" baseline="0" dirty="0"/>
          </a:p>
          <a:p>
            <a:r>
              <a:rPr lang="en-US" sz="2000" baseline="0" dirty="0"/>
              <a:t>If we are compressing other data types, for example a program or text or numeric data, we require </a:t>
            </a:r>
            <a:r>
              <a:rPr lang="en-US" sz="2000" b="1" baseline="0" dirty="0"/>
              <a:t>lossless</a:t>
            </a:r>
            <a:r>
              <a:rPr lang="en-US" sz="2000" baseline="0" dirty="0"/>
              <a:t> compression.</a:t>
            </a:r>
          </a:p>
          <a:p>
            <a:endParaRPr lang="en-US" sz="2000" baseline="0" dirty="0"/>
          </a:p>
          <a:p>
            <a:r>
              <a:rPr lang="en-US" sz="2000" baseline="0" dirty="0"/>
              <a:t>With lossless compression, the file can be de-compressed to create an </a:t>
            </a:r>
            <a:r>
              <a:rPr lang="en-US" sz="2000" b="1" baseline="0" dirty="0"/>
              <a:t>exact</a:t>
            </a:r>
            <a:r>
              <a:rPr lang="en-US" sz="2000" baseline="0" dirty="0"/>
              <a:t> </a:t>
            </a:r>
            <a:r>
              <a:rPr lang="en-US" sz="2000" b="1" baseline="0" dirty="0"/>
              <a:t>duplicate</a:t>
            </a:r>
            <a:r>
              <a:rPr lang="en-US" sz="2000" baseline="0" dirty="0"/>
              <a:t> of the original.</a:t>
            </a:r>
          </a:p>
          <a:p>
            <a:endParaRPr lang="en-US" sz="2000" baseline="0" dirty="0"/>
          </a:p>
          <a:p>
            <a:r>
              <a:rPr lang="en-US" sz="2000" baseline="0" dirty="0"/>
              <a:t>No information is lost during compression.</a:t>
            </a:r>
          </a:p>
        </p:txBody>
      </p:sp>
    </p:spTree>
    <p:extLst>
      <p:ext uri="{BB962C8B-B14F-4D97-AF65-F5344CB8AC3E}">
        <p14:creationId xmlns:p14="http://schemas.microsoft.com/office/powerpoint/2010/main" val="40975613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5499E7-FC2A-483C-8966-401BF7A0FC46}" type="slidenum">
              <a:rPr lang="en-US"/>
              <a:pPr/>
              <a:t>191</a:t>
            </a:fld>
            <a:endParaRPr lang="en-US" dirty="0"/>
          </a:p>
        </p:txBody>
      </p:sp>
      <p:sp>
        <p:nvSpPr>
          <p:cNvPr id="71682" name="Rectangle 2"/>
          <p:cNvSpPr>
            <a:spLocks noGrp="1" noRot="1" noChangeAspect="1" noChangeArrowheads="1" noTextEdit="1"/>
          </p:cNvSpPr>
          <p:nvPr>
            <p:ph type="sldImg"/>
          </p:nvPr>
        </p:nvSpPr>
        <p:spPr>
          <a:xfrm>
            <a:off x="381000" y="685800"/>
            <a:ext cx="6096000" cy="3429000"/>
          </a:xfrm>
          <a:ln/>
        </p:spPr>
      </p:sp>
      <p:sp>
        <p:nvSpPr>
          <p:cNvPr id="71683" name="Rectangle 3"/>
          <p:cNvSpPr>
            <a:spLocks noGrp="1" noChangeArrowheads="1"/>
          </p:cNvSpPr>
          <p:nvPr>
            <p:ph type="body" idx="1"/>
          </p:nvPr>
        </p:nvSpPr>
        <p:spPr/>
        <p:txBody>
          <a:bodyPr/>
          <a:lstStyle/>
          <a:p>
            <a:r>
              <a:rPr lang="en-US" sz="2000" baseline="0" dirty="0"/>
              <a:t>With a laptop or desktop computer, the user interacts with the input and output devices, for example typing information on a keyboard, pointing at the screen with a mouse, or reading printed or displayed information.</a:t>
            </a:r>
          </a:p>
          <a:p>
            <a:endParaRPr lang="en-US" sz="2000" baseline="0" dirty="0"/>
          </a:p>
          <a:p>
            <a:r>
              <a:rPr lang="en-US" sz="2000" baseline="0" dirty="0"/>
              <a:t>The computers that are embedded in special purpose devices have the same functional components, but the inputs, outputs or both are often to and from things,  not people.</a:t>
            </a:r>
          </a:p>
          <a:p>
            <a:endParaRPr lang="en-US" sz="2000" baseline="0" dirty="0"/>
          </a:p>
          <a:p>
            <a:r>
              <a:rPr lang="en-US" sz="2000" baseline="0" dirty="0"/>
              <a:t>Computers can acquire data from </a:t>
            </a:r>
            <a:r>
              <a:rPr lang="en-US" sz="2000" b="1" baseline="0" dirty="0"/>
              <a:t>sensors</a:t>
            </a:r>
            <a:r>
              <a:rPr lang="en-US" sz="2000" baseline="0" dirty="0"/>
              <a:t> of temperature, altitude, orientation, acceleration, speed, moisture, cameras, etc. etc.</a:t>
            </a:r>
          </a:p>
          <a:p>
            <a:endParaRPr lang="en-US" sz="2000" baseline="0" dirty="0"/>
          </a:p>
          <a:p>
            <a:r>
              <a:rPr lang="en-US" sz="2000" baseline="0" dirty="0"/>
              <a:t>They can output commands to </a:t>
            </a:r>
            <a:r>
              <a:rPr lang="en-US" sz="2000" b="1" baseline="0" dirty="0"/>
              <a:t>effectors</a:t>
            </a:r>
            <a:r>
              <a:rPr lang="en-US" sz="2000" baseline="0" dirty="0"/>
              <a:t> – start motors, turn off lights, turn on air conditioning, stop a car, open an elevator door, etc. etc.</a:t>
            </a:r>
          </a:p>
          <a:p>
            <a:endParaRPr lang="en-US" sz="2000" baseline="0" dirty="0"/>
          </a:p>
          <a:p>
            <a:r>
              <a:rPr lang="en-US" sz="2000" baseline="0" dirty="0"/>
              <a:t>Note that we distinguish between two types of memory, ROM and RAM. </a:t>
            </a:r>
          </a:p>
          <a:p>
            <a:endParaRPr lang="en-US" sz="2000" baseline="0" dirty="0"/>
          </a:p>
          <a:p>
            <a:r>
              <a:rPr lang="en-US" sz="2000" baseline="0" dirty="0"/>
              <a:t>These are acronyms from the early days of computing – read-only memory and random-access memory.</a:t>
            </a:r>
          </a:p>
          <a:p>
            <a:endParaRPr lang="en-US" sz="2000" baseline="0" dirty="0"/>
          </a:p>
          <a:p>
            <a:r>
              <a:rPr lang="en-US" sz="2000" baseline="0" dirty="0"/>
              <a:t>We have been talking about RAM throughout the semester – it is the memory that holds the programs and data a computer is currently working on. As such it changes whenever a user enters some new data or starts a new program. Phones, laptops, etc. are general purpose devices and their programs can easily and quickly be changed.</a:t>
            </a:r>
          </a:p>
          <a:p>
            <a:endParaRPr lang="en-US" sz="2000" baseline="0" dirty="0"/>
          </a:p>
          <a:p>
            <a:r>
              <a:rPr lang="en-US" sz="2000" baseline="0" dirty="0"/>
              <a:t>ROM does not change., which is fine for a computer that is embedded inside a device. You never use your microwave oven as a word processor or audio editor  – it just cooks food and is preprogrammed at the factory. </a:t>
            </a:r>
          </a:p>
          <a:p>
            <a:endParaRPr lang="en-US" sz="2000" baseline="0" dirty="0"/>
          </a:p>
          <a:p>
            <a:endParaRPr lang="en-US" sz="2000" baseline="0" dirty="0"/>
          </a:p>
        </p:txBody>
      </p:sp>
    </p:spTree>
    <p:extLst>
      <p:ext uri="{BB962C8B-B14F-4D97-AF65-F5344CB8AC3E}">
        <p14:creationId xmlns:p14="http://schemas.microsoft.com/office/powerpoint/2010/main" val="19067002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BF897C-6F1D-444B-933B-FE4DF54FA7DB}" type="slidenum">
              <a:rPr lang="en-US"/>
              <a:pPr/>
              <a:t>192</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r>
              <a:rPr lang="en-US" sz="2000" baseline="0" dirty="0"/>
              <a:t>But, before it can be processed by a computer, the this analog signal must be converted to digital data.</a:t>
            </a:r>
          </a:p>
          <a:p>
            <a:endParaRPr lang="en-US" sz="2000" baseline="0" dirty="0"/>
          </a:p>
          <a:p>
            <a:r>
              <a:rPr lang="en-US" sz="2000" baseline="0" dirty="0"/>
              <a:t>So, b</a:t>
            </a:r>
            <a:r>
              <a:rPr lang="en-US" sz="2000" dirty="0"/>
              <a:t>efore we talk about sound recording, we need to distinguish between</a:t>
            </a:r>
            <a:r>
              <a:rPr lang="en-US" sz="2000" baseline="0" dirty="0"/>
              <a:t> analog and digital data.</a:t>
            </a:r>
          </a:p>
          <a:p>
            <a:endParaRPr lang="en-US" sz="2000" baseline="0" dirty="0"/>
          </a:p>
          <a:p>
            <a:r>
              <a:rPr lang="en-US" sz="2000" baseline="0" dirty="0"/>
              <a:t>To start, which of these clocks is digital and which is analog?</a:t>
            </a:r>
          </a:p>
          <a:p>
            <a:endParaRPr lang="en-US" sz="2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Which clock is the closest analog to the physical world?</a:t>
            </a:r>
          </a:p>
          <a:p>
            <a:endParaRPr lang="en-US" sz="2000" baseline="0" dirty="0"/>
          </a:p>
          <a:p>
            <a:r>
              <a:rPr lang="en-US" sz="2000" baseline="0" dirty="0"/>
              <a:t>Run the animation and try to answer the question before you go on.</a:t>
            </a:r>
          </a:p>
        </p:txBody>
      </p:sp>
    </p:spTree>
    <p:extLst>
      <p:ext uri="{BB962C8B-B14F-4D97-AF65-F5344CB8AC3E}">
        <p14:creationId xmlns:p14="http://schemas.microsoft.com/office/powerpoint/2010/main" val="4325139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C71822-4C48-4054-802C-DE4A10B77D14}" type="slidenum">
              <a:rPr lang="en-US" smtClean="0"/>
              <a:t>193</a:t>
            </a:fld>
            <a:endParaRPr lang="en-US"/>
          </a:p>
        </p:txBody>
      </p:sp>
    </p:spTree>
    <p:extLst>
      <p:ext uri="{BB962C8B-B14F-4D97-AF65-F5344CB8AC3E}">
        <p14:creationId xmlns:p14="http://schemas.microsoft.com/office/powerpoint/2010/main" val="28116321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94034A-7402-4AA5-82DF-15D0115822A5}" type="slidenum">
              <a:rPr lang="en-US"/>
              <a:pPr/>
              <a:t>194</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sz="2000" dirty="0"/>
              <a:t>The clock</a:t>
            </a:r>
            <a:r>
              <a:rPr lang="en-US" sz="2000" baseline="0" dirty="0"/>
              <a:t> on the left is digital because it jumps from second to second, while the right hand clock runs smoothly between seconds</a:t>
            </a:r>
          </a:p>
          <a:p>
            <a:endParaRPr lang="en-US" sz="2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Digital data is discreet and jumpy, not smooth and continuous.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The digital clock cannot</a:t>
            </a:r>
            <a:r>
              <a:rPr lang="en-US" sz="2000" baseline="0" dirty="0"/>
              <a:t> show the time between seconds, so it must round off to the nearest second.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a:t>It reads </a:t>
            </a:r>
            <a:r>
              <a:rPr lang="en-US" sz="2000" i="1" baseline="0" dirty="0"/>
              <a:t>01</a:t>
            </a:r>
            <a:r>
              <a:rPr lang="en-US" sz="2000" baseline="0" dirty="0"/>
              <a:t> until the half-way point between </a:t>
            </a:r>
            <a:r>
              <a:rPr lang="en-US" sz="2000" i="1" baseline="0" dirty="0"/>
              <a:t>01</a:t>
            </a:r>
            <a:r>
              <a:rPr lang="en-US" sz="2000" baseline="0" dirty="0"/>
              <a:t> and </a:t>
            </a:r>
            <a:r>
              <a:rPr lang="en-US" sz="2000" i="1" baseline="0" dirty="0"/>
              <a:t>02</a:t>
            </a:r>
            <a:r>
              <a:rPr lang="en-US" sz="2000" baseline="0" dirty="0"/>
              <a:t>, then jumps abruptly to </a:t>
            </a:r>
            <a:r>
              <a:rPr lang="en-US" sz="2000" i="1" baseline="0" dirty="0"/>
              <a:t>02</a:t>
            </a:r>
            <a:r>
              <a:rPr lang="en-US" sz="200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a:t>We will see that when we convert analog to digital data, this rounding causes a degree of inaccuracy.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a:t>Now, lets look at the audio recording process.</a:t>
            </a:r>
            <a:endParaRPr lang="en-US" sz="2000" dirty="0"/>
          </a:p>
        </p:txBody>
      </p:sp>
    </p:spTree>
    <p:extLst>
      <p:ext uri="{BB962C8B-B14F-4D97-AF65-F5344CB8AC3E}">
        <p14:creationId xmlns:p14="http://schemas.microsoft.com/office/powerpoint/2010/main" val="39571794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77CED5-6B5B-4A07-BD5B-B50B2223B4A4}" type="slidenum">
              <a:rPr lang="en-US"/>
              <a:pPr/>
              <a:t>196</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sz="2000" dirty="0"/>
              <a:t>A microphone converts</a:t>
            </a:r>
            <a:r>
              <a:rPr lang="en-US" sz="2000" baseline="0" dirty="0"/>
              <a:t> the sound it picks up into a continuously varying voltage.</a:t>
            </a:r>
          </a:p>
          <a:p>
            <a:endParaRPr lang="en-US" sz="2000" baseline="0" dirty="0"/>
          </a:p>
          <a:p>
            <a:r>
              <a:rPr lang="en-US" sz="2000" baseline="0" dirty="0"/>
              <a:t>That signal is fed to an analog-to-digital converter, a chip that measures the voltage and encodes it as a series of numbers.</a:t>
            </a:r>
          </a:p>
          <a:p>
            <a:endParaRPr lang="en-US" sz="2000" baseline="0" dirty="0"/>
          </a:p>
          <a:p>
            <a:r>
              <a:rPr lang="en-US" sz="2000" baseline="0" dirty="0"/>
              <a:t>Those numbers are fed into a computer, where they can be manipulated using an audio editing program like Audacity.</a:t>
            </a:r>
          </a:p>
          <a:p>
            <a:endParaRPr lang="en-US" sz="2000" baseline="0" dirty="0"/>
          </a:p>
          <a:p>
            <a:r>
              <a:rPr lang="en-US" sz="2000" baseline="0" dirty="0"/>
              <a:t>Playback reverses the process.</a:t>
            </a:r>
          </a:p>
          <a:p>
            <a:endParaRPr lang="en-US" sz="2000" baseline="0" dirty="0"/>
          </a:p>
          <a:p>
            <a:r>
              <a:rPr lang="en-US" sz="2000" baseline="0" dirty="0"/>
              <a:t>The computer outputs the numbers to a digital-to-analog converter which converts them to a continuously varying signal that drives a speaker.</a:t>
            </a:r>
          </a:p>
          <a:p>
            <a:endParaRPr lang="en-US" sz="2000" baseline="0" dirty="0"/>
          </a:p>
          <a:p>
            <a:r>
              <a:rPr lang="en-US" sz="2000" baseline="0" dirty="0"/>
              <a:t>Let’s look more closely at the recording process.</a:t>
            </a:r>
            <a:endParaRPr lang="en-US" sz="2000" dirty="0"/>
          </a:p>
        </p:txBody>
      </p:sp>
    </p:spTree>
    <p:extLst>
      <p:ext uri="{BB962C8B-B14F-4D97-AF65-F5344CB8AC3E}">
        <p14:creationId xmlns:p14="http://schemas.microsoft.com/office/powerpoint/2010/main" val="25305173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E6EE5A-0BDD-4277-9513-708FA5438BF9}" type="slidenum">
              <a:rPr lang="en-US"/>
              <a:pPr/>
              <a:t>197</a:t>
            </a:fld>
            <a:endParaRPr lang="en-US"/>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This data looks random, but it isn’t.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It represents a word – five letters.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Two of the letters have the same code. but – what does 01110010 signify?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We can decipher the message if we know the code that was used.</a:t>
            </a:r>
          </a:p>
        </p:txBody>
      </p:sp>
    </p:spTree>
    <p:extLst>
      <p:ext uri="{BB962C8B-B14F-4D97-AF65-F5344CB8AC3E}">
        <p14:creationId xmlns:p14="http://schemas.microsoft.com/office/powerpoint/2010/main" val="2419885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22C89E1-C492-4AF7-9E7F-106DCB6A72B1}"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813EA-399B-4371-8CC7-D56D05412B50}" type="slidenum">
              <a:rPr lang="en-US" smtClean="0"/>
              <a:t>‹#›</a:t>
            </a:fld>
            <a:endParaRPr lang="en-US"/>
          </a:p>
        </p:txBody>
      </p:sp>
    </p:spTree>
    <p:extLst>
      <p:ext uri="{BB962C8B-B14F-4D97-AF65-F5344CB8AC3E}">
        <p14:creationId xmlns:p14="http://schemas.microsoft.com/office/powerpoint/2010/main" val="2574760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2C89E1-C492-4AF7-9E7F-106DCB6A72B1}"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813EA-399B-4371-8CC7-D56D05412B50}" type="slidenum">
              <a:rPr lang="en-US" smtClean="0"/>
              <a:t>‹#›</a:t>
            </a:fld>
            <a:endParaRPr lang="en-US"/>
          </a:p>
        </p:txBody>
      </p:sp>
    </p:spTree>
    <p:extLst>
      <p:ext uri="{BB962C8B-B14F-4D97-AF65-F5344CB8AC3E}">
        <p14:creationId xmlns:p14="http://schemas.microsoft.com/office/powerpoint/2010/main" val="318876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2C89E1-C492-4AF7-9E7F-106DCB6A72B1}"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813EA-399B-4371-8CC7-D56D05412B50}" type="slidenum">
              <a:rPr lang="en-US" smtClean="0"/>
              <a:t>‹#›</a:t>
            </a:fld>
            <a:endParaRPr lang="en-US"/>
          </a:p>
        </p:txBody>
      </p:sp>
    </p:spTree>
    <p:extLst>
      <p:ext uri="{BB962C8B-B14F-4D97-AF65-F5344CB8AC3E}">
        <p14:creationId xmlns:p14="http://schemas.microsoft.com/office/powerpoint/2010/main" val="3762886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2C89E1-C492-4AF7-9E7F-106DCB6A72B1}"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813EA-399B-4371-8CC7-D56D05412B50}" type="slidenum">
              <a:rPr lang="en-US" smtClean="0"/>
              <a:t>‹#›</a:t>
            </a:fld>
            <a:endParaRPr lang="en-US"/>
          </a:p>
        </p:txBody>
      </p:sp>
    </p:spTree>
    <p:extLst>
      <p:ext uri="{BB962C8B-B14F-4D97-AF65-F5344CB8AC3E}">
        <p14:creationId xmlns:p14="http://schemas.microsoft.com/office/powerpoint/2010/main" val="2979136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2C89E1-C492-4AF7-9E7F-106DCB6A72B1}"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813EA-399B-4371-8CC7-D56D05412B50}" type="slidenum">
              <a:rPr lang="en-US" smtClean="0"/>
              <a:t>‹#›</a:t>
            </a:fld>
            <a:endParaRPr lang="en-US"/>
          </a:p>
        </p:txBody>
      </p:sp>
    </p:spTree>
    <p:extLst>
      <p:ext uri="{BB962C8B-B14F-4D97-AF65-F5344CB8AC3E}">
        <p14:creationId xmlns:p14="http://schemas.microsoft.com/office/powerpoint/2010/main" val="4091982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2C89E1-C492-4AF7-9E7F-106DCB6A72B1}"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813EA-399B-4371-8CC7-D56D05412B50}" type="slidenum">
              <a:rPr lang="en-US" smtClean="0"/>
              <a:t>‹#›</a:t>
            </a:fld>
            <a:endParaRPr lang="en-US"/>
          </a:p>
        </p:txBody>
      </p:sp>
    </p:spTree>
    <p:extLst>
      <p:ext uri="{BB962C8B-B14F-4D97-AF65-F5344CB8AC3E}">
        <p14:creationId xmlns:p14="http://schemas.microsoft.com/office/powerpoint/2010/main" val="391082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2C89E1-C492-4AF7-9E7F-106DCB6A72B1}" type="datetimeFigureOut">
              <a:rPr lang="en-US" smtClean="0"/>
              <a:t>5/6/2020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8813EA-399B-4371-8CC7-D56D05412B50}" type="slidenum">
              <a:rPr lang="en-US" smtClean="0"/>
              <a:t>‹#›</a:t>
            </a:fld>
            <a:endParaRPr lang="en-US"/>
          </a:p>
        </p:txBody>
      </p:sp>
    </p:spTree>
    <p:extLst>
      <p:ext uri="{BB962C8B-B14F-4D97-AF65-F5344CB8AC3E}">
        <p14:creationId xmlns:p14="http://schemas.microsoft.com/office/powerpoint/2010/main" val="3582220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2C89E1-C492-4AF7-9E7F-106DCB6A72B1}" type="datetimeFigureOut">
              <a:rPr lang="en-US" smtClean="0"/>
              <a:t>5/6/2020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8813EA-399B-4371-8CC7-D56D05412B50}" type="slidenum">
              <a:rPr lang="en-US" smtClean="0"/>
              <a:t>‹#›</a:t>
            </a:fld>
            <a:endParaRPr lang="en-US"/>
          </a:p>
        </p:txBody>
      </p:sp>
    </p:spTree>
    <p:extLst>
      <p:ext uri="{BB962C8B-B14F-4D97-AF65-F5344CB8AC3E}">
        <p14:creationId xmlns:p14="http://schemas.microsoft.com/office/powerpoint/2010/main" val="4175854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2C89E1-C492-4AF7-9E7F-106DCB6A72B1}" type="datetimeFigureOut">
              <a:rPr lang="en-US" smtClean="0"/>
              <a:t>5/6/2020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8813EA-399B-4371-8CC7-D56D05412B50}" type="slidenum">
              <a:rPr lang="en-US" smtClean="0"/>
              <a:t>‹#›</a:t>
            </a:fld>
            <a:endParaRPr lang="en-US"/>
          </a:p>
        </p:txBody>
      </p:sp>
    </p:spTree>
    <p:extLst>
      <p:ext uri="{BB962C8B-B14F-4D97-AF65-F5344CB8AC3E}">
        <p14:creationId xmlns:p14="http://schemas.microsoft.com/office/powerpoint/2010/main" val="932811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2C89E1-C492-4AF7-9E7F-106DCB6A72B1}"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813EA-399B-4371-8CC7-D56D05412B50}" type="slidenum">
              <a:rPr lang="en-US" smtClean="0"/>
              <a:t>‹#›</a:t>
            </a:fld>
            <a:endParaRPr lang="en-US"/>
          </a:p>
        </p:txBody>
      </p:sp>
    </p:spTree>
    <p:extLst>
      <p:ext uri="{BB962C8B-B14F-4D97-AF65-F5344CB8AC3E}">
        <p14:creationId xmlns:p14="http://schemas.microsoft.com/office/powerpoint/2010/main" val="2886354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2C89E1-C492-4AF7-9E7F-106DCB6A72B1}"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813EA-399B-4371-8CC7-D56D05412B50}" type="slidenum">
              <a:rPr lang="en-US" smtClean="0"/>
              <a:t>‹#›</a:t>
            </a:fld>
            <a:endParaRPr lang="en-US"/>
          </a:p>
        </p:txBody>
      </p:sp>
    </p:spTree>
    <p:extLst>
      <p:ext uri="{BB962C8B-B14F-4D97-AF65-F5344CB8AC3E}">
        <p14:creationId xmlns:p14="http://schemas.microsoft.com/office/powerpoint/2010/main" val="2793758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2C89E1-C492-4AF7-9E7F-106DCB6A72B1}" type="datetimeFigureOut">
              <a:rPr lang="en-US" smtClean="0"/>
              <a:t>5/6/2020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813EA-399B-4371-8CC7-D56D05412B50}" type="slidenum">
              <a:rPr lang="en-US" smtClean="0"/>
              <a:t>‹#›</a:t>
            </a:fld>
            <a:endParaRPr lang="en-US"/>
          </a:p>
        </p:txBody>
      </p:sp>
    </p:spTree>
    <p:extLst>
      <p:ext uri="{BB962C8B-B14F-4D97-AF65-F5344CB8AC3E}">
        <p14:creationId xmlns:p14="http://schemas.microsoft.com/office/powerpoint/2010/main" val="722592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data.surveygizmo.com/r/56627_5d75ce81a07bc2.84139231"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s://en.wikipedia.org/wiki/SpaceX_Starlink"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s://celestrak.com/cesium/orbit-viz.php?tle=/pub/TLE/catalog.txt&amp;satcat=/pub/satcat.txt&amp;referenceFrame=1" TargetMode="External"/><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hyperlink" Target="https://celestrak.com/cesium/orbit-viz.php?tle=/pub/TLE/catalog.txt&amp;satcat=/pub/satcat.txt&amp;referenceFrame=1"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hyperlink" Target="http://cis471.blogspot.com/2019/11/what-to-expect-from-spacex-starlink.html" TargetMode="Externa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ideo" Target="https://player.vimeo.com/video/338361997" TargetMode="External"/><Relationship Id="rId6" Type="http://schemas.openxmlformats.org/officeDocument/2006/relationships/hyperlink" Target="https://vimeo.com/338361997" TargetMode="External"/><Relationship Id="rId5" Type="http://schemas.openxmlformats.org/officeDocument/2006/relationships/hyperlink" Target="https://www.iau.org/public/themes/satellite-constellations/" TargetMode="External"/><Relationship Id="rId4" Type="http://schemas.openxmlformats.org/officeDocument/2006/relationships/image" Target="../media/image27.png"/></Relationships>
</file>

<file path=ppt/slides/_rels/slide106.xml.rels><?xml version="1.0" encoding="UTF-8" standalone="yes"?>
<Relationships xmlns="http://schemas.openxmlformats.org/package/2006/relationships"><Relationship Id="rId3" Type="http://schemas.openxmlformats.org/officeDocument/2006/relationships/hyperlink" Target="https://podcasts.google.com/?feed=aHR0cHM6Ly9yc3Mud2hvb3Noa2FhLmNvbS9yc3MvcG9kY2FzdC9pZC8xMDMzMA&amp;episode=MjdmODlhMTMtY2I0NC00ODhlLWJkNDAtNDk4NzI0MWQxNDAy&amp;ved=0CAIQkfYCahcKEwigjLHVwNLnAhUAAAAAHQAAAAAQBQ&amp;hl=en"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5.png"/><Relationship Id="rId4" Type="http://schemas.openxmlformats.org/officeDocument/2006/relationships/hyperlink" Target="https://www.ted.com/talks/moriba_jah_the_world_s_first_crowdsourced_space_traffic_monitoring_system?utm_campaign=tedspread&amp;utm_medium=referral&amp;utm_source=tedcomshare"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twitter.com/BigwifiCa/status/1230945971766353920"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png"/></Relationships>
</file>

<file path=ppt/slides/_rels/slide108.xml.rels><?xml version="1.0" encoding="UTF-8" standalone="yes"?>
<Relationships xmlns="http://schemas.openxmlformats.org/package/2006/relationships"><Relationship Id="rId3" Type="http://schemas.openxmlformats.org/officeDocument/2006/relationships/hyperlink" Target="http://memex.org/licklider.pdf"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10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1KmBDCiL7MU&amp;feature=youtu.be&amp;t=4430" TargetMode="External"/><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youtu.be/1KmBDCiL7MU"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hyperlink" Target="https://engage.informa.com/wp/cookie-policy/"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twitter.com/larrypress/status/1220766599424004096" TargetMode="Externa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hyperlink" Target="https://www.theatlantic.com/magazine/archive/2020/03/the-2020-disinformation-war/605530/"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83.jpeg"/><Relationship Id="rId4" Type="http://schemas.openxmlformats.org/officeDocument/2006/relationships/hyperlink" Target="https://www.npr.org/2020/02/11/804811544/journalist-details-brazen-ways-trump-will-use-his-power-to-get-reelected?utm_campaign=storyshare&amp;utm_source=twitter.com&amp;utm_medium=social"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7.xml"/><Relationship Id="rId1" Type="http://schemas.openxmlformats.org/officeDocument/2006/relationships/video" Target="https://www.youtube.com/embed/EfREntgxmDs" TargetMode="External"/><Relationship Id="rId4" Type="http://schemas.openxmlformats.org/officeDocument/2006/relationships/image" Target="../media/image6.png"/></Relationships>
</file>

<file path=ppt/slides/_rels/slide1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6.png"/></Relationships>
</file>

<file path=ppt/slides/_rels/slide12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7.xml"/><Relationship Id="rId1" Type="http://schemas.openxmlformats.org/officeDocument/2006/relationships/video" Target="https://www.youtube.com/embed/o22pLCyj5wI"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video" Target="https://www.youtube.com/embed/T1ue_yhNPzk" TargetMode="External"/><Relationship Id="rId5" Type="http://schemas.openxmlformats.org/officeDocument/2006/relationships/hyperlink" Target="https://www.washingtonpost.com/news/powerpost/paloma/the-technology-202/2019/09/27/the-technology-202-lawmakers-warn-about-threat-of-political-deepfakes-by-creating-one/5d8cfa5288e0fa4b0ec24691/" TargetMode="External"/><Relationship Id="rId4" Type="http://schemas.openxmlformats.org/officeDocument/2006/relationships/image" Target="../media/image89.jpeg"/></Relationships>
</file>

<file path=ppt/slides/_rels/slide128.xml.rels><?xml version="1.0" encoding="UTF-8" standalone="yes"?>
<Relationships xmlns="http://schemas.openxmlformats.org/package/2006/relationships"><Relationship Id="rId3" Type="http://schemas.openxmlformats.org/officeDocument/2006/relationships/hyperlink" Target="https://cafe.com/misinformation-apocalypse-with-hany-farid/"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90.png"/></Relationships>
</file>

<file path=ppt/slides/_rels/slide1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hyperlink" Target="https://www.pbs.org/video/nova-earth-space/" TargetMode="External"/><Relationship Id="rId5" Type="http://schemas.openxmlformats.org/officeDocument/2006/relationships/image" Target="../media/image93.png"/><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kratosdefense.com/constellations-podcast/small-sats-in-space-defense" TargetMode="Externa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s://www.reuters.com/article/us-space-spacex-port/musks-spacex-rocket-production-facility-approved-by-port-of-los-angeles-idUSKBN20K01N" TargetMode="External"/><Relationship Id="rId1" Type="http://schemas.openxmlformats.org/officeDocument/2006/relationships/slideLayout" Target="../slideLayouts/slideLayout7.xml"/><Relationship Id="rId4" Type="http://schemas.openxmlformats.org/officeDocument/2006/relationships/hyperlink" Target="https://www.reddit.com/r/SpaceXLounge/comments/f8m904/fleet_of_100_starships/?utm_source=share&amp;utm_medium=web2x"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7.xml"/><Relationship Id="rId1" Type="http://schemas.openxmlformats.org/officeDocument/2006/relationships/video" Target="https://www.youtube.com/embed/5rzZ2F18MwI" TargetMode="External"/><Relationship Id="rId5" Type="http://schemas.openxmlformats.org/officeDocument/2006/relationships/hyperlink" Target="https://youtu.be/5rzZ2F18MwI" TargetMode="External"/><Relationship Id="rId4" Type="http://schemas.openxmlformats.org/officeDocument/2006/relationships/hyperlink" Target="https://www.ludwig-van.com/toronto/2020/03/22/the-scoop-toronto-symphony-plays-aaron-coplands-appalachian-spring-from-their-homes/" TargetMode="Externa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video" Target="https://www.youtube.com/embed/ci_2ETb3Gj4" TargetMode="External"/><Relationship Id="rId5" Type="http://schemas.openxmlformats.org/officeDocument/2006/relationships/hyperlink" Target="https://www.youtube.com/watch?v=blUSVALW_Z4&amp;feature=youtu.be" TargetMode="External"/><Relationship Id="rId4" Type="http://schemas.openxmlformats.org/officeDocument/2006/relationships/image" Target="../media/image97.jpeg"/></Relationships>
</file>

<file path=ppt/slides/_rels/slide139.xml.rels><?xml version="1.0" encoding="UTF-8" standalone="yes"?>
<Relationships xmlns="http://schemas.openxmlformats.org/package/2006/relationships"><Relationship Id="rId3" Type="http://schemas.openxmlformats.org/officeDocument/2006/relationships/hyperlink" Target="https://covid19-hpc.mybluemix.net/"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hyperlink" Target="https://www.whitehouse.gov/briefings-statements/white-house-announces-new-partnership-unleash-u-s-supercomputing-resources-fight-covid-19/" TargetMode="External"/><Relationship Id="rId4" Type="http://schemas.openxmlformats.org/officeDocument/2006/relationships/image" Target="../media/image98.png"/></Relationships>
</file>

<file path=ppt/slides/_rels/slide14.xml.rels><?xml version="1.0" encoding="UTF-8" standalone="yes"?>
<Relationships xmlns="http://schemas.openxmlformats.org/package/2006/relationships"><Relationship Id="rId3" Type="http://schemas.openxmlformats.org/officeDocument/2006/relationships/hyperlink" Target="https://twitter.com/larrypress/status/1222576805086810113"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0.xml.rels><?xml version="1.0" encoding="UTF-8" standalone="yes"?>
<Relationships xmlns="http://schemas.openxmlformats.org/package/2006/relationships"><Relationship Id="rId3" Type="http://schemas.openxmlformats.org/officeDocument/2006/relationships/hyperlink" Target="https://t.co/jlBH9i60g2?amp=1" TargetMode="External"/><Relationship Id="rId2" Type="http://schemas.openxmlformats.org/officeDocument/2006/relationships/hyperlink" Target="https://www.cringely.com/2020/03/25/prediction-covid-19-will-kill-a-ton-of-startups-or-so-it-will-seem-as-vcs-pull-back/" TargetMode="Externa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hyperlink" Target="https://t.co/7ZbRp7nTnQ?amp=1" TargetMode="External"/><Relationship Id="rId4" Type="http://schemas.openxmlformats.org/officeDocument/2006/relationships/hyperlink" Target="https://arstechnica.com/science/2020/03/inside-elon-musks-plan-to-build-one-starship-a-week-and-settle-mars/"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hyperlink" Target="https://dl.acm.org/"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s://cafe.com/ss_series/stay-tuned/" TargetMode="External"/><Relationship Id="rId7"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hyperlink" Target="https://www.npr.org/programs/fresh-air/"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s://docs.google.com/spreadsheets/d/1c7jBW4hEDb68v4Cfl9kEm8UsqlvnA7bCTAVa_bSkvOo/edit#gid=2007394944" TargetMode="External"/><Relationship Id="rId2" Type="http://schemas.openxmlformats.org/officeDocument/2006/relationships/hyperlink" Target="https://docs.google.com/forms/d/e/1FAIpQLSek6VagNtcRUAU30dsf6tUdNSMb3EnYh7t7IcspRKkOlocnNg/viewform" TargetMode="Externa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www.dscc.org/about-us/internships/" TargetMode="Externa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hyperlink" Target="http://som.csudh.edu/fac/lpress/presentations/AudacityDemolores.mp4" TargetMode="Externa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hyperlink" Target="Screenec.com" TargetMode="External"/><Relationship Id="rId2" Type="http://schemas.openxmlformats.org/officeDocument/2006/relationships/slideLayout" Target="../slideLayouts/slideLayout7.xml"/><Relationship Id="rId1" Type="http://schemas.openxmlformats.org/officeDocument/2006/relationships/video" Target="https://www.youtube.com/embed/mBV7Qcv6mjE" TargetMode="External"/><Relationship Id="rId4" Type="http://schemas.openxmlformats.org/officeDocument/2006/relationships/image" Target="../media/image104.jpeg"/></Relationships>
</file>

<file path=ppt/slides/_rels/slide1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s://www.wired.com/story/school-online-digital-divide-grows-greater/?bxid=5be9f3092ddf9c72dc869128&amp;cndid=38756252&amp;esrc=desktopInterstitial&amp;source=EDT_WIR_NEWSLETTER_0_DAILY_ZZ&amp;utm_brand=wired&amp;utm_campaign=aud-dev&amp;utm_mailing=WIR_Daily_040920&amp;utm_medium=email&amp;utm_source=nl&amp;utm_term=list1_p4"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s://www.kut.org/post/austin-isd-rolling-out-110-buses-equipped-wi-fi-neighborhoods-limited-online-access" TargetMode="External"/><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hyperlink" Target="https://networkengineering.stackexchange.com/tags" TargetMode="External"/><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hyperlink" Target="https://t.co/J5WAND0vMC?amp=1" TargetMode="Externa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hyperlink" Target="https://www.youtube.com/watch?v=wczq8RjxA9M&amp;list=PLsvHWhOBW3T4q5vbGu2_rTjFjSz8EiFzm" TargetMode="External"/><Relationship Id="rId5" Type="http://schemas.openxmlformats.org/officeDocument/2006/relationships/image" Target="../media/image111.png"/><Relationship Id="rId4" Type="http://schemas.openxmlformats.org/officeDocument/2006/relationships/hyperlink" Target="https://www.youtube.com/results?search_query=%23songs+of+comfort"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s://twitter.com/hashtag/GettyMuseumChallenge?" TargetMode="External"/><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hyperlink" Target="https://www.pbs.org/newshour/show/in-this-quarantine-art-challenge-creativity-begins-at-home"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hyperlink" Target="https://podcasts.apple.com/us/podcast/why-is-this-happening-with-chris-hayes/id1382983397" TargetMode="External"/><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19.png"/><Relationship Id="rId4" Type="http://schemas.openxmlformats.org/officeDocument/2006/relationships/image" Target="../media/image118.png"/></Relationships>
</file>

<file path=ppt/slides/_rels/slide17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hyperlink" Target="https://www.teslarati.com/spacex-starlink-internet-service-beta-program/" TargetMode="External"/><Relationship Id="rId5" Type="http://schemas.openxmlformats.org/officeDocument/2006/relationships/hyperlink" Target="https://twitter.com/elonmusk/status/1253115727965491202" TargetMode="External"/><Relationship Id="rId4" Type="http://schemas.openxmlformats.org/officeDocument/2006/relationships/image" Target="../media/image124.png"/></Relationships>
</file>

<file path=ppt/slides/_rels/slide1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hyperlink" Target="http://cis471.blogspot.com/2019/11/what-to-expect-from-spacex-starlink.html" TargetMode="External"/><Relationship Id="rId4" Type="http://schemas.openxmlformats.org/officeDocument/2006/relationships/image" Target="../media/image74.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26.png"/></Relationships>
</file>

<file path=ppt/slides/_rels/slide18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8.jpeg"/><Relationship Id="rId7" Type="http://schemas.openxmlformats.org/officeDocument/2006/relationships/image" Target="../media/image132.png"/><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jpeg"/><Relationship Id="rId9" Type="http://schemas.openxmlformats.org/officeDocument/2006/relationships/image" Target="../media/image133.png"/></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som.csudh.edu/fac/lpress/presentations/clocks/clocks.html" TargetMode="External"/></Relationships>
</file>

<file path=ppt/slides/_rels/slide19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8.xml"/><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1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hyperlink" Target="mailto:cis275s2020@lists.csudh.edu" TargetMode="Externa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hyperlink" Target="https://blog.zoom.us/wordpress/2020/04/08/zoom-ask-eric-anything-webinar-addresses-user-security-privacy-concerns/" TargetMode="External"/><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6.png"/><Relationship Id="rId4" Type="http://schemas.openxmlformats.org/officeDocument/2006/relationships/hyperlink" Target="https://dl.acm.org/doi/pdf/10.1145/276609.276611"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hyperlink" Target="http://cis275topics.blogspot.com/2010/12/technology-progress.html" TargetMode="External"/><Relationship Id="rId2" Type="http://schemas.openxmlformats.org/officeDocument/2006/relationships/hyperlink" Target="http://cis275topics.blogspot.com/2010/12/exponential-growth.html" TargetMode="External"/><Relationship Id="rId1" Type="http://schemas.openxmlformats.org/officeDocument/2006/relationships/slideLayout" Target="../slideLayouts/slideLayout7.xml"/><Relationship Id="rId5" Type="http://schemas.openxmlformats.org/officeDocument/2006/relationships/hyperlink" Target="http://cis275topics.blogspot.com/2010/10/introducing-html.html" TargetMode="External"/><Relationship Id="rId4" Type="http://schemas.openxmlformats.org/officeDocument/2006/relationships/hyperlink" Target="http://cis275topics.blogspot.com/2012/05/development-and-deployment-trends.html"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21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21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51.jpg"/></Relationships>
</file>

<file path=ppt/slides/_rels/slide2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media/image56.png"/><Relationship Id="rId4" Type="http://schemas.openxmlformats.org/officeDocument/2006/relationships/image" Target="../media/image54.jpeg"/></Relationships>
</file>

<file path=ppt/slides/_rels/slide21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3.xml"/><Relationship Id="rId1" Type="http://schemas.openxmlformats.org/officeDocument/2006/relationships/slideLayout" Target="../slideLayouts/slideLayout7.xml"/><Relationship Id="rId5" Type="http://schemas.openxmlformats.org/officeDocument/2006/relationships/image" Target="../media/image155.jpeg"/><Relationship Id="rId4" Type="http://schemas.openxmlformats.org/officeDocument/2006/relationships/image" Target="../media/image154.jpeg"/></Relationships>
</file>

<file path=ppt/slides/_rels/slide219.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20.png"/><Relationship Id="rId2" Type="http://schemas.openxmlformats.org/officeDocument/2006/relationships/notesSlide" Target="../notesSlides/notesSlide114.xml"/><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9.xml"/><Relationship Id="rId1" Type="http://schemas.openxmlformats.org/officeDocument/2006/relationships/slideLayout" Target="../slideLayouts/slideLayout6.xml"/><Relationship Id="rId5" Type="http://schemas.openxmlformats.org/officeDocument/2006/relationships/image" Target="../media/image164.png"/><Relationship Id="rId4" Type="http://schemas.openxmlformats.org/officeDocument/2006/relationships/image" Target="../media/image163.png"/></Relationships>
</file>

<file path=ppt/slides/_rels/slide22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hyperlink" Target="https://www.finder.com.au/will-my-phone-work-in-australia-carrier-network-frequencies" TargetMode="External"/><Relationship Id="rId2" Type="http://schemas.openxmlformats.org/officeDocument/2006/relationships/hyperlink" Target="https://www.livescience.com/5g-coronavirus-conspiracy-theory-debunked.html?utm_source=Selligent&amp;utm_medium=email&amp;utm_campaign=9161&amp;utm_content=LST_Newsletter+&amp;utm_term=3094979&amp;m_i=SdQotiUGga0GuSSVRAo2BrlmPZB2mWcKSR5aCZNq%2BOFDPF2Gr5X2UssCRJ78HUTsYLDu9cgF3SlEMGhJBAnJ7hhJ7cbMxxp%2BF7e_lqQSSO" TargetMode="External"/><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hyperlink" Target="https://www.lifewire.com/5g-vs-4g-4156322" TargetMode="External"/></Relationships>
</file>

<file path=ppt/slides/_rels/slide23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1.xml"/><Relationship Id="rId1" Type="http://schemas.openxmlformats.org/officeDocument/2006/relationships/slideLayout" Target="../slideLayouts/slideLayout7.xml"/><Relationship Id="rId5" Type="http://schemas.openxmlformats.org/officeDocument/2006/relationships/image" Target="../media/image169.png"/><Relationship Id="rId4" Type="http://schemas.openxmlformats.org/officeDocument/2006/relationships/image" Target="../media/image16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7.xml"/><Relationship Id="rId1" Type="http://schemas.openxmlformats.org/officeDocument/2006/relationships/video" Target="https://www.youtube.com/embed/I3l4XLZ59iw" TargetMode="External"/><Relationship Id="rId5" Type="http://schemas.openxmlformats.org/officeDocument/2006/relationships/image" Target="../media/image170.jpeg"/><Relationship Id="rId4" Type="http://schemas.openxmlformats.org/officeDocument/2006/relationships/hyperlink" Target="https://youtu.be/I3l4XLZ59iw" TargetMode="External"/></Relationships>
</file>

<file path=ppt/slides/_rels/slide241.xml.rels><?xml version="1.0" encoding="UTF-8" standalone="yes"?>
<Relationships xmlns="http://schemas.openxmlformats.org/package/2006/relationships"><Relationship Id="rId3" Type="http://schemas.openxmlformats.org/officeDocument/2006/relationships/hyperlink" Target="https://youtu.be/G87pHe6mP0I" TargetMode="External"/><Relationship Id="rId2" Type="http://schemas.openxmlformats.org/officeDocument/2006/relationships/slideLayout" Target="../slideLayouts/slideLayout7.xml"/><Relationship Id="rId1" Type="http://schemas.openxmlformats.org/officeDocument/2006/relationships/video" Target="https://www.youtube.com/embed/G87pHe6mP0I" TargetMode="External"/><Relationship Id="rId5" Type="http://schemas.openxmlformats.org/officeDocument/2006/relationships/image" Target="../media/image171.jpeg"/><Relationship Id="rId4" Type="http://schemas.openxmlformats.org/officeDocument/2006/relationships/image" Target="../media/image169.png"/></Relationships>
</file>

<file path=ppt/slides/_rels/slide24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hyperlink" Target="https://www.itu.int/en/ITU-D/Statistics/Documents/facts/FactsFigures2019.pdf" TargetMode="External"/><Relationship Id="rId2" Type="http://schemas.openxmlformats.org/officeDocument/2006/relationships/hyperlink" Target="https://itweb.africa/content/KPNG8v8Kbzdq4mwD" TargetMode="Externa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3.xml"/><Relationship Id="rId1" Type="http://schemas.openxmlformats.org/officeDocument/2006/relationships/slideLayout" Target="../slideLayouts/slideLayout7.xml"/><Relationship Id="rId5" Type="http://schemas.openxmlformats.org/officeDocument/2006/relationships/hyperlink" Target="https://dl.acm.org/doi/abs/10.1145/276609.276611" TargetMode="External"/><Relationship Id="rId4" Type="http://schemas.openxmlformats.org/officeDocument/2006/relationships/hyperlink" Target="https://www.nap.edu/resource/25334/interstate/" TargetMode="External"/></Relationships>
</file>

<file path=ppt/slides/_rels/slide247.xml.rels><?xml version="1.0" encoding="UTF-8" standalone="yes"?>
<Relationships xmlns="http://schemas.openxmlformats.org/package/2006/relationships"><Relationship Id="rId3" Type="http://schemas.openxmlformats.org/officeDocument/2006/relationships/hyperlink" Target="https://www.pcmag.com/how-to/how-to-prevent-zoom-bombing" TargetMode="External"/><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hyperlink" Target="https://medium.com/@alexstamos/working-on-security-and-safety-with-zoom-2f61f197cb34" TargetMode="External"/></Relationships>
</file>

<file path=ppt/slides/_rels/slide248.xml.rels><?xml version="1.0" encoding="UTF-8" standalone="yes"?>
<Relationships xmlns="http://schemas.openxmlformats.org/package/2006/relationships"><Relationship Id="rId2" Type="http://schemas.openxmlformats.org/officeDocument/2006/relationships/hyperlink" Target="https://outlook.office365.com/mail/search/id/AAMkADliOGRmYmIxLTlkNDEtNDk1Ny04OWRiLWM2ODNmOTgxNThkMgBGAAAAAACXhFvCGWgEQL8m%2BJM%2BD319BwDEaod8VARrTIWsJ4a%2FU%2FzqAAAAkuLwAAAUQ0yJehLcS5MOVxHHW3weAAAA1%2FGNAAA%3D" TargetMode="Externa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hyperlink" Target="https://www.pbs.org/newshour/show/in-this-quarantine-art-challenge-creativity-begins-at-home" TargetMode="External"/><Relationship Id="rId2" Type="http://schemas.openxmlformats.org/officeDocument/2006/relationships/hyperlink" Target="https://www.pbs.org/newshour/show/accentuating-the-positive-with-songsofcomfort" TargetMode="Externa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hyperlink" Target="https://portableapps.com/" TargetMode="External"/><Relationship Id="rId2" Type="http://schemas.openxmlformats.org/officeDocument/2006/relationships/hyperlink" Target="https://www.liberkey.com/" TargetMode="External"/><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252.xml.rels><?xml version="1.0" encoding="UTF-8" standalone="yes"?>
<Relationships xmlns="http://schemas.openxmlformats.org/package/2006/relationships"><Relationship Id="rId3" Type="http://schemas.openxmlformats.org/officeDocument/2006/relationships/hyperlink" Target="http://c19.sd.go.kr/" TargetMode="External"/><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hyperlink" Target="http://blog.naver.com/" TargetMode="External"/></Relationships>
</file>

<file path=ppt/slides/_rels/slide254.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7.xml"/><Relationship Id="rId5" Type="http://schemas.openxmlformats.org/officeDocument/2006/relationships/image" Target="../media/image180.png"/><Relationship Id="rId4" Type="http://schemas.openxmlformats.org/officeDocument/2006/relationships/image" Target="../media/image179.png"/></Relationships>
</file>

<file path=ppt/slides/_rels/slide256.xml.rels><?xml version="1.0" encoding="UTF-8" standalone="yes"?>
<Relationships xmlns="http://schemas.openxmlformats.org/package/2006/relationships"><Relationship Id="rId2" Type="http://schemas.openxmlformats.org/officeDocument/2006/relationships/hyperlink" Target="https://avc.com/2020/04/the-internet/" TargetMode="Externa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hyperlink" Target="http://fakejoerogan.com/" TargetMode="External"/><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 Id="rId5" Type="http://schemas.openxmlformats.org/officeDocument/2006/relationships/hyperlink" Target="https://www.cisco.com/c/en/us/solutions/service-provider/cloud-readiness-tool/index.html" TargetMode="External"/><Relationship Id="rId4" Type="http://schemas.openxmlformats.org/officeDocument/2006/relationships/hyperlink" Target="https://www.cisco.com/c/en/us/solutions/executive-perspectives/annual-internet-report/index.html#~resources" TargetMode="External"/></Relationships>
</file>

<file path=ppt/slides/_rels/slide259.xml.rels><?xml version="1.0" encoding="UTF-8" standalone="yes"?>
<Relationships xmlns="http://schemas.openxmlformats.org/package/2006/relationships"><Relationship Id="rId3" Type="http://schemas.openxmlformats.org/officeDocument/2006/relationships/hyperlink" Target="https://freedomhouse.org/report/freedom-world/freedom-world-2019/democracy-in-retreat" TargetMode="External"/><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hyperlink" Target="https://freedomhouse.org/report/freedom-world/freedom-world-2019/map" TargetMode="External"/></Relationships>
</file>

<file path=ppt/slides/_rels/slide26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hyperlink" Target="https://www.techsupportalert.com/content/download-over-59000-professional-sound-effects-free.htm?utm_source=feedburner&amp;utm_medium=email&amp;utm_campaign=Feed%3A+gizmosbest+%28Gizmo%27s+Best-ever+Freeware%29" TargetMode="Externa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8" Type="http://schemas.openxmlformats.org/officeDocument/2006/relationships/hyperlink" Target="https://www.spatially.com/glossary/location-analytics" TargetMode="External"/><Relationship Id="rId13" Type="http://schemas.openxmlformats.org/officeDocument/2006/relationships/hyperlink" Target="https://www.nytimes.com/2020/01/29/opinion/trump-digital-campaign-2020.html" TargetMode="External"/><Relationship Id="rId3" Type="http://schemas.openxmlformats.org/officeDocument/2006/relationships/hyperlink" Target="https://blog.convert.com/mass-personalization-strategy.html" TargetMode="External"/><Relationship Id="rId7" Type="http://schemas.openxmlformats.org/officeDocument/2006/relationships/hyperlink" Target="https://www.wordstream.com/blog/ws/2013/11/13/adwords-geotargeting-local-ppc-guide" TargetMode="External"/><Relationship Id="rId12" Type="http://schemas.openxmlformats.org/officeDocument/2006/relationships/hyperlink" Target="https://www.makethunder.com/what-is-dynamic-creative-optimization-dco/" TargetMode="External"/><Relationship Id="rId2" Type="http://schemas.openxmlformats.org/officeDocument/2006/relationships/hyperlink" Target="https://www.cio.com/article/2383123/geofencing-explained.html" TargetMode="External"/><Relationship Id="rId1" Type="http://schemas.openxmlformats.org/officeDocument/2006/relationships/slideLayout" Target="../slideLayouts/slideLayout7.xml"/><Relationship Id="rId6" Type="http://schemas.openxmlformats.org/officeDocument/2006/relationships/hyperlink" Target="https://support.google.com/google-ads/thread/1473424?hl=en" TargetMode="External"/><Relationship Id="rId11" Type="http://schemas.openxmlformats.org/officeDocument/2006/relationships/hyperlink" Target="https://adexchanger.com/ad-exchange-news/the-marketers-guide-to-acr-tech-in-smart-tvs/" TargetMode="External"/><Relationship Id="rId5" Type="http://schemas.openxmlformats.org/officeDocument/2006/relationships/hyperlink" Target="https://www.martechadvisor.com/articles/data-management/what-is-identity-resolution/" TargetMode="External"/><Relationship Id="rId10" Type="http://schemas.openxmlformats.org/officeDocument/2006/relationships/hyperlink" Target="https://www.infoworld.com/article/3451736/data-science-and-cloud-computing-win-most-political-campaigns.html" TargetMode="External"/><Relationship Id="rId4" Type="http://schemas.openxmlformats.org/officeDocument/2006/relationships/hyperlink" Target="https://techcrunch.com/2018/07/01/wtf-is-dark-pattern-design/" TargetMode="External"/><Relationship Id="rId9" Type="http://schemas.openxmlformats.org/officeDocument/2006/relationships/hyperlink" Target="https://www.mobilewalla.com/blog/what-is-geo-behavioral-advertising" TargetMode="External"/></Relationships>
</file>

<file path=ppt/slides/_rels/slide267.xml.rels><?xml version="1.0" encoding="UTF-8" standalone="yes"?>
<Relationships xmlns="http://schemas.openxmlformats.org/package/2006/relationships"><Relationship Id="rId3" Type="http://schemas.openxmlformats.org/officeDocument/2006/relationships/hyperlink" Target="https://youtu.be/SC2yWbJnpWE" TargetMode="External"/><Relationship Id="rId7" Type="http://schemas.openxmlformats.org/officeDocument/2006/relationships/image" Target="../media/image191.png"/><Relationship Id="rId2" Type="http://schemas.openxmlformats.org/officeDocument/2006/relationships/slideLayout" Target="../slideLayouts/slideLayout7.xml"/><Relationship Id="rId1" Type="http://schemas.openxmlformats.org/officeDocument/2006/relationships/video" Target="https://www.youtube.com/embed/SC2yWbJnpWE" TargetMode="External"/><Relationship Id="rId6" Type="http://schemas.openxmlformats.org/officeDocument/2006/relationships/hyperlink" Target="https://www.nbcnews.com/news/us-news/google-tracked-his-bike-ride-past-burglarized-home-made-him-n1151761" TargetMode="External"/><Relationship Id="rId5" Type="http://schemas.openxmlformats.org/officeDocument/2006/relationships/hyperlink" Target="https://www.nytimes.com/interactive/2019/04/13/us/google-location-tracking-police.html" TargetMode="External"/><Relationship Id="rId4" Type="http://schemas.openxmlformats.org/officeDocument/2006/relationships/image" Target="../media/image190.jpeg"/></Relationships>
</file>

<file path=ppt/slides/_rels/slide268.xml.rels><?xml version="1.0" encoding="UTF-8" standalone="yes"?>
<Relationships xmlns="http://schemas.openxmlformats.org/package/2006/relationships"><Relationship Id="rId3" Type="http://schemas.openxmlformats.org/officeDocument/2006/relationships/hyperlink" Target="https://arstechnica.com/science/2020/03/inside-elon-musks-plan-to-build-one-starship-a-week-and-settle-mars/" TargetMode="External"/><Relationship Id="rId2" Type="http://schemas.openxmlformats.org/officeDocument/2006/relationships/hyperlink" Target="https://arstechnica.com/cars/2019/01/tesla-delivered-90700-cars-in-q4-wall-street-freaks-out/" TargetMode="Externa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192.jpeg"/><Relationship Id="rId7" Type="http://schemas.openxmlformats.org/officeDocument/2006/relationships/hyperlink" Target="https://youtu.be/Lvh2j6ypd34" TargetMode="External"/><Relationship Id="rId2" Type="http://schemas.openxmlformats.org/officeDocument/2006/relationships/notesSlide" Target="../notesSlides/notesSlide127.xml"/><Relationship Id="rId1" Type="http://schemas.openxmlformats.org/officeDocument/2006/relationships/slideLayout" Target="../slideLayouts/slideLayout7.xml"/><Relationship Id="rId6" Type="http://schemas.openxmlformats.org/officeDocument/2006/relationships/hyperlink" Target="https://arstechnica.com/science/2020/03/inside-elon-musks-plan-to-build-one-starship-a-week-and-settle-mars/" TargetMode="External"/><Relationship Id="rId5" Type="http://schemas.openxmlformats.org/officeDocument/2006/relationships/image" Target="../media/image193.jpeg"/><Relationship Id="rId4" Type="http://schemas.openxmlformats.org/officeDocument/2006/relationships/hyperlink" Target="https://twitter.com/SciGuySpace/status/1235559687162126338"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hyperlink" Target="https://space.skyrocket.de/index.html" TargetMode="Externa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5.png"/><Relationship Id="rId5" Type="http://schemas.openxmlformats.org/officeDocument/2006/relationships/hyperlink" Target="https://www.keplercommunications.com/network" TargetMode="External"/><Relationship Id="rId4" Type="http://schemas.openxmlformats.org/officeDocument/2006/relationships/image" Target="../media/image194.png"/></Relationships>
</file>

<file path=ppt/slides/_rels/slide272.xml.rels><?xml version="1.0" encoding="UTF-8" standalone="yes"?>
<Relationships xmlns="http://schemas.openxmlformats.org/package/2006/relationships"><Relationship Id="rId3" Type="http://schemas.openxmlformats.org/officeDocument/2006/relationships/hyperlink" Target="https://shotcut.org/" TargetMode="External"/><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3" Type="http://schemas.openxmlformats.org/officeDocument/2006/relationships/hyperlink" Target="https://www.iau.org/public/images/detail/ann19035b/" TargetMode="External"/><Relationship Id="rId2" Type="http://schemas.openxmlformats.org/officeDocument/2006/relationships/image" Target="../media/image197.png"/><Relationship Id="rId1" Type="http://schemas.openxmlformats.org/officeDocument/2006/relationships/slideLayout" Target="../slideLayouts/slideLayout7.xml"/><Relationship Id="rId4" Type="http://schemas.openxmlformats.org/officeDocument/2006/relationships/hyperlink" Target="https://www.reddit.com/r/Starlink/comments/f48b7r/elon_musk_on_twitter_satellite_albedo_will_drop/" TargetMode="External"/></Relationships>
</file>

<file path=ppt/slides/_rels/slide27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hyperlink" Target="http://scienceworld.wolfram.com/biography/Ramanujan.html" TargetMode="Externa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hyperlink" Target="https://www.wired.com/story/equifax-hack-china/" TargetMode="External"/><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3" Type="http://schemas.openxmlformats.org/officeDocument/2006/relationships/hyperlink" Target="https://www.ericsson.com/assets/local/mobility-report/documents/2018/ericsson-mobility-report-november-2018.pdf" TargetMode="External"/><Relationship Id="rId2" Type="http://schemas.openxmlformats.org/officeDocument/2006/relationships/hyperlink" Target="https://www.cisco.com/c/m/en_us/solutions/service-provider/vni-forecast-highlights.html" TargetMode="Externa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3" Type="http://schemas.openxmlformats.org/officeDocument/2006/relationships/hyperlink" Target="http://www.ares-consortium.org/It/wp-content/uploads/2016/10/13.10.16-ISL-ARES-Capabilities-.pdf" TargetMode="External"/><Relationship Id="rId2" Type="http://schemas.openxmlformats.org/officeDocument/2006/relationships/notesSlide" Target="../notesSlides/notesSlide128.xml"/><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hyperlink" Target="https://www.youtube.com/watch?v=yqRj3lvvg7Y" TargetMode="External"/><Relationship Id="rId2" Type="http://schemas.openxmlformats.org/officeDocument/2006/relationships/notesSlide" Target="../notesSlides/notesSlide129.xml"/><Relationship Id="rId1" Type="http://schemas.openxmlformats.org/officeDocument/2006/relationships/slideLayout" Target="../slideLayouts/slideLayout7.xml"/><Relationship Id="rId6" Type="http://schemas.openxmlformats.org/officeDocument/2006/relationships/hyperlink" Target="https://www.wired.com/1996/12/ffglass/" TargetMode="External"/><Relationship Id="rId5" Type="http://schemas.openxmlformats.org/officeDocument/2006/relationships/hyperlink" Target="https://www.submarinecablemap.com/" TargetMode="External"/><Relationship Id="rId4" Type="http://schemas.openxmlformats.org/officeDocument/2006/relationships/hyperlink" Target="https://submarine-cable-map-2019.telegeography.co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mailto:lpress@csudh.edu"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oneweb.world/events/launch2-mediakit"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itu.foleon.com/itu/measuring-digital-development/network-coverage/"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om.csudh.edu/fac/lpress/275/"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speedtest.net/global-indexhttps:/www.speedtest.net/global-index"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studentcompetitions.com/posts/10-mooc-websites-to-start-your-free-online-education"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om.csudh.edu/fac/lpress/275/CIS2752020SurveyExport.xlsx"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docs.google.com/document/d/1cc9OXZjwQdccA9NAXlV1E80ofOKmkRVHFZ25e6WW2x8/edit"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oneweb.world/media-center/oneweb-successfully-launches-34-more-satellites-into-orbit" TargetMode="External"/><Relationship Id="rId2" Type="http://schemas.openxmlformats.org/officeDocument/2006/relationships/slideLayout" Target="../slideLayouts/slideLayout7.xml"/><Relationship Id="rId1" Type="http://schemas.openxmlformats.org/officeDocument/2006/relationships/video" Target="https://www.youtube.com/embed/9015WSLLZ2k" TargetMode="External"/><Relationship Id="rId4" Type="http://schemas.openxmlformats.org/officeDocument/2006/relationships/image" Target="../media/image26.jpeg"/></Relationships>
</file>

<file path=ppt/slides/_rels/slide49.xml.rels><?xml version="1.0" encoding="UTF-8" standalone="yes"?>
<Relationships xmlns="http://schemas.openxmlformats.org/package/2006/relationships"><Relationship Id="rId3" Type="http://schemas.openxmlformats.org/officeDocument/2006/relationships/hyperlink" Target="https://vimeo.com/364353295" TargetMode="External"/><Relationship Id="rId2" Type="http://schemas.openxmlformats.org/officeDocument/2006/relationships/slideLayout" Target="../slideLayouts/slideLayout7.xml"/><Relationship Id="rId1" Type="http://schemas.openxmlformats.org/officeDocument/2006/relationships/video" Target="https://player.vimeo.com/video/364353295" TargetMode="Externa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en.wikipedia.org/wiki/AN/FSQ-32https:/en.wikipedia.org/wiki/AN/FSQ-32" TargetMode="Externa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s://twitter.com/elonmusk/status/1224625719659110400" TargetMode="External"/><Relationship Id="rId5" Type="http://schemas.openxmlformats.org/officeDocument/2006/relationships/image" Target="../media/image36.jpeg"/><Relationship Id="rId4" Type="http://schemas.openxmlformats.org/officeDocument/2006/relationships/hyperlink" Target="https://en.wikipedia.org/wiki/SpaceX_South_Texas_Launch_Site"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spacenews.com/op-ed-spacexs-adaptation-to-market-changes/" TargetMode="External"/><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ideo" Target="https://www.youtube.com/embed/bvim4rsNHkQ"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hyperlink" Target="https://www.airforce.com/careers/browse-careers/space" TargetMode="External"/><Relationship Id="rId2" Type="http://schemas.openxmlformats.org/officeDocument/2006/relationships/hyperlink" Target="https://spacenews.com/trump-signs-defense-bill-establishing-u-s-space-force-what-comes-next/" TargetMode="Externa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2.png"/><Relationship Id="rId4" Type="http://schemas.openxmlformats.org/officeDocument/2006/relationships/image" Target="../media/image40.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committeeof100.net/uncategorized/5gsmallcell/" TargetMode="Externa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committeeof100.net/uncategorized/5gsmallcell/"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2.png"/><Relationship Id="rId4" Type="http://schemas.openxmlformats.org/officeDocument/2006/relationships/image" Target="../media/image40.png"/></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2.png"/><Relationship Id="rId4" Type="http://schemas.openxmlformats.org/officeDocument/2006/relationships/image" Target="../media/image40.png"/></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hyperlink" Target="https://www.ericsson.com/assets/local/mobility-report/documents/2018/ericsson-mobility-report-june-2018.pdf"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ccsinsight.com/press/company-news/3449-europe-left-in-the-5g-starting-blocks-as-us-and-asia-dominate-early-adoption/"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hyperlink" Target="https://www.verizonwireless.com/5g/coverage-map/?city=losangeles" TargetMode="External"/><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som.csudh.edu/fac/lpress/netapps/hout/oneWilshire/index.htm"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video" Target="https://www.youtube.com/embed/zDAYZU4A3w0" TargetMode="External"/><Relationship Id="rId4" Type="http://schemas.openxmlformats.org/officeDocument/2006/relationships/hyperlink" Target="https://www.youtube.com/watch?v=zDAYZU4A3w0"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twitter.com/SpaceX/status/1229422221975666688"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hyperlink" Target="https://twitter.com/SpaceX/status/1229426122720346113" TargetMode="External"/><Relationship Id="rId4" Type="http://schemas.openxmlformats.org/officeDocument/2006/relationships/hyperlink" Target="https://twitter.com/SpaceX/status/1229423261647134721"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techcrunch.com/2020/02/10/white-house-requests-15-billion-to-establish-space-force/" TargetMode="Externa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hyperlink" Target="https://docs.google.com/document/d/1vCqWsrD_mC9AYqCZtItyvOIZ60aMae9SSaN-Tbu6pew/edit?usp=sharing"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0.pn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png"/></Relationships>
</file>

<file path=ppt/slides/_rels/slide99.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79642" y="545246"/>
            <a:ext cx="3632725" cy="646331"/>
          </a:xfrm>
          <a:prstGeom prst="rect">
            <a:avLst/>
          </a:prstGeom>
          <a:noFill/>
        </p:spPr>
        <p:txBody>
          <a:bodyPr wrap="none" rtlCol="0">
            <a:spAutoFit/>
          </a:bodyPr>
          <a:lstStyle/>
          <a:p>
            <a:pPr algn="ctr"/>
            <a:r>
              <a:rPr lang="en-US" sz="3600" dirty="0"/>
              <a:t>CIS 275 Discussion</a:t>
            </a:r>
          </a:p>
        </p:txBody>
      </p:sp>
      <p:sp>
        <p:nvSpPr>
          <p:cNvPr id="3" name="TextBox 2"/>
          <p:cNvSpPr txBox="1"/>
          <p:nvPr/>
        </p:nvSpPr>
        <p:spPr>
          <a:xfrm>
            <a:off x="3677168" y="1992716"/>
            <a:ext cx="4837671" cy="1815882"/>
          </a:xfrm>
          <a:prstGeom prst="rect">
            <a:avLst/>
          </a:prstGeom>
          <a:noFill/>
        </p:spPr>
        <p:txBody>
          <a:bodyPr wrap="none" rtlCol="0">
            <a:spAutoFit/>
          </a:bodyPr>
          <a:lstStyle/>
          <a:p>
            <a:pPr algn="ctr"/>
            <a:r>
              <a:rPr lang="en-US" sz="2800" dirty="0"/>
              <a:t>Last week’s class</a:t>
            </a:r>
          </a:p>
          <a:p>
            <a:pPr algn="ctr"/>
            <a:r>
              <a:rPr lang="en-US" sz="2800" dirty="0"/>
              <a:t>Assignment feedback</a:t>
            </a:r>
          </a:p>
          <a:p>
            <a:pPr algn="ctr"/>
            <a:r>
              <a:rPr lang="en-US" sz="2800" dirty="0"/>
              <a:t>Current events</a:t>
            </a:r>
          </a:p>
          <a:p>
            <a:pPr algn="ctr"/>
            <a:r>
              <a:rPr lang="en-US" sz="2800" dirty="0"/>
              <a:t>Anonymous study-habit surveys</a:t>
            </a:r>
          </a:p>
        </p:txBody>
      </p:sp>
      <p:sp>
        <p:nvSpPr>
          <p:cNvPr id="4" name="TextBox 3"/>
          <p:cNvSpPr txBox="1"/>
          <p:nvPr/>
        </p:nvSpPr>
        <p:spPr>
          <a:xfrm>
            <a:off x="5246634" y="4055791"/>
            <a:ext cx="1698735" cy="584775"/>
          </a:xfrm>
          <a:prstGeom prst="rect">
            <a:avLst/>
          </a:prstGeom>
          <a:noFill/>
        </p:spPr>
        <p:txBody>
          <a:bodyPr wrap="none" rtlCol="0">
            <a:spAutoFit/>
          </a:bodyPr>
          <a:lstStyle/>
          <a:p>
            <a:pPr algn="ctr"/>
            <a:r>
              <a:rPr lang="en-US" sz="3200" dirty="0">
                <a:solidFill>
                  <a:srgbClr val="FF0000"/>
                </a:solidFill>
              </a:rPr>
              <a:t>None yet</a:t>
            </a:r>
          </a:p>
        </p:txBody>
      </p:sp>
    </p:spTree>
    <p:extLst>
      <p:ext uri="{BB962C8B-B14F-4D97-AF65-F5344CB8AC3E}">
        <p14:creationId xmlns:p14="http://schemas.microsoft.com/office/powerpoint/2010/main" val="3664586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6025" y="2967335"/>
            <a:ext cx="6096000" cy="461665"/>
          </a:xfrm>
          <a:prstGeom prst="rect">
            <a:avLst/>
          </a:prstGeom>
        </p:spPr>
        <p:txBody>
          <a:bodyPr>
            <a:spAutoFit/>
          </a:bodyPr>
          <a:lstStyle/>
          <a:p>
            <a:r>
              <a:rPr lang="en-US" sz="2400" dirty="0">
                <a:hlinkClick r:id="rId3"/>
              </a:rPr>
              <a:t>CIS 275 background survey results</a:t>
            </a:r>
            <a:endParaRPr lang="en-US" sz="2400" dirty="0"/>
          </a:p>
        </p:txBody>
      </p:sp>
      <p:sp>
        <p:nvSpPr>
          <p:cNvPr id="7" name="TextBox 6"/>
          <p:cNvSpPr txBox="1"/>
          <p:nvPr/>
        </p:nvSpPr>
        <p:spPr>
          <a:xfrm>
            <a:off x="1617204" y="991752"/>
            <a:ext cx="2030364" cy="523220"/>
          </a:xfrm>
          <a:prstGeom prst="rect">
            <a:avLst/>
          </a:prstGeom>
          <a:noFill/>
        </p:spPr>
        <p:txBody>
          <a:bodyPr wrap="none" rtlCol="0">
            <a:spAutoFit/>
          </a:bodyPr>
          <a:lstStyle/>
          <a:p>
            <a:r>
              <a:rPr lang="en-US" sz="2400" b="1" dirty="0"/>
              <a:t>Who </a:t>
            </a:r>
            <a:r>
              <a:rPr lang="en-US" sz="2800" b="1" dirty="0"/>
              <a:t>are</a:t>
            </a:r>
            <a:r>
              <a:rPr lang="en-US" sz="2400" b="1" dirty="0"/>
              <a:t> you?</a:t>
            </a:r>
          </a:p>
        </p:txBody>
      </p:sp>
      <p:sp>
        <p:nvSpPr>
          <p:cNvPr id="4" name="TextBox 3"/>
          <p:cNvSpPr txBox="1"/>
          <p:nvPr/>
        </p:nvSpPr>
        <p:spPr>
          <a:xfrm>
            <a:off x="8782266" y="4827939"/>
            <a:ext cx="2405452" cy="1323439"/>
          </a:xfrm>
          <a:prstGeom prst="rect">
            <a:avLst/>
          </a:prstGeom>
          <a:noFill/>
        </p:spPr>
        <p:txBody>
          <a:bodyPr wrap="square" rtlCol="0">
            <a:spAutoFit/>
          </a:bodyPr>
          <a:lstStyle/>
          <a:p>
            <a:r>
              <a:rPr lang="en-US" sz="2000" b="1" dirty="0"/>
              <a:t>I’ll post the results tomorrow so you can see who might be able to help you.</a:t>
            </a:r>
          </a:p>
        </p:txBody>
      </p:sp>
    </p:spTree>
    <p:extLst>
      <p:ext uri="{BB962C8B-B14F-4D97-AF65-F5344CB8AC3E}">
        <p14:creationId xmlns:p14="http://schemas.microsoft.com/office/powerpoint/2010/main" val="566596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155112" y="129787"/>
            <a:ext cx="6708999" cy="6372202"/>
          </a:xfrm>
          <a:prstGeom prst="rect">
            <a:avLst/>
          </a:prstGeom>
        </p:spPr>
      </p:pic>
      <p:sp>
        <p:nvSpPr>
          <p:cNvPr id="2" name="Rectangle 1"/>
          <p:cNvSpPr/>
          <p:nvPr/>
        </p:nvSpPr>
        <p:spPr>
          <a:xfrm>
            <a:off x="10432100" y="6071102"/>
            <a:ext cx="964431" cy="430887"/>
          </a:xfrm>
          <a:prstGeom prst="rect">
            <a:avLst/>
          </a:prstGeom>
        </p:spPr>
        <p:txBody>
          <a:bodyPr wrap="none">
            <a:spAutoFit/>
          </a:bodyPr>
          <a:lstStyle/>
          <a:p>
            <a:r>
              <a:rPr lang="en-US" sz="2200" dirty="0">
                <a:hlinkClick r:id="rId4"/>
              </a:rPr>
              <a:t>Source</a:t>
            </a:r>
            <a:endParaRPr lang="en-US" sz="2200" dirty="0"/>
          </a:p>
        </p:txBody>
      </p:sp>
      <p:sp>
        <p:nvSpPr>
          <p:cNvPr id="7" name="TextBox 6"/>
          <p:cNvSpPr txBox="1"/>
          <p:nvPr/>
        </p:nvSpPr>
        <p:spPr>
          <a:xfrm>
            <a:off x="472604" y="1742276"/>
            <a:ext cx="3769483" cy="3170099"/>
          </a:xfrm>
          <a:prstGeom prst="rect">
            <a:avLst/>
          </a:prstGeom>
          <a:noFill/>
        </p:spPr>
        <p:txBody>
          <a:bodyPr wrap="square" rtlCol="0">
            <a:spAutoFit/>
          </a:bodyPr>
          <a:lstStyle/>
          <a:p>
            <a:r>
              <a:rPr lang="en-US" sz="2800" b="1" dirty="0" err="1"/>
              <a:t>SpaceX</a:t>
            </a:r>
            <a:r>
              <a:rPr lang="en-US" sz="2800" b="1" dirty="0"/>
              <a:t> </a:t>
            </a:r>
            <a:r>
              <a:rPr lang="en-US" sz="2800" b="1" dirty="0" err="1"/>
              <a:t>Starlink</a:t>
            </a:r>
            <a:r>
              <a:rPr lang="en-US" sz="2800" b="1" dirty="0"/>
              <a:t>, phase 1</a:t>
            </a:r>
          </a:p>
          <a:p>
            <a:endParaRPr lang="en-US" sz="2800" b="1" dirty="0"/>
          </a:p>
          <a:p>
            <a:pPr marL="342900" indent="-342900">
              <a:buFont typeface="Arial" panose="020B0604020202020204" pitchFamily="34" charset="0"/>
              <a:buChar char="•"/>
            </a:pPr>
            <a:r>
              <a:rPr lang="en-US" sz="2400" dirty="0"/>
              <a:t>1,584 satellites</a:t>
            </a:r>
          </a:p>
          <a:p>
            <a:pPr marL="342900" indent="-342900">
              <a:buFont typeface="Arial" panose="020B0604020202020204" pitchFamily="34" charset="0"/>
              <a:buChar char="•"/>
            </a:pPr>
            <a:r>
              <a:rPr lang="en-US" sz="2400" dirty="0"/>
              <a:t>72 orbital planes</a:t>
            </a:r>
          </a:p>
          <a:p>
            <a:pPr marL="342900" indent="-342900">
              <a:buFont typeface="Arial" panose="020B0604020202020204" pitchFamily="34" charset="0"/>
              <a:buChar char="•"/>
            </a:pPr>
            <a:r>
              <a:rPr lang="en-US" sz="2400" dirty="0"/>
              <a:t>22 satellites per plane</a:t>
            </a:r>
          </a:p>
          <a:p>
            <a:pPr marL="342900" indent="-342900">
              <a:buFont typeface="Arial" panose="020B0604020202020204" pitchFamily="34" charset="0"/>
              <a:buChar char="•"/>
            </a:pPr>
            <a:r>
              <a:rPr lang="en-US" sz="2400" dirty="0"/>
              <a:t>53 degree inclination</a:t>
            </a:r>
          </a:p>
          <a:p>
            <a:pPr marL="342900" indent="-342900">
              <a:buFont typeface="Arial" panose="020B0604020202020204" pitchFamily="34" charset="0"/>
              <a:buChar char="•"/>
            </a:pPr>
            <a:r>
              <a:rPr lang="en-US" sz="2400" dirty="0"/>
              <a:t>550 km altitude </a:t>
            </a:r>
          </a:p>
          <a:p>
            <a:endParaRPr lang="en-US" sz="2400" dirty="0"/>
          </a:p>
        </p:txBody>
      </p:sp>
    </p:spTree>
    <p:extLst>
      <p:ext uri="{BB962C8B-B14F-4D97-AF65-F5344CB8AC3E}">
        <p14:creationId xmlns:p14="http://schemas.microsoft.com/office/powerpoint/2010/main" val="12149438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0961" y="1383324"/>
            <a:ext cx="7150022" cy="3718012"/>
          </a:xfrm>
          <a:prstGeom prst="rect">
            <a:avLst/>
          </a:prstGeom>
        </p:spPr>
      </p:pic>
      <p:sp>
        <p:nvSpPr>
          <p:cNvPr id="3" name="TextBox 2"/>
          <p:cNvSpPr txBox="1"/>
          <p:nvPr/>
        </p:nvSpPr>
        <p:spPr>
          <a:xfrm>
            <a:off x="3130861" y="450850"/>
            <a:ext cx="5930278" cy="523220"/>
          </a:xfrm>
          <a:prstGeom prst="rect">
            <a:avLst/>
          </a:prstGeom>
          <a:noFill/>
        </p:spPr>
        <p:txBody>
          <a:bodyPr wrap="none" rtlCol="0">
            <a:spAutoFit/>
          </a:bodyPr>
          <a:lstStyle/>
          <a:p>
            <a:pPr algn="r"/>
            <a:r>
              <a:rPr lang="en-US" sz="2800" b="1" dirty="0"/>
              <a:t>One of the 72 53-degree orbital planes</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0839" y="5666318"/>
            <a:ext cx="548611" cy="52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49450" y="5698467"/>
            <a:ext cx="8900385" cy="461665"/>
          </a:xfrm>
          <a:prstGeom prst="rect">
            <a:avLst/>
          </a:prstGeom>
          <a:noFill/>
        </p:spPr>
        <p:txBody>
          <a:bodyPr wrap="none" rtlCol="0">
            <a:spAutoFit/>
          </a:bodyPr>
          <a:lstStyle/>
          <a:p>
            <a:r>
              <a:rPr lang="en-US" sz="2400" dirty="0"/>
              <a:t>Will a given satellite continuously trace the same path over the Earth?</a:t>
            </a:r>
          </a:p>
        </p:txBody>
      </p:sp>
    </p:spTree>
    <p:extLst>
      <p:ext uri="{BB962C8B-B14F-4D97-AF65-F5344CB8AC3E}">
        <p14:creationId xmlns:p14="http://schemas.microsoft.com/office/powerpoint/2010/main" val="14517960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9214" y="552450"/>
            <a:ext cx="5553572" cy="523220"/>
          </a:xfrm>
          <a:prstGeom prst="rect">
            <a:avLst/>
          </a:prstGeom>
          <a:noFill/>
        </p:spPr>
        <p:txBody>
          <a:bodyPr wrap="none" rtlCol="0">
            <a:spAutoFit/>
          </a:bodyPr>
          <a:lstStyle/>
          <a:p>
            <a:r>
              <a:rPr lang="en-US" sz="2800" b="1" dirty="0" err="1"/>
              <a:t>SpaceX</a:t>
            </a:r>
            <a:r>
              <a:rPr lang="en-US" sz="2800" b="1" dirty="0"/>
              <a:t> </a:t>
            </a:r>
            <a:r>
              <a:rPr lang="en-US" sz="2800" b="1" dirty="0" err="1"/>
              <a:t>Starlink</a:t>
            </a:r>
            <a:r>
              <a:rPr lang="en-US" sz="2800" b="1" dirty="0"/>
              <a:t> satellites 2/22/2020</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596530"/>
            <a:ext cx="10058400" cy="4413123"/>
          </a:xfrm>
          <a:prstGeom prst="rect">
            <a:avLst/>
          </a:prstGeom>
        </p:spPr>
      </p:pic>
      <p:sp>
        <p:nvSpPr>
          <p:cNvPr id="4" name="Rectangle 3"/>
          <p:cNvSpPr/>
          <p:nvPr/>
        </p:nvSpPr>
        <p:spPr>
          <a:xfrm>
            <a:off x="5029200" y="6009653"/>
            <a:ext cx="6096000" cy="430887"/>
          </a:xfrm>
          <a:prstGeom prst="rect">
            <a:avLst/>
          </a:prstGeom>
        </p:spPr>
        <p:txBody>
          <a:bodyPr>
            <a:spAutoFit/>
          </a:bodyPr>
          <a:lstStyle/>
          <a:p>
            <a:pPr algn="r"/>
            <a:r>
              <a:rPr lang="en-US" sz="2200" dirty="0">
                <a:hlinkClick r:id="rId3"/>
              </a:rPr>
              <a:t>Source</a:t>
            </a:r>
            <a:endParaRPr lang="en-US" sz="2200" dirty="0"/>
          </a:p>
        </p:txBody>
      </p:sp>
    </p:spTree>
    <p:extLst>
      <p:ext uri="{BB962C8B-B14F-4D97-AF65-F5344CB8AC3E}">
        <p14:creationId xmlns:p14="http://schemas.microsoft.com/office/powerpoint/2010/main" val="24467276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81" y="1641737"/>
            <a:ext cx="10058400" cy="4438269"/>
          </a:xfrm>
          <a:prstGeom prst="rect">
            <a:avLst/>
          </a:prstGeom>
        </p:spPr>
      </p:pic>
      <p:sp>
        <p:nvSpPr>
          <p:cNvPr id="3" name="TextBox 2"/>
          <p:cNvSpPr txBox="1"/>
          <p:nvPr/>
        </p:nvSpPr>
        <p:spPr>
          <a:xfrm>
            <a:off x="3321050" y="558800"/>
            <a:ext cx="5646546" cy="523220"/>
          </a:xfrm>
          <a:prstGeom prst="rect">
            <a:avLst/>
          </a:prstGeom>
          <a:noFill/>
        </p:spPr>
        <p:txBody>
          <a:bodyPr wrap="none" rtlCol="0">
            <a:spAutoFit/>
          </a:bodyPr>
          <a:lstStyle/>
          <a:p>
            <a:r>
              <a:rPr lang="en-US" sz="2800" b="1" dirty="0" err="1"/>
              <a:t>SpaceX</a:t>
            </a:r>
            <a:r>
              <a:rPr lang="en-US" sz="2800" b="1" dirty="0"/>
              <a:t> </a:t>
            </a:r>
            <a:r>
              <a:rPr lang="en-US" sz="2800" b="1" dirty="0" err="1"/>
              <a:t>Starlink</a:t>
            </a:r>
            <a:r>
              <a:rPr lang="en-US" sz="2800" b="1" dirty="0"/>
              <a:t> satellites, 2/22/2020</a:t>
            </a:r>
          </a:p>
        </p:txBody>
      </p:sp>
      <p:sp>
        <p:nvSpPr>
          <p:cNvPr id="4" name="Rectangle 3"/>
          <p:cNvSpPr/>
          <p:nvPr/>
        </p:nvSpPr>
        <p:spPr>
          <a:xfrm>
            <a:off x="5041949" y="6092815"/>
            <a:ext cx="6096000" cy="430887"/>
          </a:xfrm>
          <a:prstGeom prst="rect">
            <a:avLst/>
          </a:prstGeom>
        </p:spPr>
        <p:txBody>
          <a:bodyPr>
            <a:spAutoFit/>
          </a:bodyPr>
          <a:lstStyle/>
          <a:p>
            <a:pPr algn="r"/>
            <a:r>
              <a:rPr lang="en-US" sz="2200" dirty="0">
                <a:hlinkClick r:id="rId4"/>
              </a:rPr>
              <a:t>Source</a:t>
            </a:r>
            <a:endParaRPr lang="en-US" sz="2200" dirty="0"/>
          </a:p>
        </p:txBody>
      </p:sp>
    </p:spTree>
    <p:extLst>
      <p:ext uri="{BB962C8B-B14F-4D97-AF65-F5344CB8AC3E}">
        <p14:creationId xmlns:p14="http://schemas.microsoft.com/office/powerpoint/2010/main" val="21788752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35620" y="1507258"/>
            <a:ext cx="10120760" cy="3448496"/>
            <a:chOff x="871014" y="1514223"/>
            <a:chExt cx="10120760" cy="3448496"/>
          </a:xfrm>
        </p:grpSpPr>
        <p:pic>
          <p:nvPicPr>
            <p:cNvPr id="2" name="Picture 1"/>
            <p:cNvPicPr>
              <a:picLocks noChangeAspect="1"/>
            </p:cNvPicPr>
            <p:nvPr/>
          </p:nvPicPr>
          <p:blipFill>
            <a:blip r:embed="rId2"/>
            <a:stretch>
              <a:fillRect/>
            </a:stretch>
          </p:blipFill>
          <p:spPr>
            <a:xfrm>
              <a:off x="871014" y="1514223"/>
              <a:ext cx="4716326" cy="3448496"/>
            </a:xfrm>
            <a:prstGeom prst="rect">
              <a:avLst/>
            </a:prstGeom>
          </p:spPr>
        </p:pic>
        <p:pic>
          <p:nvPicPr>
            <p:cNvPr id="3" name="Picture 2"/>
            <p:cNvPicPr>
              <a:picLocks noChangeAspect="1"/>
            </p:cNvPicPr>
            <p:nvPr/>
          </p:nvPicPr>
          <p:blipFill>
            <a:blip r:embed="rId3"/>
            <a:stretch>
              <a:fillRect/>
            </a:stretch>
          </p:blipFill>
          <p:spPr>
            <a:xfrm>
              <a:off x="6278336" y="1514223"/>
              <a:ext cx="4713438" cy="3448496"/>
            </a:xfrm>
            <a:prstGeom prst="rect">
              <a:avLst/>
            </a:prstGeom>
          </p:spPr>
        </p:pic>
      </p:grpSp>
      <p:sp>
        <p:nvSpPr>
          <p:cNvPr id="5" name="Rectangle 4"/>
          <p:cNvSpPr/>
          <p:nvPr/>
        </p:nvSpPr>
        <p:spPr>
          <a:xfrm>
            <a:off x="10070262" y="5033021"/>
            <a:ext cx="1086118" cy="430887"/>
          </a:xfrm>
          <a:prstGeom prst="rect">
            <a:avLst/>
          </a:prstGeom>
        </p:spPr>
        <p:txBody>
          <a:bodyPr wrap="square">
            <a:spAutoFit/>
          </a:bodyPr>
          <a:lstStyle/>
          <a:p>
            <a:pPr algn="r"/>
            <a:r>
              <a:rPr lang="en-US" sz="2200" dirty="0">
                <a:hlinkClick r:id="rId4"/>
              </a:rPr>
              <a:t>Source</a:t>
            </a:r>
            <a:endParaRPr lang="en-US" sz="2200" dirty="0"/>
          </a:p>
        </p:txBody>
      </p:sp>
      <p:sp>
        <p:nvSpPr>
          <p:cNvPr id="6" name="TextBox 5"/>
          <p:cNvSpPr txBox="1"/>
          <p:nvPr/>
        </p:nvSpPr>
        <p:spPr>
          <a:xfrm>
            <a:off x="1035620" y="4955754"/>
            <a:ext cx="3530262" cy="430887"/>
          </a:xfrm>
          <a:prstGeom prst="rect">
            <a:avLst/>
          </a:prstGeom>
          <a:noFill/>
        </p:spPr>
        <p:txBody>
          <a:bodyPr wrap="none" rtlCol="0">
            <a:spAutoFit/>
          </a:bodyPr>
          <a:lstStyle/>
          <a:p>
            <a:r>
              <a:rPr lang="en-US" sz="2200" dirty="0"/>
              <a:t>Expected coverage, mid 2020</a:t>
            </a:r>
          </a:p>
        </p:txBody>
      </p:sp>
      <p:sp>
        <p:nvSpPr>
          <p:cNvPr id="7" name="TextBox 6"/>
          <p:cNvSpPr txBox="1"/>
          <p:nvPr/>
        </p:nvSpPr>
        <p:spPr>
          <a:xfrm>
            <a:off x="6448982" y="4955754"/>
            <a:ext cx="3521413" cy="430887"/>
          </a:xfrm>
          <a:prstGeom prst="rect">
            <a:avLst/>
          </a:prstGeom>
          <a:noFill/>
        </p:spPr>
        <p:txBody>
          <a:bodyPr wrap="none" rtlCol="0">
            <a:spAutoFit/>
          </a:bodyPr>
          <a:lstStyle/>
          <a:p>
            <a:r>
              <a:rPr lang="en-US" sz="2200" dirty="0"/>
              <a:t>Expected coverage, late 2020</a:t>
            </a:r>
          </a:p>
        </p:txBody>
      </p:sp>
      <p:sp>
        <p:nvSpPr>
          <p:cNvPr id="8" name="TextBox 7"/>
          <p:cNvSpPr txBox="1"/>
          <p:nvPr/>
        </p:nvSpPr>
        <p:spPr>
          <a:xfrm>
            <a:off x="1029517" y="525850"/>
            <a:ext cx="9040745" cy="461665"/>
          </a:xfrm>
          <a:prstGeom prst="rect">
            <a:avLst/>
          </a:prstGeom>
          <a:noFill/>
        </p:spPr>
        <p:txBody>
          <a:bodyPr wrap="none" rtlCol="0">
            <a:spAutoFit/>
          </a:bodyPr>
          <a:lstStyle/>
          <a:p>
            <a:pPr algn="r"/>
            <a:r>
              <a:rPr lang="en-US" sz="2400" b="1" dirty="0"/>
              <a:t>Simulated coverage of </a:t>
            </a:r>
            <a:r>
              <a:rPr lang="en-US" sz="2400" b="1" dirty="0" err="1"/>
              <a:t>SpaceX’s</a:t>
            </a:r>
            <a:r>
              <a:rPr lang="en-US" sz="2400" b="1" dirty="0"/>
              <a:t> </a:t>
            </a:r>
            <a:r>
              <a:rPr lang="en-US" sz="2400" b="1" dirty="0" err="1"/>
              <a:t>Starlink</a:t>
            </a:r>
            <a:r>
              <a:rPr lang="en-US" sz="2400" b="1" dirty="0"/>
              <a:t> Internet-service constellation</a:t>
            </a:r>
          </a:p>
        </p:txBody>
      </p:sp>
      <p:sp>
        <p:nvSpPr>
          <p:cNvPr id="9" name="TextBox 8"/>
          <p:cNvSpPr txBox="1"/>
          <p:nvPr/>
        </p:nvSpPr>
        <p:spPr>
          <a:xfrm>
            <a:off x="1035620" y="5706329"/>
            <a:ext cx="6369732" cy="769441"/>
          </a:xfrm>
          <a:prstGeom prst="rect">
            <a:avLst/>
          </a:prstGeom>
          <a:noFill/>
        </p:spPr>
        <p:txBody>
          <a:bodyPr wrap="square" rtlCol="0">
            <a:spAutoFit/>
          </a:bodyPr>
          <a:lstStyle/>
          <a:p>
            <a:r>
              <a:rPr lang="en-US" sz="2200" dirty="0"/>
              <a:t>Assuming a 120 satellite per month launch cadence -- will marketing and support be ready?</a:t>
            </a:r>
          </a:p>
        </p:txBody>
      </p:sp>
    </p:spTree>
    <p:extLst>
      <p:ext uri="{BB962C8B-B14F-4D97-AF65-F5344CB8AC3E}">
        <p14:creationId xmlns:p14="http://schemas.microsoft.com/office/powerpoint/2010/main" val="31248886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38361997"/>
          <p:cNvPicPr>
            <a:picLocks noRot="1" noChangeAspect="1"/>
          </p:cNvPicPr>
          <p:nvPr>
            <a:videoFile r:link="rId1"/>
          </p:nvPr>
        </p:nvPicPr>
        <p:blipFill>
          <a:blip r:embed="rId4"/>
          <a:stretch>
            <a:fillRect/>
          </a:stretch>
        </p:blipFill>
        <p:spPr>
          <a:xfrm>
            <a:off x="3990036" y="1037319"/>
            <a:ext cx="7661835" cy="4309782"/>
          </a:xfrm>
          <a:prstGeom prst="rect">
            <a:avLst/>
          </a:prstGeom>
        </p:spPr>
      </p:pic>
      <p:sp>
        <p:nvSpPr>
          <p:cNvPr id="4" name="TextBox 3">
            <a:hlinkClick r:id="rId5"/>
          </p:cNvPr>
          <p:cNvSpPr txBox="1"/>
          <p:nvPr/>
        </p:nvSpPr>
        <p:spPr>
          <a:xfrm>
            <a:off x="285745" y="2284810"/>
            <a:ext cx="2238934" cy="1446550"/>
          </a:xfrm>
          <a:prstGeom prst="rect">
            <a:avLst/>
          </a:prstGeom>
          <a:noFill/>
        </p:spPr>
        <p:txBody>
          <a:bodyPr wrap="square" rtlCol="0">
            <a:spAutoFit/>
          </a:bodyPr>
          <a:lstStyle/>
          <a:p>
            <a:r>
              <a:rPr lang="en-US" sz="2200" dirty="0">
                <a:hlinkClick r:id="rId5"/>
              </a:rPr>
              <a:t>Reflected light concerns astronomers</a:t>
            </a:r>
            <a:endParaRPr lang="en-US" sz="2200" dirty="0"/>
          </a:p>
          <a:p>
            <a:endParaRPr lang="en-US" sz="2200" dirty="0"/>
          </a:p>
        </p:txBody>
      </p:sp>
      <p:sp>
        <p:nvSpPr>
          <p:cNvPr id="6" name="Rectangle 5"/>
          <p:cNvSpPr/>
          <p:nvPr/>
        </p:nvSpPr>
        <p:spPr>
          <a:xfrm>
            <a:off x="10687440" y="5359647"/>
            <a:ext cx="964431" cy="430887"/>
          </a:xfrm>
          <a:prstGeom prst="rect">
            <a:avLst/>
          </a:prstGeom>
        </p:spPr>
        <p:txBody>
          <a:bodyPr wrap="none">
            <a:spAutoFit/>
          </a:bodyPr>
          <a:lstStyle/>
          <a:p>
            <a:r>
              <a:rPr lang="en-US" sz="2200" dirty="0">
                <a:hlinkClick r:id="rId6"/>
              </a:rPr>
              <a:t>Source</a:t>
            </a:r>
            <a:endParaRPr lang="en-US" sz="2200" dirty="0"/>
          </a:p>
        </p:txBody>
      </p:sp>
      <p:sp>
        <p:nvSpPr>
          <p:cNvPr id="7" name="TextBox 6"/>
          <p:cNvSpPr txBox="1"/>
          <p:nvPr/>
        </p:nvSpPr>
        <p:spPr>
          <a:xfrm>
            <a:off x="346257" y="1113810"/>
            <a:ext cx="2689411" cy="954107"/>
          </a:xfrm>
          <a:prstGeom prst="rect">
            <a:avLst/>
          </a:prstGeom>
          <a:noFill/>
        </p:spPr>
        <p:txBody>
          <a:bodyPr wrap="square" rtlCol="0">
            <a:spAutoFit/>
          </a:bodyPr>
          <a:lstStyle/>
          <a:p>
            <a:r>
              <a:rPr lang="en-US" sz="2800" b="1" dirty="0"/>
              <a:t>Video of </a:t>
            </a:r>
            <a:r>
              <a:rPr lang="en-US" sz="2800" b="1" dirty="0" err="1"/>
              <a:t>Starlink</a:t>
            </a:r>
            <a:r>
              <a:rPr lang="en-US" sz="2800" b="1" dirty="0"/>
              <a:t> deployment </a:t>
            </a:r>
          </a:p>
        </p:txBody>
      </p:sp>
      <p:sp>
        <p:nvSpPr>
          <p:cNvPr id="5" name="TextBox 4"/>
          <p:cNvSpPr txBox="1"/>
          <p:nvPr/>
        </p:nvSpPr>
        <p:spPr>
          <a:xfrm>
            <a:off x="3926536" y="5364167"/>
            <a:ext cx="6058005" cy="430887"/>
          </a:xfrm>
          <a:prstGeom prst="rect">
            <a:avLst/>
          </a:prstGeom>
          <a:noFill/>
        </p:spPr>
        <p:txBody>
          <a:bodyPr wrap="none" rtlCol="0">
            <a:spAutoFit/>
          </a:bodyPr>
          <a:lstStyle/>
          <a:p>
            <a:r>
              <a:rPr lang="en-US" sz="2200" dirty="0"/>
              <a:t>Video (39 sec.) shot immediately after deployment.</a:t>
            </a:r>
          </a:p>
        </p:txBody>
      </p:sp>
      <p:sp>
        <p:nvSpPr>
          <p:cNvPr id="8" name="Rectangle 7"/>
          <p:cNvSpPr/>
          <p:nvPr/>
        </p:nvSpPr>
        <p:spPr>
          <a:xfrm>
            <a:off x="285745" y="4239105"/>
            <a:ext cx="2534770" cy="1107996"/>
          </a:xfrm>
          <a:prstGeom prst="rect">
            <a:avLst/>
          </a:prstGeom>
        </p:spPr>
        <p:txBody>
          <a:bodyPr wrap="square">
            <a:spAutoFit/>
          </a:bodyPr>
          <a:lstStyle/>
          <a:p>
            <a:r>
              <a:rPr lang="en-US" sz="2200" dirty="0"/>
              <a:t>Will the satellites stay this bright? This close together?</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257" y="3805319"/>
            <a:ext cx="466858"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7012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8041" y="2582651"/>
            <a:ext cx="6096000" cy="1107996"/>
          </a:xfrm>
          <a:prstGeom prst="rect">
            <a:avLst/>
          </a:prstGeom>
        </p:spPr>
        <p:txBody>
          <a:bodyPr>
            <a:spAutoFit/>
          </a:bodyPr>
          <a:lstStyle/>
          <a:p>
            <a:pPr marL="342900" indent="-342900">
              <a:buFont typeface="Arial" panose="020B0604020202020204" pitchFamily="34" charset="0"/>
              <a:buChar char="•"/>
            </a:pPr>
            <a:r>
              <a:rPr lang="en-US" sz="2400" dirty="0">
                <a:hlinkClick r:id="rId3"/>
              </a:rPr>
              <a:t>Interview of </a:t>
            </a:r>
            <a:r>
              <a:rPr lang="en-US" sz="2400" dirty="0" err="1">
                <a:hlinkClick r:id="rId3"/>
              </a:rPr>
              <a:t>Moriba</a:t>
            </a:r>
            <a:r>
              <a:rPr lang="en-US" sz="2400" dirty="0">
                <a:hlinkClick r:id="rId3"/>
              </a:rPr>
              <a:t> Jah</a:t>
            </a:r>
            <a:endParaRPr lang="en-US" sz="2400" dirty="0"/>
          </a:p>
          <a:p>
            <a:pPr marL="342900" indent="-342900">
              <a:buFont typeface="Arial" panose="020B0604020202020204" pitchFamily="34" charset="0"/>
              <a:buChar char="•"/>
            </a:pPr>
            <a:r>
              <a:rPr lang="en-US" sz="2400" dirty="0" err="1">
                <a:hlinkClick r:id="rId4"/>
              </a:rPr>
              <a:t>Moriba’s</a:t>
            </a:r>
            <a:r>
              <a:rPr lang="en-US" sz="2400" dirty="0">
                <a:hlinkClick r:id="rId4"/>
              </a:rPr>
              <a:t> TED Talk</a:t>
            </a:r>
            <a:endParaRPr lang="en-US" sz="2400" dirty="0"/>
          </a:p>
          <a:p>
            <a:endParaRPr lang="en-US" dirty="0"/>
          </a:p>
        </p:txBody>
      </p:sp>
      <p:pic>
        <p:nvPicPr>
          <p:cNvPr id="4" name="Picture 3"/>
          <p:cNvPicPr>
            <a:picLocks noChangeAspect="1"/>
          </p:cNvPicPr>
          <p:nvPr/>
        </p:nvPicPr>
        <p:blipFill>
          <a:blip r:embed="rId5"/>
          <a:stretch>
            <a:fillRect/>
          </a:stretch>
        </p:blipFill>
        <p:spPr>
          <a:xfrm>
            <a:off x="4987444" y="795018"/>
            <a:ext cx="6456072" cy="3635788"/>
          </a:xfrm>
          <a:prstGeom prst="rect">
            <a:avLst/>
          </a:prstGeom>
        </p:spPr>
      </p:pic>
      <p:sp>
        <p:nvSpPr>
          <p:cNvPr id="5" name="TextBox 4"/>
          <p:cNvSpPr txBox="1"/>
          <p:nvPr/>
        </p:nvSpPr>
        <p:spPr>
          <a:xfrm>
            <a:off x="558041" y="1246492"/>
            <a:ext cx="1848583" cy="523220"/>
          </a:xfrm>
          <a:prstGeom prst="rect">
            <a:avLst/>
          </a:prstGeom>
          <a:noFill/>
        </p:spPr>
        <p:txBody>
          <a:bodyPr wrap="none" rtlCol="0">
            <a:spAutoFit/>
          </a:bodyPr>
          <a:lstStyle/>
          <a:p>
            <a:r>
              <a:rPr lang="en-US" sz="2800" b="1" dirty="0" err="1"/>
              <a:t>Moriba</a:t>
            </a:r>
            <a:r>
              <a:rPr lang="en-US" sz="2800" b="1" dirty="0"/>
              <a:t> Jah</a:t>
            </a:r>
          </a:p>
        </p:txBody>
      </p:sp>
      <p:sp>
        <p:nvSpPr>
          <p:cNvPr id="6" name="Rectangle 5"/>
          <p:cNvSpPr/>
          <p:nvPr/>
        </p:nvSpPr>
        <p:spPr>
          <a:xfrm>
            <a:off x="1024899" y="5590504"/>
            <a:ext cx="7572779" cy="430887"/>
          </a:xfrm>
          <a:prstGeom prst="rect">
            <a:avLst/>
          </a:prstGeom>
        </p:spPr>
        <p:txBody>
          <a:bodyPr wrap="none">
            <a:spAutoFit/>
          </a:bodyPr>
          <a:lstStyle/>
          <a:p>
            <a:r>
              <a:rPr lang="en-US" sz="2200" dirty="0"/>
              <a:t>Do you listen to podcasts? Do you know about TED conferences?</a:t>
            </a:r>
          </a:p>
        </p:txBody>
      </p:sp>
      <p:pic>
        <p:nvPicPr>
          <p:cNvPr id="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41" y="5573805"/>
            <a:ext cx="466858"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20087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32650" y="5194300"/>
            <a:ext cx="2856103" cy="430887"/>
          </a:xfrm>
          <a:prstGeom prst="rect">
            <a:avLst/>
          </a:prstGeom>
        </p:spPr>
        <p:txBody>
          <a:bodyPr wrap="none">
            <a:spAutoFit/>
          </a:bodyPr>
          <a:lstStyle/>
          <a:p>
            <a:r>
              <a:rPr lang="en-US" sz="2200" dirty="0">
                <a:hlinkClick r:id="rId3"/>
              </a:rPr>
              <a:t>Broadband-pricing chat</a:t>
            </a:r>
            <a:endParaRPr lang="en-US" sz="2200" dirty="0"/>
          </a:p>
        </p:txBody>
      </p:sp>
      <p:pic>
        <p:nvPicPr>
          <p:cNvPr id="5" name="Picture 4"/>
          <p:cNvPicPr>
            <a:picLocks noChangeAspect="1"/>
          </p:cNvPicPr>
          <p:nvPr/>
        </p:nvPicPr>
        <p:blipFill>
          <a:blip r:embed="rId4"/>
          <a:stretch>
            <a:fillRect/>
          </a:stretch>
        </p:blipFill>
        <p:spPr>
          <a:xfrm>
            <a:off x="7232650" y="749300"/>
            <a:ext cx="4280432" cy="4432300"/>
          </a:xfrm>
          <a:prstGeom prst="rect">
            <a:avLst/>
          </a:prstGeom>
          <a:ln>
            <a:solidFill>
              <a:schemeClr val="tx1">
                <a:lumMod val="50000"/>
                <a:lumOff val="50000"/>
              </a:schemeClr>
            </a:solidFill>
          </a:ln>
        </p:spPr>
      </p:pic>
      <p:sp>
        <p:nvSpPr>
          <p:cNvPr id="6" name="TextBox 5"/>
          <p:cNvSpPr txBox="1"/>
          <p:nvPr/>
        </p:nvSpPr>
        <p:spPr>
          <a:xfrm>
            <a:off x="647700" y="882650"/>
            <a:ext cx="3994150" cy="1815882"/>
          </a:xfrm>
          <a:prstGeom prst="rect">
            <a:avLst/>
          </a:prstGeom>
          <a:noFill/>
        </p:spPr>
        <p:txBody>
          <a:bodyPr wrap="square" rtlCol="0">
            <a:spAutoFit/>
          </a:bodyPr>
          <a:lstStyle/>
          <a:p>
            <a:r>
              <a:rPr lang="en-US" sz="2800" b="1" dirty="0"/>
              <a:t>An example of asynchronous collaboration using Twitter comments</a:t>
            </a:r>
          </a:p>
        </p:txBody>
      </p:sp>
      <p:pic>
        <p:nvPicPr>
          <p:cNvPr id="1026" name="Picture 2" descr="Image result for jcr licklid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3556000"/>
            <a:ext cx="890996" cy="10571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7850" y="4677500"/>
            <a:ext cx="3003899" cy="430887"/>
          </a:xfrm>
          <a:prstGeom prst="rect">
            <a:avLst/>
          </a:prstGeom>
          <a:noFill/>
        </p:spPr>
        <p:txBody>
          <a:bodyPr wrap="none" rtlCol="0">
            <a:spAutoFit/>
          </a:bodyPr>
          <a:lstStyle/>
          <a:p>
            <a:r>
              <a:rPr lang="en-US" sz="2200" dirty="0"/>
              <a:t>Why is this man smiling?</a:t>
            </a:r>
          </a:p>
        </p:txBody>
      </p:sp>
    </p:spTree>
    <p:extLst>
      <p:ext uri="{BB962C8B-B14F-4D97-AF65-F5344CB8AC3E}">
        <p14:creationId xmlns:p14="http://schemas.microsoft.com/office/powerpoint/2010/main" val="4902301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24474" y="1030397"/>
            <a:ext cx="5746750" cy="2123658"/>
          </a:xfrm>
          <a:prstGeom prst="rect">
            <a:avLst/>
          </a:prstGeom>
        </p:spPr>
        <p:txBody>
          <a:bodyPr wrap="square">
            <a:spAutoFit/>
          </a:bodyPr>
          <a:lstStyle/>
          <a:p>
            <a:r>
              <a:rPr lang="en-US" sz="2200" i="1" dirty="0"/>
              <a:t>What will on-line interactive communities be like? In most fields they will consist of geographically separated members, sometimes grouped in small clusters and sometimes working individually. They will be communities not of common location, but of common interest.</a:t>
            </a:r>
          </a:p>
        </p:txBody>
      </p:sp>
      <p:sp>
        <p:nvSpPr>
          <p:cNvPr id="3" name="Rectangle 2"/>
          <p:cNvSpPr/>
          <p:nvPr/>
        </p:nvSpPr>
        <p:spPr>
          <a:xfrm>
            <a:off x="5324474" y="3154055"/>
            <a:ext cx="5346656" cy="369332"/>
          </a:xfrm>
          <a:prstGeom prst="rect">
            <a:avLst/>
          </a:prstGeom>
        </p:spPr>
        <p:txBody>
          <a:bodyPr wrap="none">
            <a:spAutoFit/>
          </a:bodyPr>
          <a:lstStyle/>
          <a:p>
            <a:r>
              <a:rPr lang="en-US" dirty="0">
                <a:hlinkClick r:id="rId3"/>
              </a:rPr>
              <a:t>The Computer as a Communication Device</a:t>
            </a:r>
            <a:r>
              <a:rPr lang="en-US" dirty="0"/>
              <a:t>, April 1968</a:t>
            </a:r>
          </a:p>
        </p:txBody>
      </p:sp>
      <p:pic>
        <p:nvPicPr>
          <p:cNvPr id="5" name="Picture 2" descr="Image result for jcr lickli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849" y="1006661"/>
            <a:ext cx="2625072" cy="31144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3149" y="4933950"/>
            <a:ext cx="9207501" cy="1107996"/>
          </a:xfrm>
          <a:prstGeom prst="rect">
            <a:avLst/>
          </a:prstGeom>
          <a:noFill/>
        </p:spPr>
        <p:txBody>
          <a:bodyPr wrap="square" rtlCol="0">
            <a:spAutoFit/>
          </a:bodyPr>
          <a:lstStyle/>
          <a:p>
            <a:r>
              <a:rPr lang="en-US" sz="2200" dirty="0"/>
              <a:t>J. C. R. </a:t>
            </a:r>
            <a:r>
              <a:rPr lang="en-US" sz="2200" dirty="0" err="1"/>
              <a:t>Licklidder</a:t>
            </a:r>
            <a:r>
              <a:rPr lang="en-US" sz="2200" dirty="0"/>
              <a:t> was a scientist and saw the potential value of the Internet as a tool for scholarly collaboration. He did not anticipate that it could also be a tool for terrorists or propagandists.</a:t>
            </a:r>
          </a:p>
        </p:txBody>
      </p:sp>
    </p:spTree>
    <p:extLst>
      <p:ext uri="{BB962C8B-B14F-4D97-AF65-F5344CB8AC3E}">
        <p14:creationId xmlns:p14="http://schemas.microsoft.com/office/powerpoint/2010/main" val="18787324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2.bp.blogspot.com/_kWn7nmpeutU/R_O1vYWTQbI/AAAAAAAAARE/MoAOsn6wVIY/s400/thats%2Ball%2Bfolks%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488" y="774118"/>
            <a:ext cx="4415027" cy="513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223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37094" y="5105938"/>
            <a:ext cx="6096000" cy="769441"/>
          </a:xfrm>
          <a:prstGeom prst="rect">
            <a:avLst/>
          </a:prstGeom>
        </p:spPr>
        <p:txBody>
          <a:bodyPr>
            <a:spAutoFit/>
          </a:bodyPr>
          <a:lstStyle/>
          <a:p>
            <a:r>
              <a:rPr lang="en-US" sz="2200" dirty="0" err="1">
                <a:hlinkClick r:id="rId3"/>
              </a:rPr>
              <a:t>Starlink</a:t>
            </a:r>
            <a:r>
              <a:rPr lang="en-US" sz="2200" dirty="0">
                <a:hlinkClick r:id="rId3"/>
              </a:rPr>
              <a:t> separation</a:t>
            </a:r>
            <a:r>
              <a:rPr lang="en-US" sz="2200" dirty="0"/>
              <a:t> (1 minute)</a:t>
            </a:r>
          </a:p>
          <a:p>
            <a:r>
              <a:rPr lang="en-US" sz="2200" dirty="0">
                <a:hlinkClick r:id="rId4"/>
              </a:rPr>
              <a:t>The entire launch</a:t>
            </a:r>
            <a:r>
              <a:rPr lang="en-US" sz="2200" dirty="0"/>
              <a:t> (1 h 15 m)</a:t>
            </a:r>
          </a:p>
        </p:txBody>
      </p:sp>
      <p:sp>
        <p:nvSpPr>
          <p:cNvPr id="4" name="AutoShape 2" descr="Image result for starlink satelli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stretch>
            <a:fillRect/>
          </a:stretch>
        </p:blipFill>
        <p:spPr>
          <a:xfrm>
            <a:off x="745958" y="1868239"/>
            <a:ext cx="2382252" cy="4007140"/>
          </a:xfrm>
          <a:prstGeom prst="rect">
            <a:avLst/>
          </a:prstGeom>
        </p:spPr>
      </p:pic>
      <p:pic>
        <p:nvPicPr>
          <p:cNvPr id="1032" name="Picture 8" descr="Image result for starlink satelli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5913" y="1868238"/>
            <a:ext cx="3048000" cy="22955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tarlink satellit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4581" y="1868239"/>
            <a:ext cx="3838677" cy="23074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37941" y="633663"/>
            <a:ext cx="9535687" cy="523220"/>
          </a:xfrm>
          <a:prstGeom prst="rect">
            <a:avLst/>
          </a:prstGeom>
          <a:noFill/>
        </p:spPr>
        <p:txBody>
          <a:bodyPr wrap="none" rtlCol="0">
            <a:spAutoFit/>
          </a:bodyPr>
          <a:lstStyle/>
          <a:p>
            <a:r>
              <a:rPr lang="en-US" sz="2800" b="1" dirty="0" err="1"/>
              <a:t>SpaceX</a:t>
            </a:r>
            <a:r>
              <a:rPr lang="en-US" sz="2800" b="1" dirty="0"/>
              <a:t> launched 60 broadband Internet satellites this morning</a:t>
            </a:r>
          </a:p>
        </p:txBody>
      </p:sp>
      <p:sp>
        <p:nvSpPr>
          <p:cNvPr id="9" name="TextBox 8"/>
          <p:cNvSpPr txBox="1"/>
          <p:nvPr/>
        </p:nvSpPr>
        <p:spPr>
          <a:xfrm>
            <a:off x="641685" y="5879432"/>
            <a:ext cx="2014013" cy="430887"/>
          </a:xfrm>
          <a:prstGeom prst="rect">
            <a:avLst/>
          </a:prstGeom>
          <a:noFill/>
        </p:spPr>
        <p:txBody>
          <a:bodyPr wrap="none" rtlCol="0">
            <a:spAutoFit/>
          </a:bodyPr>
          <a:lstStyle/>
          <a:p>
            <a:r>
              <a:rPr lang="en-US" sz="2200" dirty="0"/>
              <a:t>Ready to launch</a:t>
            </a:r>
          </a:p>
        </p:txBody>
      </p:sp>
      <p:sp>
        <p:nvSpPr>
          <p:cNvPr id="10" name="Rectangle 9"/>
          <p:cNvSpPr/>
          <p:nvPr/>
        </p:nvSpPr>
        <p:spPr>
          <a:xfrm>
            <a:off x="3858878" y="4163764"/>
            <a:ext cx="3056414" cy="430887"/>
          </a:xfrm>
          <a:prstGeom prst="rect">
            <a:avLst/>
          </a:prstGeom>
        </p:spPr>
        <p:txBody>
          <a:bodyPr wrap="none">
            <a:spAutoFit/>
          </a:bodyPr>
          <a:lstStyle/>
          <a:p>
            <a:r>
              <a:rPr lang="en-US" sz="2200" dirty="0"/>
              <a:t>Shortly after deployment</a:t>
            </a:r>
          </a:p>
        </p:txBody>
      </p:sp>
      <p:sp>
        <p:nvSpPr>
          <p:cNvPr id="11" name="TextBox 10"/>
          <p:cNvSpPr txBox="1"/>
          <p:nvPr/>
        </p:nvSpPr>
        <p:spPr>
          <a:xfrm>
            <a:off x="7629918" y="4163764"/>
            <a:ext cx="2995692" cy="430887"/>
          </a:xfrm>
          <a:prstGeom prst="rect">
            <a:avLst/>
          </a:prstGeom>
          <a:noFill/>
        </p:spPr>
        <p:txBody>
          <a:bodyPr wrap="none" rtlCol="0">
            <a:spAutoFit/>
          </a:bodyPr>
          <a:lstStyle/>
          <a:p>
            <a:r>
              <a:rPr lang="en-US" sz="2200" dirty="0"/>
              <a:t>Satellite with solar panel</a:t>
            </a:r>
          </a:p>
        </p:txBody>
      </p:sp>
    </p:spTree>
    <p:extLst>
      <p:ext uri="{BB962C8B-B14F-4D97-AF65-F5344CB8AC3E}">
        <p14:creationId xmlns:p14="http://schemas.microsoft.com/office/powerpoint/2010/main" val="18716765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1691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6286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7304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7160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0045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5900" y="545246"/>
            <a:ext cx="3780202" cy="1107996"/>
          </a:xfrm>
          <a:prstGeom prst="rect">
            <a:avLst/>
          </a:prstGeom>
          <a:noFill/>
        </p:spPr>
        <p:txBody>
          <a:bodyPr wrap="none" rtlCol="0">
            <a:spAutoFit/>
          </a:bodyPr>
          <a:lstStyle/>
          <a:p>
            <a:pPr algn="ctr"/>
            <a:r>
              <a:rPr lang="en-US" sz="6600" dirty="0"/>
              <a:t>Discussion</a:t>
            </a:r>
          </a:p>
        </p:txBody>
      </p:sp>
      <p:sp>
        <p:nvSpPr>
          <p:cNvPr id="3" name="TextBox 2"/>
          <p:cNvSpPr txBox="1"/>
          <p:nvPr/>
        </p:nvSpPr>
        <p:spPr>
          <a:xfrm>
            <a:off x="3677167" y="1992716"/>
            <a:ext cx="4837671" cy="1815882"/>
          </a:xfrm>
          <a:prstGeom prst="rect">
            <a:avLst/>
          </a:prstGeom>
          <a:noFill/>
        </p:spPr>
        <p:txBody>
          <a:bodyPr wrap="none" rtlCol="0">
            <a:spAutoFit/>
          </a:bodyPr>
          <a:lstStyle/>
          <a:p>
            <a:pPr algn="ctr"/>
            <a:r>
              <a:rPr lang="en-US" sz="2800" dirty="0"/>
              <a:t>Last week’s class</a:t>
            </a:r>
          </a:p>
          <a:p>
            <a:pPr algn="ctr"/>
            <a:r>
              <a:rPr lang="en-US" sz="2800" dirty="0"/>
              <a:t>Assignment feedback</a:t>
            </a:r>
          </a:p>
          <a:p>
            <a:pPr algn="ctr"/>
            <a:r>
              <a:rPr lang="en-US" sz="2800" dirty="0"/>
              <a:t>Current events</a:t>
            </a:r>
          </a:p>
          <a:p>
            <a:pPr algn="ctr"/>
            <a:r>
              <a:rPr lang="en-US" sz="2800" dirty="0"/>
              <a:t>Anonymous study-habit surveys</a:t>
            </a:r>
          </a:p>
        </p:txBody>
      </p:sp>
      <p:sp>
        <p:nvSpPr>
          <p:cNvPr id="4" name="TextBox 3"/>
          <p:cNvSpPr txBox="1"/>
          <p:nvPr/>
        </p:nvSpPr>
        <p:spPr>
          <a:xfrm>
            <a:off x="5381189" y="4055791"/>
            <a:ext cx="1429622" cy="584775"/>
          </a:xfrm>
          <a:prstGeom prst="rect">
            <a:avLst/>
          </a:prstGeom>
          <a:noFill/>
        </p:spPr>
        <p:txBody>
          <a:bodyPr wrap="none" rtlCol="0">
            <a:spAutoFit/>
          </a:bodyPr>
          <a:lstStyle/>
          <a:p>
            <a:pPr algn="ctr"/>
            <a:r>
              <a:rPr lang="en-US" sz="3200" dirty="0"/>
              <a:t>Week 8</a:t>
            </a:r>
          </a:p>
        </p:txBody>
      </p:sp>
    </p:spTree>
    <p:extLst>
      <p:ext uri="{BB962C8B-B14F-4D97-AF65-F5344CB8AC3E}">
        <p14:creationId xmlns:p14="http://schemas.microsoft.com/office/powerpoint/2010/main" val="7646980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9435" y="768873"/>
            <a:ext cx="3363421" cy="523220"/>
          </a:xfrm>
          <a:prstGeom prst="rect">
            <a:avLst/>
          </a:prstGeom>
          <a:noFill/>
        </p:spPr>
        <p:txBody>
          <a:bodyPr wrap="none" rtlCol="0">
            <a:spAutoFit/>
          </a:bodyPr>
          <a:lstStyle/>
          <a:p>
            <a:r>
              <a:rPr lang="en-US" sz="2800" b="1" dirty="0"/>
              <a:t>Assignment feedback</a:t>
            </a:r>
          </a:p>
        </p:txBody>
      </p:sp>
      <p:sp>
        <p:nvSpPr>
          <p:cNvPr id="4" name="TextBox 3"/>
          <p:cNvSpPr txBox="1"/>
          <p:nvPr/>
        </p:nvSpPr>
        <p:spPr>
          <a:xfrm>
            <a:off x="1489435" y="1836881"/>
            <a:ext cx="9643620" cy="3785652"/>
          </a:xfrm>
          <a:prstGeom prst="rect">
            <a:avLst/>
          </a:prstGeom>
          <a:noFill/>
        </p:spPr>
        <p:txBody>
          <a:bodyPr wrap="square" rtlCol="0">
            <a:spAutoFit/>
          </a:bodyPr>
          <a:lstStyle/>
          <a:p>
            <a:r>
              <a:rPr lang="en-US" sz="2400" dirty="0"/>
              <a:t>10. Had three parts  -- tweet something, find out how to do a search,  and recommend a person to follow. Only three people did all three.</a:t>
            </a:r>
          </a:p>
          <a:p>
            <a:endParaRPr lang="en-US" sz="2400" dirty="0"/>
          </a:p>
          <a:p>
            <a:r>
              <a:rPr lang="en-US" sz="2400" dirty="0"/>
              <a:t>11. Turn in one answer with three names on it for a group assignment.</a:t>
            </a:r>
          </a:p>
          <a:p>
            <a:endParaRPr lang="en-US" sz="2400" dirty="0"/>
          </a:p>
          <a:p>
            <a:r>
              <a:rPr lang="en-US" sz="2400" dirty="0"/>
              <a:t>12. “Domain name” is a geek term – it just means the name of a computer that is connected to the Internet. </a:t>
            </a:r>
          </a:p>
          <a:p>
            <a:endParaRPr lang="en-US" sz="2400" dirty="0"/>
          </a:p>
          <a:p>
            <a:r>
              <a:rPr lang="en-US" sz="2400" dirty="0"/>
              <a:t>Team assignments – some people are freeloading, and that may be good news for them.</a:t>
            </a:r>
          </a:p>
        </p:txBody>
      </p:sp>
    </p:spTree>
    <p:extLst>
      <p:ext uri="{BB962C8B-B14F-4D97-AF65-F5344CB8AC3E}">
        <p14:creationId xmlns:p14="http://schemas.microsoft.com/office/powerpoint/2010/main" val="12433316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59279" y="644978"/>
            <a:ext cx="4658377" cy="4710793"/>
          </a:xfrm>
          <a:prstGeom prst="rect">
            <a:avLst/>
          </a:prstGeom>
        </p:spPr>
      </p:pic>
      <p:pic>
        <p:nvPicPr>
          <p:cNvPr id="4" name="Picture 3"/>
          <p:cNvPicPr>
            <a:picLocks noChangeAspect="1"/>
          </p:cNvPicPr>
          <p:nvPr/>
        </p:nvPicPr>
        <p:blipFill>
          <a:blip r:embed="rId4"/>
          <a:stretch>
            <a:fillRect/>
          </a:stretch>
        </p:blipFill>
        <p:spPr>
          <a:xfrm>
            <a:off x="7519306" y="644978"/>
            <a:ext cx="3808709" cy="2558449"/>
          </a:xfrm>
          <a:prstGeom prst="rect">
            <a:avLst/>
          </a:prstGeom>
          <a:ln w="12700">
            <a:solidFill>
              <a:schemeClr val="tx2"/>
            </a:solidFill>
          </a:ln>
        </p:spPr>
      </p:pic>
      <p:pic>
        <p:nvPicPr>
          <p:cNvPr id="6" name="Picture 5"/>
          <p:cNvPicPr>
            <a:picLocks noChangeAspect="1"/>
          </p:cNvPicPr>
          <p:nvPr/>
        </p:nvPicPr>
        <p:blipFill>
          <a:blip r:embed="rId5"/>
          <a:stretch>
            <a:fillRect/>
          </a:stretch>
        </p:blipFill>
        <p:spPr>
          <a:xfrm>
            <a:off x="7519305" y="3731935"/>
            <a:ext cx="3808709" cy="2515275"/>
          </a:xfrm>
          <a:prstGeom prst="rect">
            <a:avLst/>
          </a:prstGeom>
          <a:ln w="12700">
            <a:solidFill>
              <a:schemeClr val="tx2"/>
            </a:solidFill>
          </a:ln>
        </p:spPr>
      </p:pic>
      <p:sp>
        <p:nvSpPr>
          <p:cNvPr id="7" name="TextBox 6"/>
          <p:cNvSpPr txBox="1"/>
          <p:nvPr/>
        </p:nvSpPr>
        <p:spPr>
          <a:xfrm>
            <a:off x="759279" y="5585197"/>
            <a:ext cx="4180760" cy="523220"/>
          </a:xfrm>
          <a:prstGeom prst="rect">
            <a:avLst/>
          </a:prstGeom>
          <a:noFill/>
        </p:spPr>
        <p:txBody>
          <a:bodyPr wrap="none" rtlCol="0">
            <a:spAutoFit/>
          </a:bodyPr>
          <a:lstStyle/>
          <a:p>
            <a:r>
              <a:rPr lang="en-US" sz="2800" b="1" dirty="0"/>
              <a:t>4G base station on campus</a:t>
            </a:r>
          </a:p>
        </p:txBody>
      </p:sp>
    </p:spTree>
    <p:extLst>
      <p:ext uri="{BB962C8B-B14F-4D97-AF65-F5344CB8AC3E}">
        <p14:creationId xmlns:p14="http://schemas.microsoft.com/office/powerpoint/2010/main" val="4615117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82309" y="2366146"/>
            <a:ext cx="8906682" cy="1680090"/>
          </a:xfrm>
          <a:prstGeom prst="rect">
            <a:avLst/>
          </a:prstGeom>
        </p:spPr>
      </p:pic>
      <p:sp>
        <p:nvSpPr>
          <p:cNvPr id="4" name="TextBox 3"/>
          <p:cNvSpPr txBox="1"/>
          <p:nvPr/>
        </p:nvSpPr>
        <p:spPr>
          <a:xfrm>
            <a:off x="1649167" y="5005932"/>
            <a:ext cx="7556106" cy="461665"/>
          </a:xfrm>
          <a:prstGeom prst="rect">
            <a:avLst/>
          </a:prstGeom>
          <a:noFill/>
        </p:spPr>
        <p:txBody>
          <a:bodyPr wrap="none" rtlCol="0">
            <a:spAutoFit/>
          </a:bodyPr>
          <a:lstStyle/>
          <a:p>
            <a:pPr algn="r"/>
            <a:r>
              <a:rPr lang="en-US" sz="2400" dirty="0"/>
              <a:t>Have you noticed messages like this on Web sites you visit?</a:t>
            </a:r>
          </a:p>
        </p:txBody>
      </p:sp>
      <p:sp>
        <p:nvSpPr>
          <p:cNvPr id="2" name="TextBox 1"/>
          <p:cNvSpPr txBox="1"/>
          <p:nvPr/>
        </p:nvSpPr>
        <p:spPr>
          <a:xfrm>
            <a:off x="1182309" y="736624"/>
            <a:ext cx="1345240" cy="523220"/>
          </a:xfrm>
          <a:prstGeom prst="rect">
            <a:avLst/>
          </a:prstGeom>
          <a:noFill/>
        </p:spPr>
        <p:txBody>
          <a:bodyPr wrap="none" rtlCol="0">
            <a:spAutoFit/>
          </a:bodyPr>
          <a:lstStyle/>
          <a:p>
            <a:r>
              <a:rPr lang="en-US" sz="2800" b="1" dirty="0"/>
              <a:t>Cookies</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2309" y="5005932"/>
            <a:ext cx="466858"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182309" y="1308804"/>
            <a:ext cx="3401509" cy="430887"/>
          </a:xfrm>
          <a:prstGeom prst="rect">
            <a:avLst/>
          </a:prstGeom>
          <a:noFill/>
        </p:spPr>
        <p:txBody>
          <a:bodyPr wrap="none" rtlCol="0">
            <a:spAutoFit/>
          </a:bodyPr>
          <a:lstStyle/>
          <a:p>
            <a:r>
              <a:rPr lang="en-US" sz="2200" dirty="0"/>
              <a:t>Suggested by James Morton</a:t>
            </a:r>
          </a:p>
        </p:txBody>
      </p:sp>
    </p:spTree>
    <p:extLst>
      <p:ext uri="{BB962C8B-B14F-4D97-AF65-F5344CB8AC3E}">
        <p14:creationId xmlns:p14="http://schemas.microsoft.com/office/powerpoint/2010/main" val="14127211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2309" y="1834037"/>
            <a:ext cx="5302250" cy="2308324"/>
          </a:xfrm>
          <a:prstGeom prst="rect">
            <a:avLst/>
          </a:prstGeom>
        </p:spPr>
        <p:txBody>
          <a:bodyPr wrap="square">
            <a:spAutoFit/>
          </a:bodyPr>
          <a:lstStyle/>
          <a:p>
            <a:r>
              <a:rPr lang="en-US" sz="2400" dirty="0">
                <a:solidFill>
                  <a:srgbClr val="444444"/>
                </a:solidFill>
                <a:latin typeface="Source Sans Pro" panose="020B0503030403020204" pitchFamily="34" charset="0"/>
              </a:rPr>
              <a:t>We use cookies to improve your website experience.  To learn about our use of cookies and how you can manage your settings, please </a:t>
            </a:r>
            <a:r>
              <a:rPr lang="en-US" sz="2400" dirty="0">
                <a:solidFill>
                  <a:srgbClr val="444444"/>
                </a:solidFill>
              </a:rPr>
              <a:t>see</a:t>
            </a:r>
            <a:r>
              <a:rPr lang="en-US" sz="2400" dirty="0">
                <a:solidFill>
                  <a:srgbClr val="444444"/>
                </a:solidFill>
                <a:latin typeface="Source Sans Pro" panose="020B0503030403020204" pitchFamily="34" charset="0"/>
              </a:rPr>
              <a:t> our </a:t>
            </a:r>
            <a:r>
              <a:rPr lang="en-US" sz="2400" dirty="0">
                <a:solidFill>
                  <a:srgbClr val="0095C8"/>
                </a:solidFill>
                <a:latin typeface="Source Sans Pro" panose="020B0503030403020204" pitchFamily="34" charset="0"/>
                <a:hlinkClick r:id="rId2"/>
              </a:rPr>
              <a:t>Cookie Policy</a:t>
            </a:r>
            <a:r>
              <a:rPr lang="en-US" sz="2400" dirty="0">
                <a:solidFill>
                  <a:srgbClr val="444444"/>
                </a:solidFill>
                <a:latin typeface="Source Sans Pro" panose="020B0503030403020204" pitchFamily="34" charset="0"/>
              </a:rPr>
              <a:t>. By continuing to use the website, you consent to our use of cookies.</a:t>
            </a:r>
            <a:endParaRPr lang="en-US" sz="2400" dirty="0"/>
          </a:p>
        </p:txBody>
      </p:sp>
      <p:sp>
        <p:nvSpPr>
          <p:cNvPr id="4" name="Rectangle 3"/>
          <p:cNvSpPr/>
          <p:nvPr/>
        </p:nvSpPr>
        <p:spPr>
          <a:xfrm>
            <a:off x="7310059" y="1834037"/>
            <a:ext cx="6096000" cy="1569660"/>
          </a:xfrm>
          <a:prstGeom prst="rect">
            <a:avLst/>
          </a:prstGeom>
        </p:spPr>
        <p:txBody>
          <a:bodyPr>
            <a:spAutoFit/>
          </a:bodyPr>
          <a:lstStyle/>
          <a:p>
            <a:pPr marL="285750" indent="-285750" fontAlgn="base">
              <a:buFont typeface="Arial" panose="020B0604020202020204" pitchFamily="34" charset="0"/>
              <a:buChar char="•"/>
            </a:pPr>
            <a:r>
              <a:rPr lang="en-US" sz="2400" dirty="0">
                <a:solidFill>
                  <a:srgbClr val="444444"/>
                </a:solidFill>
              </a:rPr>
              <a:t>Strictly Necessary Cookies</a:t>
            </a:r>
          </a:p>
          <a:p>
            <a:pPr marL="285750" indent="-285750" fontAlgn="base">
              <a:buFont typeface="Arial" panose="020B0604020202020204" pitchFamily="34" charset="0"/>
              <a:buChar char="•"/>
            </a:pPr>
            <a:r>
              <a:rPr lang="en-US" sz="2400" dirty="0">
                <a:solidFill>
                  <a:srgbClr val="444444"/>
                </a:solidFill>
              </a:rPr>
              <a:t>Performance Cookies</a:t>
            </a:r>
          </a:p>
          <a:p>
            <a:pPr marL="285750" indent="-285750" fontAlgn="base">
              <a:buFont typeface="Arial" panose="020B0604020202020204" pitchFamily="34" charset="0"/>
              <a:buChar char="•"/>
            </a:pPr>
            <a:r>
              <a:rPr lang="en-US" sz="2400" dirty="0">
                <a:solidFill>
                  <a:srgbClr val="444444"/>
                </a:solidFill>
              </a:rPr>
              <a:t>Functionality</a:t>
            </a:r>
          </a:p>
          <a:p>
            <a:pPr marL="285750" indent="-285750" fontAlgn="base">
              <a:buFont typeface="Arial" panose="020B0604020202020204" pitchFamily="34" charset="0"/>
              <a:buChar char="•"/>
            </a:pPr>
            <a:r>
              <a:rPr lang="en-US" sz="2400" dirty="0">
                <a:solidFill>
                  <a:srgbClr val="444444"/>
                </a:solidFill>
              </a:rPr>
              <a:t>Targeting or Advertising</a:t>
            </a:r>
          </a:p>
        </p:txBody>
      </p:sp>
      <p:sp>
        <p:nvSpPr>
          <p:cNvPr id="2" name="TextBox 1"/>
          <p:cNvSpPr txBox="1"/>
          <p:nvPr/>
        </p:nvSpPr>
        <p:spPr>
          <a:xfrm>
            <a:off x="1182309" y="4935764"/>
            <a:ext cx="9677393" cy="461665"/>
          </a:xfrm>
          <a:prstGeom prst="rect">
            <a:avLst/>
          </a:prstGeom>
          <a:noFill/>
        </p:spPr>
        <p:txBody>
          <a:bodyPr wrap="none" rtlCol="0">
            <a:spAutoFit/>
          </a:bodyPr>
          <a:lstStyle/>
          <a:p>
            <a:r>
              <a:rPr lang="en-US" sz="2400" dirty="0"/>
              <a:t>Take away – cookies are used for more than targeting ads. I typically click OK.</a:t>
            </a:r>
          </a:p>
        </p:txBody>
      </p:sp>
      <p:sp>
        <p:nvSpPr>
          <p:cNvPr id="7" name="TextBox 6"/>
          <p:cNvSpPr txBox="1"/>
          <p:nvPr/>
        </p:nvSpPr>
        <p:spPr>
          <a:xfrm>
            <a:off x="1182309" y="736624"/>
            <a:ext cx="1345240" cy="523220"/>
          </a:xfrm>
          <a:prstGeom prst="rect">
            <a:avLst/>
          </a:prstGeom>
          <a:noFill/>
        </p:spPr>
        <p:txBody>
          <a:bodyPr wrap="none" rtlCol="0">
            <a:spAutoFit/>
          </a:bodyPr>
          <a:lstStyle/>
          <a:p>
            <a:r>
              <a:rPr lang="en-US" sz="2800" b="1" dirty="0"/>
              <a:t>Cookies</a:t>
            </a:r>
          </a:p>
        </p:txBody>
      </p:sp>
    </p:spTree>
    <p:extLst>
      <p:ext uri="{BB962C8B-B14F-4D97-AF65-F5344CB8AC3E}">
        <p14:creationId xmlns:p14="http://schemas.microsoft.com/office/powerpoint/2010/main" val="109457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9307" y="1078469"/>
            <a:ext cx="4639283" cy="523220"/>
          </a:xfrm>
          <a:prstGeom prst="rect">
            <a:avLst/>
          </a:prstGeom>
        </p:spPr>
        <p:txBody>
          <a:bodyPr wrap="none">
            <a:spAutoFit/>
          </a:bodyPr>
          <a:lstStyle/>
          <a:p>
            <a:r>
              <a:rPr lang="en-US" sz="2800" dirty="0">
                <a:hlinkClick r:id="rId2"/>
              </a:rPr>
              <a:t>NPR segments on space debris</a:t>
            </a:r>
            <a:endParaRPr lang="en-US" sz="2800" dirty="0"/>
          </a:p>
        </p:txBody>
      </p:sp>
      <p:pic>
        <p:nvPicPr>
          <p:cNvPr id="4" name="Picture 3"/>
          <p:cNvPicPr>
            <a:picLocks noChangeAspect="1"/>
          </p:cNvPicPr>
          <p:nvPr/>
        </p:nvPicPr>
        <p:blipFill>
          <a:blip r:embed="rId3"/>
          <a:stretch>
            <a:fillRect/>
          </a:stretch>
        </p:blipFill>
        <p:spPr>
          <a:xfrm>
            <a:off x="8269706" y="884187"/>
            <a:ext cx="3436176" cy="4672531"/>
          </a:xfrm>
          <a:prstGeom prst="rect">
            <a:avLst/>
          </a:prstGeom>
        </p:spPr>
      </p:pic>
    </p:spTree>
    <p:extLst>
      <p:ext uri="{BB962C8B-B14F-4D97-AF65-F5344CB8AC3E}">
        <p14:creationId xmlns:p14="http://schemas.microsoft.com/office/powerpoint/2010/main" val="6506340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05227" y="1004009"/>
            <a:ext cx="6096000" cy="1631216"/>
          </a:xfrm>
          <a:prstGeom prst="rect">
            <a:avLst/>
          </a:prstGeom>
        </p:spPr>
        <p:txBody>
          <a:bodyPr>
            <a:spAutoFit/>
          </a:bodyPr>
          <a:lstStyle/>
          <a:p>
            <a:r>
              <a:rPr lang="en-US" sz="2400" b="1" dirty="0"/>
              <a:t>The Billion-Dollar Disinformation Campaign to Reelect the President</a:t>
            </a:r>
          </a:p>
          <a:p>
            <a:r>
              <a:rPr lang="en-US" sz="2400" dirty="0">
                <a:hlinkClick r:id="rId3"/>
              </a:rPr>
              <a:t>Atlantic monthly article</a:t>
            </a:r>
            <a:r>
              <a:rPr lang="en-US" sz="2400" dirty="0"/>
              <a:t>  by McKay </a:t>
            </a:r>
            <a:r>
              <a:rPr lang="en-US" sz="2400" dirty="0" err="1"/>
              <a:t>Coppins</a:t>
            </a:r>
            <a:endParaRPr lang="en-US" sz="2400" dirty="0"/>
          </a:p>
          <a:p>
            <a:endParaRPr lang="en-US" sz="2800" b="1" dirty="0"/>
          </a:p>
        </p:txBody>
      </p:sp>
      <p:sp>
        <p:nvSpPr>
          <p:cNvPr id="2" name="Rectangle 1"/>
          <p:cNvSpPr/>
          <p:nvPr/>
        </p:nvSpPr>
        <p:spPr>
          <a:xfrm>
            <a:off x="5405227" y="2707084"/>
            <a:ext cx="6096000" cy="1569660"/>
          </a:xfrm>
          <a:prstGeom prst="rect">
            <a:avLst/>
          </a:prstGeom>
        </p:spPr>
        <p:txBody>
          <a:bodyPr>
            <a:spAutoFit/>
          </a:bodyPr>
          <a:lstStyle/>
          <a:p>
            <a:r>
              <a:rPr lang="en-US" sz="2400" b="1" dirty="0"/>
              <a:t>Journalist Details 'Brazen Ways' Trump Will Use His Power To Get Reelected</a:t>
            </a:r>
            <a:endParaRPr lang="en-US" sz="2400" b="1" dirty="0">
              <a:solidFill>
                <a:srgbClr val="14171A"/>
              </a:solidFill>
              <a:hlinkClick r:id="rId4"/>
            </a:endParaRPr>
          </a:p>
          <a:p>
            <a:r>
              <a:rPr lang="en-US" sz="2400" dirty="0">
                <a:solidFill>
                  <a:srgbClr val="14171A"/>
                </a:solidFill>
                <a:hlinkClick r:id="rId4"/>
              </a:rPr>
              <a:t>Podcast with transcript:</a:t>
            </a:r>
            <a:r>
              <a:rPr lang="en-US" sz="2400" dirty="0">
                <a:solidFill>
                  <a:srgbClr val="14171A"/>
                </a:solidFill>
              </a:rPr>
              <a:t> Terry Gross interviews McKay </a:t>
            </a:r>
            <a:r>
              <a:rPr lang="en-US" sz="2400" dirty="0" err="1">
                <a:solidFill>
                  <a:srgbClr val="14171A"/>
                </a:solidFill>
              </a:rPr>
              <a:t>Coppins</a:t>
            </a:r>
            <a:endParaRPr lang="en-US" sz="2400" dirty="0">
              <a:solidFill>
                <a:srgbClr val="14171A"/>
              </a:solidFill>
            </a:endParaRPr>
          </a:p>
        </p:txBody>
      </p:sp>
      <p:sp>
        <p:nvSpPr>
          <p:cNvPr id="5" name="Rectangle 4"/>
          <p:cNvSpPr/>
          <p:nvPr/>
        </p:nvSpPr>
        <p:spPr>
          <a:xfrm>
            <a:off x="797236" y="3686262"/>
            <a:ext cx="1880643" cy="369332"/>
          </a:xfrm>
          <a:prstGeom prst="rect">
            <a:avLst/>
          </a:prstGeom>
        </p:spPr>
        <p:txBody>
          <a:bodyPr wrap="none">
            <a:spAutoFit/>
          </a:bodyPr>
          <a:lstStyle/>
          <a:p>
            <a:r>
              <a:rPr lang="en-US" dirty="0">
                <a:solidFill>
                  <a:srgbClr val="657786"/>
                </a:solidFill>
                <a:latin typeface="system-ui"/>
              </a:rPr>
              <a:t>@</a:t>
            </a:r>
            <a:r>
              <a:rPr lang="en-US" dirty="0" err="1">
                <a:solidFill>
                  <a:srgbClr val="657786"/>
                </a:solidFill>
                <a:latin typeface="system-ui"/>
              </a:rPr>
              <a:t>mckaycoppins</a:t>
            </a:r>
            <a:endParaRPr lang="en-US" dirty="0"/>
          </a:p>
        </p:txBody>
      </p:sp>
      <p:pic>
        <p:nvPicPr>
          <p:cNvPr id="1026" name="Picture 2" descr="Image result for McKay Coppi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236" y="1499554"/>
            <a:ext cx="2163667" cy="21636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65512" y="5228726"/>
            <a:ext cx="7397994" cy="769441"/>
          </a:xfrm>
          <a:prstGeom prst="rect">
            <a:avLst/>
          </a:prstGeom>
        </p:spPr>
        <p:txBody>
          <a:bodyPr wrap="square">
            <a:spAutoFit/>
          </a:bodyPr>
          <a:lstStyle/>
          <a:p>
            <a:r>
              <a:rPr lang="en-US" sz="2200" b="1" dirty="0"/>
              <a:t>During the coming week either read the Atlantic Monthly article, listen to the podcast or read the podcast transcript.</a:t>
            </a:r>
          </a:p>
        </p:txBody>
      </p:sp>
      <p:pic>
        <p:nvPicPr>
          <p:cNvPr id="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236" y="5389654"/>
            <a:ext cx="466858"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64389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fREntgxmDs"/>
          <p:cNvPicPr>
            <a:picLocks noRot="1" noChangeAspect="1"/>
          </p:cNvPicPr>
          <p:nvPr>
            <a:videoFile r:link="rId1"/>
          </p:nvPr>
        </p:nvPicPr>
        <p:blipFill>
          <a:blip r:embed="rId3"/>
          <a:stretch>
            <a:fillRect/>
          </a:stretch>
        </p:blipFill>
        <p:spPr>
          <a:xfrm>
            <a:off x="3840841" y="1003300"/>
            <a:ext cx="7533453" cy="4237567"/>
          </a:xfrm>
          <a:prstGeom prst="rect">
            <a:avLst/>
          </a:prstGeom>
        </p:spPr>
      </p:pic>
      <p:sp>
        <p:nvSpPr>
          <p:cNvPr id="3" name="TextBox 2"/>
          <p:cNvSpPr txBox="1"/>
          <p:nvPr/>
        </p:nvSpPr>
        <p:spPr>
          <a:xfrm>
            <a:off x="680058" y="1003300"/>
            <a:ext cx="2362199" cy="954107"/>
          </a:xfrm>
          <a:prstGeom prst="rect">
            <a:avLst/>
          </a:prstGeom>
          <a:noFill/>
        </p:spPr>
        <p:txBody>
          <a:bodyPr wrap="square" rtlCol="0">
            <a:spAutoFit/>
          </a:bodyPr>
          <a:lstStyle/>
          <a:p>
            <a:r>
              <a:rPr lang="en-US" sz="2800" b="1" dirty="0"/>
              <a:t>Nancy Pelosi crude fake</a:t>
            </a:r>
          </a:p>
        </p:txBody>
      </p:sp>
      <p:sp>
        <p:nvSpPr>
          <p:cNvPr id="5" name="TextBox 4"/>
          <p:cNvSpPr txBox="1"/>
          <p:nvPr/>
        </p:nvSpPr>
        <p:spPr>
          <a:xfrm>
            <a:off x="680058" y="2438399"/>
            <a:ext cx="2683932" cy="1107996"/>
          </a:xfrm>
          <a:prstGeom prst="rect">
            <a:avLst/>
          </a:prstGeom>
          <a:noFill/>
        </p:spPr>
        <p:txBody>
          <a:bodyPr wrap="square" rtlCol="0">
            <a:spAutoFit/>
          </a:bodyPr>
          <a:lstStyle/>
          <a:p>
            <a:r>
              <a:rPr lang="en-US" sz="2200" dirty="0"/>
              <a:t>With commentary by UC Berkley Professor Hany </a:t>
            </a:r>
            <a:r>
              <a:rPr lang="en-US" sz="2200" dirty="0" err="1"/>
              <a:t>Farid</a:t>
            </a:r>
            <a:endParaRPr lang="en-US" sz="2200" dirty="0"/>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294" y="5721859"/>
            <a:ext cx="743876" cy="74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65951" y="5696296"/>
            <a:ext cx="8910447" cy="769441"/>
          </a:xfrm>
          <a:prstGeom prst="rect">
            <a:avLst/>
          </a:prstGeom>
          <a:noFill/>
        </p:spPr>
        <p:txBody>
          <a:bodyPr wrap="square" rtlCol="0">
            <a:spAutoFit/>
          </a:bodyPr>
          <a:lstStyle/>
          <a:p>
            <a:r>
              <a:rPr lang="en-US" sz="2200" dirty="0"/>
              <a:t>Was this free speech? Satire? Would you want Facebook employees deciding what can and cannot be published? The government?</a:t>
            </a:r>
          </a:p>
        </p:txBody>
      </p:sp>
      <p:sp>
        <p:nvSpPr>
          <p:cNvPr id="8" name="Rectangle 7"/>
          <p:cNvSpPr/>
          <p:nvPr/>
        </p:nvSpPr>
        <p:spPr>
          <a:xfrm>
            <a:off x="714294" y="3613718"/>
            <a:ext cx="2535092" cy="1477328"/>
          </a:xfrm>
          <a:prstGeom prst="rect">
            <a:avLst/>
          </a:prstGeom>
        </p:spPr>
        <p:txBody>
          <a:bodyPr wrap="square">
            <a:spAutoFit/>
          </a:bodyPr>
          <a:lstStyle/>
          <a:p>
            <a:r>
              <a:rPr lang="en-US" sz="2200" dirty="0"/>
              <a:t>At first, Facebook refused to take the video down, but later relented</a:t>
            </a:r>
            <a:r>
              <a:rPr lang="en-US" sz="2400" dirty="0"/>
              <a:t>.</a:t>
            </a:r>
          </a:p>
        </p:txBody>
      </p:sp>
    </p:spTree>
    <p:extLst>
      <p:ext uri="{BB962C8B-B14F-4D97-AF65-F5344CB8AC3E}">
        <p14:creationId xmlns:p14="http://schemas.microsoft.com/office/powerpoint/2010/main" val="20009546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4862" y="957698"/>
            <a:ext cx="7602182" cy="5090746"/>
          </a:xfrm>
          <a:prstGeom prst="rect">
            <a:avLst/>
          </a:prstGeom>
          <a:ln>
            <a:solidFill>
              <a:srgbClr val="1B2E48"/>
            </a:solidFill>
          </a:ln>
        </p:spPr>
      </p:pic>
      <p:sp>
        <p:nvSpPr>
          <p:cNvPr id="3" name="TextBox 2"/>
          <p:cNvSpPr txBox="1"/>
          <p:nvPr/>
        </p:nvSpPr>
        <p:spPr>
          <a:xfrm>
            <a:off x="440013" y="1265034"/>
            <a:ext cx="2915079" cy="523220"/>
          </a:xfrm>
          <a:prstGeom prst="rect">
            <a:avLst/>
          </a:prstGeom>
          <a:noFill/>
        </p:spPr>
        <p:txBody>
          <a:bodyPr wrap="square" rtlCol="0">
            <a:spAutoFit/>
          </a:bodyPr>
          <a:lstStyle/>
          <a:p>
            <a:r>
              <a:rPr lang="en-US" sz="2800" b="1" dirty="0"/>
              <a:t>The impact</a:t>
            </a:r>
          </a:p>
        </p:txBody>
      </p:sp>
      <p:sp>
        <p:nvSpPr>
          <p:cNvPr id="4" name="Rectangle 3"/>
          <p:cNvSpPr/>
          <p:nvPr/>
        </p:nvSpPr>
        <p:spPr>
          <a:xfrm>
            <a:off x="440013" y="2989094"/>
            <a:ext cx="3304214" cy="2308324"/>
          </a:xfrm>
          <a:prstGeom prst="rect">
            <a:avLst/>
          </a:prstGeom>
        </p:spPr>
        <p:txBody>
          <a:bodyPr wrap="square">
            <a:spAutoFit/>
          </a:bodyPr>
          <a:lstStyle/>
          <a:p>
            <a:r>
              <a:rPr lang="en-US" sz="2400" dirty="0"/>
              <a:t>Trump saw the clip on Fox News and retweeted it. His tweet was “liked” 94,000 times, retweeted 30,100 times and 63,200 commented on it.</a:t>
            </a:r>
          </a:p>
        </p:txBody>
      </p:sp>
    </p:spTree>
    <p:extLst>
      <p:ext uri="{BB962C8B-B14F-4D97-AF65-F5344CB8AC3E}">
        <p14:creationId xmlns:p14="http://schemas.microsoft.com/office/powerpoint/2010/main" val="23817488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ketrump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39381" y="976678"/>
            <a:ext cx="6652289" cy="3742279"/>
          </a:xfrm>
          <a:prstGeom prst="rect">
            <a:avLst/>
          </a:prstGeom>
        </p:spPr>
      </p:pic>
      <p:sp>
        <p:nvSpPr>
          <p:cNvPr id="4" name="TextBox 3"/>
          <p:cNvSpPr txBox="1"/>
          <p:nvPr/>
        </p:nvSpPr>
        <p:spPr>
          <a:xfrm>
            <a:off x="595992" y="1066443"/>
            <a:ext cx="2204825" cy="2400657"/>
          </a:xfrm>
          <a:prstGeom prst="rect">
            <a:avLst/>
          </a:prstGeom>
          <a:noFill/>
        </p:spPr>
        <p:txBody>
          <a:bodyPr wrap="square" rtlCol="0">
            <a:spAutoFit/>
          </a:bodyPr>
          <a:lstStyle/>
          <a:p>
            <a:r>
              <a:rPr lang="en-US" sz="2800" b="1" dirty="0"/>
              <a:t>This week’s crude fake</a:t>
            </a:r>
          </a:p>
          <a:p>
            <a:endParaRPr lang="en-US" sz="2800" b="1" dirty="0"/>
          </a:p>
          <a:p>
            <a:r>
              <a:rPr lang="en-US" sz="2200" dirty="0"/>
              <a:t>A deceptively cut excerpt from a speech</a:t>
            </a:r>
          </a:p>
        </p:txBody>
      </p:sp>
    </p:spTree>
    <p:extLst>
      <p:ext uri="{BB962C8B-B14F-4D97-AF65-F5344CB8AC3E}">
        <p14:creationId xmlns:p14="http://schemas.microsoft.com/office/powerpoint/2010/main" val="379573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22pLCyj5wI"/>
          <p:cNvPicPr>
            <a:picLocks noRot="1" noChangeAspect="1"/>
          </p:cNvPicPr>
          <p:nvPr>
            <a:videoFile r:link="rId1"/>
          </p:nvPr>
        </p:nvPicPr>
        <p:blipFill>
          <a:blip r:embed="rId3"/>
          <a:stretch>
            <a:fillRect/>
          </a:stretch>
        </p:blipFill>
        <p:spPr>
          <a:xfrm>
            <a:off x="2307770" y="1616528"/>
            <a:ext cx="7576459" cy="4261758"/>
          </a:xfrm>
          <a:prstGeom prst="rect">
            <a:avLst/>
          </a:prstGeom>
        </p:spPr>
      </p:pic>
      <p:sp>
        <p:nvSpPr>
          <p:cNvPr id="5" name="Rectangle 4"/>
          <p:cNvSpPr/>
          <p:nvPr/>
        </p:nvSpPr>
        <p:spPr>
          <a:xfrm>
            <a:off x="2307770" y="656609"/>
            <a:ext cx="2860783" cy="523220"/>
          </a:xfrm>
          <a:prstGeom prst="rect">
            <a:avLst/>
          </a:prstGeom>
        </p:spPr>
        <p:txBody>
          <a:bodyPr wrap="none">
            <a:spAutoFit/>
          </a:bodyPr>
          <a:lstStyle/>
          <a:p>
            <a:r>
              <a:rPr lang="en-US" sz="2800" b="1" dirty="0"/>
              <a:t>The uncut excerpt</a:t>
            </a:r>
          </a:p>
        </p:txBody>
      </p:sp>
    </p:spTree>
    <p:extLst>
      <p:ext uri="{BB962C8B-B14F-4D97-AF65-F5344CB8AC3E}">
        <p14:creationId xmlns:p14="http://schemas.microsoft.com/office/powerpoint/2010/main" val="16168861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83426" y="559858"/>
            <a:ext cx="6155242" cy="5433481"/>
          </a:xfrm>
          <a:prstGeom prst="rect">
            <a:avLst/>
          </a:prstGeom>
        </p:spPr>
      </p:pic>
      <p:sp>
        <p:nvSpPr>
          <p:cNvPr id="4" name="Rectangle 3"/>
          <p:cNvSpPr/>
          <p:nvPr/>
        </p:nvSpPr>
        <p:spPr>
          <a:xfrm>
            <a:off x="603972" y="765873"/>
            <a:ext cx="3945445" cy="2246769"/>
          </a:xfrm>
          <a:prstGeom prst="rect">
            <a:avLst/>
          </a:prstGeom>
        </p:spPr>
        <p:txBody>
          <a:bodyPr wrap="square">
            <a:spAutoFit/>
          </a:bodyPr>
          <a:lstStyle/>
          <a:p>
            <a:r>
              <a:rPr lang="en-US" sz="2800" b="1" dirty="0">
                <a:solidFill>
                  <a:srgbClr val="222222"/>
                </a:solidFill>
              </a:rPr>
              <a:t>Tweeted by Daniel </a:t>
            </a:r>
            <a:r>
              <a:rPr lang="en-US" sz="2800" b="1" dirty="0" err="1">
                <a:solidFill>
                  <a:srgbClr val="222222"/>
                </a:solidFill>
              </a:rPr>
              <a:t>Scavino</a:t>
            </a:r>
            <a:r>
              <a:rPr lang="en-US" sz="2800" b="1" dirty="0">
                <a:solidFill>
                  <a:srgbClr val="222222"/>
                </a:solidFill>
              </a:rPr>
              <a:t> Jr. , the White House Director of Social Media and Assistant to the President. </a:t>
            </a:r>
            <a:endParaRPr lang="en-US" sz="2800" b="1" dirty="0"/>
          </a:p>
        </p:txBody>
      </p:sp>
      <p:cxnSp>
        <p:nvCxnSpPr>
          <p:cNvPr id="6" name="Straight Arrow Connector 5"/>
          <p:cNvCxnSpPr/>
          <p:nvPr/>
        </p:nvCxnSpPr>
        <p:spPr>
          <a:xfrm>
            <a:off x="5233203" y="5730266"/>
            <a:ext cx="766336" cy="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03972" y="4889925"/>
            <a:ext cx="3012510" cy="769441"/>
          </a:xfrm>
          <a:prstGeom prst="rect">
            <a:avLst/>
          </a:prstGeom>
          <a:noFill/>
        </p:spPr>
        <p:txBody>
          <a:bodyPr wrap="square" rtlCol="0">
            <a:spAutoFit/>
          </a:bodyPr>
          <a:lstStyle/>
          <a:p>
            <a:r>
              <a:rPr lang="en-US" sz="2200" dirty="0"/>
              <a:t>Flagged by Twitter</a:t>
            </a:r>
          </a:p>
          <a:p>
            <a:r>
              <a:rPr lang="en-US" sz="2200" dirty="0"/>
              <a:t>Facebook: “partly false”</a:t>
            </a:r>
          </a:p>
        </p:txBody>
      </p:sp>
      <p:cxnSp>
        <p:nvCxnSpPr>
          <p:cNvPr id="7" name="Straight Arrow Connector 6"/>
          <p:cNvCxnSpPr>
            <a:stCxn id="12" idx="3"/>
          </p:cNvCxnSpPr>
          <p:nvPr/>
        </p:nvCxnSpPr>
        <p:spPr>
          <a:xfrm>
            <a:off x="3616482" y="5274646"/>
            <a:ext cx="2513681" cy="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49515" y="5517889"/>
            <a:ext cx="1890454" cy="769441"/>
          </a:xfrm>
          <a:prstGeom prst="rect">
            <a:avLst/>
          </a:prstGeom>
          <a:noFill/>
        </p:spPr>
        <p:txBody>
          <a:bodyPr wrap="square" rtlCol="0">
            <a:spAutoFit/>
          </a:bodyPr>
          <a:lstStyle/>
          <a:p>
            <a:r>
              <a:rPr lang="en-US" sz="2200" dirty="0"/>
              <a:t>Many views and comments</a:t>
            </a:r>
          </a:p>
        </p:txBody>
      </p:sp>
    </p:spTree>
    <p:extLst>
      <p:ext uri="{BB962C8B-B14F-4D97-AF65-F5344CB8AC3E}">
        <p14:creationId xmlns:p14="http://schemas.microsoft.com/office/powerpoint/2010/main" val="12806556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1638" y="2330155"/>
            <a:ext cx="1968731" cy="1480651"/>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9717" y="2330155"/>
            <a:ext cx="2220977" cy="14806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5"/>
          <p:cNvSpPr txBox="1">
            <a:spLocks noChangeArrowheads="1"/>
          </p:cNvSpPr>
          <p:nvPr/>
        </p:nvSpPr>
        <p:spPr bwMode="auto">
          <a:xfrm>
            <a:off x="1133929" y="3960774"/>
            <a:ext cx="23178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dirty="0"/>
              <a:t>Batch processing and time sharing</a:t>
            </a:r>
          </a:p>
        </p:txBody>
      </p:sp>
      <p:sp>
        <p:nvSpPr>
          <p:cNvPr id="6" name="Text Box 6"/>
          <p:cNvSpPr txBox="1">
            <a:spLocks noChangeArrowheads="1"/>
          </p:cNvSpPr>
          <p:nvPr/>
        </p:nvSpPr>
        <p:spPr bwMode="auto">
          <a:xfrm>
            <a:off x="5394273" y="3993000"/>
            <a:ext cx="140346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t>Personal</a:t>
            </a:r>
          </a:p>
          <a:p>
            <a:r>
              <a:rPr lang="en-US" sz="2400" dirty="0"/>
              <a:t>computer</a:t>
            </a:r>
          </a:p>
        </p:txBody>
      </p:sp>
      <p:sp>
        <p:nvSpPr>
          <p:cNvPr id="7" name="Text Box 7"/>
          <p:cNvSpPr txBox="1">
            <a:spLocks noChangeArrowheads="1"/>
          </p:cNvSpPr>
          <p:nvPr/>
        </p:nvSpPr>
        <p:spPr bwMode="auto">
          <a:xfrm>
            <a:off x="9171256" y="3967618"/>
            <a:ext cx="11978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dirty="0"/>
              <a:t>Internet</a:t>
            </a:r>
          </a:p>
        </p:txBody>
      </p:sp>
      <p:pic>
        <p:nvPicPr>
          <p:cNvPr id="9" name="Picture 2" descr="http://vinotology.com/wp-content/uploads/2012/02/revenge-of-the-nerd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2380" y="2328643"/>
            <a:ext cx="2220977" cy="14821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33929" y="5346319"/>
            <a:ext cx="9698314" cy="830997"/>
          </a:xfrm>
          <a:prstGeom prst="rect">
            <a:avLst/>
          </a:prstGeom>
          <a:noFill/>
        </p:spPr>
        <p:txBody>
          <a:bodyPr wrap="square" rtlCol="0">
            <a:spAutoFit/>
          </a:bodyPr>
          <a:lstStyle/>
          <a:p>
            <a:r>
              <a:rPr lang="en-US" sz="2400" dirty="0"/>
              <a:t>Four computing eras -- </a:t>
            </a:r>
            <a:r>
              <a:rPr lang="en-US" sz="2400" dirty="0">
                <a:solidFill>
                  <a:srgbClr val="FF0000"/>
                </a:solidFill>
              </a:rPr>
              <a:t>application development keeps getting easier, but we do more complex things.</a:t>
            </a:r>
          </a:p>
        </p:txBody>
      </p:sp>
      <p:sp>
        <p:nvSpPr>
          <p:cNvPr id="8" name="TextBox 7"/>
          <p:cNvSpPr txBox="1"/>
          <p:nvPr/>
        </p:nvSpPr>
        <p:spPr>
          <a:xfrm>
            <a:off x="1133929" y="704850"/>
            <a:ext cx="4607928" cy="523220"/>
          </a:xfrm>
          <a:prstGeom prst="rect">
            <a:avLst/>
          </a:prstGeom>
          <a:noFill/>
        </p:spPr>
        <p:txBody>
          <a:bodyPr wrap="none" rtlCol="0">
            <a:spAutoFit/>
          </a:bodyPr>
          <a:lstStyle/>
          <a:p>
            <a:r>
              <a:rPr lang="en-US" sz="2800" b="1" dirty="0"/>
              <a:t>Application development skill</a:t>
            </a:r>
          </a:p>
        </p:txBody>
      </p:sp>
    </p:spTree>
    <p:extLst>
      <p:ext uri="{BB962C8B-B14F-4D97-AF65-F5344CB8AC3E}">
        <p14:creationId xmlns:p14="http://schemas.microsoft.com/office/powerpoint/2010/main" val="25051085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1ue_yhNPzk"/>
          <p:cNvPicPr>
            <a:picLocks noRot="1" noChangeAspect="1"/>
          </p:cNvPicPr>
          <p:nvPr>
            <a:videoFile r:link="rId1"/>
          </p:nvPr>
        </p:nvPicPr>
        <p:blipFill>
          <a:blip r:embed="rId4"/>
          <a:stretch>
            <a:fillRect/>
          </a:stretch>
        </p:blipFill>
        <p:spPr>
          <a:xfrm>
            <a:off x="3881165" y="1026278"/>
            <a:ext cx="7831327" cy="4405121"/>
          </a:xfrm>
          <a:prstGeom prst="rect">
            <a:avLst/>
          </a:prstGeom>
        </p:spPr>
      </p:pic>
      <p:sp>
        <p:nvSpPr>
          <p:cNvPr id="3" name="Rectangle 2"/>
          <p:cNvSpPr/>
          <p:nvPr/>
        </p:nvSpPr>
        <p:spPr>
          <a:xfrm>
            <a:off x="6910874" y="5500357"/>
            <a:ext cx="2437312" cy="830997"/>
          </a:xfrm>
          <a:prstGeom prst="rect">
            <a:avLst/>
          </a:prstGeom>
        </p:spPr>
        <p:txBody>
          <a:bodyPr wrap="square">
            <a:spAutoFit/>
          </a:bodyPr>
          <a:lstStyle/>
          <a:p>
            <a:r>
              <a:rPr lang="en-US" sz="2400" dirty="0"/>
              <a:t>Rep. Michael Waltz (R-Fla.). </a:t>
            </a:r>
          </a:p>
        </p:txBody>
      </p:sp>
      <p:sp>
        <p:nvSpPr>
          <p:cNvPr id="4" name="Rectangle 3"/>
          <p:cNvSpPr/>
          <p:nvPr/>
        </p:nvSpPr>
        <p:spPr>
          <a:xfrm>
            <a:off x="4293675" y="5500357"/>
            <a:ext cx="2242338" cy="830997"/>
          </a:xfrm>
          <a:prstGeom prst="rect">
            <a:avLst/>
          </a:prstGeom>
        </p:spPr>
        <p:txBody>
          <a:bodyPr wrap="square">
            <a:spAutoFit/>
          </a:bodyPr>
          <a:lstStyle/>
          <a:p>
            <a:r>
              <a:rPr lang="en-US" sz="2400" dirty="0"/>
              <a:t>Rep. Don Beyer (D-Va.) </a:t>
            </a:r>
          </a:p>
        </p:txBody>
      </p:sp>
      <p:sp>
        <p:nvSpPr>
          <p:cNvPr id="5" name="TextBox 4"/>
          <p:cNvSpPr txBox="1"/>
          <p:nvPr/>
        </p:nvSpPr>
        <p:spPr>
          <a:xfrm>
            <a:off x="440013" y="1196084"/>
            <a:ext cx="2915079" cy="1384995"/>
          </a:xfrm>
          <a:prstGeom prst="rect">
            <a:avLst/>
          </a:prstGeom>
          <a:noFill/>
        </p:spPr>
        <p:txBody>
          <a:bodyPr wrap="square" rtlCol="0">
            <a:spAutoFit/>
          </a:bodyPr>
          <a:lstStyle/>
          <a:p>
            <a:r>
              <a:rPr lang="en-US" sz="2800" b="1" dirty="0"/>
              <a:t>A more realistic, </a:t>
            </a:r>
            <a:r>
              <a:rPr lang="en-US" sz="2800" b="1" i="1" dirty="0"/>
              <a:t>bi-partisan</a:t>
            </a:r>
            <a:r>
              <a:rPr lang="en-US" sz="2800" b="1" dirty="0"/>
              <a:t> fake video</a:t>
            </a:r>
          </a:p>
        </p:txBody>
      </p:sp>
      <p:sp>
        <p:nvSpPr>
          <p:cNvPr id="6" name="Rectangle 5"/>
          <p:cNvSpPr/>
          <p:nvPr/>
        </p:nvSpPr>
        <p:spPr>
          <a:xfrm>
            <a:off x="5616492" y="5396122"/>
            <a:ext cx="6096000" cy="461665"/>
          </a:xfrm>
          <a:prstGeom prst="rect">
            <a:avLst/>
          </a:prstGeom>
        </p:spPr>
        <p:txBody>
          <a:bodyPr>
            <a:spAutoFit/>
          </a:bodyPr>
          <a:lstStyle/>
          <a:p>
            <a:pPr algn="r"/>
            <a:r>
              <a:rPr lang="en-US" sz="2400" dirty="0">
                <a:hlinkClick r:id="rId5"/>
              </a:rPr>
              <a:t>Source</a:t>
            </a:r>
            <a:endParaRPr lang="en-US" sz="2400" dirty="0"/>
          </a:p>
        </p:txBody>
      </p:sp>
      <p:sp>
        <p:nvSpPr>
          <p:cNvPr id="7" name="TextBox 6"/>
          <p:cNvSpPr txBox="1"/>
          <p:nvPr/>
        </p:nvSpPr>
        <p:spPr>
          <a:xfrm>
            <a:off x="440013" y="2846335"/>
            <a:ext cx="3014857" cy="2462213"/>
          </a:xfrm>
          <a:prstGeom prst="rect">
            <a:avLst/>
          </a:prstGeom>
          <a:noFill/>
        </p:spPr>
        <p:txBody>
          <a:bodyPr wrap="square" rtlCol="0">
            <a:spAutoFit/>
          </a:bodyPr>
          <a:lstStyle/>
          <a:p>
            <a:pPr marL="342900" indent="-342900">
              <a:buFont typeface="Arial" panose="020B0604020202020204" pitchFamily="34" charset="0"/>
              <a:buChar char="•"/>
            </a:pPr>
            <a:r>
              <a:rPr lang="en-US" sz="2200" dirty="0"/>
              <a:t>The mouth is critical,</a:t>
            </a:r>
          </a:p>
          <a:p>
            <a:pPr marL="342900" indent="-342900">
              <a:buFont typeface="Arial" panose="020B0604020202020204" pitchFamily="34" charset="0"/>
              <a:buChar char="•"/>
            </a:pPr>
            <a:r>
              <a:rPr lang="en-US" sz="2200" dirty="0"/>
              <a:t>Footage is required for training.</a:t>
            </a:r>
          </a:p>
          <a:p>
            <a:pPr marL="342900" indent="-342900">
              <a:buFont typeface="Arial" panose="020B0604020202020204" pitchFamily="34" charset="0"/>
              <a:buChar char="•"/>
            </a:pPr>
            <a:r>
              <a:rPr lang="en-US" sz="2200" dirty="0"/>
              <a:t>These are just talking heads.</a:t>
            </a:r>
          </a:p>
          <a:p>
            <a:pPr marL="342900" indent="-342900">
              <a:buFont typeface="Arial" panose="020B0604020202020204" pitchFamily="34" charset="0"/>
              <a:buChar char="•"/>
            </a:pPr>
            <a:r>
              <a:rPr lang="en-US" sz="2200" dirty="0"/>
              <a:t>Experts can detect fakes today.</a:t>
            </a:r>
          </a:p>
        </p:txBody>
      </p:sp>
    </p:spTree>
    <p:extLst>
      <p:ext uri="{BB962C8B-B14F-4D97-AF65-F5344CB8AC3E}">
        <p14:creationId xmlns:p14="http://schemas.microsoft.com/office/powerpoint/2010/main" val="14764074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1477" y="1109133"/>
            <a:ext cx="3047967" cy="1815882"/>
          </a:xfrm>
          <a:prstGeom prst="rect">
            <a:avLst/>
          </a:prstGeom>
        </p:spPr>
        <p:txBody>
          <a:bodyPr wrap="square">
            <a:spAutoFit/>
          </a:bodyPr>
          <a:lstStyle/>
          <a:p>
            <a:r>
              <a:rPr lang="en-US" sz="2800" b="1" dirty="0"/>
              <a:t>Excellent interview of Professor Hany </a:t>
            </a:r>
            <a:r>
              <a:rPr lang="en-US" sz="2800" b="1" dirty="0" err="1"/>
              <a:t>Farid</a:t>
            </a:r>
            <a:endParaRPr lang="en-US" sz="2800" b="1" dirty="0"/>
          </a:p>
          <a:p>
            <a:endParaRPr lang="en-US" sz="2800" b="1" dirty="0"/>
          </a:p>
        </p:txBody>
      </p:sp>
      <p:sp>
        <p:nvSpPr>
          <p:cNvPr id="3" name="Rectangle 2"/>
          <p:cNvSpPr/>
          <p:nvPr/>
        </p:nvSpPr>
        <p:spPr>
          <a:xfrm>
            <a:off x="601477" y="2694182"/>
            <a:ext cx="1155124" cy="461665"/>
          </a:xfrm>
          <a:prstGeom prst="rect">
            <a:avLst/>
          </a:prstGeom>
        </p:spPr>
        <p:txBody>
          <a:bodyPr wrap="none">
            <a:spAutoFit/>
          </a:bodyPr>
          <a:lstStyle/>
          <a:p>
            <a:r>
              <a:rPr lang="en-US" sz="2400" dirty="0">
                <a:hlinkClick r:id="rId3"/>
              </a:rPr>
              <a:t>Podcast</a:t>
            </a:r>
            <a:endParaRPr lang="en-US" sz="2400" dirty="0"/>
          </a:p>
        </p:txBody>
      </p:sp>
      <p:sp>
        <p:nvSpPr>
          <p:cNvPr id="4" name="Rectangle 3"/>
          <p:cNvSpPr/>
          <p:nvPr/>
        </p:nvSpPr>
        <p:spPr>
          <a:xfrm>
            <a:off x="4512380" y="1109133"/>
            <a:ext cx="3323693" cy="2462213"/>
          </a:xfrm>
          <a:prstGeom prst="rect">
            <a:avLst/>
          </a:prstGeom>
        </p:spPr>
        <p:txBody>
          <a:bodyPr wrap="square">
            <a:spAutoFit/>
          </a:bodyPr>
          <a:lstStyle/>
          <a:p>
            <a:pPr marL="342900" indent="-342900">
              <a:buFont typeface="Arial" panose="020B0604020202020204" pitchFamily="34" charset="0"/>
              <a:buChar char="•"/>
            </a:pPr>
            <a:r>
              <a:rPr lang="en-US" sz="2200" dirty="0"/>
              <a:t>Democratization of audio, video and image fake technology</a:t>
            </a:r>
          </a:p>
          <a:p>
            <a:pPr marL="342900" indent="-342900">
              <a:buFont typeface="Arial" panose="020B0604020202020204" pitchFamily="34" charset="0"/>
              <a:buChar char="•"/>
            </a:pPr>
            <a:r>
              <a:rPr lang="en-US" sz="2200" dirty="0"/>
              <a:t>Detection of fakes</a:t>
            </a:r>
          </a:p>
          <a:p>
            <a:pPr marL="342900" indent="-342900">
              <a:buFont typeface="Arial" panose="020B0604020202020204" pitchFamily="34" charset="0"/>
              <a:buChar char="•"/>
            </a:pPr>
            <a:r>
              <a:rPr lang="en-US" sz="2200" dirty="0"/>
              <a:t>Practical and legal considerations</a:t>
            </a:r>
          </a:p>
          <a:p>
            <a:pPr marL="342900" indent="-342900">
              <a:buFont typeface="Arial" panose="020B0604020202020204" pitchFamily="34" charset="0"/>
              <a:buChar char="•"/>
            </a:pPr>
            <a:endParaRPr lang="en-US" sz="2200" dirty="0"/>
          </a:p>
        </p:txBody>
      </p:sp>
      <p:pic>
        <p:nvPicPr>
          <p:cNvPr id="7" name="Picture 6"/>
          <p:cNvPicPr>
            <a:picLocks noChangeAspect="1"/>
          </p:cNvPicPr>
          <p:nvPr/>
        </p:nvPicPr>
        <p:blipFill>
          <a:blip r:embed="rId4"/>
          <a:stretch>
            <a:fillRect/>
          </a:stretch>
        </p:blipFill>
        <p:spPr>
          <a:xfrm>
            <a:off x="8876789" y="1176697"/>
            <a:ext cx="2591885" cy="2497502"/>
          </a:xfrm>
          <a:prstGeom prst="rect">
            <a:avLst/>
          </a:prstGeom>
        </p:spPr>
      </p:pic>
      <p:sp>
        <p:nvSpPr>
          <p:cNvPr id="9" name="Rectangle 8"/>
          <p:cNvSpPr/>
          <p:nvPr/>
        </p:nvSpPr>
        <p:spPr>
          <a:xfrm>
            <a:off x="1179038" y="5228725"/>
            <a:ext cx="6119833" cy="769441"/>
          </a:xfrm>
          <a:prstGeom prst="rect">
            <a:avLst/>
          </a:prstGeom>
        </p:spPr>
        <p:txBody>
          <a:bodyPr wrap="square">
            <a:spAutoFit/>
          </a:bodyPr>
          <a:lstStyle/>
          <a:p>
            <a:r>
              <a:rPr lang="en-US" sz="2200" dirty="0"/>
              <a:t>What happens when the crude fakes become good, “deep” fakes and are easy for anyone to make?</a:t>
            </a: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477" y="5389653"/>
            <a:ext cx="466858"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19105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4595" y="546237"/>
            <a:ext cx="3842181" cy="2208831"/>
          </a:xfrm>
          <a:prstGeom prst="rect">
            <a:avLst/>
          </a:prstGeom>
        </p:spPr>
      </p:pic>
      <p:pic>
        <p:nvPicPr>
          <p:cNvPr id="4" name="Picture 3"/>
          <p:cNvPicPr>
            <a:picLocks noChangeAspect="1"/>
          </p:cNvPicPr>
          <p:nvPr/>
        </p:nvPicPr>
        <p:blipFill>
          <a:blip r:embed="rId4"/>
          <a:stretch>
            <a:fillRect/>
          </a:stretch>
        </p:blipFill>
        <p:spPr>
          <a:xfrm>
            <a:off x="564595" y="3748551"/>
            <a:ext cx="3842181" cy="2209985"/>
          </a:xfrm>
          <a:prstGeom prst="rect">
            <a:avLst/>
          </a:prstGeom>
        </p:spPr>
      </p:pic>
      <p:pic>
        <p:nvPicPr>
          <p:cNvPr id="5" name="Picture 4"/>
          <p:cNvPicPr>
            <a:picLocks noChangeAspect="1"/>
          </p:cNvPicPr>
          <p:nvPr/>
        </p:nvPicPr>
        <p:blipFill>
          <a:blip r:embed="rId5"/>
          <a:stretch>
            <a:fillRect/>
          </a:stretch>
        </p:blipFill>
        <p:spPr>
          <a:xfrm>
            <a:off x="7806153" y="3749705"/>
            <a:ext cx="3842180" cy="2208831"/>
          </a:xfrm>
          <a:prstGeom prst="rect">
            <a:avLst/>
          </a:prstGeom>
        </p:spPr>
      </p:pic>
      <p:sp>
        <p:nvSpPr>
          <p:cNvPr id="6" name="TextBox 5"/>
          <p:cNvSpPr txBox="1"/>
          <p:nvPr/>
        </p:nvSpPr>
        <p:spPr>
          <a:xfrm>
            <a:off x="7836322" y="546237"/>
            <a:ext cx="2885021" cy="523220"/>
          </a:xfrm>
          <a:prstGeom prst="rect">
            <a:avLst/>
          </a:prstGeom>
          <a:noFill/>
        </p:spPr>
        <p:txBody>
          <a:bodyPr wrap="none" rtlCol="0">
            <a:spAutoFit/>
          </a:bodyPr>
          <a:lstStyle/>
          <a:p>
            <a:r>
              <a:rPr lang="en-US" sz="2800" b="1" dirty="0"/>
              <a:t>Earth Observation</a:t>
            </a:r>
          </a:p>
        </p:txBody>
      </p:sp>
      <p:sp>
        <p:nvSpPr>
          <p:cNvPr id="7" name="TextBox 6"/>
          <p:cNvSpPr txBox="1"/>
          <p:nvPr/>
        </p:nvSpPr>
        <p:spPr>
          <a:xfrm>
            <a:off x="576869" y="2759671"/>
            <a:ext cx="2353786" cy="430887"/>
          </a:xfrm>
          <a:prstGeom prst="rect">
            <a:avLst/>
          </a:prstGeom>
          <a:noFill/>
        </p:spPr>
        <p:txBody>
          <a:bodyPr wrap="none" rtlCol="0">
            <a:spAutoFit/>
          </a:bodyPr>
          <a:lstStyle/>
          <a:p>
            <a:r>
              <a:rPr lang="en-US" sz="2200" dirty="0"/>
              <a:t>Antarctica summer</a:t>
            </a:r>
          </a:p>
        </p:txBody>
      </p:sp>
      <p:sp>
        <p:nvSpPr>
          <p:cNvPr id="8" name="TextBox 7"/>
          <p:cNvSpPr txBox="1"/>
          <p:nvPr/>
        </p:nvSpPr>
        <p:spPr>
          <a:xfrm>
            <a:off x="564595" y="5958536"/>
            <a:ext cx="2146165" cy="430887"/>
          </a:xfrm>
          <a:prstGeom prst="rect">
            <a:avLst/>
          </a:prstGeom>
          <a:noFill/>
        </p:spPr>
        <p:txBody>
          <a:bodyPr wrap="none" rtlCol="0">
            <a:spAutoFit/>
          </a:bodyPr>
          <a:lstStyle/>
          <a:p>
            <a:r>
              <a:rPr lang="en-US" sz="2200" dirty="0"/>
              <a:t>Antarctica winter</a:t>
            </a:r>
          </a:p>
        </p:txBody>
      </p:sp>
      <p:sp>
        <p:nvSpPr>
          <p:cNvPr id="9" name="Rectangle 8"/>
          <p:cNvSpPr/>
          <p:nvPr/>
        </p:nvSpPr>
        <p:spPr>
          <a:xfrm>
            <a:off x="7836322" y="5952398"/>
            <a:ext cx="3732432" cy="430887"/>
          </a:xfrm>
          <a:prstGeom prst="rect">
            <a:avLst/>
          </a:prstGeom>
        </p:spPr>
        <p:txBody>
          <a:bodyPr wrap="none">
            <a:spAutoFit/>
          </a:bodyPr>
          <a:lstStyle/>
          <a:p>
            <a:r>
              <a:rPr lang="en-US" sz="2200" dirty="0"/>
              <a:t>Leads to stable, global currents</a:t>
            </a:r>
          </a:p>
        </p:txBody>
      </p:sp>
      <p:sp>
        <p:nvSpPr>
          <p:cNvPr id="11" name="Rectangle 10"/>
          <p:cNvSpPr/>
          <p:nvPr/>
        </p:nvSpPr>
        <p:spPr>
          <a:xfrm>
            <a:off x="7836322" y="1066388"/>
            <a:ext cx="964431" cy="430887"/>
          </a:xfrm>
          <a:prstGeom prst="rect">
            <a:avLst/>
          </a:prstGeom>
        </p:spPr>
        <p:txBody>
          <a:bodyPr wrap="none">
            <a:spAutoFit/>
          </a:bodyPr>
          <a:lstStyle/>
          <a:p>
            <a:r>
              <a:rPr lang="en-US" sz="2200" dirty="0">
                <a:hlinkClick r:id="rId6"/>
              </a:rPr>
              <a:t>Source</a:t>
            </a:r>
            <a:endParaRPr lang="en-US" sz="2200" dirty="0"/>
          </a:p>
        </p:txBody>
      </p:sp>
      <p:sp>
        <p:nvSpPr>
          <p:cNvPr id="3" name="Rectangle 2"/>
          <p:cNvSpPr/>
          <p:nvPr/>
        </p:nvSpPr>
        <p:spPr>
          <a:xfrm>
            <a:off x="5743727" y="2081569"/>
            <a:ext cx="184731" cy="369332"/>
          </a:xfrm>
          <a:prstGeom prst="rect">
            <a:avLst/>
          </a:prstGeom>
        </p:spPr>
        <p:txBody>
          <a:bodyPr wrap="none">
            <a:spAutoFit/>
          </a:bodyPr>
          <a:lstStyle/>
          <a:p>
            <a:endParaRPr lang="en-US" dirty="0"/>
          </a:p>
        </p:txBody>
      </p:sp>
      <p:sp>
        <p:nvSpPr>
          <p:cNvPr id="10" name="TextBox 9"/>
          <p:cNvSpPr txBox="1"/>
          <p:nvPr/>
        </p:nvSpPr>
        <p:spPr>
          <a:xfrm>
            <a:off x="7836322" y="1790756"/>
            <a:ext cx="3629904" cy="430887"/>
          </a:xfrm>
          <a:prstGeom prst="rect">
            <a:avLst/>
          </a:prstGeom>
          <a:noFill/>
        </p:spPr>
        <p:txBody>
          <a:bodyPr wrap="none" rtlCol="0">
            <a:spAutoFit/>
          </a:bodyPr>
          <a:lstStyle/>
          <a:p>
            <a:r>
              <a:rPr lang="en-US" sz="2200" dirty="0"/>
              <a:t>Suggested by Ramon Espinoza</a:t>
            </a:r>
          </a:p>
        </p:txBody>
      </p:sp>
    </p:spTree>
    <p:extLst>
      <p:ext uri="{BB962C8B-B14F-4D97-AF65-F5344CB8AC3E}">
        <p14:creationId xmlns:p14="http://schemas.microsoft.com/office/powerpoint/2010/main" val="3830408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0342" y="5119122"/>
            <a:ext cx="6096000" cy="523220"/>
          </a:xfrm>
          <a:prstGeom prst="rect">
            <a:avLst/>
          </a:prstGeom>
        </p:spPr>
        <p:txBody>
          <a:bodyPr>
            <a:spAutoFit/>
          </a:bodyPr>
          <a:lstStyle/>
          <a:p>
            <a:r>
              <a:rPr lang="en-US" sz="2800" dirty="0">
                <a:hlinkClick r:id="rId2"/>
              </a:rPr>
              <a:t>Podcast on space defense</a:t>
            </a:r>
            <a:endParaRPr lang="en-US" sz="2800" dirty="0"/>
          </a:p>
        </p:txBody>
      </p:sp>
      <p:sp>
        <p:nvSpPr>
          <p:cNvPr id="3" name="TextBox 2"/>
          <p:cNvSpPr txBox="1"/>
          <p:nvPr/>
        </p:nvSpPr>
        <p:spPr>
          <a:xfrm>
            <a:off x="890342" y="688095"/>
            <a:ext cx="4114794" cy="954107"/>
          </a:xfrm>
          <a:prstGeom prst="rect">
            <a:avLst/>
          </a:prstGeom>
          <a:noFill/>
        </p:spPr>
        <p:txBody>
          <a:bodyPr wrap="square" rtlCol="0">
            <a:spAutoFit/>
          </a:bodyPr>
          <a:lstStyle/>
          <a:p>
            <a:r>
              <a:rPr lang="en-US" sz="2800" b="1" dirty="0"/>
              <a:t>Who asked about the Space Force last week?</a:t>
            </a:r>
          </a:p>
        </p:txBody>
      </p:sp>
      <p:pic>
        <p:nvPicPr>
          <p:cNvPr id="4" name="Picture 3"/>
          <p:cNvPicPr>
            <a:picLocks noChangeAspect="1"/>
          </p:cNvPicPr>
          <p:nvPr/>
        </p:nvPicPr>
        <p:blipFill>
          <a:blip r:embed="rId3"/>
          <a:stretch>
            <a:fillRect/>
          </a:stretch>
        </p:blipFill>
        <p:spPr>
          <a:xfrm>
            <a:off x="8518357" y="1105187"/>
            <a:ext cx="2765991" cy="3951416"/>
          </a:xfrm>
          <a:prstGeom prst="rect">
            <a:avLst/>
          </a:prstGeom>
        </p:spPr>
      </p:pic>
    </p:spTree>
    <p:extLst>
      <p:ext uri="{BB962C8B-B14F-4D97-AF65-F5344CB8AC3E}">
        <p14:creationId xmlns:p14="http://schemas.microsoft.com/office/powerpoint/2010/main" val="39473658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1.bp.blogspot.com/-2pIFASAi9xY/U5jCNQwbqII/AAAAAAAAaUo/hMXqEbxMeeo/s400/teledesicbig.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50341" y="1421703"/>
            <a:ext cx="4014593" cy="40145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764086" y="1421702"/>
            <a:ext cx="4014593" cy="4014593"/>
          </a:xfrm>
          <a:prstGeom prst="rect">
            <a:avLst/>
          </a:prstGeom>
        </p:spPr>
      </p:pic>
      <p:sp>
        <p:nvSpPr>
          <p:cNvPr id="8" name="TextBox 7"/>
          <p:cNvSpPr txBox="1"/>
          <p:nvPr/>
        </p:nvSpPr>
        <p:spPr>
          <a:xfrm>
            <a:off x="764086" y="363255"/>
            <a:ext cx="2133726" cy="523220"/>
          </a:xfrm>
          <a:prstGeom prst="rect">
            <a:avLst/>
          </a:prstGeom>
          <a:noFill/>
        </p:spPr>
        <p:txBody>
          <a:bodyPr wrap="none" rtlCol="0">
            <a:spAutoFit/>
          </a:bodyPr>
          <a:lstStyle/>
          <a:p>
            <a:r>
              <a:rPr lang="en-US" sz="2800" b="1" dirty="0"/>
              <a:t>Full coverage</a:t>
            </a:r>
          </a:p>
        </p:txBody>
      </p:sp>
      <p:sp>
        <p:nvSpPr>
          <p:cNvPr id="9" name="TextBox 8"/>
          <p:cNvSpPr txBox="1"/>
          <p:nvPr/>
        </p:nvSpPr>
        <p:spPr>
          <a:xfrm>
            <a:off x="764086" y="5451691"/>
            <a:ext cx="1947328" cy="461665"/>
          </a:xfrm>
          <a:prstGeom prst="rect">
            <a:avLst/>
          </a:prstGeom>
          <a:noFill/>
        </p:spPr>
        <p:txBody>
          <a:bodyPr wrap="none" rtlCol="0">
            <a:spAutoFit/>
          </a:bodyPr>
          <a:lstStyle/>
          <a:p>
            <a:r>
              <a:rPr lang="en-US" sz="2400" dirty="0"/>
              <a:t>Geostationary</a:t>
            </a:r>
          </a:p>
        </p:txBody>
      </p:sp>
      <p:sp>
        <p:nvSpPr>
          <p:cNvPr id="10" name="TextBox 9"/>
          <p:cNvSpPr txBox="1"/>
          <p:nvPr/>
        </p:nvSpPr>
        <p:spPr>
          <a:xfrm>
            <a:off x="7450341" y="5436295"/>
            <a:ext cx="3800079" cy="461665"/>
          </a:xfrm>
          <a:prstGeom prst="rect">
            <a:avLst/>
          </a:prstGeom>
          <a:noFill/>
        </p:spPr>
        <p:txBody>
          <a:bodyPr wrap="none" rtlCol="0">
            <a:spAutoFit/>
          </a:bodyPr>
          <a:lstStyle/>
          <a:p>
            <a:r>
              <a:rPr lang="en-US" sz="2400" dirty="0"/>
              <a:t>Low-Earth orbit constellation</a:t>
            </a:r>
          </a:p>
        </p:txBody>
      </p:sp>
    </p:spTree>
    <p:extLst>
      <p:ext uri="{BB962C8B-B14F-4D97-AF65-F5344CB8AC3E}">
        <p14:creationId xmlns:p14="http://schemas.microsoft.com/office/powerpoint/2010/main" val="33093640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9092" y="2000250"/>
            <a:ext cx="7600950" cy="954107"/>
          </a:xfrm>
          <a:prstGeom prst="rect">
            <a:avLst/>
          </a:prstGeom>
          <a:noFill/>
        </p:spPr>
        <p:txBody>
          <a:bodyPr wrap="square" rtlCol="0">
            <a:spAutoFit/>
          </a:bodyPr>
          <a:lstStyle/>
          <a:p>
            <a:r>
              <a:rPr lang="en-US" sz="2800" b="1" dirty="0"/>
              <a:t>This is a class about the Internet – what does Earth observation have to do with the </a:t>
            </a:r>
            <a:r>
              <a:rPr lang="en-US" sz="2800" b="1" dirty="0" err="1"/>
              <a:t>Interent</a:t>
            </a:r>
            <a:r>
              <a:rPr lang="en-US" sz="2800" b="1" dirty="0"/>
              <a:t>?</a:t>
            </a:r>
          </a:p>
        </p:txBody>
      </p:sp>
    </p:spTree>
    <p:extLst>
      <p:ext uri="{BB962C8B-B14F-4D97-AF65-F5344CB8AC3E}">
        <p14:creationId xmlns:p14="http://schemas.microsoft.com/office/powerpoint/2010/main" val="16523283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4500" y="1822335"/>
            <a:ext cx="4192814" cy="3139321"/>
          </a:xfrm>
          <a:prstGeom prst="rect">
            <a:avLst/>
          </a:prstGeom>
        </p:spPr>
        <p:txBody>
          <a:bodyPr wrap="square">
            <a:spAutoFit/>
          </a:bodyPr>
          <a:lstStyle/>
          <a:p>
            <a:pPr marL="342900" indent="-342900">
              <a:buFont typeface="Arial" panose="020B0604020202020204" pitchFamily="34" charset="0"/>
              <a:buChar char="•"/>
            </a:pPr>
            <a:r>
              <a:rPr lang="en-US" sz="2200" dirty="0">
                <a:hlinkClick r:id="rId2"/>
              </a:rPr>
              <a:t>Will build in Los Angeles</a:t>
            </a:r>
            <a:endParaRPr lang="en-US" sz="2800" dirty="0"/>
          </a:p>
          <a:p>
            <a:pPr marL="342900" indent="-342900">
              <a:buFont typeface="Arial" panose="020B0604020202020204" pitchFamily="34" charset="0"/>
              <a:buChar char="•"/>
            </a:pPr>
            <a:r>
              <a:rPr lang="en-US" sz="2200" dirty="0"/>
              <a:t>Go to Mars or</a:t>
            </a:r>
          </a:p>
          <a:p>
            <a:pPr marL="342900" indent="-342900">
              <a:buFont typeface="Arial" panose="020B0604020202020204" pitchFamily="34" charset="0"/>
              <a:buChar char="•"/>
            </a:pPr>
            <a:r>
              <a:rPr lang="en-US" sz="2200" dirty="0"/>
              <a:t>launch 400 Internet-service satellites at once</a:t>
            </a:r>
          </a:p>
          <a:p>
            <a:pPr marL="342900" indent="-342900">
              <a:buFont typeface="Arial" panose="020B0604020202020204" pitchFamily="34" charset="0"/>
              <a:buChar char="•"/>
            </a:pPr>
            <a:r>
              <a:rPr lang="en-US" sz="2200" dirty="0"/>
              <a:t>Fully reusable</a:t>
            </a:r>
          </a:p>
          <a:p>
            <a:pPr marL="342900" indent="-342900">
              <a:buFont typeface="Arial" panose="020B0604020202020204" pitchFamily="34" charset="0"/>
              <a:buChar char="•"/>
            </a:pPr>
            <a:r>
              <a:rPr lang="en-US" sz="2200" dirty="0"/>
              <a:t>One-week turnaround for LEO</a:t>
            </a:r>
          </a:p>
          <a:p>
            <a:pPr marL="342900" indent="-342900">
              <a:buFont typeface="Arial" panose="020B0604020202020204" pitchFamily="34" charset="0"/>
              <a:buChar char="•"/>
            </a:pPr>
            <a:r>
              <a:rPr lang="en-US" sz="2200" dirty="0"/>
              <a:t>Ready in about a year</a:t>
            </a:r>
          </a:p>
          <a:p>
            <a:pPr marL="342900" indent="-342900">
              <a:buFont typeface="Arial" panose="020B0604020202020204" pitchFamily="34" charset="0"/>
              <a:buChar char="•"/>
            </a:pPr>
            <a:r>
              <a:rPr lang="en-US" sz="2200" dirty="0"/>
              <a:t>Plan large fleet – about 1,000 Starships</a:t>
            </a:r>
          </a:p>
        </p:txBody>
      </p:sp>
      <p:sp>
        <p:nvSpPr>
          <p:cNvPr id="3" name="TextBox 2"/>
          <p:cNvSpPr txBox="1"/>
          <p:nvPr/>
        </p:nvSpPr>
        <p:spPr>
          <a:xfrm>
            <a:off x="444500" y="1066772"/>
            <a:ext cx="3005887" cy="523220"/>
          </a:xfrm>
          <a:prstGeom prst="rect">
            <a:avLst/>
          </a:prstGeom>
          <a:noFill/>
        </p:spPr>
        <p:txBody>
          <a:bodyPr wrap="none" rtlCol="0">
            <a:spAutoFit/>
          </a:bodyPr>
          <a:lstStyle/>
          <a:p>
            <a:r>
              <a:rPr lang="en-US" sz="2800" b="1" dirty="0"/>
              <a:t>Starship spacecraft</a:t>
            </a:r>
          </a:p>
        </p:txBody>
      </p:sp>
      <p:pic>
        <p:nvPicPr>
          <p:cNvPr id="1028" name="Picture 4" descr="Post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697" y="681723"/>
            <a:ext cx="5001527" cy="50015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83224" y="5683250"/>
            <a:ext cx="6096000" cy="430887"/>
          </a:xfrm>
          <a:prstGeom prst="rect">
            <a:avLst/>
          </a:prstGeom>
        </p:spPr>
        <p:txBody>
          <a:bodyPr>
            <a:spAutoFit/>
          </a:bodyPr>
          <a:lstStyle/>
          <a:p>
            <a:pPr algn="r"/>
            <a:r>
              <a:rPr lang="en-US" sz="2200" dirty="0">
                <a:hlinkClick r:id="rId4"/>
              </a:rPr>
              <a:t>Source</a:t>
            </a:r>
            <a:endParaRPr lang="en-US" sz="2200" dirty="0"/>
          </a:p>
        </p:txBody>
      </p:sp>
      <p:cxnSp>
        <p:nvCxnSpPr>
          <p:cNvPr id="8" name="Straight Connector 7"/>
          <p:cNvCxnSpPr/>
          <p:nvPr/>
        </p:nvCxnSpPr>
        <p:spPr>
          <a:xfrm flipH="1">
            <a:off x="3845379" y="2073729"/>
            <a:ext cx="1167493" cy="0"/>
          </a:xfrm>
          <a:prstGeom prst="line">
            <a:avLst/>
          </a:prstGeom>
          <a:ln w="1206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0495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0798" y="3049475"/>
            <a:ext cx="8509702" cy="1107996"/>
          </a:xfrm>
          <a:prstGeom prst="rect">
            <a:avLst/>
          </a:prstGeom>
          <a:noFill/>
        </p:spPr>
        <p:txBody>
          <a:bodyPr wrap="none" rtlCol="0">
            <a:spAutoFit/>
          </a:bodyPr>
          <a:lstStyle/>
          <a:p>
            <a:pPr marL="342900" indent="-342900">
              <a:buFont typeface="Arial" panose="020B0604020202020204" pitchFamily="34" charset="0"/>
              <a:buChar char="•"/>
            </a:pPr>
            <a:r>
              <a:rPr lang="en-US" sz="2400" dirty="0"/>
              <a:t>Did you listen to the biographical interview of </a:t>
            </a:r>
            <a:r>
              <a:rPr lang="en-US" sz="2400" dirty="0" err="1"/>
              <a:t>Moriba</a:t>
            </a:r>
            <a:r>
              <a:rPr lang="en-US" sz="2400" dirty="0"/>
              <a:t> Jah? (Y/N)</a:t>
            </a:r>
          </a:p>
          <a:p>
            <a:pPr marL="342900" indent="-342900">
              <a:buFont typeface="Arial" panose="020B0604020202020204" pitchFamily="34" charset="0"/>
              <a:buChar char="•"/>
            </a:pPr>
            <a:r>
              <a:rPr lang="en-US" sz="2400" dirty="0"/>
              <a:t>Did you watch his TED talk on space debris? (Y/N)</a:t>
            </a:r>
          </a:p>
          <a:p>
            <a:endParaRPr lang="en-US" dirty="0"/>
          </a:p>
        </p:txBody>
      </p:sp>
      <p:sp>
        <p:nvSpPr>
          <p:cNvPr id="3" name="TextBox 2"/>
          <p:cNvSpPr txBox="1"/>
          <p:nvPr/>
        </p:nvSpPr>
        <p:spPr>
          <a:xfrm>
            <a:off x="3704768" y="832757"/>
            <a:ext cx="4782463" cy="523220"/>
          </a:xfrm>
          <a:prstGeom prst="rect">
            <a:avLst/>
          </a:prstGeom>
          <a:noFill/>
        </p:spPr>
        <p:txBody>
          <a:bodyPr wrap="none" rtlCol="0">
            <a:spAutoFit/>
          </a:bodyPr>
          <a:lstStyle/>
          <a:p>
            <a:pPr algn="r"/>
            <a:r>
              <a:rPr lang="en-US" sz="2800" b="1" dirty="0"/>
              <a:t>Anonymous study habit survey</a:t>
            </a:r>
          </a:p>
        </p:txBody>
      </p:sp>
    </p:spTree>
    <p:extLst>
      <p:ext uri="{BB962C8B-B14F-4D97-AF65-F5344CB8AC3E}">
        <p14:creationId xmlns:p14="http://schemas.microsoft.com/office/powerpoint/2010/main" val="26834831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2.bp.blogspot.com/_kWn7nmpeutU/R_O1vYWTQbI/AAAAAAAAARE/MoAOsn6wVIY/s400/thats%2Ball%2Bfolks%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488" y="774118"/>
            <a:ext cx="4415027" cy="513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65215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5900" y="545246"/>
            <a:ext cx="3780202" cy="1107996"/>
          </a:xfrm>
          <a:prstGeom prst="rect">
            <a:avLst/>
          </a:prstGeom>
          <a:noFill/>
        </p:spPr>
        <p:txBody>
          <a:bodyPr wrap="none" rtlCol="0">
            <a:spAutoFit/>
          </a:bodyPr>
          <a:lstStyle/>
          <a:p>
            <a:pPr algn="ctr"/>
            <a:r>
              <a:rPr lang="en-US" sz="6600" dirty="0"/>
              <a:t>Discussion</a:t>
            </a:r>
          </a:p>
        </p:txBody>
      </p:sp>
      <p:sp>
        <p:nvSpPr>
          <p:cNvPr id="3" name="TextBox 2"/>
          <p:cNvSpPr txBox="1"/>
          <p:nvPr/>
        </p:nvSpPr>
        <p:spPr>
          <a:xfrm>
            <a:off x="3677167" y="1992716"/>
            <a:ext cx="4837671" cy="1815882"/>
          </a:xfrm>
          <a:prstGeom prst="rect">
            <a:avLst/>
          </a:prstGeom>
          <a:noFill/>
        </p:spPr>
        <p:txBody>
          <a:bodyPr wrap="none" rtlCol="0">
            <a:spAutoFit/>
          </a:bodyPr>
          <a:lstStyle/>
          <a:p>
            <a:pPr algn="ctr"/>
            <a:r>
              <a:rPr lang="en-US" sz="2800" dirty="0"/>
              <a:t>Last week’s class</a:t>
            </a:r>
          </a:p>
          <a:p>
            <a:pPr algn="ctr"/>
            <a:r>
              <a:rPr lang="en-US" sz="2800" dirty="0"/>
              <a:t>Assignment feedback</a:t>
            </a:r>
          </a:p>
          <a:p>
            <a:pPr algn="ctr"/>
            <a:r>
              <a:rPr lang="en-US" sz="2800" dirty="0"/>
              <a:t>Current events</a:t>
            </a:r>
          </a:p>
          <a:p>
            <a:pPr algn="ctr"/>
            <a:r>
              <a:rPr lang="en-US" sz="2800" dirty="0"/>
              <a:t>Anonymous study-habit surveys</a:t>
            </a:r>
          </a:p>
        </p:txBody>
      </p:sp>
      <p:sp>
        <p:nvSpPr>
          <p:cNvPr id="4" name="TextBox 3"/>
          <p:cNvSpPr txBox="1"/>
          <p:nvPr/>
        </p:nvSpPr>
        <p:spPr>
          <a:xfrm>
            <a:off x="5381189" y="4055791"/>
            <a:ext cx="1429622" cy="584775"/>
          </a:xfrm>
          <a:prstGeom prst="rect">
            <a:avLst/>
          </a:prstGeom>
          <a:noFill/>
        </p:spPr>
        <p:txBody>
          <a:bodyPr wrap="none" rtlCol="0">
            <a:spAutoFit/>
          </a:bodyPr>
          <a:lstStyle/>
          <a:p>
            <a:pPr algn="ctr"/>
            <a:r>
              <a:rPr lang="en-US" sz="3200"/>
              <a:t>Week 9</a:t>
            </a:r>
            <a:endParaRPr lang="en-US" sz="3200" dirty="0"/>
          </a:p>
        </p:txBody>
      </p:sp>
    </p:spTree>
    <p:extLst>
      <p:ext uri="{BB962C8B-B14F-4D97-AF65-F5344CB8AC3E}">
        <p14:creationId xmlns:p14="http://schemas.microsoft.com/office/powerpoint/2010/main" val="13130156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9422" y="1353489"/>
            <a:ext cx="3363421" cy="523220"/>
          </a:xfrm>
          <a:prstGeom prst="rect">
            <a:avLst/>
          </a:prstGeom>
          <a:noFill/>
        </p:spPr>
        <p:txBody>
          <a:bodyPr wrap="none" rtlCol="0">
            <a:spAutoFit/>
          </a:bodyPr>
          <a:lstStyle/>
          <a:p>
            <a:r>
              <a:rPr lang="en-US" sz="2800" b="1" dirty="0"/>
              <a:t>Assignment feedback</a:t>
            </a:r>
          </a:p>
        </p:txBody>
      </p:sp>
      <p:sp>
        <p:nvSpPr>
          <p:cNvPr id="4" name="TextBox 3"/>
          <p:cNvSpPr txBox="1"/>
          <p:nvPr/>
        </p:nvSpPr>
        <p:spPr>
          <a:xfrm>
            <a:off x="1509422" y="2421497"/>
            <a:ext cx="9643620" cy="2308324"/>
          </a:xfrm>
          <a:prstGeom prst="rect">
            <a:avLst/>
          </a:prstGeom>
          <a:noFill/>
        </p:spPr>
        <p:txBody>
          <a:bodyPr wrap="square" rtlCol="0">
            <a:spAutoFit/>
          </a:bodyPr>
          <a:lstStyle/>
          <a:p>
            <a:r>
              <a:rPr lang="en-US" sz="2400" dirty="0"/>
              <a:t>Several people created brown blogs rather than blue.</a:t>
            </a:r>
          </a:p>
          <a:p>
            <a:endParaRPr lang="en-US" sz="2400" dirty="0"/>
          </a:p>
          <a:p>
            <a:r>
              <a:rPr lang="en-US" sz="2400" dirty="0"/>
              <a:t>Several people have still not created blogs. You will need them for future assignments. Many people have created blogs – get help from </a:t>
            </a:r>
            <a:r>
              <a:rPr lang="en-US" sz="2400" dirty="0" err="1"/>
              <a:t>classmtes</a:t>
            </a:r>
            <a:r>
              <a:rPr lang="en-US" sz="2400" dirty="0"/>
              <a:t>!</a:t>
            </a:r>
          </a:p>
          <a:p>
            <a:endParaRPr lang="en-US" sz="2400" dirty="0"/>
          </a:p>
          <a:p>
            <a:endParaRPr lang="en-US" sz="2400" dirty="0"/>
          </a:p>
        </p:txBody>
      </p:sp>
    </p:spTree>
    <p:extLst>
      <p:ext uri="{BB962C8B-B14F-4D97-AF65-F5344CB8AC3E}">
        <p14:creationId xmlns:p14="http://schemas.microsoft.com/office/powerpoint/2010/main" val="12390849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rzZ2F18MwI"/>
          <p:cNvPicPr>
            <a:picLocks noRot="1" noChangeAspect="1"/>
          </p:cNvPicPr>
          <p:nvPr>
            <a:videoFile r:link="rId1"/>
          </p:nvPr>
        </p:nvPicPr>
        <p:blipFill>
          <a:blip r:embed="rId3"/>
          <a:stretch>
            <a:fillRect/>
          </a:stretch>
        </p:blipFill>
        <p:spPr>
          <a:xfrm>
            <a:off x="5505501" y="862563"/>
            <a:ext cx="6094472" cy="3428141"/>
          </a:xfrm>
          <a:prstGeom prst="rect">
            <a:avLst/>
          </a:prstGeom>
        </p:spPr>
      </p:pic>
      <p:sp>
        <p:nvSpPr>
          <p:cNvPr id="3" name="Rectangle 2"/>
          <p:cNvSpPr/>
          <p:nvPr/>
        </p:nvSpPr>
        <p:spPr>
          <a:xfrm>
            <a:off x="1678604" y="2197711"/>
            <a:ext cx="6096000" cy="461665"/>
          </a:xfrm>
          <a:prstGeom prst="rect">
            <a:avLst/>
          </a:prstGeom>
        </p:spPr>
        <p:txBody>
          <a:bodyPr>
            <a:spAutoFit/>
          </a:bodyPr>
          <a:lstStyle/>
          <a:p>
            <a:r>
              <a:rPr lang="en-US" sz="2400" dirty="0">
                <a:hlinkClick r:id="rId4"/>
              </a:rPr>
              <a:t>Source</a:t>
            </a:r>
            <a:endParaRPr lang="en-US" dirty="0"/>
          </a:p>
        </p:txBody>
      </p:sp>
      <p:sp>
        <p:nvSpPr>
          <p:cNvPr id="4" name="Rectangle 3"/>
          <p:cNvSpPr/>
          <p:nvPr/>
        </p:nvSpPr>
        <p:spPr>
          <a:xfrm>
            <a:off x="494259" y="862563"/>
            <a:ext cx="3483428" cy="1815882"/>
          </a:xfrm>
          <a:prstGeom prst="rect">
            <a:avLst/>
          </a:prstGeom>
        </p:spPr>
        <p:txBody>
          <a:bodyPr wrap="square">
            <a:spAutoFit/>
          </a:bodyPr>
          <a:lstStyle/>
          <a:p>
            <a:r>
              <a:rPr lang="en-US" sz="2800" b="1" dirty="0"/>
              <a:t>Toronto symphony plays Appalachian Spring from their homes.</a:t>
            </a:r>
          </a:p>
        </p:txBody>
      </p:sp>
      <p:sp>
        <p:nvSpPr>
          <p:cNvPr id="5" name="TextBox 4"/>
          <p:cNvSpPr txBox="1"/>
          <p:nvPr/>
        </p:nvSpPr>
        <p:spPr>
          <a:xfrm>
            <a:off x="421686" y="3038298"/>
            <a:ext cx="3854688"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This performance was edited together from clips.</a:t>
            </a:r>
          </a:p>
          <a:p>
            <a:pPr marL="342900" indent="-342900">
              <a:buFont typeface="Arial" panose="020B0604020202020204" pitchFamily="34" charset="0"/>
              <a:buChar char="•"/>
            </a:pPr>
            <a:r>
              <a:rPr lang="en-US" sz="2400" dirty="0"/>
              <a:t>With future network latency, simultaneous performance may become possible.</a:t>
            </a:r>
          </a:p>
        </p:txBody>
      </p:sp>
      <p:sp>
        <p:nvSpPr>
          <p:cNvPr id="6" name="Rectangle 5"/>
          <p:cNvSpPr/>
          <p:nvPr/>
        </p:nvSpPr>
        <p:spPr>
          <a:xfrm>
            <a:off x="10556916" y="4290706"/>
            <a:ext cx="1036182" cy="461665"/>
          </a:xfrm>
          <a:prstGeom prst="rect">
            <a:avLst/>
          </a:prstGeom>
        </p:spPr>
        <p:txBody>
          <a:bodyPr wrap="none">
            <a:spAutoFit/>
          </a:bodyPr>
          <a:lstStyle/>
          <a:p>
            <a:pPr algn="r"/>
            <a:r>
              <a:rPr lang="en-US" sz="2400" dirty="0">
                <a:hlinkClick r:id="rId5"/>
              </a:rPr>
              <a:t>Source</a:t>
            </a:r>
            <a:endParaRPr lang="en-US" dirty="0"/>
          </a:p>
        </p:txBody>
      </p:sp>
    </p:spTree>
    <p:extLst>
      <p:ext uri="{BB962C8B-B14F-4D97-AF65-F5344CB8AC3E}">
        <p14:creationId xmlns:p14="http://schemas.microsoft.com/office/powerpoint/2010/main" val="34621975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i_2ETb3Gj4"/>
          <p:cNvPicPr>
            <a:picLocks noRot="1" noChangeAspect="1"/>
          </p:cNvPicPr>
          <p:nvPr>
            <a:videoFile r:link="rId1"/>
          </p:nvPr>
        </p:nvPicPr>
        <p:blipFill>
          <a:blip r:embed="rId4"/>
          <a:stretch>
            <a:fillRect/>
          </a:stretch>
        </p:blipFill>
        <p:spPr>
          <a:xfrm>
            <a:off x="5527646" y="868322"/>
            <a:ext cx="6094397" cy="3428098"/>
          </a:xfrm>
          <a:prstGeom prst="rect">
            <a:avLst/>
          </a:prstGeom>
        </p:spPr>
      </p:pic>
      <p:sp>
        <p:nvSpPr>
          <p:cNvPr id="3" name="Rectangle 2"/>
          <p:cNvSpPr/>
          <p:nvPr/>
        </p:nvSpPr>
        <p:spPr>
          <a:xfrm>
            <a:off x="5513896" y="4296420"/>
            <a:ext cx="6096000" cy="461665"/>
          </a:xfrm>
          <a:prstGeom prst="rect">
            <a:avLst/>
          </a:prstGeom>
        </p:spPr>
        <p:txBody>
          <a:bodyPr>
            <a:spAutoFit/>
          </a:bodyPr>
          <a:lstStyle/>
          <a:p>
            <a:pPr algn="r"/>
            <a:r>
              <a:rPr lang="en-US" sz="2400" dirty="0">
                <a:hlinkClick r:id="rId5"/>
              </a:rPr>
              <a:t>Source</a:t>
            </a:r>
            <a:endParaRPr lang="en-US" dirty="0"/>
          </a:p>
        </p:txBody>
      </p:sp>
      <p:sp>
        <p:nvSpPr>
          <p:cNvPr id="4" name="Rectangle 3"/>
          <p:cNvSpPr/>
          <p:nvPr/>
        </p:nvSpPr>
        <p:spPr>
          <a:xfrm>
            <a:off x="494259" y="862563"/>
            <a:ext cx="3483428" cy="523220"/>
          </a:xfrm>
          <a:prstGeom prst="rect">
            <a:avLst/>
          </a:prstGeom>
        </p:spPr>
        <p:txBody>
          <a:bodyPr wrap="square">
            <a:spAutoFit/>
          </a:bodyPr>
          <a:lstStyle/>
          <a:p>
            <a:r>
              <a:rPr lang="en-US" sz="2800" b="1" dirty="0" err="1"/>
              <a:t>Guantanamera</a:t>
            </a:r>
            <a:endParaRPr lang="en-US" sz="2800" b="1" dirty="0"/>
          </a:p>
        </p:txBody>
      </p:sp>
      <p:sp>
        <p:nvSpPr>
          <p:cNvPr id="5" name="TextBox 4"/>
          <p:cNvSpPr txBox="1"/>
          <p:nvPr/>
        </p:nvSpPr>
        <p:spPr>
          <a:xfrm>
            <a:off x="494259" y="1918177"/>
            <a:ext cx="3444469" cy="1569660"/>
          </a:xfrm>
          <a:prstGeom prst="rect">
            <a:avLst/>
          </a:prstGeom>
          <a:noFill/>
        </p:spPr>
        <p:txBody>
          <a:bodyPr wrap="square" rtlCol="0">
            <a:spAutoFit/>
          </a:bodyPr>
          <a:lstStyle/>
          <a:p>
            <a:r>
              <a:rPr lang="en-US" sz="2400" dirty="0"/>
              <a:t>An earlier example: over 75 Cubans around the world joining together to sing </a:t>
            </a:r>
            <a:r>
              <a:rPr lang="en-US" sz="2400" dirty="0" err="1"/>
              <a:t>Guantanamera</a:t>
            </a:r>
            <a:r>
              <a:rPr lang="en-US" sz="2400" dirty="0"/>
              <a:t>.</a:t>
            </a:r>
          </a:p>
        </p:txBody>
      </p:sp>
    </p:spTree>
    <p:extLst>
      <p:ext uri="{BB962C8B-B14F-4D97-AF65-F5344CB8AC3E}">
        <p14:creationId xmlns:p14="http://schemas.microsoft.com/office/powerpoint/2010/main" val="25311765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793" y="1189910"/>
            <a:ext cx="2736324" cy="2062103"/>
          </a:xfrm>
          <a:prstGeom prst="rect">
            <a:avLst/>
          </a:prstGeom>
          <a:noFill/>
        </p:spPr>
        <p:txBody>
          <a:bodyPr wrap="square" rtlCol="0">
            <a:spAutoFit/>
          </a:bodyPr>
          <a:lstStyle/>
          <a:p>
            <a:r>
              <a:rPr lang="en-US" sz="2400" b="1" dirty="0"/>
              <a:t>US supercomputers available  to global researchers </a:t>
            </a:r>
          </a:p>
          <a:p>
            <a:endParaRPr lang="en-US" sz="2800" b="1" dirty="0"/>
          </a:p>
          <a:p>
            <a:endParaRPr lang="en-US" sz="2800" b="1" dirty="0"/>
          </a:p>
        </p:txBody>
      </p:sp>
      <p:sp>
        <p:nvSpPr>
          <p:cNvPr id="5" name="Rectangle 4"/>
          <p:cNvSpPr/>
          <p:nvPr/>
        </p:nvSpPr>
        <p:spPr>
          <a:xfrm>
            <a:off x="10589687" y="4550407"/>
            <a:ext cx="1036181" cy="461665"/>
          </a:xfrm>
          <a:prstGeom prst="rect">
            <a:avLst/>
          </a:prstGeom>
        </p:spPr>
        <p:txBody>
          <a:bodyPr wrap="none">
            <a:spAutoFit/>
          </a:bodyPr>
          <a:lstStyle/>
          <a:p>
            <a:pPr algn="r"/>
            <a:r>
              <a:rPr lang="en-US" sz="2400" dirty="0">
                <a:hlinkClick r:id="rId3"/>
              </a:rPr>
              <a:t>Source</a:t>
            </a:r>
            <a:endParaRPr lang="en-US" sz="2400" dirty="0"/>
          </a:p>
        </p:txBody>
      </p:sp>
      <p:pic>
        <p:nvPicPr>
          <p:cNvPr id="6" name="Picture 5"/>
          <p:cNvPicPr>
            <a:picLocks noChangeAspect="1"/>
          </p:cNvPicPr>
          <p:nvPr/>
        </p:nvPicPr>
        <p:blipFill>
          <a:blip r:embed="rId4"/>
          <a:stretch>
            <a:fillRect/>
          </a:stretch>
        </p:blipFill>
        <p:spPr>
          <a:xfrm>
            <a:off x="3884200" y="1127138"/>
            <a:ext cx="7742091" cy="3419698"/>
          </a:xfrm>
          <a:prstGeom prst="rect">
            <a:avLst/>
          </a:prstGeom>
        </p:spPr>
      </p:pic>
      <p:sp>
        <p:nvSpPr>
          <p:cNvPr id="2" name="Rectangle 1"/>
          <p:cNvSpPr/>
          <p:nvPr/>
        </p:nvSpPr>
        <p:spPr>
          <a:xfrm>
            <a:off x="2131768" y="1943096"/>
            <a:ext cx="6096000" cy="430887"/>
          </a:xfrm>
          <a:prstGeom prst="rect">
            <a:avLst/>
          </a:prstGeom>
        </p:spPr>
        <p:txBody>
          <a:bodyPr>
            <a:spAutoFit/>
          </a:bodyPr>
          <a:lstStyle/>
          <a:p>
            <a:r>
              <a:rPr lang="en-US" sz="2200" dirty="0">
                <a:hlinkClick r:id="rId5"/>
              </a:rPr>
              <a:t>Source</a:t>
            </a:r>
            <a:endParaRPr lang="en-US" sz="2200" dirty="0"/>
          </a:p>
        </p:txBody>
      </p:sp>
      <p:sp>
        <p:nvSpPr>
          <p:cNvPr id="7" name="Rectangle 6"/>
          <p:cNvSpPr/>
          <p:nvPr/>
        </p:nvSpPr>
        <p:spPr>
          <a:xfrm>
            <a:off x="468793" y="2704919"/>
            <a:ext cx="2943968" cy="1200329"/>
          </a:xfrm>
          <a:prstGeom prst="rect">
            <a:avLst/>
          </a:prstGeom>
        </p:spPr>
        <p:txBody>
          <a:bodyPr wrap="square">
            <a:spAutoFit/>
          </a:bodyPr>
          <a:lstStyle/>
          <a:p>
            <a:r>
              <a:rPr lang="en-US" sz="2400" dirty="0"/>
              <a:t>One world -- global collaboration and resource sharing</a:t>
            </a:r>
          </a:p>
        </p:txBody>
      </p:sp>
      <p:sp>
        <p:nvSpPr>
          <p:cNvPr id="9" name="Rectangle 8"/>
          <p:cNvSpPr/>
          <p:nvPr/>
        </p:nvSpPr>
        <p:spPr>
          <a:xfrm>
            <a:off x="559633" y="4719376"/>
            <a:ext cx="6096000" cy="369332"/>
          </a:xfrm>
          <a:prstGeom prst="rect">
            <a:avLst/>
          </a:prstGeom>
        </p:spPr>
        <p:txBody>
          <a:bodyPr>
            <a:spAutoFit/>
          </a:bodyPr>
          <a:lstStyle/>
          <a:p>
            <a:r>
              <a:rPr lang="en-US" dirty="0">
                <a:solidFill>
                  <a:srgbClr val="222222"/>
                </a:solidFill>
                <a:latin typeface="Roboto" panose="02000000000000000000" pitchFamily="2" charset="0"/>
              </a:rPr>
              <a:t> </a:t>
            </a:r>
            <a:endParaRPr lang="en-US" dirty="0"/>
          </a:p>
        </p:txBody>
      </p:sp>
      <p:sp>
        <p:nvSpPr>
          <p:cNvPr id="10" name="Rectangle 9"/>
          <p:cNvSpPr/>
          <p:nvPr/>
        </p:nvSpPr>
        <p:spPr>
          <a:xfrm>
            <a:off x="559633" y="5228074"/>
            <a:ext cx="9901283" cy="369332"/>
          </a:xfrm>
          <a:prstGeom prst="rect">
            <a:avLst/>
          </a:prstGeom>
        </p:spPr>
        <p:txBody>
          <a:bodyPr wrap="square">
            <a:spAutoFit/>
          </a:bodyPr>
          <a:lstStyle/>
          <a:p>
            <a:r>
              <a:rPr lang="en-US" dirty="0">
                <a:solidFill>
                  <a:srgbClr val="222222"/>
                </a:solidFill>
                <a:latin typeface="Roboto" panose="02000000000000000000" pitchFamily="2" charset="0"/>
              </a:rPr>
              <a:t>(A petaflop is one thousand million </a:t>
            </a:r>
            <a:r>
              <a:rPr lang="en-US" dirty="0" err="1">
                <a:solidFill>
                  <a:srgbClr val="222222"/>
                </a:solidFill>
                <a:latin typeface="Roboto" panose="02000000000000000000" pitchFamily="2" charset="0"/>
              </a:rPr>
              <a:t>million</a:t>
            </a:r>
            <a:r>
              <a:rPr lang="en-US" dirty="0">
                <a:solidFill>
                  <a:srgbClr val="222222"/>
                </a:solidFill>
                <a:latin typeface="Roboto" panose="02000000000000000000" pitchFamily="2" charset="0"/>
              </a:rPr>
              <a:t> (10</a:t>
            </a:r>
            <a:r>
              <a:rPr lang="en-US" baseline="30000" dirty="0">
                <a:solidFill>
                  <a:srgbClr val="222222"/>
                </a:solidFill>
                <a:latin typeface="Roboto" panose="02000000000000000000" pitchFamily="2" charset="0"/>
              </a:rPr>
              <a:t>15</a:t>
            </a:r>
            <a:r>
              <a:rPr lang="en-US" dirty="0">
                <a:solidFill>
                  <a:srgbClr val="222222"/>
                </a:solidFill>
                <a:latin typeface="Roboto" panose="02000000000000000000" pitchFamily="2" charset="0"/>
              </a:rPr>
              <a:t>) floating-point operations per second). </a:t>
            </a:r>
            <a:endParaRPr lang="en-US" dirty="0"/>
          </a:p>
        </p:txBody>
      </p:sp>
    </p:spTree>
    <p:extLst>
      <p:ext uri="{BB962C8B-B14F-4D97-AF65-F5344CB8AC3E}">
        <p14:creationId xmlns:p14="http://schemas.microsoft.com/office/powerpoint/2010/main" val="2085099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5313" y="3450769"/>
            <a:ext cx="805174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I will post things I come across that are relevant to our class.</a:t>
            </a:r>
          </a:p>
          <a:p>
            <a:pPr marL="342900" indent="-342900">
              <a:buFont typeface="Arial" panose="020B0604020202020204" pitchFamily="34" charset="0"/>
              <a:buChar char="•"/>
            </a:pPr>
            <a:r>
              <a:rPr lang="en-US" sz="2400" dirty="0">
                <a:solidFill>
                  <a:srgbClr val="FF0000"/>
                </a:solidFill>
              </a:rPr>
              <a:t>You can too.</a:t>
            </a:r>
          </a:p>
          <a:p>
            <a:pPr marL="342900" indent="-342900">
              <a:buFont typeface="Arial" panose="020B0604020202020204" pitchFamily="34" charset="0"/>
              <a:buChar char="•"/>
            </a:pPr>
            <a:r>
              <a:rPr lang="en-US" sz="2400" dirty="0">
                <a:hlinkClick r:id="rId3"/>
              </a:rPr>
              <a:t>Example of collaboration using Twitter</a:t>
            </a:r>
            <a:endParaRPr lang="en-US" sz="2400" dirty="0"/>
          </a:p>
          <a:p>
            <a:pPr marL="342900" indent="-342900">
              <a:buFont typeface="Arial" panose="020B0604020202020204" pitchFamily="34" charset="0"/>
              <a:buChar char="•"/>
            </a:pPr>
            <a:endParaRPr lang="en-US" sz="2400" b="1" dirty="0"/>
          </a:p>
          <a:p>
            <a:endParaRPr lang="en-US" sz="2400" dirty="0"/>
          </a:p>
          <a:p>
            <a:r>
              <a:rPr lang="en-US" sz="2400" dirty="0">
                <a:solidFill>
                  <a:srgbClr val="FF0000"/>
                </a:solidFill>
              </a:rPr>
              <a:t>Get an account and play around with Twitter.</a:t>
            </a:r>
          </a:p>
        </p:txBody>
      </p:sp>
      <p:pic>
        <p:nvPicPr>
          <p:cNvPr id="3" name="Picture 2"/>
          <p:cNvPicPr>
            <a:picLocks noChangeAspect="1"/>
          </p:cNvPicPr>
          <p:nvPr/>
        </p:nvPicPr>
        <p:blipFill>
          <a:blip r:embed="rId4"/>
          <a:stretch>
            <a:fillRect/>
          </a:stretch>
        </p:blipFill>
        <p:spPr>
          <a:xfrm>
            <a:off x="2366753" y="1710128"/>
            <a:ext cx="5277312" cy="1160203"/>
          </a:xfrm>
          <a:prstGeom prst="rect">
            <a:avLst/>
          </a:prstGeom>
          <a:ln w="15875">
            <a:solidFill>
              <a:schemeClr val="tx1">
                <a:lumMod val="65000"/>
                <a:lumOff val="35000"/>
              </a:schemeClr>
            </a:solidFill>
          </a:ln>
        </p:spPr>
      </p:pic>
      <p:sp>
        <p:nvSpPr>
          <p:cNvPr id="4" name="TextBox 3"/>
          <p:cNvSpPr txBox="1"/>
          <p:nvPr/>
        </p:nvSpPr>
        <p:spPr>
          <a:xfrm>
            <a:off x="2255313" y="669626"/>
            <a:ext cx="6006372" cy="523220"/>
          </a:xfrm>
          <a:prstGeom prst="rect">
            <a:avLst/>
          </a:prstGeom>
          <a:noFill/>
        </p:spPr>
        <p:txBody>
          <a:bodyPr wrap="square" rtlCol="0">
            <a:spAutoFit/>
          </a:bodyPr>
          <a:lstStyle/>
          <a:p>
            <a:r>
              <a:rPr lang="en-US" sz="2800" b="1" dirty="0"/>
              <a:t>Class Twitter feed and hashtag</a:t>
            </a:r>
          </a:p>
        </p:txBody>
      </p:sp>
    </p:spTree>
    <p:extLst>
      <p:ext uri="{BB962C8B-B14F-4D97-AF65-F5344CB8AC3E}">
        <p14:creationId xmlns:p14="http://schemas.microsoft.com/office/powerpoint/2010/main" val="9391454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96066" y="1520039"/>
            <a:ext cx="5831175" cy="3785652"/>
          </a:xfrm>
          <a:prstGeom prst="rect">
            <a:avLst/>
          </a:prstGeom>
        </p:spPr>
        <p:txBody>
          <a:bodyPr wrap="square">
            <a:spAutoFit/>
          </a:bodyPr>
          <a:lstStyle/>
          <a:p>
            <a:pPr marL="285750" indent="-285750">
              <a:buFont typeface="Arial" panose="020B0604020202020204" pitchFamily="34" charset="0"/>
              <a:buChar char="•"/>
            </a:pPr>
            <a:r>
              <a:rPr lang="en-US" sz="2400" dirty="0"/>
              <a:t>Bob </a:t>
            </a:r>
            <a:r>
              <a:rPr lang="en-US" sz="2400" dirty="0" err="1"/>
              <a:t>Cringley</a:t>
            </a:r>
            <a:r>
              <a:rPr lang="en-US" sz="2400" dirty="0"/>
              <a:t>, an old time Silicon Valley reporter, predicts that </a:t>
            </a:r>
            <a:r>
              <a:rPr lang="en-US" sz="2400" dirty="0">
                <a:hlinkClick r:id="rId2"/>
              </a:rPr>
              <a:t>COVID-19 will kill a ton of startups</a:t>
            </a:r>
            <a:r>
              <a:rPr lang="en-US" sz="2400" dirty="0"/>
              <a:t>.</a:t>
            </a:r>
            <a:endParaRPr lang="en-US" sz="2400" dirty="0">
              <a:solidFill>
                <a:srgbClr val="14171A"/>
              </a:solidFill>
              <a:latin typeface="system-ui"/>
            </a:endParaRPr>
          </a:p>
          <a:p>
            <a:pPr marL="285750" indent="-285750">
              <a:buFont typeface="Arial" panose="020B0604020202020204" pitchFamily="34" charset="0"/>
              <a:buChar char="•"/>
            </a:pPr>
            <a:r>
              <a:rPr lang="en-US" sz="2400" dirty="0">
                <a:solidFill>
                  <a:srgbClr val="14171A"/>
                </a:solidFill>
                <a:latin typeface="system-ui"/>
              </a:rPr>
              <a:t>OneWeb is </a:t>
            </a:r>
            <a:r>
              <a:rPr lang="en-US" sz="2400" dirty="0">
                <a:solidFill>
                  <a:srgbClr val="14171A"/>
                </a:solidFill>
                <a:latin typeface="system-ui"/>
                <a:hlinkClick r:id="rId3"/>
              </a:rPr>
              <a:t>cutting workers</a:t>
            </a:r>
            <a:r>
              <a:rPr lang="en-US" sz="2400" dirty="0">
                <a:solidFill>
                  <a:srgbClr val="14171A"/>
                </a:solidFill>
                <a:latin typeface="system-ui"/>
              </a:rPr>
              <a:t>.</a:t>
            </a:r>
          </a:p>
          <a:p>
            <a:pPr marL="285750" indent="-285750">
              <a:buFont typeface="Arial" panose="020B0604020202020204" pitchFamily="34" charset="0"/>
              <a:buChar char="•"/>
            </a:pPr>
            <a:r>
              <a:rPr lang="en-US" sz="2400" dirty="0">
                <a:solidFill>
                  <a:srgbClr val="14171A"/>
                </a:solidFill>
                <a:latin typeface="system-ui"/>
              </a:rPr>
              <a:t>OneWeb may </a:t>
            </a:r>
            <a:r>
              <a:rPr lang="en-US" sz="2400" dirty="0">
                <a:solidFill>
                  <a:srgbClr val="14171A"/>
                </a:solidFill>
                <a:latin typeface="system-ui"/>
                <a:hlinkClick r:id="rId3"/>
              </a:rPr>
              <a:t>consider bankruptcy</a:t>
            </a:r>
            <a:r>
              <a:rPr lang="en-US" sz="2400" dirty="0">
                <a:solidFill>
                  <a:srgbClr val="14171A"/>
                </a:solidFill>
                <a:latin typeface="system-ui"/>
              </a:rPr>
              <a:t>.</a:t>
            </a:r>
          </a:p>
          <a:p>
            <a:pPr marL="285750" indent="-285750">
              <a:buFont typeface="Arial" panose="020B0604020202020204" pitchFamily="34" charset="0"/>
              <a:buChar char="•"/>
            </a:pPr>
            <a:r>
              <a:rPr lang="en-US" sz="2400" dirty="0" err="1">
                <a:solidFill>
                  <a:srgbClr val="14171A"/>
                </a:solidFill>
                <a:latin typeface="system-ui"/>
              </a:rPr>
              <a:t>SpaceX</a:t>
            </a:r>
            <a:r>
              <a:rPr lang="en-US" sz="2400" dirty="0">
                <a:solidFill>
                  <a:srgbClr val="14171A"/>
                </a:solidFill>
                <a:latin typeface="system-ui"/>
              </a:rPr>
              <a:t> will have to slow production from their current </a:t>
            </a:r>
            <a:r>
              <a:rPr lang="en-US" sz="2400" dirty="0">
                <a:solidFill>
                  <a:srgbClr val="14171A"/>
                </a:solidFill>
                <a:latin typeface="system-ui"/>
                <a:hlinkClick r:id="rId4"/>
              </a:rPr>
              <a:t>24x7 work schedule</a:t>
            </a:r>
            <a:r>
              <a:rPr lang="en-US" sz="2400" dirty="0">
                <a:solidFill>
                  <a:srgbClr val="14171A"/>
                </a:solidFill>
                <a:latin typeface="system-ui"/>
              </a:rPr>
              <a:t>.</a:t>
            </a:r>
          </a:p>
          <a:p>
            <a:pPr marL="285750" indent="-285750">
              <a:buFont typeface="Arial" panose="020B0604020202020204" pitchFamily="34" charset="0"/>
              <a:buChar char="•"/>
            </a:pPr>
            <a:r>
              <a:rPr lang="en-US" sz="2400" dirty="0">
                <a:solidFill>
                  <a:srgbClr val="14171A"/>
                </a:solidFill>
                <a:latin typeface="system-ui"/>
              </a:rPr>
              <a:t>Tim Farrar, a space industry financial analyst things </a:t>
            </a:r>
            <a:r>
              <a:rPr lang="en-US" sz="2400" dirty="0" err="1">
                <a:solidFill>
                  <a:srgbClr val="14171A"/>
                </a:solidFill>
                <a:latin typeface="system-ui"/>
              </a:rPr>
              <a:t>SpaceX</a:t>
            </a:r>
            <a:r>
              <a:rPr lang="en-US" sz="2400" dirty="0">
                <a:solidFill>
                  <a:srgbClr val="14171A"/>
                </a:solidFill>
                <a:latin typeface="system-ui"/>
              </a:rPr>
              <a:t> </a:t>
            </a:r>
            <a:r>
              <a:rPr lang="en-US" sz="2400" dirty="0">
                <a:solidFill>
                  <a:srgbClr val="14171A"/>
                </a:solidFill>
                <a:latin typeface="system-ui"/>
                <a:hlinkClick r:id="rId5"/>
              </a:rPr>
              <a:t>needs to raise more money</a:t>
            </a:r>
            <a:r>
              <a:rPr lang="en-US" sz="2400" dirty="0">
                <a:solidFill>
                  <a:srgbClr val="14171A"/>
                </a:solidFill>
                <a:latin typeface="system-ui"/>
              </a:rPr>
              <a:t>.</a:t>
            </a:r>
          </a:p>
        </p:txBody>
      </p:sp>
      <p:pic>
        <p:nvPicPr>
          <p:cNvPr id="9" name="Picture 8"/>
          <p:cNvPicPr>
            <a:picLocks noChangeAspect="1"/>
          </p:cNvPicPr>
          <p:nvPr/>
        </p:nvPicPr>
        <p:blipFill>
          <a:blip r:embed="rId6"/>
          <a:stretch>
            <a:fillRect/>
          </a:stretch>
        </p:blipFill>
        <p:spPr>
          <a:xfrm>
            <a:off x="587851" y="2538334"/>
            <a:ext cx="3059017" cy="3059017"/>
          </a:xfrm>
          <a:prstGeom prst="rect">
            <a:avLst/>
          </a:prstGeom>
        </p:spPr>
      </p:pic>
      <p:sp>
        <p:nvSpPr>
          <p:cNvPr id="11" name="TextBox 10"/>
          <p:cNvSpPr txBox="1"/>
          <p:nvPr/>
        </p:nvSpPr>
        <p:spPr>
          <a:xfrm>
            <a:off x="510914" y="1255213"/>
            <a:ext cx="3212892" cy="954107"/>
          </a:xfrm>
          <a:prstGeom prst="rect">
            <a:avLst/>
          </a:prstGeom>
          <a:noFill/>
        </p:spPr>
        <p:txBody>
          <a:bodyPr wrap="square" rtlCol="0">
            <a:spAutoFit/>
          </a:bodyPr>
          <a:lstStyle/>
          <a:p>
            <a:r>
              <a:rPr lang="en-US" sz="2800" b="1" dirty="0"/>
              <a:t>COVID-19 impact on the Internet</a:t>
            </a:r>
          </a:p>
        </p:txBody>
      </p:sp>
    </p:spTree>
    <p:extLst>
      <p:ext uri="{BB962C8B-B14F-4D97-AF65-F5344CB8AC3E}">
        <p14:creationId xmlns:p14="http://schemas.microsoft.com/office/powerpoint/2010/main" val="135238852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2024" y="2180046"/>
            <a:ext cx="10221709" cy="1107996"/>
          </a:xfrm>
          <a:prstGeom prst="rect">
            <a:avLst/>
          </a:prstGeom>
          <a:noFill/>
        </p:spPr>
        <p:txBody>
          <a:bodyPr wrap="none" rtlCol="0">
            <a:spAutoFit/>
          </a:bodyPr>
          <a:lstStyle/>
          <a:p>
            <a:pPr marL="342900" indent="-342900">
              <a:buFont typeface="Arial" panose="020B0604020202020204" pitchFamily="34" charset="0"/>
              <a:buChar char="•"/>
            </a:pPr>
            <a:r>
              <a:rPr lang="en-US" sz="2400" dirty="0"/>
              <a:t>Did you listen to the biographical interview of </a:t>
            </a:r>
            <a:r>
              <a:rPr lang="en-US" sz="2400" dirty="0" err="1"/>
              <a:t>Moriba</a:t>
            </a:r>
            <a:r>
              <a:rPr lang="en-US" sz="2400" dirty="0"/>
              <a:t> Jah? (Y/N) </a:t>
            </a:r>
            <a:r>
              <a:rPr lang="en-US" sz="2400" dirty="0">
                <a:solidFill>
                  <a:srgbClr val="FF0000"/>
                </a:solidFill>
              </a:rPr>
              <a:t>4 people did</a:t>
            </a:r>
          </a:p>
          <a:p>
            <a:pPr marL="342900" indent="-342900">
              <a:buFont typeface="Arial" panose="020B0604020202020204" pitchFamily="34" charset="0"/>
              <a:buChar char="•"/>
            </a:pPr>
            <a:r>
              <a:rPr lang="en-US" sz="2400" dirty="0"/>
              <a:t>Did you watch his TED talk on space debris? (Y/N) </a:t>
            </a:r>
            <a:r>
              <a:rPr lang="en-US" sz="2400" dirty="0">
                <a:solidFill>
                  <a:srgbClr val="FF0000"/>
                </a:solidFill>
              </a:rPr>
              <a:t>7 people did</a:t>
            </a:r>
          </a:p>
          <a:p>
            <a:endParaRPr lang="en-US" dirty="0"/>
          </a:p>
        </p:txBody>
      </p:sp>
      <p:sp>
        <p:nvSpPr>
          <p:cNvPr id="3" name="TextBox 2"/>
          <p:cNvSpPr txBox="1"/>
          <p:nvPr/>
        </p:nvSpPr>
        <p:spPr>
          <a:xfrm>
            <a:off x="3704768" y="832757"/>
            <a:ext cx="4782463" cy="523220"/>
          </a:xfrm>
          <a:prstGeom prst="rect">
            <a:avLst/>
          </a:prstGeom>
          <a:noFill/>
        </p:spPr>
        <p:txBody>
          <a:bodyPr wrap="none" rtlCol="0">
            <a:spAutoFit/>
          </a:bodyPr>
          <a:lstStyle/>
          <a:p>
            <a:pPr algn="r"/>
            <a:r>
              <a:rPr lang="en-US" sz="2800" b="1" dirty="0"/>
              <a:t>Anonymous study habit survey</a:t>
            </a:r>
          </a:p>
        </p:txBody>
      </p:sp>
    </p:spTree>
    <p:extLst>
      <p:ext uri="{BB962C8B-B14F-4D97-AF65-F5344CB8AC3E}">
        <p14:creationId xmlns:p14="http://schemas.microsoft.com/office/powerpoint/2010/main" val="4253618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97003" y="1920789"/>
            <a:ext cx="7397994" cy="2800767"/>
          </a:xfrm>
          <a:prstGeom prst="rect">
            <a:avLst/>
          </a:prstGeom>
        </p:spPr>
        <p:txBody>
          <a:bodyPr wrap="square">
            <a:spAutoFit/>
          </a:bodyPr>
          <a:lstStyle/>
          <a:p>
            <a:r>
              <a:rPr lang="en-US" sz="2200" dirty="0"/>
              <a:t>1. Did you read McKay </a:t>
            </a:r>
            <a:r>
              <a:rPr lang="en-US" sz="2200" dirty="0" err="1"/>
              <a:t>Coppins</a:t>
            </a:r>
            <a:r>
              <a:rPr lang="en-US" sz="2200" dirty="0"/>
              <a:t>’ Atlantic Monthly article on the disinformation campaign to reelect the president? (Y/N)</a:t>
            </a:r>
          </a:p>
          <a:p>
            <a:endParaRPr lang="en-US" sz="2200" dirty="0"/>
          </a:p>
          <a:p>
            <a:r>
              <a:rPr lang="en-US" sz="2200" dirty="0"/>
              <a:t>2. Did you listen to the podcast of Terry Gross’s interview of </a:t>
            </a:r>
            <a:r>
              <a:rPr lang="en-US" sz="2200" dirty="0" err="1"/>
              <a:t>Coppins</a:t>
            </a:r>
            <a:r>
              <a:rPr lang="en-US" sz="2200" dirty="0"/>
              <a:t>? (Y/N)</a:t>
            </a:r>
          </a:p>
          <a:p>
            <a:endParaRPr lang="en-US" sz="2200" dirty="0"/>
          </a:p>
          <a:p>
            <a:r>
              <a:rPr lang="en-US" sz="2200" dirty="0"/>
              <a:t>3. Did you read the transcript of Terry Gross’s interview of </a:t>
            </a:r>
            <a:r>
              <a:rPr lang="en-US" sz="2200" dirty="0" err="1"/>
              <a:t>Coppins</a:t>
            </a:r>
            <a:r>
              <a:rPr lang="en-US" sz="2200" dirty="0"/>
              <a:t>? (Y/N)</a:t>
            </a:r>
          </a:p>
        </p:txBody>
      </p:sp>
      <p:sp>
        <p:nvSpPr>
          <p:cNvPr id="8" name="TextBox 7"/>
          <p:cNvSpPr txBox="1"/>
          <p:nvPr/>
        </p:nvSpPr>
        <p:spPr>
          <a:xfrm>
            <a:off x="3704768" y="832757"/>
            <a:ext cx="4782463" cy="523220"/>
          </a:xfrm>
          <a:prstGeom prst="rect">
            <a:avLst/>
          </a:prstGeom>
          <a:noFill/>
        </p:spPr>
        <p:txBody>
          <a:bodyPr wrap="none" rtlCol="0">
            <a:spAutoFit/>
          </a:bodyPr>
          <a:lstStyle/>
          <a:p>
            <a:pPr algn="r"/>
            <a:r>
              <a:rPr lang="en-US" sz="2800" b="1" dirty="0"/>
              <a:t>Anonymous study habit survey</a:t>
            </a:r>
          </a:p>
        </p:txBody>
      </p:sp>
    </p:spTree>
    <p:extLst>
      <p:ext uri="{BB962C8B-B14F-4D97-AF65-F5344CB8AC3E}">
        <p14:creationId xmlns:p14="http://schemas.microsoft.com/office/powerpoint/2010/main" val="9196528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2.bp.blogspot.com/_kWn7nmpeutU/R_O1vYWTQbI/AAAAAAAAARE/MoAOsn6wVIY/s400/thats%2Ball%2Bfolks%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488" y="774118"/>
            <a:ext cx="4415027" cy="513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80382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5900" y="545246"/>
            <a:ext cx="3780202" cy="1107996"/>
          </a:xfrm>
          <a:prstGeom prst="rect">
            <a:avLst/>
          </a:prstGeom>
          <a:noFill/>
        </p:spPr>
        <p:txBody>
          <a:bodyPr wrap="none" rtlCol="0">
            <a:spAutoFit/>
          </a:bodyPr>
          <a:lstStyle/>
          <a:p>
            <a:pPr algn="ctr"/>
            <a:r>
              <a:rPr lang="en-US" sz="6600" dirty="0"/>
              <a:t>Discussion</a:t>
            </a:r>
          </a:p>
        </p:txBody>
      </p:sp>
      <p:sp>
        <p:nvSpPr>
          <p:cNvPr id="3" name="TextBox 2"/>
          <p:cNvSpPr txBox="1"/>
          <p:nvPr/>
        </p:nvSpPr>
        <p:spPr>
          <a:xfrm>
            <a:off x="3677167" y="1992716"/>
            <a:ext cx="4837671" cy="1815882"/>
          </a:xfrm>
          <a:prstGeom prst="rect">
            <a:avLst/>
          </a:prstGeom>
          <a:noFill/>
        </p:spPr>
        <p:txBody>
          <a:bodyPr wrap="none" rtlCol="0">
            <a:spAutoFit/>
          </a:bodyPr>
          <a:lstStyle/>
          <a:p>
            <a:pPr algn="ctr"/>
            <a:r>
              <a:rPr lang="en-US" sz="2800" dirty="0"/>
              <a:t>Last week’s class</a:t>
            </a:r>
          </a:p>
          <a:p>
            <a:pPr algn="ctr"/>
            <a:r>
              <a:rPr lang="en-US" sz="2800" dirty="0"/>
              <a:t>Assignment feedback</a:t>
            </a:r>
          </a:p>
          <a:p>
            <a:pPr algn="ctr"/>
            <a:r>
              <a:rPr lang="en-US" sz="2800" dirty="0"/>
              <a:t>Current events</a:t>
            </a:r>
          </a:p>
          <a:p>
            <a:pPr algn="ctr"/>
            <a:r>
              <a:rPr lang="en-US" sz="2800" dirty="0"/>
              <a:t>Anonymous study-habit surveys</a:t>
            </a:r>
          </a:p>
        </p:txBody>
      </p:sp>
      <p:sp>
        <p:nvSpPr>
          <p:cNvPr id="4" name="TextBox 3"/>
          <p:cNvSpPr txBox="1"/>
          <p:nvPr/>
        </p:nvSpPr>
        <p:spPr>
          <a:xfrm>
            <a:off x="5276994" y="4055791"/>
            <a:ext cx="1638013" cy="584775"/>
          </a:xfrm>
          <a:prstGeom prst="rect">
            <a:avLst/>
          </a:prstGeom>
          <a:noFill/>
        </p:spPr>
        <p:txBody>
          <a:bodyPr wrap="none" rtlCol="0">
            <a:spAutoFit/>
          </a:bodyPr>
          <a:lstStyle/>
          <a:p>
            <a:pPr algn="ctr"/>
            <a:r>
              <a:rPr lang="en-US" sz="3200" dirty="0"/>
              <a:t>Week 10</a:t>
            </a:r>
          </a:p>
        </p:txBody>
      </p:sp>
    </p:spTree>
    <p:extLst>
      <p:ext uri="{BB962C8B-B14F-4D97-AF65-F5344CB8AC3E}">
        <p14:creationId xmlns:p14="http://schemas.microsoft.com/office/powerpoint/2010/main" val="137508895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5559C9-3E9F-4C76-9596-036E6B3AAC55}"/>
              </a:ext>
            </a:extLst>
          </p:cNvPr>
          <p:cNvPicPr>
            <a:picLocks noChangeAspect="1"/>
          </p:cNvPicPr>
          <p:nvPr/>
        </p:nvPicPr>
        <p:blipFill>
          <a:blip r:embed="rId3"/>
          <a:stretch>
            <a:fillRect/>
          </a:stretch>
        </p:blipFill>
        <p:spPr>
          <a:xfrm>
            <a:off x="4904763" y="626411"/>
            <a:ext cx="6748279" cy="4541641"/>
          </a:xfrm>
          <a:prstGeom prst="rect">
            <a:avLst/>
          </a:prstGeom>
        </p:spPr>
      </p:pic>
      <p:sp>
        <p:nvSpPr>
          <p:cNvPr id="3" name="Rectangle 2">
            <a:extLst>
              <a:ext uri="{FF2B5EF4-FFF2-40B4-BE49-F238E27FC236}">
                <a16:creationId xmlns:a16="http://schemas.microsoft.com/office/drawing/2014/main" id="{C39A474D-7AF5-4292-8616-0940E68B9B24}"/>
              </a:ext>
            </a:extLst>
          </p:cNvPr>
          <p:cNvSpPr/>
          <p:nvPr/>
        </p:nvSpPr>
        <p:spPr>
          <a:xfrm>
            <a:off x="481776" y="2921283"/>
            <a:ext cx="4056357" cy="2246769"/>
          </a:xfrm>
          <a:prstGeom prst="rect">
            <a:avLst/>
          </a:prstGeom>
        </p:spPr>
        <p:txBody>
          <a:bodyPr wrap="square">
            <a:spAutoFit/>
          </a:bodyPr>
          <a:lstStyle/>
          <a:p>
            <a:r>
              <a:rPr lang="en-US" sz="2000" dirty="0">
                <a:solidFill>
                  <a:srgbClr val="222222"/>
                </a:solidFill>
                <a:latin typeface="arial" panose="020B0604020202020204" pitchFamily="34" charset="0"/>
              </a:rPr>
              <a:t>The Association for Computing Machinery (ACM) is an international learned society for computing. It was founded in 1947 and is the world's largest scientific and educational computing society. </a:t>
            </a:r>
            <a:endParaRPr lang="en-US" sz="2000" dirty="0"/>
          </a:p>
        </p:txBody>
      </p:sp>
      <p:sp>
        <p:nvSpPr>
          <p:cNvPr id="5" name="TextBox 4">
            <a:extLst>
              <a:ext uri="{FF2B5EF4-FFF2-40B4-BE49-F238E27FC236}">
                <a16:creationId xmlns:a16="http://schemas.microsoft.com/office/drawing/2014/main" id="{5C72DA25-E876-493B-B433-3969563D26C3}"/>
              </a:ext>
            </a:extLst>
          </p:cNvPr>
          <p:cNvSpPr txBox="1"/>
          <p:nvPr/>
        </p:nvSpPr>
        <p:spPr>
          <a:xfrm>
            <a:off x="481776" y="626411"/>
            <a:ext cx="3791824" cy="1815882"/>
          </a:xfrm>
          <a:prstGeom prst="rect">
            <a:avLst/>
          </a:prstGeom>
          <a:noFill/>
        </p:spPr>
        <p:txBody>
          <a:bodyPr wrap="square" rtlCol="0">
            <a:spAutoFit/>
          </a:bodyPr>
          <a:lstStyle/>
          <a:p>
            <a:r>
              <a:rPr lang="en-US" sz="2800" b="1" dirty="0"/>
              <a:t>The vast ACM Digital Library will be freely accessible through June 30, 2020.</a:t>
            </a:r>
          </a:p>
        </p:txBody>
      </p:sp>
      <p:sp>
        <p:nvSpPr>
          <p:cNvPr id="6" name="Rectangle 5">
            <a:extLst>
              <a:ext uri="{FF2B5EF4-FFF2-40B4-BE49-F238E27FC236}">
                <a16:creationId xmlns:a16="http://schemas.microsoft.com/office/drawing/2014/main" id="{F817BDA3-69A6-49BF-8152-FC4782A24D18}"/>
              </a:ext>
            </a:extLst>
          </p:cNvPr>
          <p:cNvSpPr/>
          <p:nvPr/>
        </p:nvSpPr>
        <p:spPr>
          <a:xfrm>
            <a:off x="10616861" y="5174733"/>
            <a:ext cx="1036181" cy="461665"/>
          </a:xfrm>
          <a:prstGeom prst="rect">
            <a:avLst/>
          </a:prstGeom>
        </p:spPr>
        <p:txBody>
          <a:bodyPr wrap="none">
            <a:spAutoFit/>
          </a:bodyPr>
          <a:lstStyle/>
          <a:p>
            <a:r>
              <a:rPr lang="en-US" sz="2400" dirty="0">
                <a:hlinkClick r:id="rId4"/>
              </a:rPr>
              <a:t>Source</a:t>
            </a:r>
            <a:endParaRPr lang="en-US" dirty="0"/>
          </a:p>
        </p:txBody>
      </p:sp>
    </p:spTree>
    <p:extLst>
      <p:ext uri="{BB962C8B-B14F-4D97-AF65-F5344CB8AC3E}">
        <p14:creationId xmlns:p14="http://schemas.microsoft.com/office/powerpoint/2010/main" val="223425510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86486" y="688228"/>
            <a:ext cx="1885703" cy="769441"/>
          </a:xfrm>
          <a:prstGeom prst="rect">
            <a:avLst/>
          </a:prstGeom>
        </p:spPr>
        <p:txBody>
          <a:bodyPr wrap="square">
            <a:spAutoFit/>
          </a:bodyPr>
          <a:lstStyle/>
          <a:p>
            <a:r>
              <a:rPr lang="en-US" sz="2200" dirty="0">
                <a:hlinkClick r:id="rId3"/>
              </a:rPr>
              <a:t>Fresh Air with Terry Gross</a:t>
            </a:r>
            <a:endParaRPr lang="en-US" sz="2200" dirty="0"/>
          </a:p>
        </p:txBody>
      </p:sp>
      <p:sp>
        <p:nvSpPr>
          <p:cNvPr id="3" name="Rectangle 2"/>
          <p:cNvSpPr/>
          <p:nvPr/>
        </p:nvSpPr>
        <p:spPr>
          <a:xfrm>
            <a:off x="5586486" y="3848824"/>
            <a:ext cx="2079443" cy="769441"/>
          </a:xfrm>
          <a:prstGeom prst="rect">
            <a:avLst/>
          </a:prstGeom>
        </p:spPr>
        <p:txBody>
          <a:bodyPr wrap="square">
            <a:spAutoFit/>
          </a:bodyPr>
          <a:lstStyle/>
          <a:p>
            <a:r>
              <a:rPr lang="en-US" sz="2200" dirty="0">
                <a:hlinkClick r:id="rId4"/>
              </a:rPr>
              <a:t>Stay Tuned with </a:t>
            </a:r>
            <a:r>
              <a:rPr lang="en-US" sz="2200" dirty="0" err="1">
                <a:hlinkClick r:id="rId4"/>
              </a:rPr>
              <a:t>Preet</a:t>
            </a:r>
            <a:r>
              <a:rPr lang="en-US" sz="2200" dirty="0">
                <a:hlinkClick r:id="rId4"/>
              </a:rPr>
              <a:t> </a:t>
            </a:r>
            <a:r>
              <a:rPr lang="en-US" sz="2200" dirty="0" err="1">
                <a:hlinkClick r:id="rId4"/>
              </a:rPr>
              <a:t>Bharah</a:t>
            </a:r>
            <a:endParaRPr lang="en-US" sz="2200" dirty="0"/>
          </a:p>
        </p:txBody>
      </p:sp>
      <p:pic>
        <p:nvPicPr>
          <p:cNvPr id="3076" name="Picture 4" descr="Image result for terry gro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169" y="688228"/>
            <a:ext cx="3386323" cy="231801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preet bharar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8169" y="3848824"/>
            <a:ext cx="3386323" cy="23180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8725" y="688228"/>
            <a:ext cx="3807912" cy="954107"/>
          </a:xfrm>
          <a:prstGeom prst="rect">
            <a:avLst/>
          </a:prstGeom>
          <a:noFill/>
        </p:spPr>
        <p:txBody>
          <a:bodyPr wrap="square" rtlCol="0">
            <a:spAutoFit/>
          </a:bodyPr>
          <a:lstStyle/>
          <a:p>
            <a:r>
              <a:rPr lang="en-US" sz="2800" b="1" dirty="0"/>
              <a:t>Terrific, in-depth interview podcasts</a:t>
            </a:r>
          </a:p>
        </p:txBody>
      </p:sp>
      <p:sp>
        <p:nvSpPr>
          <p:cNvPr id="7" name="Rectangle 6"/>
          <p:cNvSpPr/>
          <p:nvPr/>
        </p:nvSpPr>
        <p:spPr>
          <a:xfrm>
            <a:off x="1179039" y="5228725"/>
            <a:ext cx="4248367" cy="769441"/>
          </a:xfrm>
          <a:prstGeom prst="rect">
            <a:avLst/>
          </a:prstGeom>
        </p:spPr>
        <p:txBody>
          <a:bodyPr wrap="square">
            <a:spAutoFit/>
          </a:bodyPr>
          <a:lstStyle/>
          <a:p>
            <a:r>
              <a:rPr lang="en-US" sz="2200" dirty="0"/>
              <a:t>Do you listen to podcasts? If so, which ones do you like? Why?</a:t>
            </a: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477" y="5389653"/>
            <a:ext cx="466858"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0107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7847" y="507304"/>
            <a:ext cx="6509358" cy="6032421"/>
          </a:xfrm>
          <a:prstGeom prst="rect">
            <a:avLst/>
          </a:prstGeom>
        </p:spPr>
        <p:txBody>
          <a:bodyPr wrap="square">
            <a:spAutoFit/>
          </a:bodyPr>
          <a:lstStyle/>
          <a:p>
            <a:r>
              <a:rPr lang="en-US" sz="2800" b="1" dirty="0">
                <a:solidFill>
                  <a:srgbClr val="000000"/>
                </a:solidFill>
                <a:latin typeface="Calibri" panose="020F0502020204030204" pitchFamily="34" charset="0"/>
              </a:rPr>
              <a:t>Tools</a:t>
            </a:r>
          </a:p>
          <a:p>
            <a:endParaRPr lang="en-US" sz="2800" b="1" dirty="0">
              <a:solidFill>
                <a:srgbClr val="000000"/>
              </a:solidFill>
              <a:latin typeface="Calibri" panose="020F0502020204030204" pitchFamily="34" charset="0"/>
            </a:endParaRPr>
          </a:p>
          <a:p>
            <a:r>
              <a:rPr lang="en-US" sz="2400" dirty="0">
                <a:solidFill>
                  <a:srgbClr val="000000"/>
                </a:solidFill>
                <a:latin typeface="Calibri" panose="020F0502020204030204" pitchFamily="34" charset="0"/>
              </a:rPr>
              <a:t>Google Drive Forms</a:t>
            </a:r>
          </a:p>
          <a:p>
            <a:endParaRPr lang="en-US" sz="2400" dirty="0">
              <a:solidFill>
                <a:srgbClr val="000000"/>
              </a:solidFill>
              <a:latin typeface="Calibri" panose="020F0502020204030204" pitchFamily="34" charset="0"/>
            </a:endParaRPr>
          </a:p>
          <a:p>
            <a:r>
              <a:rPr lang="en-US" sz="2200" dirty="0"/>
              <a:t>Forms is like the </a:t>
            </a:r>
            <a:r>
              <a:rPr lang="en-US" sz="2200" dirty="0" err="1"/>
              <a:t>SurveyGizmo</a:t>
            </a:r>
            <a:r>
              <a:rPr lang="en-US" sz="2200" dirty="0"/>
              <a:t> survey service (class background survey) and the </a:t>
            </a:r>
            <a:r>
              <a:rPr lang="en-US" sz="2200" dirty="0" err="1"/>
              <a:t>Zoho</a:t>
            </a:r>
            <a:r>
              <a:rPr lang="en-US" sz="2200" dirty="0"/>
              <a:t> Creator database service (class roster).</a:t>
            </a:r>
          </a:p>
          <a:p>
            <a:endParaRPr lang="en-US" sz="2200" dirty="0"/>
          </a:p>
          <a:p>
            <a:r>
              <a:rPr lang="en-US" sz="2200" dirty="0"/>
              <a:t>Forms is limited compared to them but free and good enough for many applications.</a:t>
            </a:r>
          </a:p>
          <a:p>
            <a:endParaRPr lang="en-US" sz="2200" dirty="0"/>
          </a:p>
          <a:p>
            <a:r>
              <a:rPr lang="en-US" sz="2200" dirty="0"/>
              <a:t>A sample application: Positive Internet applications in the time of COVID-19:</a:t>
            </a:r>
          </a:p>
          <a:p>
            <a:endParaRPr lang="en-US" sz="2200" dirty="0"/>
          </a:p>
          <a:p>
            <a:r>
              <a:rPr lang="en-US" sz="2200" dirty="0">
                <a:hlinkClick r:id="rId2"/>
              </a:rPr>
              <a:t>Form</a:t>
            </a:r>
            <a:endParaRPr lang="en-US" sz="2200" dirty="0"/>
          </a:p>
          <a:p>
            <a:r>
              <a:rPr lang="en-US" sz="2200" dirty="0">
                <a:hlinkClick r:id="rId3"/>
              </a:rPr>
              <a:t>Entries</a:t>
            </a:r>
            <a:br>
              <a:rPr lang="en-US" dirty="0"/>
            </a:br>
            <a:endParaRPr lang="en-US" dirty="0"/>
          </a:p>
        </p:txBody>
      </p:sp>
      <p:pic>
        <p:nvPicPr>
          <p:cNvPr id="4" name="Picture 3"/>
          <p:cNvPicPr>
            <a:picLocks noChangeAspect="1"/>
          </p:cNvPicPr>
          <p:nvPr/>
        </p:nvPicPr>
        <p:blipFill>
          <a:blip r:embed="rId4"/>
          <a:stretch>
            <a:fillRect/>
          </a:stretch>
        </p:blipFill>
        <p:spPr>
          <a:xfrm>
            <a:off x="8232380" y="601248"/>
            <a:ext cx="3385510" cy="5668029"/>
          </a:xfrm>
          <a:prstGeom prst="rect">
            <a:avLst/>
          </a:prstGeom>
        </p:spPr>
      </p:pic>
    </p:spTree>
    <p:extLst>
      <p:ext uri="{BB962C8B-B14F-4D97-AF65-F5344CB8AC3E}">
        <p14:creationId xmlns:p14="http://schemas.microsoft.com/office/powerpoint/2010/main" val="227604182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14289" y="1083502"/>
            <a:ext cx="3363421" cy="523220"/>
          </a:xfrm>
          <a:prstGeom prst="rect">
            <a:avLst/>
          </a:prstGeom>
          <a:noFill/>
        </p:spPr>
        <p:txBody>
          <a:bodyPr wrap="none" rtlCol="0">
            <a:spAutoFit/>
          </a:bodyPr>
          <a:lstStyle/>
          <a:p>
            <a:r>
              <a:rPr lang="en-US" sz="2800" b="1" dirty="0"/>
              <a:t>Assignment feedback</a:t>
            </a:r>
          </a:p>
        </p:txBody>
      </p:sp>
      <p:sp>
        <p:nvSpPr>
          <p:cNvPr id="3" name="TextBox 2"/>
          <p:cNvSpPr txBox="1"/>
          <p:nvPr/>
        </p:nvSpPr>
        <p:spPr>
          <a:xfrm>
            <a:off x="3244239" y="2323578"/>
            <a:ext cx="5818481" cy="2462213"/>
          </a:xfrm>
          <a:prstGeom prst="rect">
            <a:avLst/>
          </a:prstGeom>
          <a:noFill/>
        </p:spPr>
        <p:txBody>
          <a:bodyPr wrap="square" rtlCol="0">
            <a:spAutoFit/>
          </a:bodyPr>
          <a:lstStyle/>
          <a:p>
            <a:pPr marL="342900" indent="-342900">
              <a:buFont typeface="Arial" panose="020B0604020202020204" pitchFamily="34" charset="0"/>
              <a:buChar char="•"/>
            </a:pPr>
            <a:r>
              <a:rPr lang="en-US" sz="2200" dirty="0"/>
              <a:t>New rule: full credit for late assignments after #15 due to COVID-19 (but don’t procrastinate)</a:t>
            </a:r>
          </a:p>
          <a:p>
            <a:pPr marL="342900" indent="-342900">
              <a:buFont typeface="Arial" panose="020B0604020202020204" pitchFamily="34" charset="0"/>
              <a:buChar char="•"/>
            </a:pPr>
            <a:r>
              <a:rPr lang="en-US" sz="2200" dirty="0"/>
              <a:t>Extra credit will double at the end of the term.</a:t>
            </a:r>
          </a:p>
          <a:p>
            <a:pPr marL="342900" indent="-342900">
              <a:buFont typeface="Arial" panose="020B0604020202020204" pitchFamily="34" charset="0"/>
              <a:buChar char="•"/>
            </a:pPr>
            <a:r>
              <a:rPr lang="en-US" sz="2200" dirty="0"/>
              <a:t>Two people still do not have blogs – if you know them, reach out</a:t>
            </a:r>
          </a:p>
          <a:p>
            <a:pPr marL="342900" indent="-342900">
              <a:buFont typeface="Arial" panose="020B0604020202020204" pitchFamily="34" charset="0"/>
              <a:buChar char="•"/>
            </a:pPr>
            <a:r>
              <a:rPr lang="en-US" sz="2200" dirty="0"/>
              <a:t>One blog is pink – make it blue like the others</a:t>
            </a:r>
          </a:p>
          <a:p>
            <a:pPr marL="342900" indent="-342900">
              <a:buFont typeface="Arial" panose="020B0604020202020204" pitchFamily="34" charset="0"/>
              <a:buChar char="•"/>
            </a:pPr>
            <a:r>
              <a:rPr lang="en-US" sz="2200" dirty="0"/>
              <a:t>I’m open to new ways to generate extra credit</a:t>
            </a:r>
          </a:p>
        </p:txBody>
      </p:sp>
    </p:spTree>
    <p:extLst>
      <p:ext uri="{BB962C8B-B14F-4D97-AF65-F5344CB8AC3E}">
        <p14:creationId xmlns:p14="http://schemas.microsoft.com/office/powerpoint/2010/main" val="155520594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6081" y="1139869"/>
            <a:ext cx="2211824" cy="523220"/>
          </a:xfrm>
          <a:prstGeom prst="rect">
            <a:avLst/>
          </a:prstGeom>
          <a:noFill/>
        </p:spPr>
        <p:txBody>
          <a:bodyPr wrap="none" rtlCol="0">
            <a:spAutoFit/>
          </a:bodyPr>
          <a:lstStyle/>
          <a:p>
            <a:r>
              <a:rPr lang="en-US" sz="2800" b="1" dirty="0"/>
              <a:t>Class changes</a:t>
            </a:r>
          </a:p>
        </p:txBody>
      </p:sp>
      <p:sp>
        <p:nvSpPr>
          <p:cNvPr id="3" name="TextBox 2"/>
          <p:cNvSpPr txBox="1"/>
          <p:nvPr/>
        </p:nvSpPr>
        <p:spPr>
          <a:xfrm>
            <a:off x="2780780" y="2367419"/>
            <a:ext cx="6582426" cy="2123658"/>
          </a:xfrm>
          <a:prstGeom prst="rect">
            <a:avLst/>
          </a:prstGeom>
          <a:noFill/>
        </p:spPr>
        <p:txBody>
          <a:bodyPr wrap="square" rtlCol="0">
            <a:spAutoFit/>
          </a:bodyPr>
          <a:lstStyle/>
          <a:p>
            <a:pPr marL="342900" indent="-342900">
              <a:buFont typeface="Arial" panose="020B0604020202020204" pitchFamily="34" charset="0"/>
              <a:buChar char="•"/>
            </a:pPr>
            <a:r>
              <a:rPr lang="en-US" sz="2200" dirty="0"/>
              <a:t>Weekly meetings for discussion and questions only.</a:t>
            </a:r>
          </a:p>
          <a:p>
            <a:pPr marL="342900" indent="-342900">
              <a:buFont typeface="Arial" panose="020B0604020202020204" pitchFamily="34" charset="0"/>
              <a:buChar char="•"/>
            </a:pPr>
            <a:r>
              <a:rPr lang="en-US" sz="2200" dirty="0"/>
              <a:t>Study topic modules offline before the class meeting.</a:t>
            </a:r>
          </a:p>
          <a:p>
            <a:pPr marL="342900" indent="-342900">
              <a:buFont typeface="Arial" panose="020B0604020202020204" pitchFamily="34" charset="0"/>
              <a:buChar char="•"/>
            </a:pPr>
            <a:r>
              <a:rPr lang="en-US" sz="2200" dirty="0"/>
              <a:t>Do assignments before the class meeting.</a:t>
            </a:r>
          </a:p>
          <a:p>
            <a:pPr marL="342900" indent="-342900">
              <a:buFont typeface="Arial" panose="020B0604020202020204" pitchFamily="34" charset="0"/>
              <a:buChar char="•"/>
            </a:pPr>
            <a:r>
              <a:rPr lang="en-US" sz="2200" dirty="0"/>
              <a:t>Give me feedback on the relative value of videos and PowerPoint presentations.</a:t>
            </a:r>
          </a:p>
          <a:p>
            <a:pPr marL="342900" indent="-342900">
              <a:buFont typeface="Arial" panose="020B0604020202020204" pitchFamily="34" charset="0"/>
              <a:buChar char="•"/>
            </a:pPr>
            <a:r>
              <a:rPr lang="en-US" sz="2200" dirty="0"/>
              <a:t>Read your email frequently.</a:t>
            </a:r>
          </a:p>
        </p:txBody>
      </p:sp>
    </p:spTree>
    <p:extLst>
      <p:ext uri="{BB962C8B-B14F-4D97-AF65-F5344CB8AC3E}">
        <p14:creationId xmlns:p14="http://schemas.microsoft.com/office/powerpoint/2010/main" val="1009159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4421" y="2236875"/>
            <a:ext cx="5983705" cy="3046988"/>
          </a:xfrm>
          <a:prstGeom prst="rect">
            <a:avLst/>
          </a:prstGeom>
        </p:spPr>
        <p:txBody>
          <a:bodyPr wrap="square">
            <a:spAutoFit/>
          </a:bodyPr>
          <a:lstStyle/>
          <a:p>
            <a:r>
              <a:rPr lang="en-US" sz="2400" dirty="0">
                <a:solidFill>
                  <a:srgbClr val="505E6E"/>
                </a:solidFill>
                <a:latin typeface="ff-tisa-web-pro"/>
              </a:rPr>
              <a:t>The DSCC is the branch of the Democratic Party committed to electing more Democrats to the United States Senate. We are seeking energetic and hard-working undergraduate students to join our DSCC internship program to help accomplish the goal of retaking the Senate majority for the upcoming sessions.</a:t>
            </a:r>
            <a:endParaRPr lang="en-US" sz="2400" dirty="0"/>
          </a:p>
        </p:txBody>
      </p:sp>
      <p:sp>
        <p:nvSpPr>
          <p:cNvPr id="4" name="Rectangle 3"/>
          <p:cNvSpPr/>
          <p:nvPr/>
        </p:nvSpPr>
        <p:spPr>
          <a:xfrm>
            <a:off x="1684421" y="1106474"/>
            <a:ext cx="3580147" cy="523220"/>
          </a:xfrm>
          <a:prstGeom prst="rect">
            <a:avLst/>
          </a:prstGeom>
        </p:spPr>
        <p:txBody>
          <a:bodyPr wrap="none">
            <a:spAutoFit/>
          </a:bodyPr>
          <a:lstStyle/>
          <a:p>
            <a:r>
              <a:rPr lang="en-US" sz="2800" b="1" dirty="0">
                <a:hlinkClick r:id="rId2"/>
              </a:rPr>
              <a:t>Internship opportunity</a:t>
            </a:r>
            <a:endParaRPr lang="en-US" sz="2800" b="1" dirty="0"/>
          </a:p>
        </p:txBody>
      </p:sp>
    </p:spTree>
    <p:extLst>
      <p:ext uri="{BB962C8B-B14F-4D97-AF65-F5344CB8AC3E}">
        <p14:creationId xmlns:p14="http://schemas.microsoft.com/office/powerpoint/2010/main" val="133669930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2.bp.blogspot.com/_kWn7nmpeutU/R_O1vYWTQbI/AAAAAAAAARE/MoAOsn6wVIY/s400/thats%2Ball%2Bfolks%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488" y="774118"/>
            <a:ext cx="4415027" cy="513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49696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5900" y="545246"/>
            <a:ext cx="3780202" cy="1107996"/>
          </a:xfrm>
          <a:prstGeom prst="rect">
            <a:avLst/>
          </a:prstGeom>
          <a:noFill/>
        </p:spPr>
        <p:txBody>
          <a:bodyPr wrap="none" rtlCol="0">
            <a:spAutoFit/>
          </a:bodyPr>
          <a:lstStyle/>
          <a:p>
            <a:pPr algn="ctr"/>
            <a:r>
              <a:rPr lang="en-US" sz="6600" dirty="0"/>
              <a:t>Discussion</a:t>
            </a:r>
          </a:p>
        </p:txBody>
      </p:sp>
      <p:sp>
        <p:nvSpPr>
          <p:cNvPr id="3" name="TextBox 2"/>
          <p:cNvSpPr txBox="1"/>
          <p:nvPr/>
        </p:nvSpPr>
        <p:spPr>
          <a:xfrm>
            <a:off x="3677167" y="1992716"/>
            <a:ext cx="4837671" cy="1815882"/>
          </a:xfrm>
          <a:prstGeom prst="rect">
            <a:avLst/>
          </a:prstGeom>
          <a:noFill/>
        </p:spPr>
        <p:txBody>
          <a:bodyPr wrap="none" rtlCol="0">
            <a:spAutoFit/>
          </a:bodyPr>
          <a:lstStyle/>
          <a:p>
            <a:pPr algn="ctr"/>
            <a:r>
              <a:rPr lang="en-US" sz="2800" dirty="0"/>
              <a:t>Last week’s class</a:t>
            </a:r>
          </a:p>
          <a:p>
            <a:pPr algn="ctr"/>
            <a:r>
              <a:rPr lang="en-US" sz="2800" dirty="0"/>
              <a:t>Assignment feedback</a:t>
            </a:r>
          </a:p>
          <a:p>
            <a:pPr algn="ctr"/>
            <a:r>
              <a:rPr lang="en-US" sz="2800" dirty="0"/>
              <a:t>Current events</a:t>
            </a:r>
          </a:p>
          <a:p>
            <a:pPr algn="ctr"/>
            <a:r>
              <a:rPr lang="en-US" sz="2800" dirty="0"/>
              <a:t>Anonymous study-habit surveys</a:t>
            </a:r>
          </a:p>
        </p:txBody>
      </p:sp>
      <p:sp>
        <p:nvSpPr>
          <p:cNvPr id="4" name="TextBox 3"/>
          <p:cNvSpPr txBox="1"/>
          <p:nvPr/>
        </p:nvSpPr>
        <p:spPr>
          <a:xfrm>
            <a:off x="5276994" y="4055791"/>
            <a:ext cx="1638013" cy="584775"/>
          </a:xfrm>
          <a:prstGeom prst="rect">
            <a:avLst/>
          </a:prstGeom>
          <a:noFill/>
        </p:spPr>
        <p:txBody>
          <a:bodyPr wrap="none" rtlCol="0">
            <a:spAutoFit/>
          </a:bodyPr>
          <a:lstStyle/>
          <a:p>
            <a:pPr algn="ctr"/>
            <a:r>
              <a:rPr lang="en-US" sz="3200" dirty="0"/>
              <a:t>Week 10</a:t>
            </a:r>
          </a:p>
        </p:txBody>
      </p:sp>
    </p:spTree>
    <p:extLst>
      <p:ext uri="{BB962C8B-B14F-4D97-AF65-F5344CB8AC3E}">
        <p14:creationId xmlns:p14="http://schemas.microsoft.com/office/powerpoint/2010/main" val="409222024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14287" y="951361"/>
            <a:ext cx="3363421" cy="523220"/>
          </a:xfrm>
          <a:prstGeom prst="rect">
            <a:avLst/>
          </a:prstGeom>
          <a:noFill/>
        </p:spPr>
        <p:txBody>
          <a:bodyPr wrap="none" rtlCol="0">
            <a:spAutoFit/>
          </a:bodyPr>
          <a:lstStyle/>
          <a:p>
            <a:r>
              <a:rPr lang="en-US" sz="2800" b="1" dirty="0"/>
              <a:t>Assignment feedback</a:t>
            </a:r>
          </a:p>
        </p:txBody>
      </p:sp>
      <p:sp>
        <p:nvSpPr>
          <p:cNvPr id="3" name="TextBox 2"/>
          <p:cNvSpPr txBox="1"/>
          <p:nvPr/>
        </p:nvSpPr>
        <p:spPr>
          <a:xfrm>
            <a:off x="2039065" y="1990049"/>
            <a:ext cx="8113867"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I will grade the image editing assignments and give you feedback by the weekend.</a:t>
            </a:r>
          </a:p>
          <a:p>
            <a:pPr marL="342900" indent="-342900">
              <a:buFont typeface="Arial" panose="020B0604020202020204" pitchFamily="34" charset="0"/>
              <a:buChar char="•"/>
            </a:pPr>
            <a:r>
              <a:rPr lang="en-US" sz="2400" dirty="0"/>
              <a:t>If you want to make up past </a:t>
            </a:r>
            <a:r>
              <a:rPr lang="en-US" sz="2400" dirty="0" err="1"/>
              <a:t>assignements</a:t>
            </a:r>
            <a:r>
              <a:rPr lang="en-US" sz="2400" dirty="0"/>
              <a:t>, email me a note with the assignment number as the subject line and attach what you would have turned in if we had been in class.</a:t>
            </a:r>
          </a:p>
          <a:p>
            <a:pPr marL="342900" indent="-342900">
              <a:buFont typeface="Arial" panose="020B0604020202020204" pitchFamily="34" charset="0"/>
              <a:buChar char="•"/>
            </a:pPr>
            <a:r>
              <a:rPr lang="en-US" sz="2400" dirty="0"/>
              <a:t>Were your Ping times to South Africa different during the day and the evening? If so why?</a:t>
            </a:r>
          </a:p>
          <a:p>
            <a:pPr marL="342900" indent="-342900">
              <a:buFont typeface="Arial" panose="020B0604020202020204" pitchFamily="34" charset="0"/>
              <a:buChar char="•"/>
            </a:pPr>
            <a:r>
              <a:rPr lang="en-US" sz="2400" dirty="0"/>
              <a:t>Were you able to create a square headshot of your face?</a:t>
            </a:r>
          </a:p>
        </p:txBody>
      </p:sp>
    </p:spTree>
    <p:extLst>
      <p:ext uri="{BB962C8B-B14F-4D97-AF65-F5344CB8AC3E}">
        <p14:creationId xmlns:p14="http://schemas.microsoft.com/office/powerpoint/2010/main" val="67894704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83356" y="944922"/>
            <a:ext cx="4141198" cy="523220"/>
          </a:xfrm>
          <a:prstGeom prst="rect">
            <a:avLst/>
          </a:prstGeom>
          <a:noFill/>
        </p:spPr>
        <p:txBody>
          <a:bodyPr wrap="none" rtlCol="0">
            <a:spAutoFit/>
          </a:bodyPr>
          <a:lstStyle/>
          <a:p>
            <a:r>
              <a:rPr lang="en-US" sz="2800" b="1" dirty="0"/>
              <a:t>Next topic and assignment</a:t>
            </a:r>
          </a:p>
        </p:txBody>
      </p:sp>
      <p:sp>
        <p:nvSpPr>
          <p:cNvPr id="4" name="TextBox 3"/>
          <p:cNvSpPr txBox="1"/>
          <p:nvPr/>
        </p:nvSpPr>
        <p:spPr>
          <a:xfrm>
            <a:off x="2470597" y="2047740"/>
            <a:ext cx="7366715" cy="3785652"/>
          </a:xfrm>
          <a:prstGeom prst="rect">
            <a:avLst/>
          </a:prstGeom>
          <a:noFill/>
        </p:spPr>
        <p:txBody>
          <a:bodyPr wrap="square" rtlCol="0">
            <a:spAutoFit/>
          </a:bodyPr>
          <a:lstStyle/>
          <a:p>
            <a:r>
              <a:rPr lang="en-US" sz="2400" dirty="0"/>
              <a:t>We are moving on to a new skill – audio editing.</a:t>
            </a:r>
          </a:p>
          <a:p>
            <a:endParaRPr lang="en-US" sz="2400" dirty="0"/>
          </a:p>
          <a:p>
            <a:r>
              <a:rPr lang="en-US" sz="2400" dirty="0"/>
              <a:t>Your first audio assignment is to install and play around with Audacity, an audio recording and editing program. </a:t>
            </a:r>
          </a:p>
          <a:p>
            <a:endParaRPr lang="en-US" sz="2400" dirty="0"/>
          </a:p>
          <a:p>
            <a:r>
              <a:rPr lang="en-US" sz="2400" dirty="0"/>
              <a:t>I posted topic modules on audio editing and Audacity and I also created a </a:t>
            </a:r>
            <a:r>
              <a:rPr lang="en-US" sz="2400" dirty="0">
                <a:hlinkClick r:id="rId2"/>
              </a:rPr>
              <a:t>video of me playing around with Audacity</a:t>
            </a:r>
            <a:r>
              <a:rPr lang="en-US" sz="2400" dirty="0"/>
              <a:t>. Study the topic module presentations then play around with Audacity. If you have trouble, watch the video and let me know if it is helpful.</a:t>
            </a:r>
          </a:p>
        </p:txBody>
      </p:sp>
    </p:spTree>
    <p:extLst>
      <p:ext uri="{BB962C8B-B14F-4D97-AF65-F5344CB8AC3E}">
        <p14:creationId xmlns:p14="http://schemas.microsoft.com/office/powerpoint/2010/main" val="410262029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584" y="814192"/>
            <a:ext cx="3941523" cy="4739759"/>
          </a:xfrm>
          <a:prstGeom prst="rect">
            <a:avLst/>
          </a:prstGeom>
        </p:spPr>
        <p:txBody>
          <a:bodyPr wrap="square">
            <a:spAutoFit/>
          </a:bodyPr>
          <a:lstStyle/>
          <a:p>
            <a:r>
              <a:rPr lang="en-US" sz="2800" b="1" dirty="0">
                <a:solidFill>
                  <a:srgbClr val="000000"/>
                </a:solidFill>
                <a:latin typeface="Calibri" panose="020F0502020204030204" pitchFamily="34" charset="0"/>
              </a:rPr>
              <a:t>Tools</a:t>
            </a:r>
          </a:p>
          <a:p>
            <a:endParaRPr lang="en-US" sz="2800" b="1" dirty="0">
              <a:solidFill>
                <a:srgbClr val="000000"/>
              </a:solidFill>
              <a:latin typeface="Calibri" panose="020F0502020204030204" pitchFamily="34" charset="0"/>
            </a:endParaRPr>
          </a:p>
          <a:p>
            <a:r>
              <a:rPr lang="en-US" sz="2400" dirty="0" err="1">
                <a:solidFill>
                  <a:srgbClr val="000000"/>
                </a:solidFill>
                <a:latin typeface="Calibri" panose="020F0502020204030204" pitchFamily="34" charset="0"/>
              </a:rPr>
              <a:t>Screenrec</a:t>
            </a:r>
            <a:r>
              <a:rPr lang="en-US" sz="2400" dirty="0">
                <a:solidFill>
                  <a:srgbClr val="000000"/>
                </a:solidFill>
                <a:latin typeface="Calibri" panose="020F0502020204030204" pitchFamily="34" charset="0"/>
              </a:rPr>
              <a:t>: a simple, fast, free screen recorder</a:t>
            </a:r>
            <a:br>
              <a:rPr lang="en-US" dirty="0">
                <a:solidFill>
                  <a:srgbClr val="000000"/>
                </a:solidFill>
                <a:latin typeface="Calibri" panose="020F0502020204030204" pitchFamily="34" charset="0"/>
              </a:rPr>
            </a:br>
            <a:endParaRPr lang="en-US" dirty="0">
              <a:solidFill>
                <a:srgbClr val="000000"/>
              </a:solidFill>
              <a:latin typeface="Calibri" panose="020F0502020204030204" pitchFamily="34" charset="0"/>
            </a:endParaRPr>
          </a:p>
          <a:p>
            <a:pPr marL="285750" indent="-285750">
              <a:buFont typeface="Arial" panose="020B0604020202020204" pitchFamily="34" charset="0"/>
              <a:buChar char="•"/>
            </a:pPr>
            <a:r>
              <a:rPr lang="en-US" sz="2000" dirty="0">
                <a:solidFill>
                  <a:srgbClr val="000000"/>
                </a:solidFill>
                <a:latin typeface="Calibri" panose="020F0502020204030204" pitchFamily="34" charset="0"/>
              </a:rPr>
              <a:t>Five minute tutorial</a:t>
            </a:r>
          </a:p>
          <a:p>
            <a:pPr marL="285750" indent="-285750">
              <a:buFont typeface="Arial" panose="020B0604020202020204" pitchFamily="34" charset="0"/>
              <a:buChar char="•"/>
            </a:pPr>
            <a:r>
              <a:rPr lang="en-US" sz="2000" dirty="0">
                <a:solidFill>
                  <a:srgbClr val="000000"/>
                </a:solidFill>
                <a:latin typeface="Calibri" panose="020F0502020204030204" pitchFamily="34" charset="0"/>
              </a:rPr>
              <a:t>Recording is immediately available on the </a:t>
            </a:r>
            <a:r>
              <a:rPr lang="en-US" sz="2000" dirty="0" err="1">
                <a:solidFill>
                  <a:srgbClr val="000000"/>
                </a:solidFill>
                <a:latin typeface="Calibri" panose="020F0502020204030204" pitchFamily="34" charset="0"/>
              </a:rPr>
              <a:t>Screenrec</a:t>
            </a:r>
            <a:r>
              <a:rPr lang="en-US" sz="2000" dirty="0">
                <a:solidFill>
                  <a:srgbClr val="000000"/>
                </a:solidFill>
                <a:latin typeface="Calibri" panose="020F0502020204030204" pitchFamily="34" charset="0"/>
              </a:rPr>
              <a:t> server</a:t>
            </a:r>
          </a:p>
          <a:p>
            <a:pPr marL="285750" indent="-285750">
              <a:buFont typeface="Arial" panose="020B0604020202020204" pitchFamily="34" charset="0"/>
              <a:buChar char="•"/>
            </a:pPr>
            <a:r>
              <a:rPr lang="en-US" sz="2000" dirty="0">
                <a:solidFill>
                  <a:srgbClr val="000000"/>
                </a:solidFill>
                <a:latin typeface="Calibri" panose="020F0502020204030204" pitchFamily="34" charset="0"/>
              </a:rPr>
              <a:t>2 GB free storage on the server</a:t>
            </a:r>
          </a:p>
          <a:p>
            <a:pPr marL="285750" indent="-285750">
              <a:buFont typeface="Arial" panose="020B0604020202020204" pitchFamily="34" charset="0"/>
              <a:buChar char="•"/>
            </a:pPr>
            <a:r>
              <a:rPr lang="en-US" sz="2000" dirty="0">
                <a:solidFill>
                  <a:srgbClr val="000000"/>
                </a:solidFill>
                <a:latin typeface="Calibri" panose="020F0502020204030204" pitchFamily="34" charset="0"/>
              </a:rPr>
              <a:t>Download the video for local editing</a:t>
            </a:r>
          </a:p>
          <a:p>
            <a:pPr marL="285750" indent="-285750">
              <a:buFont typeface="Arial" panose="020B0604020202020204" pitchFamily="34" charset="0"/>
              <a:buChar char="•"/>
            </a:pPr>
            <a:r>
              <a:rPr lang="en-US" sz="2000" dirty="0">
                <a:solidFill>
                  <a:srgbClr val="000000"/>
                </a:solidFill>
                <a:latin typeface="Calibri" panose="020F0502020204030204" pitchFamily="34" charset="0"/>
              </a:rPr>
              <a:t>For Mac, Windows and Linux.​</a:t>
            </a:r>
          </a:p>
          <a:p>
            <a:pPr marL="285750" indent="-285750">
              <a:buFont typeface="Arial" panose="020B0604020202020204" pitchFamily="34" charset="0"/>
              <a:buChar char="•"/>
            </a:pPr>
            <a:endParaRPr lang="en-US" sz="2000" dirty="0">
              <a:solidFill>
                <a:srgbClr val="000000"/>
              </a:solidFill>
              <a:latin typeface="Calibri" panose="020F0502020204030204" pitchFamily="34" charset="0"/>
            </a:endParaRPr>
          </a:p>
          <a:p>
            <a:r>
              <a:rPr lang="en-US" sz="2000" dirty="0">
                <a:solidFill>
                  <a:srgbClr val="000000"/>
                </a:solidFill>
                <a:latin typeface="Calibri" panose="020F0502020204030204" pitchFamily="34" charset="0"/>
                <a:hlinkClick r:id="rId3"/>
              </a:rPr>
              <a:t>Screenec.com</a:t>
            </a:r>
            <a:endParaRPr lang="en-US" sz="2000" dirty="0">
              <a:solidFill>
                <a:srgbClr val="000000"/>
              </a:solidFill>
              <a:latin typeface="Calibri" panose="020F0502020204030204" pitchFamily="34" charset="0"/>
            </a:endParaRPr>
          </a:p>
        </p:txBody>
      </p:sp>
      <p:pic>
        <p:nvPicPr>
          <p:cNvPr id="3" name="mBV7Qcv6mjE"/>
          <p:cNvPicPr>
            <a:picLocks noRot="1" noChangeAspect="1"/>
          </p:cNvPicPr>
          <p:nvPr>
            <a:videoFile r:link="rId1"/>
          </p:nvPr>
        </p:nvPicPr>
        <p:blipFill>
          <a:blip r:embed="rId4"/>
          <a:stretch>
            <a:fillRect/>
          </a:stretch>
        </p:blipFill>
        <p:spPr>
          <a:xfrm>
            <a:off x="5154993" y="1863937"/>
            <a:ext cx="6328592" cy="3559833"/>
          </a:xfrm>
          <a:prstGeom prst="rect">
            <a:avLst/>
          </a:prstGeom>
        </p:spPr>
      </p:pic>
    </p:spTree>
    <p:extLst>
      <p:ext uri="{BB962C8B-B14F-4D97-AF65-F5344CB8AC3E}">
        <p14:creationId xmlns:p14="http://schemas.microsoft.com/office/powerpoint/2010/main" val="27450663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09709" y="1257543"/>
            <a:ext cx="6536024" cy="4357349"/>
          </a:xfrm>
          <a:prstGeom prst="rect">
            <a:avLst/>
          </a:prstGeom>
          <a:ln>
            <a:solidFill>
              <a:schemeClr val="tx1">
                <a:lumMod val="50000"/>
                <a:lumOff val="50000"/>
              </a:schemeClr>
            </a:solidFill>
          </a:ln>
        </p:spPr>
      </p:pic>
      <p:sp>
        <p:nvSpPr>
          <p:cNvPr id="4" name="TextBox 3"/>
          <p:cNvSpPr txBox="1"/>
          <p:nvPr/>
        </p:nvSpPr>
        <p:spPr>
          <a:xfrm>
            <a:off x="404138" y="1257543"/>
            <a:ext cx="3125244" cy="1261884"/>
          </a:xfrm>
          <a:prstGeom prst="rect">
            <a:avLst/>
          </a:prstGeom>
          <a:noFill/>
        </p:spPr>
        <p:txBody>
          <a:bodyPr wrap="square" rtlCol="0">
            <a:spAutoFit/>
          </a:bodyPr>
          <a:lstStyle/>
          <a:p>
            <a:r>
              <a:rPr lang="en-US" sz="2800" b="1" dirty="0"/>
              <a:t>The digital divide:</a:t>
            </a:r>
          </a:p>
          <a:p>
            <a:r>
              <a:rPr lang="en-US" sz="2800" b="1" dirty="0"/>
              <a:t>Online school</a:t>
            </a:r>
          </a:p>
          <a:p>
            <a:r>
              <a:rPr lang="en-US" sz="2000" dirty="0">
                <a:hlinkClick r:id="rId4"/>
              </a:rPr>
              <a:t>Source</a:t>
            </a:r>
            <a:endParaRPr lang="en-US" sz="2000" dirty="0"/>
          </a:p>
        </p:txBody>
      </p:sp>
      <p:sp>
        <p:nvSpPr>
          <p:cNvPr id="5" name="TextBox 4"/>
          <p:cNvSpPr txBox="1"/>
          <p:nvPr/>
        </p:nvSpPr>
        <p:spPr>
          <a:xfrm>
            <a:off x="404138" y="2608521"/>
            <a:ext cx="3999763" cy="2123658"/>
          </a:xfrm>
          <a:prstGeom prst="rect">
            <a:avLst/>
          </a:prstGeom>
          <a:noFill/>
        </p:spPr>
        <p:txBody>
          <a:bodyPr wrap="square" rtlCol="0">
            <a:spAutoFit/>
          </a:bodyPr>
          <a:lstStyle/>
          <a:p>
            <a:pPr marL="342900" indent="-342900">
              <a:buFont typeface="Arial" panose="020B0604020202020204" pitchFamily="34" charset="0"/>
              <a:buChar char="•"/>
            </a:pPr>
            <a:r>
              <a:rPr lang="en-US" sz="2200" dirty="0"/>
              <a:t>Many rural and students lack home computers and Internet access.</a:t>
            </a:r>
          </a:p>
          <a:p>
            <a:pPr marL="342900" indent="-342900">
              <a:buFont typeface="Arial" panose="020B0604020202020204" pitchFamily="34" charset="0"/>
              <a:buChar char="•"/>
            </a:pPr>
            <a:r>
              <a:rPr lang="en-US" sz="2200" dirty="0"/>
              <a:t>Many poor students lack home computers and Internet access.</a:t>
            </a:r>
          </a:p>
        </p:txBody>
      </p:sp>
      <p:sp>
        <p:nvSpPr>
          <p:cNvPr id="8" name="Rectangle 7"/>
          <p:cNvSpPr/>
          <p:nvPr/>
        </p:nvSpPr>
        <p:spPr>
          <a:xfrm>
            <a:off x="923336" y="5973123"/>
            <a:ext cx="10439720" cy="430887"/>
          </a:xfrm>
          <a:prstGeom prst="rect">
            <a:avLst/>
          </a:prstGeom>
        </p:spPr>
        <p:txBody>
          <a:bodyPr wrap="square">
            <a:spAutoFit/>
          </a:bodyPr>
          <a:lstStyle/>
          <a:p>
            <a:r>
              <a:rPr lang="en-US" sz="2200" dirty="0"/>
              <a:t>Has a lack of access during the shutdown affected you personally?</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138" y="5985357"/>
            <a:ext cx="466858"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914432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97031" y="1343837"/>
            <a:ext cx="5334744" cy="3543795"/>
          </a:xfrm>
          <a:prstGeom prst="rect">
            <a:avLst/>
          </a:prstGeom>
        </p:spPr>
      </p:pic>
      <p:sp>
        <p:nvSpPr>
          <p:cNvPr id="3" name="Rectangle 2"/>
          <p:cNvSpPr/>
          <p:nvPr/>
        </p:nvSpPr>
        <p:spPr>
          <a:xfrm>
            <a:off x="574411" y="1343837"/>
            <a:ext cx="4332093" cy="1938992"/>
          </a:xfrm>
          <a:prstGeom prst="rect">
            <a:avLst/>
          </a:prstGeom>
        </p:spPr>
        <p:txBody>
          <a:bodyPr wrap="square">
            <a:spAutoFit/>
          </a:bodyPr>
          <a:lstStyle/>
          <a:p>
            <a:r>
              <a:rPr lang="en-US" sz="2400" dirty="0"/>
              <a:t>The Austin, Texas Independent School District Is rolling out 110 buses equipped with Wi-Fi in neighborhoods with limited  Internet access (</a:t>
            </a:r>
            <a:r>
              <a:rPr lang="en-US" sz="2400" dirty="0">
                <a:hlinkClick r:id="rId3"/>
              </a:rPr>
              <a:t>source</a:t>
            </a:r>
            <a:r>
              <a:rPr lang="en-US" sz="2400" dirty="0"/>
              <a:t>).</a:t>
            </a:r>
          </a:p>
        </p:txBody>
      </p:sp>
      <p:sp>
        <p:nvSpPr>
          <p:cNvPr id="5" name="TextBox 4"/>
          <p:cNvSpPr txBox="1"/>
          <p:nvPr/>
        </p:nvSpPr>
        <p:spPr>
          <a:xfrm>
            <a:off x="558473" y="624715"/>
            <a:ext cx="3264355" cy="523220"/>
          </a:xfrm>
          <a:prstGeom prst="rect">
            <a:avLst/>
          </a:prstGeom>
          <a:noFill/>
        </p:spPr>
        <p:txBody>
          <a:bodyPr wrap="none" rtlCol="0">
            <a:spAutoFit/>
          </a:bodyPr>
          <a:lstStyle/>
          <a:p>
            <a:r>
              <a:rPr lang="en-US" sz="2800" b="1" dirty="0"/>
              <a:t>One interim solution</a:t>
            </a:r>
          </a:p>
        </p:txBody>
      </p:sp>
      <p:sp>
        <p:nvSpPr>
          <p:cNvPr id="6" name="Rectangle 5"/>
          <p:cNvSpPr/>
          <p:nvPr/>
        </p:nvSpPr>
        <p:spPr>
          <a:xfrm>
            <a:off x="593064" y="3282829"/>
            <a:ext cx="5297597" cy="2677656"/>
          </a:xfrm>
          <a:prstGeom prst="rect">
            <a:avLst/>
          </a:prstGeom>
        </p:spPr>
        <p:txBody>
          <a:bodyPr wrap="square">
            <a:spAutoFit/>
          </a:bodyPr>
          <a:lstStyle/>
          <a:p>
            <a:pPr marL="342900" indent="-342900">
              <a:buFont typeface="Arial" panose="020B0604020202020204" pitchFamily="34" charset="0"/>
              <a:buChar char="•"/>
            </a:pPr>
            <a:r>
              <a:rPr lang="en-US" sz="2400" dirty="0"/>
              <a:t>Today’s </a:t>
            </a:r>
            <a:r>
              <a:rPr lang="en-US" sz="2400" dirty="0" err="1"/>
              <a:t>WiFi</a:t>
            </a:r>
            <a:r>
              <a:rPr lang="en-US" sz="2400" dirty="0"/>
              <a:t> has about a 300 foot reach.</a:t>
            </a:r>
          </a:p>
          <a:p>
            <a:pPr marL="342900" indent="-342900">
              <a:buFont typeface="Arial" panose="020B0604020202020204" pitchFamily="34" charset="0"/>
              <a:buChar char="•"/>
            </a:pPr>
            <a:r>
              <a:rPr lang="en-US" sz="2400" dirty="0"/>
              <a:t>Connections slow down when distance increases.</a:t>
            </a:r>
          </a:p>
          <a:p>
            <a:pPr marL="342900" indent="-342900">
              <a:buFont typeface="Arial" panose="020B0604020202020204" pitchFamily="34" charset="0"/>
              <a:buChar char="•"/>
            </a:pPr>
            <a:r>
              <a:rPr lang="en-US" sz="2400" dirty="0"/>
              <a:t>Is Internet access a necessity or a luxury? A human right?</a:t>
            </a:r>
          </a:p>
          <a:p>
            <a:pPr marL="342900" indent="-342900">
              <a:buFont typeface="Arial" panose="020B0604020202020204" pitchFamily="34" charset="0"/>
              <a:buChar char="•"/>
            </a:pPr>
            <a:r>
              <a:rPr lang="en-US" sz="2400" dirty="0"/>
              <a:t>Should we subsidize Internet access?</a:t>
            </a:r>
          </a:p>
        </p:txBody>
      </p:sp>
    </p:spTree>
    <p:extLst>
      <p:ext uri="{BB962C8B-B14F-4D97-AF65-F5344CB8AC3E}">
        <p14:creationId xmlns:p14="http://schemas.microsoft.com/office/powerpoint/2010/main" val="420254236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15008" y="1784959"/>
            <a:ext cx="3893182" cy="523220"/>
          </a:xfrm>
          <a:prstGeom prst="rect">
            <a:avLst/>
          </a:prstGeom>
          <a:noFill/>
        </p:spPr>
        <p:txBody>
          <a:bodyPr wrap="none" rtlCol="0">
            <a:spAutoFit/>
          </a:bodyPr>
          <a:lstStyle/>
          <a:p>
            <a:r>
              <a:rPr lang="en-US" sz="2800" dirty="0"/>
              <a:t>Questions and Discussion</a:t>
            </a:r>
          </a:p>
        </p:txBody>
      </p:sp>
    </p:spTree>
    <p:extLst>
      <p:ext uri="{BB962C8B-B14F-4D97-AF65-F5344CB8AC3E}">
        <p14:creationId xmlns:p14="http://schemas.microsoft.com/office/powerpoint/2010/main" val="74114201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2.bp.blogspot.com/_kWn7nmpeutU/R_O1vYWTQbI/AAAAAAAAARE/MoAOsn6wVIY/s400/thats%2Ball%2Bfolks%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488" y="774118"/>
            <a:ext cx="4415027" cy="513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97016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5900" y="545246"/>
            <a:ext cx="3780202" cy="1107996"/>
          </a:xfrm>
          <a:prstGeom prst="rect">
            <a:avLst/>
          </a:prstGeom>
          <a:noFill/>
        </p:spPr>
        <p:txBody>
          <a:bodyPr wrap="none" rtlCol="0">
            <a:spAutoFit/>
          </a:bodyPr>
          <a:lstStyle/>
          <a:p>
            <a:pPr algn="ctr"/>
            <a:r>
              <a:rPr lang="en-US" sz="6600" dirty="0"/>
              <a:t>Discussion</a:t>
            </a:r>
          </a:p>
        </p:txBody>
      </p:sp>
      <p:sp>
        <p:nvSpPr>
          <p:cNvPr id="3" name="TextBox 2"/>
          <p:cNvSpPr txBox="1"/>
          <p:nvPr/>
        </p:nvSpPr>
        <p:spPr>
          <a:xfrm>
            <a:off x="3677167" y="1992716"/>
            <a:ext cx="4837671" cy="1815882"/>
          </a:xfrm>
          <a:prstGeom prst="rect">
            <a:avLst/>
          </a:prstGeom>
          <a:noFill/>
        </p:spPr>
        <p:txBody>
          <a:bodyPr wrap="none" rtlCol="0">
            <a:spAutoFit/>
          </a:bodyPr>
          <a:lstStyle/>
          <a:p>
            <a:pPr algn="ctr"/>
            <a:r>
              <a:rPr lang="en-US" sz="2800" dirty="0"/>
              <a:t>Last week’s class</a:t>
            </a:r>
          </a:p>
          <a:p>
            <a:pPr algn="ctr"/>
            <a:r>
              <a:rPr lang="en-US" sz="2800" dirty="0"/>
              <a:t>Assignment feedback</a:t>
            </a:r>
          </a:p>
          <a:p>
            <a:pPr algn="ctr"/>
            <a:r>
              <a:rPr lang="en-US" sz="2800" dirty="0"/>
              <a:t>Current events</a:t>
            </a:r>
          </a:p>
          <a:p>
            <a:pPr algn="ctr"/>
            <a:r>
              <a:rPr lang="en-US" sz="2800" dirty="0"/>
              <a:t>Anonymous study-habit surveys</a:t>
            </a:r>
          </a:p>
        </p:txBody>
      </p:sp>
      <p:sp>
        <p:nvSpPr>
          <p:cNvPr id="4" name="TextBox 3"/>
          <p:cNvSpPr txBox="1"/>
          <p:nvPr/>
        </p:nvSpPr>
        <p:spPr>
          <a:xfrm>
            <a:off x="5276994" y="4055791"/>
            <a:ext cx="1638013" cy="584775"/>
          </a:xfrm>
          <a:prstGeom prst="rect">
            <a:avLst/>
          </a:prstGeom>
          <a:noFill/>
        </p:spPr>
        <p:txBody>
          <a:bodyPr wrap="none" rtlCol="0">
            <a:spAutoFit/>
          </a:bodyPr>
          <a:lstStyle/>
          <a:p>
            <a:pPr algn="ctr"/>
            <a:r>
              <a:rPr lang="en-US" sz="3200" dirty="0"/>
              <a:t>Week 11</a:t>
            </a:r>
          </a:p>
        </p:txBody>
      </p:sp>
    </p:spTree>
    <p:extLst>
      <p:ext uri="{BB962C8B-B14F-4D97-AF65-F5344CB8AC3E}">
        <p14:creationId xmlns:p14="http://schemas.microsoft.com/office/powerpoint/2010/main" val="2342134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27901" y="1428576"/>
            <a:ext cx="1418897" cy="954107"/>
          </a:xfrm>
          <a:prstGeom prst="rect">
            <a:avLst/>
          </a:prstGeom>
          <a:noFill/>
        </p:spPr>
        <p:txBody>
          <a:bodyPr wrap="square" rtlCol="0">
            <a:spAutoFit/>
          </a:bodyPr>
          <a:lstStyle/>
          <a:p>
            <a:pPr algn="r"/>
            <a:r>
              <a:rPr lang="en-US" sz="2800" dirty="0"/>
              <a:t>Last</a:t>
            </a:r>
            <a:r>
              <a:rPr lang="en-US" sz="2800" b="1" dirty="0"/>
              <a:t>  </a:t>
            </a:r>
          </a:p>
          <a:p>
            <a:pPr algn="r"/>
            <a:r>
              <a:rPr lang="en-US" sz="2800" dirty="0"/>
              <a:t>Time</a:t>
            </a:r>
          </a:p>
        </p:txBody>
      </p:sp>
      <p:sp>
        <p:nvSpPr>
          <p:cNvPr id="6" name="TextBox 5"/>
          <p:cNvSpPr txBox="1"/>
          <p:nvPr/>
        </p:nvSpPr>
        <p:spPr>
          <a:xfrm>
            <a:off x="4472487" y="1750454"/>
            <a:ext cx="1635238" cy="523220"/>
          </a:xfrm>
          <a:prstGeom prst="rect">
            <a:avLst/>
          </a:prstGeom>
          <a:noFill/>
        </p:spPr>
        <p:txBody>
          <a:bodyPr wrap="square" rtlCol="0">
            <a:spAutoFit/>
          </a:bodyPr>
          <a:lstStyle/>
          <a:p>
            <a:r>
              <a:rPr lang="en-US" sz="2800" dirty="0"/>
              <a:t>Expected</a:t>
            </a:r>
          </a:p>
        </p:txBody>
      </p:sp>
      <p:sp>
        <p:nvSpPr>
          <p:cNvPr id="7" name="TextBox 6"/>
          <p:cNvSpPr txBox="1"/>
          <p:nvPr/>
        </p:nvSpPr>
        <p:spPr>
          <a:xfrm>
            <a:off x="3823712" y="493958"/>
            <a:ext cx="4544577" cy="523220"/>
          </a:xfrm>
          <a:prstGeom prst="rect">
            <a:avLst/>
          </a:prstGeom>
          <a:noFill/>
        </p:spPr>
        <p:txBody>
          <a:bodyPr wrap="none" rtlCol="0">
            <a:spAutoFit/>
          </a:bodyPr>
          <a:lstStyle/>
          <a:p>
            <a:pPr algn="r"/>
            <a:r>
              <a:rPr lang="en-US" sz="2800" b="1" dirty="0"/>
              <a:t>Anonymous survey feedback </a:t>
            </a:r>
          </a:p>
        </p:txBody>
      </p:sp>
      <p:sp>
        <p:nvSpPr>
          <p:cNvPr id="4" name="TextBox 3"/>
          <p:cNvSpPr txBox="1"/>
          <p:nvPr/>
        </p:nvSpPr>
        <p:spPr>
          <a:xfrm>
            <a:off x="7768636" y="2518161"/>
            <a:ext cx="965133" cy="2246769"/>
          </a:xfrm>
          <a:prstGeom prst="rect">
            <a:avLst/>
          </a:prstGeom>
          <a:noFill/>
        </p:spPr>
        <p:txBody>
          <a:bodyPr wrap="square" rtlCol="0">
            <a:spAutoFit/>
          </a:bodyPr>
          <a:lstStyle/>
          <a:p>
            <a:endParaRPr lang="en-US" sz="2800" dirty="0">
              <a:solidFill>
                <a:srgbClr val="FF0000"/>
              </a:solidFill>
            </a:endParaRPr>
          </a:p>
          <a:p>
            <a:endParaRPr lang="en-US" sz="2800" dirty="0">
              <a:solidFill>
                <a:srgbClr val="FF0000"/>
              </a:solidFill>
            </a:endParaRPr>
          </a:p>
          <a:p>
            <a:endParaRPr lang="en-US" sz="2800" dirty="0">
              <a:solidFill>
                <a:srgbClr val="FF0000"/>
              </a:solidFill>
            </a:endParaRPr>
          </a:p>
          <a:p>
            <a:r>
              <a:rPr lang="en-US" sz="2800" dirty="0">
                <a:solidFill>
                  <a:srgbClr val="FF0000"/>
                </a:solidFill>
              </a:rPr>
              <a:t>*</a:t>
            </a:r>
          </a:p>
          <a:p>
            <a:r>
              <a:rPr lang="en-US" sz="2800" dirty="0">
                <a:solidFill>
                  <a:srgbClr val="FF0000"/>
                </a:solidFill>
              </a:rPr>
              <a:t>**</a:t>
            </a:r>
          </a:p>
        </p:txBody>
      </p:sp>
      <p:sp>
        <p:nvSpPr>
          <p:cNvPr id="5" name="TextBox 4"/>
          <p:cNvSpPr txBox="1"/>
          <p:nvPr/>
        </p:nvSpPr>
        <p:spPr>
          <a:xfrm>
            <a:off x="3456284" y="4900571"/>
            <a:ext cx="5161156" cy="523220"/>
          </a:xfrm>
          <a:prstGeom prst="rect">
            <a:avLst/>
          </a:prstGeom>
          <a:noFill/>
        </p:spPr>
        <p:txBody>
          <a:bodyPr wrap="none" rtlCol="0">
            <a:spAutoFit/>
          </a:bodyPr>
          <a:lstStyle/>
          <a:p>
            <a:r>
              <a:rPr lang="en-US" sz="2800" dirty="0">
                <a:solidFill>
                  <a:srgbClr val="FF0000"/>
                </a:solidFill>
              </a:rPr>
              <a:t>*</a:t>
            </a:r>
            <a:r>
              <a:rPr lang="en-US" sz="2800" dirty="0"/>
              <a:t> Hard to do    </a:t>
            </a:r>
            <a:r>
              <a:rPr lang="en-US" sz="2800" dirty="0">
                <a:solidFill>
                  <a:srgbClr val="FF0000"/>
                </a:solidFill>
              </a:rPr>
              <a:t>**</a:t>
            </a:r>
            <a:r>
              <a:rPr lang="en-US" sz="2800" dirty="0"/>
              <a:t> really hard to do</a:t>
            </a:r>
          </a:p>
        </p:txBody>
      </p:sp>
      <p:graphicFrame>
        <p:nvGraphicFramePr>
          <p:cNvPr id="9" name="Table 8"/>
          <p:cNvGraphicFramePr>
            <a:graphicFrameLocks noGrp="1"/>
          </p:cNvGraphicFramePr>
          <p:nvPr/>
        </p:nvGraphicFramePr>
        <p:xfrm>
          <a:off x="4398574" y="2404044"/>
          <a:ext cx="3248224" cy="2154765"/>
        </p:xfrm>
        <a:graphic>
          <a:graphicData uri="http://schemas.openxmlformats.org/drawingml/2006/table">
            <a:tbl>
              <a:tblPr>
                <a:tableStyleId>{5C22544A-7EE6-4342-B048-85BDC9FD1C3A}</a:tableStyleId>
              </a:tblPr>
              <a:tblGrid>
                <a:gridCol w="580040">
                  <a:extLst>
                    <a:ext uri="{9D8B030D-6E8A-4147-A177-3AD203B41FA5}">
                      <a16:colId xmlns:a16="http://schemas.microsoft.com/office/drawing/2014/main" val="2554836924"/>
                    </a:ext>
                  </a:extLst>
                </a:gridCol>
                <a:gridCol w="1110755">
                  <a:extLst>
                    <a:ext uri="{9D8B030D-6E8A-4147-A177-3AD203B41FA5}">
                      <a16:colId xmlns:a16="http://schemas.microsoft.com/office/drawing/2014/main" val="1384935509"/>
                    </a:ext>
                  </a:extLst>
                </a:gridCol>
                <a:gridCol w="1557429">
                  <a:extLst>
                    <a:ext uri="{9D8B030D-6E8A-4147-A177-3AD203B41FA5}">
                      <a16:colId xmlns:a16="http://schemas.microsoft.com/office/drawing/2014/main" val="3846466041"/>
                    </a:ext>
                  </a:extLst>
                </a:gridCol>
              </a:tblGrid>
              <a:tr h="393700">
                <a:tc>
                  <a:txBody>
                    <a:bodyPr/>
                    <a:lstStyle/>
                    <a:p>
                      <a:pPr algn="l" fontAlgn="b"/>
                      <a:r>
                        <a:rPr lang="en-US" sz="2800" b="0" u="none" strike="noStrike" dirty="0">
                          <a:effectLst/>
                        </a:rPr>
                        <a:t>A</a:t>
                      </a:r>
                      <a:endParaRPr lang="en-US" sz="2800" b="0" i="0" u="none" strike="noStrike" dirty="0">
                        <a:solidFill>
                          <a:srgbClr val="000000"/>
                        </a:solidFill>
                        <a:effectLst/>
                        <a:latin typeface="Calibri" panose="020F0502020204030204" pitchFamily="34" charset="0"/>
                      </a:endParaRPr>
                    </a:p>
                  </a:txBody>
                  <a:tcPr marL="4233" marR="4233" marT="4233" marB="0" anchor="b"/>
                </a:tc>
                <a:tc>
                  <a:txBody>
                    <a:bodyPr/>
                    <a:lstStyle/>
                    <a:p>
                      <a:pPr algn="r" fontAlgn="b"/>
                      <a:r>
                        <a:rPr lang="en-US" sz="2800" u="none" strike="noStrike" dirty="0">
                          <a:effectLst/>
                        </a:rPr>
                        <a:t>58%</a:t>
                      </a:r>
                      <a:endParaRPr lang="en-US" sz="2800" b="0" i="0" u="none" strike="noStrike" dirty="0">
                        <a:solidFill>
                          <a:srgbClr val="000000"/>
                        </a:solidFill>
                        <a:effectLst/>
                        <a:latin typeface="Calibri" panose="020F0502020204030204" pitchFamily="34" charset="0"/>
                      </a:endParaRPr>
                    </a:p>
                  </a:txBody>
                  <a:tcPr marL="4233" marR="4233" marT="4233" marB="0" anchor="b"/>
                </a:tc>
                <a:tc>
                  <a:txBody>
                    <a:bodyPr/>
                    <a:lstStyle/>
                    <a:p>
                      <a:pPr algn="r" rtl="0" fontAlgn="b"/>
                      <a:r>
                        <a:rPr lang="en-US" sz="2800" u="none" strike="noStrike">
                          <a:effectLst/>
                        </a:rPr>
                        <a:t>21%</a:t>
                      </a:r>
                      <a:endParaRPr lang="en-US" sz="2800" b="0" i="0" u="none" strike="noStrike">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2729540986"/>
                  </a:ext>
                </a:extLst>
              </a:tr>
              <a:tr h="393700">
                <a:tc>
                  <a:txBody>
                    <a:bodyPr/>
                    <a:lstStyle/>
                    <a:p>
                      <a:pPr algn="l" fontAlgn="b"/>
                      <a:r>
                        <a:rPr lang="en-US" sz="2800" b="0" u="none" strike="noStrike" dirty="0">
                          <a:effectLst/>
                        </a:rPr>
                        <a:t>B</a:t>
                      </a:r>
                      <a:endParaRPr lang="en-US" sz="2800" b="0" i="0" u="none" strike="noStrike" dirty="0">
                        <a:solidFill>
                          <a:srgbClr val="000000"/>
                        </a:solidFill>
                        <a:effectLst/>
                        <a:latin typeface="Calibri" panose="020F0502020204030204" pitchFamily="34" charset="0"/>
                      </a:endParaRPr>
                    </a:p>
                  </a:txBody>
                  <a:tcPr marL="4233" marR="4233" marT="4233" marB="0" anchor="b"/>
                </a:tc>
                <a:tc>
                  <a:txBody>
                    <a:bodyPr/>
                    <a:lstStyle/>
                    <a:p>
                      <a:pPr algn="r" fontAlgn="b"/>
                      <a:r>
                        <a:rPr lang="en-US" sz="2800" u="none" strike="noStrike" dirty="0">
                          <a:effectLst/>
                        </a:rPr>
                        <a:t>34%</a:t>
                      </a:r>
                      <a:endParaRPr lang="en-US" sz="2800" b="0" i="0" u="none" strike="noStrike" dirty="0">
                        <a:solidFill>
                          <a:srgbClr val="000000"/>
                        </a:solidFill>
                        <a:effectLst/>
                        <a:latin typeface="Calibri" panose="020F0502020204030204" pitchFamily="34" charset="0"/>
                      </a:endParaRPr>
                    </a:p>
                  </a:txBody>
                  <a:tcPr marL="4233" marR="4233" marT="4233" marB="0" anchor="b"/>
                </a:tc>
                <a:tc>
                  <a:txBody>
                    <a:bodyPr/>
                    <a:lstStyle/>
                    <a:p>
                      <a:pPr algn="r" rtl="0" fontAlgn="b"/>
                      <a:r>
                        <a:rPr lang="en-US" sz="2800" u="none" strike="noStrike" dirty="0">
                          <a:effectLst/>
                        </a:rPr>
                        <a:t>24%</a:t>
                      </a:r>
                      <a:endParaRPr lang="en-US" sz="2800" b="0" i="0" u="none" strike="noStrike" dirty="0">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2459076440"/>
                  </a:ext>
                </a:extLst>
              </a:tr>
              <a:tr h="393700">
                <a:tc>
                  <a:txBody>
                    <a:bodyPr/>
                    <a:lstStyle/>
                    <a:p>
                      <a:pPr algn="l" fontAlgn="b"/>
                      <a:r>
                        <a:rPr lang="en-US" sz="2800" b="0" u="none" strike="noStrike" dirty="0">
                          <a:effectLst/>
                        </a:rPr>
                        <a:t>C</a:t>
                      </a:r>
                      <a:endParaRPr lang="en-US" sz="2800" b="0" i="0" u="none" strike="noStrike" dirty="0">
                        <a:solidFill>
                          <a:srgbClr val="000000"/>
                        </a:solidFill>
                        <a:effectLst/>
                        <a:latin typeface="Calibri" panose="020F0502020204030204" pitchFamily="34" charset="0"/>
                      </a:endParaRPr>
                    </a:p>
                  </a:txBody>
                  <a:tcPr marL="4233" marR="4233" marT="4233" marB="0" anchor="b"/>
                </a:tc>
                <a:tc>
                  <a:txBody>
                    <a:bodyPr/>
                    <a:lstStyle/>
                    <a:p>
                      <a:pPr algn="r" fontAlgn="b"/>
                      <a:r>
                        <a:rPr lang="en-US" sz="2800" u="none" strike="noStrike" dirty="0">
                          <a:effectLst/>
                        </a:rPr>
                        <a:t>8%</a:t>
                      </a:r>
                      <a:endParaRPr lang="en-US" sz="2800" b="0" i="0" u="none" strike="noStrike" dirty="0">
                        <a:solidFill>
                          <a:srgbClr val="000000"/>
                        </a:solidFill>
                        <a:effectLst/>
                        <a:latin typeface="Calibri" panose="020F0502020204030204" pitchFamily="34" charset="0"/>
                      </a:endParaRPr>
                    </a:p>
                  </a:txBody>
                  <a:tcPr marL="4233" marR="4233" marT="4233" marB="0" anchor="b"/>
                </a:tc>
                <a:tc>
                  <a:txBody>
                    <a:bodyPr/>
                    <a:lstStyle/>
                    <a:p>
                      <a:pPr algn="r" rtl="0" fontAlgn="b"/>
                      <a:r>
                        <a:rPr lang="en-US" sz="2800" u="none" strike="noStrike" dirty="0">
                          <a:effectLst/>
                        </a:rPr>
                        <a:t>45%</a:t>
                      </a:r>
                      <a:endParaRPr lang="en-US" sz="2800" b="0" i="0" u="none" strike="noStrike" dirty="0">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642488454"/>
                  </a:ext>
                </a:extLst>
              </a:tr>
              <a:tr h="393700">
                <a:tc>
                  <a:txBody>
                    <a:bodyPr/>
                    <a:lstStyle/>
                    <a:p>
                      <a:pPr algn="l" fontAlgn="b"/>
                      <a:r>
                        <a:rPr lang="en-US" sz="2800" b="0" u="none" strike="noStrike" dirty="0">
                          <a:effectLst/>
                        </a:rPr>
                        <a:t>D</a:t>
                      </a:r>
                      <a:endParaRPr lang="en-US" sz="2800" b="0" i="0" u="none" strike="noStrike" dirty="0">
                        <a:solidFill>
                          <a:srgbClr val="000000"/>
                        </a:solidFill>
                        <a:effectLst/>
                        <a:latin typeface="Calibri" panose="020F0502020204030204" pitchFamily="34" charset="0"/>
                      </a:endParaRPr>
                    </a:p>
                  </a:txBody>
                  <a:tcPr marL="4233" marR="4233" marT="4233" marB="0" anchor="b"/>
                </a:tc>
                <a:tc>
                  <a:txBody>
                    <a:bodyPr/>
                    <a:lstStyle/>
                    <a:p>
                      <a:pPr algn="r" fontAlgn="b"/>
                      <a:r>
                        <a:rPr lang="en-US" sz="2800" u="none" strike="noStrike">
                          <a:effectLst/>
                        </a:rPr>
                        <a:t>0%</a:t>
                      </a:r>
                      <a:endParaRPr lang="en-US" sz="2800" b="0" i="0" u="none" strike="noStrike">
                        <a:solidFill>
                          <a:srgbClr val="000000"/>
                        </a:solidFill>
                        <a:effectLst/>
                        <a:latin typeface="Calibri" panose="020F0502020204030204" pitchFamily="34" charset="0"/>
                      </a:endParaRPr>
                    </a:p>
                  </a:txBody>
                  <a:tcPr marL="4233" marR="4233" marT="4233" marB="0" anchor="b"/>
                </a:tc>
                <a:tc>
                  <a:txBody>
                    <a:bodyPr/>
                    <a:lstStyle/>
                    <a:p>
                      <a:pPr algn="r" rtl="0" fontAlgn="b"/>
                      <a:r>
                        <a:rPr lang="en-US" sz="2800" u="none" strike="noStrike" dirty="0">
                          <a:effectLst/>
                        </a:rPr>
                        <a:t>6%</a:t>
                      </a:r>
                      <a:endParaRPr lang="en-US" sz="2800" b="0" i="0" u="none" strike="noStrike" dirty="0">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4060375462"/>
                  </a:ext>
                </a:extLst>
              </a:tr>
              <a:tr h="393700">
                <a:tc>
                  <a:txBody>
                    <a:bodyPr/>
                    <a:lstStyle/>
                    <a:p>
                      <a:pPr algn="l" fontAlgn="b"/>
                      <a:r>
                        <a:rPr lang="en-US" sz="2800" b="0" u="none" strike="noStrike" dirty="0">
                          <a:effectLst/>
                        </a:rPr>
                        <a:t>F</a:t>
                      </a:r>
                      <a:endParaRPr lang="en-US" sz="2800" b="0" i="0" u="none" strike="noStrike" dirty="0">
                        <a:solidFill>
                          <a:srgbClr val="000000"/>
                        </a:solidFill>
                        <a:effectLst/>
                        <a:latin typeface="Calibri" panose="020F0502020204030204" pitchFamily="34" charset="0"/>
                      </a:endParaRPr>
                    </a:p>
                  </a:txBody>
                  <a:tcPr marL="4233" marR="4233" marT="4233" marB="0" anchor="b"/>
                </a:tc>
                <a:tc>
                  <a:txBody>
                    <a:bodyPr/>
                    <a:lstStyle/>
                    <a:p>
                      <a:pPr algn="r" fontAlgn="b"/>
                      <a:r>
                        <a:rPr lang="en-US" sz="2800" u="none" strike="noStrike" dirty="0">
                          <a:effectLst/>
                        </a:rPr>
                        <a:t>0%</a:t>
                      </a:r>
                      <a:endParaRPr lang="en-US" sz="2800" b="0" i="0" u="none" strike="noStrike" dirty="0">
                        <a:solidFill>
                          <a:srgbClr val="000000"/>
                        </a:solidFill>
                        <a:effectLst/>
                        <a:latin typeface="Calibri" panose="020F0502020204030204" pitchFamily="34" charset="0"/>
                      </a:endParaRPr>
                    </a:p>
                  </a:txBody>
                  <a:tcPr marL="4233" marR="4233" marT="4233" marB="0" anchor="b"/>
                </a:tc>
                <a:tc>
                  <a:txBody>
                    <a:bodyPr/>
                    <a:lstStyle/>
                    <a:p>
                      <a:pPr algn="r" rtl="0" fontAlgn="b"/>
                      <a:r>
                        <a:rPr lang="en-US" sz="2800" u="none" strike="noStrike" dirty="0">
                          <a:effectLst/>
                        </a:rPr>
                        <a:t>3%</a:t>
                      </a:r>
                      <a:endParaRPr lang="en-US" sz="2800" b="0" i="0" u="none" strike="noStrike" dirty="0">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2469132189"/>
                  </a:ext>
                </a:extLst>
              </a:tr>
            </a:tbl>
          </a:graphicData>
        </a:graphic>
      </p:graphicFrame>
      <p:sp>
        <p:nvSpPr>
          <p:cNvPr id="2" name="TextBox 1"/>
          <p:cNvSpPr txBox="1"/>
          <p:nvPr/>
        </p:nvSpPr>
        <p:spPr>
          <a:xfrm>
            <a:off x="3159946" y="5633847"/>
            <a:ext cx="6135910" cy="523220"/>
          </a:xfrm>
          <a:prstGeom prst="rect">
            <a:avLst/>
          </a:prstGeom>
          <a:noFill/>
        </p:spPr>
        <p:txBody>
          <a:bodyPr wrap="none" rtlCol="0">
            <a:spAutoFit/>
          </a:bodyPr>
          <a:lstStyle/>
          <a:p>
            <a:r>
              <a:rPr lang="en-US" sz="2800" dirty="0"/>
              <a:t>Several people did not turn in an answer.</a:t>
            </a:r>
          </a:p>
        </p:txBody>
      </p:sp>
    </p:spTree>
    <p:extLst>
      <p:ext uri="{BB962C8B-B14F-4D97-AF65-F5344CB8AC3E}">
        <p14:creationId xmlns:p14="http://schemas.microsoft.com/office/powerpoint/2010/main" val="49623252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4981" y="681067"/>
            <a:ext cx="3363421" cy="523220"/>
          </a:xfrm>
          <a:prstGeom prst="rect">
            <a:avLst/>
          </a:prstGeom>
          <a:noFill/>
        </p:spPr>
        <p:txBody>
          <a:bodyPr wrap="none" rtlCol="0">
            <a:spAutoFit/>
          </a:bodyPr>
          <a:lstStyle/>
          <a:p>
            <a:r>
              <a:rPr lang="en-US" sz="2800" b="1" dirty="0"/>
              <a:t>Assignment feedback</a:t>
            </a:r>
          </a:p>
        </p:txBody>
      </p:sp>
      <p:sp>
        <p:nvSpPr>
          <p:cNvPr id="3" name="TextBox 2"/>
          <p:cNvSpPr txBox="1"/>
          <p:nvPr/>
        </p:nvSpPr>
        <p:spPr>
          <a:xfrm>
            <a:off x="1624997" y="1719755"/>
            <a:ext cx="8209116" cy="3416320"/>
          </a:xfrm>
          <a:prstGeom prst="rect">
            <a:avLst/>
          </a:prstGeom>
          <a:noFill/>
        </p:spPr>
        <p:txBody>
          <a:bodyPr wrap="square" rtlCol="0">
            <a:spAutoFit/>
          </a:bodyPr>
          <a:lstStyle/>
          <a:p>
            <a:r>
              <a:rPr lang="en-US" sz="2400" dirty="0"/>
              <a:t>When you post assignments on your blogs, be sure to:</a:t>
            </a:r>
          </a:p>
          <a:p>
            <a:endParaRPr lang="en-US" sz="2400" dirty="0"/>
          </a:p>
          <a:p>
            <a:pPr marL="342900" indent="-342900">
              <a:buFont typeface="Arial" panose="020B0604020202020204" pitchFamily="34" charset="0"/>
              <a:buChar char="•"/>
            </a:pPr>
            <a:r>
              <a:rPr lang="en-US" sz="2400" dirty="0"/>
              <a:t>Click “publish” when you are done – “save” and “preview” do not publish the post.</a:t>
            </a:r>
          </a:p>
          <a:p>
            <a:pPr marL="342900" indent="-342900">
              <a:buFont typeface="Arial" panose="020B0604020202020204" pitchFamily="34" charset="0"/>
              <a:buChar char="•"/>
            </a:pPr>
            <a:r>
              <a:rPr lang="en-US" sz="2400" dirty="0"/>
              <a:t>Title the post with the assignment number and title, for example “Assignment 20: Install and play with Audacity”.</a:t>
            </a:r>
          </a:p>
          <a:p>
            <a:pPr marL="342900" indent="-342900">
              <a:buFont typeface="Arial" panose="020B0604020202020204" pitchFamily="34" charset="0"/>
              <a:buChar char="•"/>
            </a:pPr>
            <a:r>
              <a:rPr lang="en-US" sz="2400" dirty="0"/>
              <a:t>Note that post </a:t>
            </a:r>
            <a:r>
              <a:rPr lang="en-US" sz="2400" i="1" dirty="0"/>
              <a:t>labels</a:t>
            </a:r>
            <a:r>
              <a:rPr lang="en-US" sz="2400" dirty="0"/>
              <a:t> are like hashtags:</a:t>
            </a:r>
          </a:p>
          <a:p>
            <a:endParaRPr lang="en-US" sz="2400" dirty="0"/>
          </a:p>
          <a:p>
            <a:endParaRPr lang="en-US" sz="2400" dirty="0"/>
          </a:p>
        </p:txBody>
      </p:sp>
      <p:pic>
        <p:nvPicPr>
          <p:cNvPr id="5" name="Picture 4"/>
          <p:cNvPicPr>
            <a:picLocks noChangeAspect="1"/>
          </p:cNvPicPr>
          <p:nvPr/>
        </p:nvPicPr>
        <p:blipFill>
          <a:blip r:embed="rId2"/>
          <a:stretch>
            <a:fillRect/>
          </a:stretch>
        </p:blipFill>
        <p:spPr>
          <a:xfrm>
            <a:off x="7085162" y="4138943"/>
            <a:ext cx="2641882" cy="1668067"/>
          </a:xfrm>
          <a:prstGeom prst="rect">
            <a:avLst/>
          </a:prstGeom>
          <a:ln>
            <a:solidFill>
              <a:schemeClr val="tx1">
                <a:lumMod val="75000"/>
                <a:lumOff val="25000"/>
              </a:schemeClr>
            </a:solidFill>
          </a:ln>
        </p:spPr>
      </p:pic>
    </p:spTree>
    <p:extLst>
      <p:ext uri="{BB962C8B-B14F-4D97-AF65-F5344CB8AC3E}">
        <p14:creationId xmlns:p14="http://schemas.microsoft.com/office/powerpoint/2010/main" val="317460182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4425" y="535057"/>
            <a:ext cx="7469841" cy="5624745"/>
          </a:xfrm>
          <a:prstGeom prst="rect">
            <a:avLst/>
          </a:prstGeom>
        </p:spPr>
        <p:txBody>
          <a:bodyPr wrap="square">
            <a:spAutoFit/>
          </a:bodyPr>
          <a:lstStyle/>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Microsoft Windows [Version 10.0.17763.1158]</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(c) 2018 Microsoft Corporation. All rights reserved.</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C:\Users\LPress&gt;ping www.ucla.edu</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Approximate round trip times in </a:t>
            </a:r>
            <a:r>
              <a:rPr lang="en-US" sz="2400" dirty="0" err="1">
                <a:latin typeface="Calibri" panose="020F0502020204030204" pitchFamily="34" charset="0"/>
                <a:ea typeface="Calibri" panose="020F0502020204030204" pitchFamily="34" charset="0"/>
                <a:cs typeface="Times New Roman" panose="02020603050405020304" pitchFamily="18" charset="0"/>
              </a:rPr>
              <a:t>milli</a:t>
            </a:r>
            <a:r>
              <a:rPr lang="en-US" sz="2400" dirty="0">
                <a:latin typeface="Calibri" panose="020F0502020204030204" pitchFamily="34" charset="0"/>
                <a:ea typeface="Calibri" panose="020F0502020204030204" pitchFamily="34" charset="0"/>
                <a:cs typeface="Times New Roman" panose="02020603050405020304" pitchFamily="18" charset="0"/>
              </a:rPr>
              <a:t>-seconds:</a:t>
            </a:r>
          </a:p>
          <a:p>
            <a:pPr marL="342900" indent="-34290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Minimum = 16ms, Maximum = 40ms, Average = 28ms</a:t>
            </a:r>
          </a:p>
          <a:p>
            <a:pPr marL="342900" indent="-34290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Minimum = 15ms, Maximum = 61ms, Average = 29ms</a:t>
            </a:r>
          </a:p>
          <a:p>
            <a:pPr marL="342900" indent="-34290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Minimum = 14ms, Maximum = 104ms, Average = 49ms</a:t>
            </a:r>
          </a:p>
          <a:p>
            <a:pPr marL="342900" indent="-34290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Minimum = 25ms, Maximum = 75ms, Average = 48ms</a:t>
            </a:r>
          </a:p>
          <a:p>
            <a:pPr marL="342900" indent="-34290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Minimum = 23ms, Maximum = 200ms, Average = 83ms</a:t>
            </a:r>
          </a:p>
          <a:p>
            <a:pPr marL="342900" indent="-34290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Minimum = 16ms, Maximum = 31ms, Average = 25ms</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C:\Users\LPress&gt;</a:t>
            </a:r>
          </a:p>
        </p:txBody>
      </p:sp>
      <p:sp>
        <p:nvSpPr>
          <p:cNvPr id="3" name="TextBox 2"/>
          <p:cNvSpPr txBox="1"/>
          <p:nvPr/>
        </p:nvSpPr>
        <p:spPr>
          <a:xfrm>
            <a:off x="373019" y="816863"/>
            <a:ext cx="3197176" cy="3108543"/>
          </a:xfrm>
          <a:prstGeom prst="rect">
            <a:avLst/>
          </a:prstGeom>
          <a:noFill/>
        </p:spPr>
        <p:txBody>
          <a:bodyPr wrap="square" rtlCol="0">
            <a:spAutoFit/>
          </a:bodyPr>
          <a:lstStyle/>
          <a:p>
            <a:r>
              <a:rPr lang="en-US" sz="2800" b="1" dirty="0"/>
              <a:t>Six Ping commands in 30 seconds</a:t>
            </a:r>
          </a:p>
          <a:p>
            <a:r>
              <a:rPr lang="en-US" sz="2400" dirty="0"/>
              <a:t>(from </a:t>
            </a:r>
            <a:r>
              <a:rPr lang="en-US" sz="2400" dirty="0" err="1"/>
              <a:t>Carpinteria</a:t>
            </a:r>
            <a:r>
              <a:rPr lang="en-US" sz="2400" dirty="0"/>
              <a:t>)</a:t>
            </a:r>
          </a:p>
          <a:p>
            <a:endParaRPr lang="en-US" sz="2800" b="1" dirty="0"/>
          </a:p>
          <a:p>
            <a:r>
              <a:rPr lang="en-US" sz="2800" dirty="0"/>
              <a:t>Each was different, averaging 25-83 milliseconds.</a:t>
            </a:r>
          </a:p>
        </p:txBody>
      </p:sp>
    </p:spTree>
    <p:extLst>
      <p:ext uri="{BB962C8B-B14F-4D97-AF65-F5344CB8AC3E}">
        <p14:creationId xmlns:p14="http://schemas.microsoft.com/office/powerpoint/2010/main" val="183148211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70763" y="1104608"/>
            <a:ext cx="5388634" cy="3416320"/>
          </a:xfrm>
          <a:prstGeom prst="rect">
            <a:avLst/>
          </a:prstGeom>
          <a:solidFill>
            <a:schemeClr val="bg1"/>
          </a:solidFill>
          <a:ln>
            <a:solidFill>
              <a:schemeClr val="tx1">
                <a:lumMod val="65000"/>
                <a:lumOff val="35000"/>
              </a:schemeClr>
            </a:solidFill>
          </a:ln>
        </p:spPr>
        <p:txBody>
          <a:bodyPr wrap="square">
            <a:spAutoFit/>
          </a:bodyPr>
          <a:lstStyle/>
          <a:p>
            <a:pPr fontAlgn="base"/>
            <a:r>
              <a:rPr lang="en-US" sz="2400" dirty="0">
                <a:solidFill>
                  <a:srgbClr val="242729"/>
                </a:solidFill>
                <a:latin typeface="inherit"/>
              </a:rPr>
              <a:t>C:\Users\LPress&gt;ping www.ucla.edu Pinging gateway.lb.it.ucla.edu [</a:t>
            </a:r>
            <a:r>
              <a:rPr lang="en-US" sz="2400" dirty="0">
                <a:solidFill>
                  <a:srgbClr val="FF0000"/>
                </a:solidFill>
                <a:latin typeface="inherit"/>
              </a:rPr>
              <a:t>164.67.228.152</a:t>
            </a:r>
            <a:r>
              <a:rPr lang="en-US" sz="2400" dirty="0">
                <a:solidFill>
                  <a:srgbClr val="242729"/>
                </a:solidFill>
                <a:latin typeface="inherit"/>
              </a:rPr>
              <a:t>] with 32 bytes of data</a:t>
            </a:r>
          </a:p>
          <a:p>
            <a:pPr fontAlgn="base"/>
            <a:endParaRPr lang="en-US" sz="2400" dirty="0">
              <a:solidFill>
                <a:srgbClr val="242729"/>
              </a:solidFill>
              <a:latin typeface="inherit"/>
            </a:endParaRPr>
          </a:p>
          <a:p>
            <a:pPr fontAlgn="base"/>
            <a:endParaRPr lang="en-US" sz="2400" dirty="0">
              <a:solidFill>
                <a:srgbClr val="242729"/>
              </a:solidFill>
              <a:latin typeface="inherit"/>
            </a:endParaRPr>
          </a:p>
          <a:p>
            <a:pPr fontAlgn="base"/>
            <a:r>
              <a:rPr lang="en-US" sz="2400" dirty="0">
                <a:solidFill>
                  <a:srgbClr val="242729"/>
                </a:solidFill>
                <a:latin typeface="inherit"/>
              </a:rPr>
              <a:t>C:\Users\LPress&gt;ping www.ucla.edu Pinging gateway.lb.it.ucla.edu [</a:t>
            </a:r>
            <a:r>
              <a:rPr lang="en-US" sz="2400" dirty="0">
                <a:solidFill>
                  <a:srgbClr val="FF0000"/>
                </a:solidFill>
                <a:latin typeface="inherit"/>
              </a:rPr>
              <a:t>2607:f010:2e8:228:0:ff:fe00:152</a:t>
            </a:r>
            <a:r>
              <a:rPr lang="en-US" sz="2400" dirty="0">
                <a:solidFill>
                  <a:srgbClr val="242729"/>
                </a:solidFill>
                <a:latin typeface="inherit"/>
              </a:rPr>
              <a:t>] with 32 bytes of data</a:t>
            </a:r>
          </a:p>
        </p:txBody>
      </p:sp>
      <p:sp>
        <p:nvSpPr>
          <p:cNvPr id="3" name="Rectangle 2"/>
          <p:cNvSpPr/>
          <p:nvPr/>
        </p:nvSpPr>
        <p:spPr>
          <a:xfrm>
            <a:off x="1036564" y="3516027"/>
            <a:ext cx="3374409" cy="1200329"/>
          </a:xfrm>
          <a:prstGeom prst="rect">
            <a:avLst/>
          </a:prstGeom>
        </p:spPr>
        <p:txBody>
          <a:bodyPr wrap="square">
            <a:spAutoFit/>
          </a:bodyPr>
          <a:lstStyle/>
          <a:p>
            <a:r>
              <a:rPr lang="en-US" sz="2400" dirty="0"/>
              <a:t>Do you notice something weird about the UCLA IP addresses?</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713" y="3872487"/>
            <a:ext cx="466858"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2713" y="1104608"/>
            <a:ext cx="3996027" cy="1384995"/>
          </a:xfrm>
          <a:prstGeom prst="rect">
            <a:avLst/>
          </a:prstGeom>
          <a:noFill/>
        </p:spPr>
        <p:txBody>
          <a:bodyPr wrap="square" rtlCol="0">
            <a:spAutoFit/>
          </a:bodyPr>
          <a:lstStyle/>
          <a:p>
            <a:r>
              <a:rPr lang="en-US" sz="2800" b="1" dirty="0"/>
              <a:t>Two Pings from </a:t>
            </a:r>
            <a:r>
              <a:rPr lang="en-US" sz="2800" b="1" dirty="0" err="1"/>
              <a:t>Carpinteria</a:t>
            </a:r>
            <a:r>
              <a:rPr lang="en-US" sz="2800" b="1" dirty="0"/>
              <a:t> at different times on the same day</a:t>
            </a:r>
          </a:p>
        </p:txBody>
      </p:sp>
    </p:spTree>
    <p:extLst>
      <p:ext uri="{BB962C8B-B14F-4D97-AF65-F5344CB8AC3E}">
        <p14:creationId xmlns:p14="http://schemas.microsoft.com/office/powerpoint/2010/main" val="147955682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6375" y="763572"/>
            <a:ext cx="2740174" cy="523220"/>
          </a:xfrm>
          <a:prstGeom prst="rect">
            <a:avLst/>
          </a:prstGeom>
          <a:noFill/>
        </p:spPr>
        <p:txBody>
          <a:bodyPr wrap="none" rtlCol="0">
            <a:spAutoFit/>
          </a:bodyPr>
          <a:lstStyle/>
          <a:p>
            <a:r>
              <a:rPr lang="en-US" sz="2800" b="1" dirty="0"/>
              <a:t>IP v4 versus IP v6</a:t>
            </a:r>
          </a:p>
        </p:txBody>
      </p:sp>
      <p:sp>
        <p:nvSpPr>
          <p:cNvPr id="3" name="TextBox 2"/>
          <p:cNvSpPr txBox="1"/>
          <p:nvPr/>
        </p:nvSpPr>
        <p:spPr>
          <a:xfrm>
            <a:off x="1046375" y="1407467"/>
            <a:ext cx="10637967" cy="3416320"/>
          </a:xfrm>
          <a:prstGeom prst="rect">
            <a:avLst/>
          </a:prstGeom>
          <a:noFill/>
        </p:spPr>
        <p:txBody>
          <a:bodyPr wrap="square" rtlCol="0">
            <a:spAutoFit/>
          </a:bodyPr>
          <a:lstStyle/>
          <a:p>
            <a:endParaRPr lang="en-US" sz="2400" dirty="0"/>
          </a:p>
          <a:p>
            <a:r>
              <a:rPr lang="en-US" sz="2400" dirty="0"/>
              <a:t>IP version 4 addresses are 32 bits long, giving </a:t>
            </a:r>
          </a:p>
          <a:p>
            <a:r>
              <a:rPr lang="en-US" sz="2400" b="1" i="1" dirty="0">
                <a:solidFill>
                  <a:srgbClr val="222222"/>
                </a:solidFill>
                <a:latin typeface="Roboto" panose="02000000000000000000" pitchFamily="2" charset="0"/>
              </a:rPr>
              <a:t>4,294,967,296 (2^32)</a:t>
            </a:r>
          </a:p>
          <a:p>
            <a:r>
              <a:rPr lang="en-US" sz="2400" dirty="0">
                <a:solidFill>
                  <a:srgbClr val="222222"/>
                </a:solidFill>
                <a:latin typeface="Roboto" panose="02000000000000000000" pitchFamily="2" charset="0"/>
              </a:rPr>
              <a:t>unique addresses</a:t>
            </a:r>
          </a:p>
          <a:p>
            <a:endParaRPr lang="en-US" sz="2400" dirty="0">
              <a:solidFill>
                <a:srgbClr val="222222"/>
              </a:solidFill>
              <a:latin typeface="Roboto" panose="02000000000000000000" pitchFamily="2" charset="0"/>
            </a:endParaRPr>
          </a:p>
          <a:p>
            <a:r>
              <a:rPr lang="en-US" sz="2400" dirty="0"/>
              <a:t>IP version 6 addresses are 128 bits long. Giving  </a:t>
            </a:r>
            <a:r>
              <a:rPr lang="en-US" sz="2400" b="1" i="1" dirty="0">
                <a:solidFill>
                  <a:srgbClr val="222222"/>
                </a:solidFill>
                <a:latin typeface="Roboto" panose="02000000000000000000" pitchFamily="2" charset="0"/>
              </a:rPr>
              <a:t>340,282,366,920,938,463,463,374,607,431,768,211,456 (2^128) </a:t>
            </a:r>
          </a:p>
          <a:p>
            <a:r>
              <a:rPr lang="en-US" sz="2400" dirty="0">
                <a:solidFill>
                  <a:srgbClr val="222222"/>
                </a:solidFill>
                <a:latin typeface="Roboto" panose="02000000000000000000" pitchFamily="2" charset="0"/>
              </a:rPr>
              <a:t>unique addresses</a:t>
            </a:r>
          </a:p>
          <a:p>
            <a:endParaRPr lang="en-US" sz="2400" dirty="0"/>
          </a:p>
        </p:txBody>
      </p:sp>
      <p:sp>
        <p:nvSpPr>
          <p:cNvPr id="6" name="Rectangle 5"/>
          <p:cNvSpPr/>
          <p:nvPr/>
        </p:nvSpPr>
        <p:spPr>
          <a:xfrm>
            <a:off x="1894788" y="5224363"/>
            <a:ext cx="6369492" cy="461665"/>
          </a:xfrm>
          <a:prstGeom prst="rect">
            <a:avLst/>
          </a:prstGeom>
        </p:spPr>
        <p:txBody>
          <a:bodyPr wrap="square">
            <a:spAutoFit/>
          </a:bodyPr>
          <a:lstStyle/>
          <a:p>
            <a:r>
              <a:rPr lang="en-US" sz="2400" dirty="0"/>
              <a:t>Why do we need more unique IP addresses?</a:t>
            </a:r>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375" y="5122204"/>
            <a:ext cx="694657" cy="66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4685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83078" y="5498404"/>
            <a:ext cx="824072" cy="369332"/>
          </a:xfrm>
          <a:prstGeom prst="rect">
            <a:avLst/>
          </a:prstGeom>
        </p:spPr>
        <p:txBody>
          <a:bodyPr wrap="none">
            <a:spAutoFit/>
          </a:bodyPr>
          <a:lstStyle/>
          <a:p>
            <a:r>
              <a:rPr lang="en-US" dirty="0">
                <a:hlinkClick r:id="rId3"/>
              </a:rPr>
              <a:t>Source</a:t>
            </a:r>
            <a:endParaRPr lang="en-US" dirty="0"/>
          </a:p>
        </p:txBody>
      </p:sp>
      <p:pic>
        <p:nvPicPr>
          <p:cNvPr id="3" name="Picture 2"/>
          <p:cNvPicPr>
            <a:picLocks noChangeAspect="1"/>
          </p:cNvPicPr>
          <p:nvPr/>
        </p:nvPicPr>
        <p:blipFill>
          <a:blip r:embed="rId4"/>
          <a:stretch>
            <a:fillRect/>
          </a:stretch>
        </p:blipFill>
        <p:spPr>
          <a:xfrm>
            <a:off x="3577985" y="944610"/>
            <a:ext cx="8079062" cy="4504212"/>
          </a:xfrm>
          <a:prstGeom prst="rect">
            <a:avLst/>
          </a:prstGeom>
          <a:ln>
            <a:solidFill>
              <a:schemeClr val="tx1">
                <a:lumMod val="50000"/>
                <a:lumOff val="50000"/>
              </a:schemeClr>
            </a:solidFill>
          </a:ln>
        </p:spPr>
      </p:pic>
      <p:sp>
        <p:nvSpPr>
          <p:cNvPr id="4" name="TextBox 3"/>
          <p:cNvSpPr txBox="1"/>
          <p:nvPr/>
        </p:nvSpPr>
        <p:spPr>
          <a:xfrm>
            <a:off x="438412" y="944610"/>
            <a:ext cx="2880986" cy="4031873"/>
          </a:xfrm>
          <a:prstGeom prst="rect">
            <a:avLst/>
          </a:prstGeom>
          <a:noFill/>
        </p:spPr>
        <p:txBody>
          <a:bodyPr wrap="square" rtlCol="0">
            <a:spAutoFit/>
          </a:bodyPr>
          <a:lstStyle/>
          <a:p>
            <a:r>
              <a:rPr lang="en-US" sz="2800" b="1" dirty="0"/>
              <a:t>How to get the answer – if you don’t know something, ask someone.</a:t>
            </a:r>
          </a:p>
          <a:p>
            <a:endParaRPr lang="en-US" sz="2800" b="1" dirty="0"/>
          </a:p>
          <a:p>
            <a:endParaRPr lang="en-US" sz="2800" b="1" dirty="0"/>
          </a:p>
          <a:p>
            <a:r>
              <a:rPr lang="en-US" sz="2000" dirty="0"/>
              <a:t>(The hardest part is often knowing that you don’t know.)</a:t>
            </a:r>
          </a:p>
        </p:txBody>
      </p:sp>
    </p:spTree>
    <p:extLst>
      <p:ext uri="{BB962C8B-B14F-4D97-AF65-F5344CB8AC3E}">
        <p14:creationId xmlns:p14="http://schemas.microsoft.com/office/powerpoint/2010/main" val="50917354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24648" y="695872"/>
            <a:ext cx="7856113" cy="5626156"/>
          </a:xfrm>
          <a:prstGeom prst="rect">
            <a:avLst/>
          </a:prstGeom>
        </p:spPr>
        <p:txBody>
          <a:bodyPr wrap="square">
            <a:spAutoFit/>
          </a:bodyPr>
          <a:lstStyle/>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C:\Users\LPress&gt;tracert www.ucla.edu</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Tracing route to gateway.lb.it.ucla.edu 2607:f010:2e8:228:0:ff:fe00:152</a:t>
            </a:r>
          </a:p>
          <a:p>
            <a:pPr>
              <a:lnSpc>
                <a:spcPct val="107000"/>
              </a:lnSpc>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1     2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1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1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2600:8802:5202:3d00:deef:9ff:fe1f:5403</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2    29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22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53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2600:8802:52ff:ffff::1111</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3    58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41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40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2001:578:400:fff0:7000::28</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4    33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69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38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2001:578:400:fff0::1a</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5    31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35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37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2001:578:1:0:172:17:249:32</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6    56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           40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2001:470:0:40a::1</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7    34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29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30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2001:468:e00:801::1</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8   100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28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37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2607:f380:1::118:6a41:8871</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9    88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57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48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2607:f010:bff:f005:0:ff:fe00:1</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10     *        *        *     Request timed out.</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11    22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42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22 </a:t>
            </a:r>
            <a:r>
              <a:rPr lang="en-US" sz="2000" dirty="0" err="1">
                <a:latin typeface="Calibri" panose="020F0502020204030204" pitchFamily="34" charset="0"/>
                <a:ea typeface="Calibri" panose="020F0502020204030204" pitchFamily="34" charset="0"/>
                <a:cs typeface="Times New Roman" panose="02020603050405020304" pitchFamily="18" charset="0"/>
              </a:rPr>
              <a:t>ms</a:t>
            </a:r>
            <a:r>
              <a:rPr lang="en-US" sz="2000" dirty="0">
                <a:latin typeface="Calibri" panose="020F0502020204030204" pitchFamily="34" charset="0"/>
                <a:ea typeface="Calibri" panose="020F0502020204030204" pitchFamily="34" charset="0"/>
                <a:cs typeface="Times New Roman" panose="02020603050405020304" pitchFamily="18" charset="0"/>
              </a:rPr>
              <a:t>  2607:f010:2e8:228:0:ff:fe00:152</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Calibri" panose="020F0502020204030204" pitchFamily="34" charset="0"/>
                <a:ea typeface="Calibri" panose="020F0502020204030204" pitchFamily="34" charset="0"/>
                <a:cs typeface="Times New Roman" panose="02020603050405020304" pitchFamily="18" charset="0"/>
              </a:rPr>
              <a:t>Trace complete.</a:t>
            </a:r>
          </a:p>
          <a:p>
            <a:r>
              <a:rPr lang="en-US" sz="2000" dirty="0">
                <a:latin typeface="Calibri" panose="020F0502020204030204" pitchFamily="34" charset="0"/>
                <a:ea typeface="Calibri" panose="020F0502020204030204" pitchFamily="34" charset="0"/>
                <a:cs typeface="Times New Roman" panose="02020603050405020304" pitchFamily="18" charset="0"/>
              </a:rPr>
              <a:t>C:\Users\LPress&gt;</a:t>
            </a:r>
          </a:p>
        </p:txBody>
      </p:sp>
      <p:sp>
        <p:nvSpPr>
          <p:cNvPr id="3" name="TextBox 2"/>
          <p:cNvSpPr txBox="1"/>
          <p:nvPr/>
        </p:nvSpPr>
        <p:spPr>
          <a:xfrm>
            <a:off x="515155" y="785611"/>
            <a:ext cx="2820473" cy="2923877"/>
          </a:xfrm>
          <a:prstGeom prst="rect">
            <a:avLst/>
          </a:prstGeom>
          <a:noFill/>
        </p:spPr>
        <p:txBody>
          <a:bodyPr wrap="square" rtlCol="0">
            <a:spAutoFit/>
          </a:bodyPr>
          <a:lstStyle/>
          <a:p>
            <a:r>
              <a:rPr lang="en-US" sz="2800" b="1" dirty="0"/>
              <a:t>Traceroute from </a:t>
            </a:r>
            <a:r>
              <a:rPr lang="en-US" sz="2800" b="1" dirty="0" err="1"/>
              <a:t>Carpinteria</a:t>
            </a:r>
            <a:r>
              <a:rPr lang="en-US" sz="2800" b="1" dirty="0"/>
              <a:t> to UCLA</a:t>
            </a:r>
          </a:p>
          <a:p>
            <a:endParaRPr lang="en-US" sz="2800" b="1" dirty="0"/>
          </a:p>
          <a:p>
            <a:pPr marL="342900" indent="-342900">
              <a:buFont typeface="Arial" panose="020B0604020202020204" pitchFamily="34" charset="0"/>
              <a:buChar char="•"/>
            </a:pPr>
            <a:r>
              <a:rPr lang="en-US" sz="2400" dirty="0"/>
              <a:t>11 hops</a:t>
            </a:r>
          </a:p>
          <a:p>
            <a:pPr marL="342900" indent="-342900">
              <a:buFont typeface="Arial" panose="020B0604020202020204" pitchFamily="34" charset="0"/>
              <a:buChar char="•"/>
            </a:pPr>
            <a:r>
              <a:rPr lang="en-US" sz="2400" dirty="0"/>
              <a:t>2 congested routers</a:t>
            </a:r>
          </a:p>
        </p:txBody>
      </p:sp>
    </p:spTree>
    <p:extLst>
      <p:ext uri="{BB962C8B-B14F-4D97-AF65-F5344CB8AC3E}">
        <p14:creationId xmlns:p14="http://schemas.microsoft.com/office/powerpoint/2010/main" val="257887503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80030" y="1224372"/>
            <a:ext cx="5020156" cy="3971770"/>
          </a:xfrm>
          <a:prstGeom prst="rect">
            <a:avLst/>
          </a:prstGeom>
        </p:spPr>
      </p:pic>
      <p:sp>
        <p:nvSpPr>
          <p:cNvPr id="3" name="Rectangle 2"/>
          <p:cNvSpPr/>
          <p:nvPr/>
        </p:nvSpPr>
        <p:spPr>
          <a:xfrm>
            <a:off x="6280030" y="5374422"/>
            <a:ext cx="1036181" cy="461665"/>
          </a:xfrm>
          <a:prstGeom prst="rect">
            <a:avLst/>
          </a:prstGeom>
        </p:spPr>
        <p:txBody>
          <a:bodyPr wrap="none">
            <a:spAutoFit/>
          </a:bodyPr>
          <a:lstStyle/>
          <a:p>
            <a:r>
              <a:rPr lang="en-US" sz="2400" dirty="0">
                <a:hlinkClick r:id="rId4"/>
              </a:rPr>
              <a:t>Source</a:t>
            </a:r>
            <a:endParaRPr lang="en-US" sz="2400" dirty="0"/>
          </a:p>
        </p:txBody>
      </p:sp>
      <p:sp>
        <p:nvSpPr>
          <p:cNvPr id="4" name="TextBox 3"/>
          <p:cNvSpPr txBox="1"/>
          <p:nvPr/>
        </p:nvSpPr>
        <p:spPr>
          <a:xfrm>
            <a:off x="563593" y="1322717"/>
            <a:ext cx="3335547" cy="954107"/>
          </a:xfrm>
          <a:prstGeom prst="rect">
            <a:avLst/>
          </a:prstGeom>
          <a:noFill/>
        </p:spPr>
        <p:txBody>
          <a:bodyPr wrap="square" rtlCol="0">
            <a:spAutoFit/>
          </a:bodyPr>
          <a:lstStyle/>
          <a:p>
            <a:r>
              <a:rPr lang="en-US" sz="2800" b="1" dirty="0"/>
              <a:t>A significant change to </a:t>
            </a:r>
            <a:r>
              <a:rPr lang="en-US" sz="2800" b="1" dirty="0" err="1"/>
              <a:t>SpaceX</a:t>
            </a:r>
            <a:r>
              <a:rPr lang="en-US" sz="2800" b="1" dirty="0"/>
              <a:t> </a:t>
            </a:r>
            <a:r>
              <a:rPr lang="en-US" sz="2800" b="1" dirty="0" err="1"/>
              <a:t>Starlink</a:t>
            </a:r>
            <a:endParaRPr lang="en-US" sz="2800" b="1" dirty="0"/>
          </a:p>
        </p:txBody>
      </p:sp>
      <p:sp>
        <p:nvSpPr>
          <p:cNvPr id="5" name="Rectangle 4"/>
          <p:cNvSpPr/>
          <p:nvPr/>
        </p:nvSpPr>
        <p:spPr>
          <a:xfrm>
            <a:off x="563593" y="2859021"/>
            <a:ext cx="2559168" cy="1200329"/>
          </a:xfrm>
          <a:prstGeom prst="rect">
            <a:avLst/>
          </a:prstGeom>
        </p:spPr>
        <p:txBody>
          <a:bodyPr wrap="square">
            <a:spAutoFit/>
          </a:bodyPr>
          <a:lstStyle/>
          <a:p>
            <a:r>
              <a:rPr lang="en-US" sz="2400" dirty="0"/>
              <a:t>They have applied for significantly lower orbits.</a:t>
            </a:r>
          </a:p>
        </p:txBody>
      </p:sp>
    </p:spTree>
    <p:extLst>
      <p:ext uri="{BB962C8B-B14F-4D97-AF65-F5344CB8AC3E}">
        <p14:creationId xmlns:p14="http://schemas.microsoft.com/office/powerpoint/2010/main" val="1723115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0407" y="2159060"/>
            <a:ext cx="1907895" cy="523220"/>
          </a:xfrm>
          <a:prstGeom prst="rect">
            <a:avLst/>
          </a:prstGeom>
          <a:noFill/>
        </p:spPr>
        <p:txBody>
          <a:bodyPr wrap="none" rtlCol="0">
            <a:spAutoFit/>
          </a:bodyPr>
          <a:lstStyle/>
          <a:p>
            <a:r>
              <a:rPr lang="en-US" sz="2800" b="1" dirty="0"/>
              <a:t>COVID stuff</a:t>
            </a:r>
          </a:p>
        </p:txBody>
      </p:sp>
    </p:spTree>
    <p:extLst>
      <p:ext uri="{BB962C8B-B14F-4D97-AF65-F5344CB8AC3E}">
        <p14:creationId xmlns:p14="http://schemas.microsoft.com/office/powerpoint/2010/main" val="353762345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558596" y="761917"/>
            <a:ext cx="3156945" cy="5654749"/>
          </a:xfrm>
          <a:prstGeom prst="rect">
            <a:avLst/>
          </a:prstGeom>
        </p:spPr>
      </p:pic>
      <p:sp>
        <p:nvSpPr>
          <p:cNvPr id="5" name="Rectangle 4"/>
          <p:cNvSpPr/>
          <p:nvPr/>
        </p:nvSpPr>
        <p:spPr>
          <a:xfrm>
            <a:off x="1322604" y="1378975"/>
            <a:ext cx="6096000" cy="430887"/>
          </a:xfrm>
          <a:prstGeom prst="rect">
            <a:avLst/>
          </a:prstGeom>
        </p:spPr>
        <p:txBody>
          <a:bodyPr>
            <a:spAutoFit/>
          </a:bodyPr>
          <a:lstStyle/>
          <a:p>
            <a:r>
              <a:rPr lang="en-US" sz="2200" dirty="0">
                <a:hlinkClick r:id="rId4"/>
              </a:rPr>
              <a:t>#Songs of Comfort</a:t>
            </a:r>
            <a:endParaRPr lang="en-US" sz="2200" dirty="0"/>
          </a:p>
        </p:txBody>
      </p:sp>
      <p:pic>
        <p:nvPicPr>
          <p:cNvPr id="2" name="Picture 1"/>
          <p:cNvPicPr>
            <a:picLocks noChangeAspect="1"/>
          </p:cNvPicPr>
          <p:nvPr/>
        </p:nvPicPr>
        <p:blipFill>
          <a:blip r:embed="rId5"/>
          <a:stretch>
            <a:fillRect/>
          </a:stretch>
        </p:blipFill>
        <p:spPr>
          <a:xfrm>
            <a:off x="1322604" y="3559184"/>
            <a:ext cx="4187391" cy="2323459"/>
          </a:xfrm>
          <a:prstGeom prst="rect">
            <a:avLst/>
          </a:prstGeom>
        </p:spPr>
      </p:pic>
      <p:sp>
        <p:nvSpPr>
          <p:cNvPr id="6" name="Rectangle 5"/>
          <p:cNvSpPr/>
          <p:nvPr/>
        </p:nvSpPr>
        <p:spPr>
          <a:xfrm>
            <a:off x="3840371" y="5985779"/>
            <a:ext cx="1669624" cy="430887"/>
          </a:xfrm>
          <a:prstGeom prst="rect">
            <a:avLst/>
          </a:prstGeom>
        </p:spPr>
        <p:txBody>
          <a:bodyPr wrap="none">
            <a:spAutoFit/>
          </a:bodyPr>
          <a:lstStyle/>
          <a:p>
            <a:r>
              <a:rPr lang="en-US" sz="2200" dirty="0">
                <a:hlinkClick r:id="rId6"/>
              </a:rPr>
              <a:t>PBS segment</a:t>
            </a:r>
            <a:endParaRPr lang="en-US" sz="2200" dirty="0"/>
          </a:p>
        </p:txBody>
      </p:sp>
      <p:sp>
        <p:nvSpPr>
          <p:cNvPr id="8" name="TextBox 7"/>
          <p:cNvSpPr txBox="1"/>
          <p:nvPr/>
        </p:nvSpPr>
        <p:spPr>
          <a:xfrm>
            <a:off x="1263650" y="641350"/>
            <a:ext cx="2250937" cy="523220"/>
          </a:xfrm>
          <a:prstGeom prst="rect">
            <a:avLst/>
          </a:prstGeom>
          <a:noFill/>
        </p:spPr>
        <p:txBody>
          <a:bodyPr wrap="none" rtlCol="0">
            <a:spAutoFit/>
          </a:bodyPr>
          <a:lstStyle/>
          <a:p>
            <a:r>
              <a:rPr lang="en-US" sz="2800" b="1" dirty="0"/>
              <a:t>Sharing music</a:t>
            </a:r>
          </a:p>
        </p:txBody>
      </p:sp>
    </p:spTree>
    <p:extLst>
      <p:ext uri="{BB962C8B-B14F-4D97-AF65-F5344CB8AC3E}">
        <p14:creationId xmlns:p14="http://schemas.microsoft.com/office/powerpoint/2010/main" val="44099721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8448" y="526094"/>
            <a:ext cx="5674289" cy="56742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39656" y="1531497"/>
            <a:ext cx="184731" cy="646331"/>
          </a:xfrm>
          <a:prstGeom prst="rect">
            <a:avLst/>
          </a:prstGeom>
        </p:spPr>
        <p:txBody>
          <a:bodyPr wrap="none">
            <a:spAutoFit/>
          </a:bodyPr>
          <a:lstStyle/>
          <a:p>
            <a:endParaRPr lang="en-US" dirty="0">
              <a:solidFill>
                <a:srgbClr val="31445D"/>
              </a:solidFill>
              <a:latin typeface="Akkurat"/>
              <a:hlinkClick r:id="rId3"/>
            </a:endParaRPr>
          </a:p>
          <a:p>
            <a:endParaRPr lang="en-US" dirty="0">
              <a:solidFill>
                <a:srgbClr val="31445D"/>
              </a:solidFill>
              <a:latin typeface="Akkurat"/>
              <a:hlinkClick r:id="rId3"/>
            </a:endParaRPr>
          </a:p>
        </p:txBody>
      </p:sp>
      <p:sp>
        <p:nvSpPr>
          <p:cNvPr id="2" name="Rectangle 1"/>
          <p:cNvSpPr/>
          <p:nvPr/>
        </p:nvSpPr>
        <p:spPr>
          <a:xfrm>
            <a:off x="519826" y="668769"/>
            <a:ext cx="3513555" cy="954107"/>
          </a:xfrm>
          <a:prstGeom prst="rect">
            <a:avLst/>
          </a:prstGeom>
        </p:spPr>
        <p:txBody>
          <a:bodyPr wrap="square">
            <a:spAutoFit/>
          </a:bodyPr>
          <a:lstStyle/>
          <a:p>
            <a:r>
              <a:rPr lang="en-US" sz="2800" b="1" dirty="0"/>
              <a:t>Getty Quarantine Art Challenge</a:t>
            </a:r>
          </a:p>
        </p:txBody>
      </p:sp>
      <p:sp>
        <p:nvSpPr>
          <p:cNvPr id="6" name="Rectangle 5"/>
          <p:cNvSpPr/>
          <p:nvPr/>
        </p:nvSpPr>
        <p:spPr>
          <a:xfrm>
            <a:off x="519826" y="4034372"/>
            <a:ext cx="3605788" cy="830997"/>
          </a:xfrm>
          <a:prstGeom prst="rect">
            <a:avLst/>
          </a:prstGeom>
        </p:spPr>
        <p:txBody>
          <a:bodyPr wrap="square">
            <a:spAutoFit/>
          </a:bodyPr>
          <a:lstStyle/>
          <a:p>
            <a:r>
              <a:rPr lang="en-US" sz="2400" dirty="0"/>
              <a:t>Check out the art at </a:t>
            </a:r>
            <a:r>
              <a:rPr lang="en-US" sz="2400" dirty="0">
                <a:solidFill>
                  <a:srgbClr val="31445D"/>
                </a:solidFill>
                <a:latin typeface="Akkurat"/>
                <a:hlinkClick r:id="rId3"/>
              </a:rPr>
              <a:t>#</a:t>
            </a:r>
            <a:r>
              <a:rPr lang="en-US" sz="2400" dirty="0" err="1">
                <a:solidFill>
                  <a:srgbClr val="31445D"/>
                </a:solidFill>
                <a:latin typeface="Akkurat"/>
                <a:hlinkClick r:id="rId3"/>
              </a:rPr>
              <a:t>GettyMuseumchallenge</a:t>
            </a:r>
            <a:endParaRPr lang="en-US" sz="2400" dirty="0"/>
          </a:p>
        </p:txBody>
      </p:sp>
      <p:sp>
        <p:nvSpPr>
          <p:cNvPr id="8" name="TextBox 7"/>
          <p:cNvSpPr txBox="1"/>
          <p:nvPr/>
        </p:nvSpPr>
        <p:spPr>
          <a:xfrm>
            <a:off x="469108" y="2967210"/>
            <a:ext cx="3920165" cy="830997"/>
          </a:xfrm>
          <a:prstGeom prst="rect">
            <a:avLst/>
          </a:prstGeom>
          <a:noFill/>
        </p:spPr>
        <p:txBody>
          <a:bodyPr wrap="square" rtlCol="0">
            <a:spAutoFit/>
          </a:bodyPr>
          <a:lstStyle/>
          <a:p>
            <a:r>
              <a:rPr lang="en-US" sz="2400" dirty="0"/>
              <a:t>Watch this </a:t>
            </a:r>
            <a:r>
              <a:rPr lang="en-US" sz="2400" dirty="0">
                <a:hlinkClick r:id="rId4"/>
              </a:rPr>
              <a:t>PBS segment about the project (3m 38s)</a:t>
            </a:r>
            <a:endParaRPr lang="en-US" sz="2400" dirty="0"/>
          </a:p>
        </p:txBody>
      </p:sp>
    </p:spTree>
    <p:extLst>
      <p:ext uri="{BB962C8B-B14F-4D97-AF65-F5344CB8AC3E}">
        <p14:creationId xmlns:p14="http://schemas.microsoft.com/office/powerpoint/2010/main" val="1027142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3380" y="923355"/>
            <a:ext cx="4782463" cy="523220"/>
          </a:xfrm>
          <a:prstGeom prst="rect">
            <a:avLst/>
          </a:prstGeom>
          <a:noFill/>
        </p:spPr>
        <p:txBody>
          <a:bodyPr wrap="none" rtlCol="0">
            <a:spAutoFit/>
          </a:bodyPr>
          <a:lstStyle/>
          <a:p>
            <a:r>
              <a:rPr lang="en-US" sz="2800" b="1" dirty="0"/>
              <a:t>Anonymous study habit survey</a:t>
            </a:r>
          </a:p>
        </p:txBody>
      </p:sp>
      <p:sp>
        <p:nvSpPr>
          <p:cNvPr id="3" name="TextBox 2"/>
          <p:cNvSpPr txBox="1"/>
          <p:nvPr/>
        </p:nvSpPr>
        <p:spPr>
          <a:xfrm>
            <a:off x="1523380" y="1802243"/>
            <a:ext cx="9113970" cy="4031873"/>
          </a:xfrm>
          <a:prstGeom prst="rect">
            <a:avLst/>
          </a:prstGeom>
          <a:noFill/>
        </p:spPr>
        <p:txBody>
          <a:bodyPr wrap="none" rtlCol="0">
            <a:spAutoFit/>
          </a:bodyPr>
          <a:lstStyle/>
          <a:p>
            <a:pPr marL="342900" indent="-342900">
              <a:buAutoNum type="arabicPeriod"/>
            </a:pPr>
            <a:r>
              <a:rPr lang="en-US" sz="2000" dirty="0"/>
              <a:t>Did you study the Course Overview presentation that I presented in the last class?</a:t>
            </a:r>
          </a:p>
          <a:p>
            <a:pPr marL="342900" indent="-342900">
              <a:buFont typeface="+mj-lt"/>
              <a:buAutoNum type="alphaUcPeriod"/>
            </a:pPr>
            <a:endParaRPr lang="en-US" sz="2000" dirty="0"/>
          </a:p>
          <a:p>
            <a:pPr marL="342900" indent="-342900">
              <a:buFont typeface="+mj-lt"/>
              <a:buAutoNum type="alphaUcPeriod"/>
            </a:pPr>
            <a:r>
              <a:rPr lang="en-US" sz="2000" dirty="0"/>
              <a:t>No</a:t>
            </a:r>
          </a:p>
          <a:p>
            <a:pPr marL="342900" indent="-342900">
              <a:buFont typeface="+mj-lt"/>
              <a:buAutoNum type="alphaUcPeriod"/>
            </a:pPr>
            <a:r>
              <a:rPr lang="en-US" sz="2000" dirty="0"/>
              <a:t>Yes, but I only looked at the slides, not the notes on each slide.</a:t>
            </a:r>
          </a:p>
          <a:p>
            <a:pPr marL="342900" indent="-342900">
              <a:buFont typeface="+mj-lt"/>
              <a:buAutoNum type="alphaUcPeriod"/>
            </a:pPr>
            <a:r>
              <a:rPr lang="en-US" sz="2000" dirty="0"/>
              <a:t>Yes, I read studied the notes on each slide as well as the slide itself.</a:t>
            </a:r>
          </a:p>
          <a:p>
            <a:pPr marL="342900" indent="-342900">
              <a:buFont typeface="+mj-lt"/>
              <a:buAutoNum type="alphaUcPeriod"/>
            </a:pPr>
            <a:r>
              <a:rPr lang="en-US" sz="2000" dirty="0"/>
              <a:t>Yes, and I stopped and thought about the questions marked with “stop sign” icons.</a:t>
            </a:r>
          </a:p>
          <a:p>
            <a:pPr marL="342900" indent="-342900">
              <a:buFont typeface="+mj-lt"/>
              <a:buAutoNum type="alphaUcPeriod"/>
            </a:pPr>
            <a:r>
              <a:rPr lang="en-US" sz="2000" dirty="0"/>
              <a:t>Both C and D</a:t>
            </a:r>
          </a:p>
          <a:p>
            <a:pPr marL="342900" indent="-342900">
              <a:buFont typeface="+mj-lt"/>
              <a:buAutoNum type="alphaUcPeriod"/>
            </a:pPr>
            <a:endParaRPr lang="en-US" sz="2000" dirty="0"/>
          </a:p>
          <a:p>
            <a:r>
              <a:rPr lang="en-US" sz="2000" dirty="0"/>
              <a:t>2. Did you watch the video of the talk by Peter </a:t>
            </a:r>
            <a:r>
              <a:rPr lang="en-US" sz="2000" dirty="0" err="1"/>
              <a:t>Norvig</a:t>
            </a:r>
            <a:r>
              <a:rPr lang="en-US" sz="2000" dirty="0"/>
              <a:t>? (yes/no)</a:t>
            </a:r>
          </a:p>
          <a:p>
            <a:endParaRPr lang="en-US" sz="2000" dirty="0"/>
          </a:p>
          <a:p>
            <a:r>
              <a:rPr lang="en-US" sz="2000" dirty="0"/>
              <a:t>3. Did you take notes during our last class? (yes/no)</a:t>
            </a:r>
          </a:p>
          <a:p>
            <a:endParaRPr lang="en-US" dirty="0"/>
          </a:p>
          <a:p>
            <a:endParaRPr lang="en-US" dirty="0"/>
          </a:p>
        </p:txBody>
      </p:sp>
    </p:spTree>
    <p:extLst>
      <p:ext uri="{BB962C8B-B14F-4D97-AF65-F5344CB8AC3E}">
        <p14:creationId xmlns:p14="http://schemas.microsoft.com/office/powerpoint/2010/main" val="95716988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5227" y="915817"/>
            <a:ext cx="4227121" cy="4553329"/>
          </a:xfrm>
          <a:prstGeom prst="rect">
            <a:avLst/>
          </a:prstGeom>
        </p:spPr>
      </p:pic>
      <p:sp>
        <p:nvSpPr>
          <p:cNvPr id="3" name="Rectangle 2"/>
          <p:cNvSpPr/>
          <p:nvPr/>
        </p:nvSpPr>
        <p:spPr>
          <a:xfrm>
            <a:off x="799330" y="1035972"/>
            <a:ext cx="2082558" cy="523220"/>
          </a:xfrm>
          <a:prstGeom prst="rect">
            <a:avLst/>
          </a:prstGeom>
        </p:spPr>
        <p:txBody>
          <a:bodyPr wrap="none">
            <a:spAutoFit/>
          </a:bodyPr>
          <a:lstStyle/>
          <a:p>
            <a:r>
              <a:rPr lang="en-US" sz="2800" b="1" dirty="0"/>
              <a:t>Funny things</a:t>
            </a:r>
          </a:p>
        </p:txBody>
      </p:sp>
    </p:spTree>
    <p:extLst>
      <p:ext uri="{BB962C8B-B14F-4D97-AF65-F5344CB8AC3E}">
        <p14:creationId xmlns:p14="http://schemas.microsoft.com/office/powerpoint/2010/main" val="36992813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26256" y="3380843"/>
            <a:ext cx="3048000" cy="769441"/>
          </a:xfrm>
          <a:prstGeom prst="rect">
            <a:avLst/>
          </a:prstGeom>
        </p:spPr>
        <p:txBody>
          <a:bodyPr wrap="square">
            <a:spAutoFit/>
          </a:bodyPr>
          <a:lstStyle/>
          <a:p>
            <a:r>
              <a:rPr lang="en-US" sz="2200" dirty="0">
                <a:hlinkClick r:id="rId3"/>
              </a:rPr>
              <a:t>Why is this Happening with Chris Hayes</a:t>
            </a:r>
            <a:endParaRPr lang="en-US" sz="2200" dirty="0"/>
          </a:p>
        </p:txBody>
      </p:sp>
      <p:pic>
        <p:nvPicPr>
          <p:cNvPr id="3" name="Picture 2"/>
          <p:cNvPicPr>
            <a:picLocks noChangeAspect="1"/>
          </p:cNvPicPr>
          <p:nvPr/>
        </p:nvPicPr>
        <p:blipFill>
          <a:blip r:embed="rId4"/>
          <a:stretch>
            <a:fillRect/>
          </a:stretch>
        </p:blipFill>
        <p:spPr>
          <a:xfrm>
            <a:off x="7938169" y="695002"/>
            <a:ext cx="3386323" cy="2321169"/>
          </a:xfrm>
          <a:prstGeom prst="rect">
            <a:avLst/>
          </a:prstGeom>
        </p:spPr>
      </p:pic>
      <p:sp>
        <p:nvSpPr>
          <p:cNvPr id="4" name="TextBox 3"/>
          <p:cNvSpPr txBox="1"/>
          <p:nvPr/>
        </p:nvSpPr>
        <p:spPr>
          <a:xfrm>
            <a:off x="588725" y="688228"/>
            <a:ext cx="3807912" cy="954107"/>
          </a:xfrm>
          <a:prstGeom prst="rect">
            <a:avLst/>
          </a:prstGeom>
          <a:noFill/>
        </p:spPr>
        <p:txBody>
          <a:bodyPr wrap="square" rtlCol="0">
            <a:spAutoFit/>
          </a:bodyPr>
          <a:lstStyle/>
          <a:p>
            <a:r>
              <a:rPr lang="en-US" sz="2800" b="1" dirty="0"/>
              <a:t>One more excellent in-depth interview podcast</a:t>
            </a:r>
          </a:p>
        </p:txBody>
      </p:sp>
    </p:spTree>
    <p:extLst>
      <p:ext uri="{BB962C8B-B14F-4D97-AF65-F5344CB8AC3E}">
        <p14:creationId xmlns:p14="http://schemas.microsoft.com/office/powerpoint/2010/main" val="32502677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1254" y="2478512"/>
            <a:ext cx="2697533" cy="1384995"/>
          </a:xfrm>
          <a:prstGeom prst="rect">
            <a:avLst/>
          </a:prstGeom>
        </p:spPr>
        <p:txBody>
          <a:bodyPr wrap="none">
            <a:spAutoFit/>
          </a:bodyPr>
          <a:lstStyle/>
          <a:p>
            <a:r>
              <a:rPr lang="en-US" sz="2800" b="1" dirty="0"/>
              <a:t>Folding at home</a:t>
            </a:r>
          </a:p>
          <a:p>
            <a:endParaRPr lang="en-US" sz="2800" b="1" dirty="0"/>
          </a:p>
          <a:p>
            <a:r>
              <a:rPr lang="en-US" sz="2800" dirty="0"/>
              <a:t>Jeffrey </a:t>
            </a:r>
            <a:r>
              <a:rPr lang="en-US" sz="2800" dirty="0" err="1"/>
              <a:t>Herschler</a:t>
            </a:r>
            <a:r>
              <a:rPr lang="en-US" sz="2800" dirty="0"/>
              <a:t> </a:t>
            </a:r>
            <a:endParaRPr lang="en-US" sz="2800" b="1" dirty="0"/>
          </a:p>
        </p:txBody>
      </p:sp>
    </p:spTree>
    <p:extLst>
      <p:ext uri="{BB962C8B-B14F-4D97-AF65-F5344CB8AC3E}">
        <p14:creationId xmlns:p14="http://schemas.microsoft.com/office/powerpoint/2010/main" val="40643902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55001" y="2453460"/>
            <a:ext cx="3081998" cy="523220"/>
          </a:xfrm>
          <a:prstGeom prst="rect">
            <a:avLst/>
          </a:prstGeom>
        </p:spPr>
        <p:txBody>
          <a:bodyPr wrap="none">
            <a:spAutoFit/>
          </a:bodyPr>
          <a:lstStyle/>
          <a:p>
            <a:r>
              <a:rPr lang="en-US" sz="2800" b="1" dirty="0"/>
              <a:t>Target store update</a:t>
            </a:r>
          </a:p>
        </p:txBody>
      </p:sp>
    </p:spTree>
    <p:extLst>
      <p:ext uri="{BB962C8B-B14F-4D97-AF65-F5344CB8AC3E}">
        <p14:creationId xmlns:p14="http://schemas.microsoft.com/office/powerpoint/2010/main" val="4217073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0407" y="2159060"/>
            <a:ext cx="1769587" cy="523220"/>
          </a:xfrm>
          <a:prstGeom prst="rect">
            <a:avLst/>
          </a:prstGeom>
          <a:noFill/>
        </p:spPr>
        <p:txBody>
          <a:bodyPr wrap="none" rtlCol="0">
            <a:spAutoFit/>
          </a:bodyPr>
          <a:lstStyle/>
          <a:p>
            <a:r>
              <a:rPr lang="en-US" sz="2800" b="1" dirty="0"/>
              <a:t>Next week</a:t>
            </a:r>
          </a:p>
        </p:txBody>
      </p:sp>
    </p:spTree>
    <p:extLst>
      <p:ext uri="{BB962C8B-B14F-4D97-AF65-F5344CB8AC3E}">
        <p14:creationId xmlns:p14="http://schemas.microsoft.com/office/powerpoint/2010/main" val="339719541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6482" y="1831881"/>
            <a:ext cx="4229100" cy="3616380"/>
          </a:xfrm>
          <a:prstGeom prst="rect">
            <a:avLst/>
          </a:prstGeom>
          <a:ln>
            <a:solidFill>
              <a:schemeClr val="tx1">
                <a:lumMod val="50000"/>
                <a:lumOff val="50000"/>
              </a:schemeClr>
            </a:solidFill>
          </a:ln>
        </p:spPr>
      </p:pic>
      <p:pic>
        <p:nvPicPr>
          <p:cNvPr id="3" name="Picture 2"/>
          <p:cNvPicPr>
            <a:picLocks noChangeAspect="1"/>
          </p:cNvPicPr>
          <p:nvPr/>
        </p:nvPicPr>
        <p:blipFill>
          <a:blip r:embed="rId4"/>
          <a:stretch>
            <a:fillRect/>
          </a:stretch>
        </p:blipFill>
        <p:spPr>
          <a:xfrm>
            <a:off x="7046257" y="1831881"/>
            <a:ext cx="4425123" cy="2849975"/>
          </a:xfrm>
          <a:prstGeom prst="rect">
            <a:avLst/>
          </a:prstGeom>
          <a:ln>
            <a:solidFill>
              <a:schemeClr val="tx1">
                <a:lumMod val="50000"/>
                <a:lumOff val="50000"/>
              </a:schemeClr>
            </a:solidFill>
          </a:ln>
        </p:spPr>
      </p:pic>
      <p:sp>
        <p:nvSpPr>
          <p:cNvPr id="4" name="TextBox 3"/>
          <p:cNvSpPr txBox="1"/>
          <p:nvPr/>
        </p:nvSpPr>
        <p:spPr>
          <a:xfrm>
            <a:off x="927846" y="712694"/>
            <a:ext cx="6216958" cy="523220"/>
          </a:xfrm>
          <a:prstGeom prst="rect">
            <a:avLst/>
          </a:prstGeom>
          <a:noFill/>
        </p:spPr>
        <p:txBody>
          <a:bodyPr wrap="none" rtlCol="0">
            <a:spAutoFit/>
          </a:bodyPr>
          <a:lstStyle/>
          <a:p>
            <a:r>
              <a:rPr lang="en-US" sz="2800" b="1" dirty="0"/>
              <a:t>Retrieving a modern, complex Web page</a:t>
            </a:r>
          </a:p>
        </p:txBody>
      </p:sp>
    </p:spTree>
    <p:extLst>
      <p:ext uri="{BB962C8B-B14F-4D97-AF65-F5344CB8AC3E}">
        <p14:creationId xmlns:p14="http://schemas.microsoft.com/office/powerpoint/2010/main" val="269702028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9246" y="686262"/>
            <a:ext cx="10302436" cy="523220"/>
          </a:xfrm>
          <a:prstGeom prst="rect">
            <a:avLst/>
          </a:prstGeom>
          <a:noFill/>
        </p:spPr>
        <p:txBody>
          <a:bodyPr wrap="none" rtlCol="0">
            <a:spAutoFit/>
          </a:bodyPr>
          <a:lstStyle/>
          <a:p>
            <a:r>
              <a:rPr lang="en-US" sz="2800" b="1" dirty="0"/>
              <a:t>This week’s image processing assignments -- layers and transparency</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46" y="2434422"/>
            <a:ext cx="3160060" cy="2351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8794377" y="3538238"/>
            <a:ext cx="1582670" cy="1452862"/>
            <a:chOff x="3212869" y="1542009"/>
            <a:chExt cx="2718262" cy="2718262"/>
          </a:xfrm>
        </p:grpSpPr>
        <p:sp>
          <p:nvSpPr>
            <p:cNvPr id="6" name="Oval 5"/>
            <p:cNvSpPr/>
            <p:nvPr/>
          </p:nvSpPr>
          <p:spPr>
            <a:xfrm>
              <a:off x="3212869" y="1542009"/>
              <a:ext cx="2718262" cy="2718262"/>
            </a:xfrm>
            <a:prstGeom prst="ellipse">
              <a:avLst/>
            </a:prstGeom>
            <a:solidFill>
              <a:srgbClr val="00B050">
                <a:alpha val="0"/>
              </a:srgbClr>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366655" y="1695795"/>
              <a:ext cx="2410691" cy="2410691"/>
            </a:xfrm>
            <a:prstGeom prst="ellipse">
              <a:avLst/>
            </a:prstGeom>
            <a:solidFill>
              <a:srgbClr val="62F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6452" y="1940786"/>
            <a:ext cx="1619373" cy="1613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7047" y="2019484"/>
            <a:ext cx="1408633" cy="140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66104" y="5772371"/>
            <a:ext cx="10611688" cy="400110"/>
          </a:xfrm>
          <a:prstGeom prst="rect">
            <a:avLst/>
          </a:prstGeom>
          <a:noFill/>
        </p:spPr>
        <p:txBody>
          <a:bodyPr wrap="none" rtlCol="0">
            <a:spAutoFit/>
          </a:bodyPr>
          <a:lstStyle/>
          <a:p>
            <a:r>
              <a:rPr lang="en-US" sz="2000" dirty="0"/>
              <a:t>Instead of demo videos, I prepared annotated slide presentations – let me know which works better.</a:t>
            </a:r>
          </a:p>
        </p:txBody>
      </p:sp>
      <p:pic>
        <p:nvPicPr>
          <p:cNvPr id="10"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246" y="5724895"/>
            <a:ext cx="466858"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757311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3849" y="1660502"/>
            <a:ext cx="3562847" cy="4534533"/>
          </a:xfrm>
          <a:prstGeom prst="rect">
            <a:avLst/>
          </a:prstGeom>
        </p:spPr>
      </p:pic>
      <p:pic>
        <p:nvPicPr>
          <p:cNvPr id="4" name="Picture 3"/>
          <p:cNvPicPr>
            <a:picLocks noChangeAspect="1"/>
          </p:cNvPicPr>
          <p:nvPr/>
        </p:nvPicPr>
        <p:blipFill>
          <a:blip r:embed="rId4"/>
          <a:stretch>
            <a:fillRect/>
          </a:stretch>
        </p:blipFill>
        <p:spPr>
          <a:xfrm>
            <a:off x="7374383" y="1660502"/>
            <a:ext cx="4067743" cy="3581900"/>
          </a:xfrm>
          <a:prstGeom prst="rect">
            <a:avLst/>
          </a:prstGeom>
        </p:spPr>
      </p:pic>
      <p:sp>
        <p:nvSpPr>
          <p:cNvPr id="5" name="TextBox 4"/>
          <p:cNvSpPr txBox="1"/>
          <p:nvPr/>
        </p:nvSpPr>
        <p:spPr>
          <a:xfrm>
            <a:off x="573849" y="712694"/>
            <a:ext cx="5891677" cy="523220"/>
          </a:xfrm>
          <a:prstGeom prst="rect">
            <a:avLst/>
          </a:prstGeom>
          <a:noFill/>
        </p:spPr>
        <p:txBody>
          <a:bodyPr wrap="none" rtlCol="0">
            <a:spAutoFit/>
          </a:bodyPr>
          <a:lstStyle/>
          <a:p>
            <a:r>
              <a:rPr lang="en-US" sz="2800" b="1" dirty="0"/>
              <a:t>Installing an .mp3 encoder in Audacity</a:t>
            </a:r>
          </a:p>
        </p:txBody>
      </p:sp>
    </p:spTree>
    <p:extLst>
      <p:ext uri="{BB962C8B-B14F-4D97-AF65-F5344CB8AC3E}">
        <p14:creationId xmlns:p14="http://schemas.microsoft.com/office/powerpoint/2010/main" val="177516017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15008" y="1784959"/>
            <a:ext cx="3893182" cy="523220"/>
          </a:xfrm>
          <a:prstGeom prst="rect">
            <a:avLst/>
          </a:prstGeom>
          <a:noFill/>
        </p:spPr>
        <p:txBody>
          <a:bodyPr wrap="none" rtlCol="0">
            <a:spAutoFit/>
          </a:bodyPr>
          <a:lstStyle/>
          <a:p>
            <a:r>
              <a:rPr lang="en-US" sz="2800" dirty="0"/>
              <a:t>Questions and Discussion</a:t>
            </a:r>
          </a:p>
        </p:txBody>
      </p:sp>
    </p:spTree>
    <p:extLst>
      <p:ext uri="{BB962C8B-B14F-4D97-AF65-F5344CB8AC3E}">
        <p14:creationId xmlns:p14="http://schemas.microsoft.com/office/powerpoint/2010/main" val="422831491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2.bp.blogspot.com/_kWn7nmpeutU/R_O1vYWTQbI/AAAAAAAAARE/MoAOsn6wVIY/s400/thats%2Ball%2Bfolks%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488" y="774118"/>
            <a:ext cx="4415027" cy="513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652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2.bp.blogspot.com/_kWn7nmpeutU/R_O1vYWTQbI/AAAAAAAAARE/MoAOsn6wVIY/s400/thats%2Ball%2Bfolks%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488" y="774118"/>
            <a:ext cx="4415027" cy="513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85713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5899" y="545246"/>
            <a:ext cx="3780202" cy="1107996"/>
          </a:xfrm>
          <a:prstGeom prst="rect">
            <a:avLst/>
          </a:prstGeom>
          <a:noFill/>
        </p:spPr>
        <p:txBody>
          <a:bodyPr wrap="none" rtlCol="0">
            <a:spAutoFit/>
          </a:bodyPr>
          <a:lstStyle/>
          <a:p>
            <a:pPr algn="ctr"/>
            <a:r>
              <a:rPr lang="en-US" sz="6600" dirty="0"/>
              <a:t>Discussion</a:t>
            </a:r>
          </a:p>
        </p:txBody>
      </p:sp>
      <p:sp>
        <p:nvSpPr>
          <p:cNvPr id="3" name="TextBox 2"/>
          <p:cNvSpPr txBox="1"/>
          <p:nvPr/>
        </p:nvSpPr>
        <p:spPr>
          <a:xfrm>
            <a:off x="4031525" y="1639745"/>
            <a:ext cx="4128951" cy="5262979"/>
          </a:xfrm>
          <a:prstGeom prst="rect">
            <a:avLst/>
          </a:prstGeom>
          <a:noFill/>
        </p:spPr>
        <p:txBody>
          <a:bodyPr wrap="none" rtlCol="0">
            <a:spAutoFit/>
          </a:bodyPr>
          <a:lstStyle/>
          <a:p>
            <a:pPr algn="ctr"/>
            <a:r>
              <a:rPr lang="en-US" sz="2800" dirty="0"/>
              <a:t>Week 12</a:t>
            </a:r>
          </a:p>
          <a:p>
            <a:pPr algn="ctr"/>
            <a:endParaRPr lang="en-US" sz="2800" dirty="0"/>
          </a:p>
          <a:p>
            <a:pPr marL="457200" indent="-457200">
              <a:buFont typeface="Arial" panose="020B0604020202020204" pitchFamily="34" charset="0"/>
              <a:buChar char="•"/>
            </a:pPr>
            <a:r>
              <a:rPr lang="en-US" sz="2800" dirty="0"/>
              <a:t>Assignment feedback</a:t>
            </a:r>
          </a:p>
          <a:p>
            <a:pPr marL="457200" indent="-457200">
              <a:buFont typeface="Arial" panose="020B0604020202020204" pitchFamily="34" charset="0"/>
              <a:buChar char="•"/>
            </a:pPr>
            <a:r>
              <a:rPr lang="en-US" sz="2800" dirty="0"/>
              <a:t>Current events</a:t>
            </a:r>
          </a:p>
          <a:p>
            <a:pPr marL="457200" indent="-457200">
              <a:buFont typeface="Arial" panose="020B0604020202020204" pitchFamily="34" charset="0"/>
              <a:buChar char="•"/>
            </a:pPr>
            <a:r>
              <a:rPr lang="en-US" sz="2800" dirty="0"/>
              <a:t>Next week</a:t>
            </a:r>
          </a:p>
          <a:p>
            <a:pPr marL="457200" indent="-457200">
              <a:buFont typeface="Arial" panose="020B0604020202020204" pitchFamily="34" charset="0"/>
              <a:buChar char="•"/>
            </a:pPr>
            <a:r>
              <a:rPr lang="en-US" sz="2800" dirty="0"/>
              <a:t>Coming attractions</a:t>
            </a:r>
          </a:p>
          <a:p>
            <a:pPr marL="457200" indent="-457200">
              <a:buFont typeface="Arial" panose="020B0604020202020204" pitchFamily="34" charset="0"/>
              <a:buChar char="•"/>
            </a:pPr>
            <a:r>
              <a:rPr lang="en-US" sz="2800" dirty="0"/>
              <a:t>Questions or comments</a:t>
            </a:r>
          </a:p>
          <a:p>
            <a:pPr marL="457200" indent="-457200">
              <a:buFont typeface="Arial" panose="020B0604020202020204" pitchFamily="34" charset="0"/>
              <a:buChar char="•"/>
            </a:pPr>
            <a:endParaRPr lang="en-US" sz="2800" dirty="0"/>
          </a:p>
          <a:p>
            <a:pPr algn="ctr"/>
            <a:endParaRPr lang="en-US" sz="2800" dirty="0"/>
          </a:p>
          <a:p>
            <a:pPr algn="ctr"/>
            <a:endParaRPr lang="en-US" sz="2800" dirty="0"/>
          </a:p>
          <a:p>
            <a:pPr algn="ctr"/>
            <a:endParaRPr lang="en-US" sz="2800" dirty="0"/>
          </a:p>
          <a:p>
            <a:pPr algn="ctr"/>
            <a:endParaRPr lang="en-US" sz="2800" dirty="0"/>
          </a:p>
        </p:txBody>
      </p:sp>
      <p:sp>
        <p:nvSpPr>
          <p:cNvPr id="4" name="TextBox 3"/>
          <p:cNvSpPr txBox="1"/>
          <p:nvPr/>
        </p:nvSpPr>
        <p:spPr>
          <a:xfrm>
            <a:off x="6003635" y="4055791"/>
            <a:ext cx="184731" cy="1077218"/>
          </a:xfrm>
          <a:prstGeom prst="rect">
            <a:avLst/>
          </a:prstGeom>
          <a:noFill/>
        </p:spPr>
        <p:txBody>
          <a:bodyPr wrap="none" rtlCol="0">
            <a:spAutoFit/>
          </a:bodyPr>
          <a:lstStyle/>
          <a:p>
            <a:pPr algn="ctr"/>
            <a:endParaRPr lang="en-US" sz="3200" dirty="0"/>
          </a:p>
          <a:p>
            <a:pPr algn="ctr"/>
            <a:endParaRPr lang="en-US" sz="3200" dirty="0"/>
          </a:p>
        </p:txBody>
      </p:sp>
    </p:spTree>
    <p:extLst>
      <p:ext uri="{BB962C8B-B14F-4D97-AF65-F5344CB8AC3E}">
        <p14:creationId xmlns:p14="http://schemas.microsoft.com/office/powerpoint/2010/main" val="3053541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0556" y="653237"/>
            <a:ext cx="3395861" cy="523220"/>
          </a:xfrm>
          <a:prstGeom prst="rect">
            <a:avLst/>
          </a:prstGeom>
          <a:noFill/>
        </p:spPr>
        <p:txBody>
          <a:bodyPr wrap="square" rtlCol="0">
            <a:spAutoFit/>
          </a:bodyPr>
          <a:lstStyle/>
          <a:p>
            <a:r>
              <a:rPr lang="en-US" sz="2800" b="1" dirty="0"/>
              <a:t>Assignment feedback</a:t>
            </a:r>
          </a:p>
        </p:txBody>
      </p:sp>
      <p:sp>
        <p:nvSpPr>
          <p:cNvPr id="3" name="TextBox 2">
            <a:extLst>
              <a:ext uri="{FF2B5EF4-FFF2-40B4-BE49-F238E27FC236}">
                <a16:creationId xmlns:a16="http://schemas.microsoft.com/office/drawing/2014/main" id="{DBB1594B-CE2C-4A8A-97D8-E5E3110D28E7}"/>
              </a:ext>
            </a:extLst>
          </p:cNvPr>
          <p:cNvSpPr txBox="1"/>
          <p:nvPr/>
        </p:nvSpPr>
        <p:spPr>
          <a:xfrm>
            <a:off x="1375788" y="1695890"/>
            <a:ext cx="9605395"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t>Now that you are posting assignments on your blogs, I asked you to title the posts with the assignment number and title, for example: “Assignment  20:  Install and play with Audacity ,” but some of you did not do so.  </a:t>
            </a:r>
            <a:r>
              <a:rPr lang="en-US" sz="2400" b="1" dirty="0"/>
              <a:t>I will no longer even look at assignments for which you do not do that.</a:t>
            </a:r>
          </a:p>
          <a:p>
            <a:pPr marL="342900" indent="-342900">
              <a:buFont typeface="Arial" panose="020B0604020202020204" pitchFamily="34" charset="0"/>
              <a:buChar char="•"/>
            </a:pPr>
            <a:r>
              <a:rPr lang="en-US" sz="2400" dirty="0"/>
              <a:t>If you submitted an assignment before last Sunday and did not get credit for it, you should have a comment stating what was wrong. </a:t>
            </a:r>
          </a:p>
          <a:p>
            <a:pPr marL="342900" indent="-342900">
              <a:buFont typeface="Arial" panose="020B0604020202020204" pitchFamily="34" charset="0"/>
              <a:buChar char="•"/>
            </a:pPr>
            <a:r>
              <a:rPr lang="en-US" sz="2400" dirty="0"/>
              <a:t>I added one more audio editing assignment today and that will be the last one of the term.</a:t>
            </a:r>
          </a:p>
          <a:p>
            <a:pPr marL="342900" indent="-342900">
              <a:buFont typeface="Arial" panose="020B0604020202020204" pitchFamily="34" charset="0"/>
              <a:buChar char="•"/>
            </a:pPr>
            <a:r>
              <a:rPr lang="en-US" sz="2400" dirty="0"/>
              <a:t>May 10 is the deadline for posting assignments.</a:t>
            </a:r>
          </a:p>
          <a:p>
            <a:endParaRPr lang="en-US" sz="2400" dirty="0"/>
          </a:p>
        </p:txBody>
      </p:sp>
    </p:spTree>
    <p:extLst>
      <p:ext uri="{BB962C8B-B14F-4D97-AF65-F5344CB8AC3E}">
        <p14:creationId xmlns:p14="http://schemas.microsoft.com/office/powerpoint/2010/main" val="290912533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DBEDB0-07ED-4E23-A4E4-DF248B6C2797}"/>
              </a:ext>
            </a:extLst>
          </p:cNvPr>
          <p:cNvSpPr txBox="1"/>
          <p:nvPr/>
        </p:nvSpPr>
        <p:spPr>
          <a:xfrm>
            <a:off x="4783405" y="1524900"/>
            <a:ext cx="2381036" cy="523220"/>
          </a:xfrm>
          <a:prstGeom prst="rect">
            <a:avLst/>
          </a:prstGeom>
          <a:noFill/>
        </p:spPr>
        <p:txBody>
          <a:bodyPr wrap="none" rtlCol="0">
            <a:spAutoFit/>
          </a:bodyPr>
          <a:lstStyle/>
          <a:p>
            <a:r>
              <a:rPr lang="en-US" sz="2800" b="1" dirty="0"/>
              <a:t>Current events</a:t>
            </a:r>
          </a:p>
        </p:txBody>
      </p:sp>
    </p:spTree>
    <p:extLst>
      <p:ext uri="{BB962C8B-B14F-4D97-AF65-F5344CB8AC3E}">
        <p14:creationId xmlns:p14="http://schemas.microsoft.com/office/powerpoint/2010/main" val="358731786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B0A0CEB0-1966-4264-AA26-41803416D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471" y="805639"/>
            <a:ext cx="6675173" cy="5246722"/>
          </a:xfrm>
          <a:prstGeom prst="rect">
            <a:avLst/>
          </a:prstGeom>
          <a:ln>
            <a:solidFill>
              <a:schemeClr val="tx1">
                <a:lumMod val="50000"/>
                <a:lumOff val="50000"/>
              </a:schemeClr>
            </a:solidFill>
          </a:ln>
        </p:spPr>
      </p:pic>
      <p:sp>
        <p:nvSpPr>
          <p:cNvPr id="6" name="TextBox 5">
            <a:extLst>
              <a:ext uri="{FF2B5EF4-FFF2-40B4-BE49-F238E27FC236}">
                <a16:creationId xmlns:a16="http://schemas.microsoft.com/office/drawing/2014/main" id="{A63DF0DC-EF08-4DB6-A9EB-AAFAF0AA9F6B}"/>
              </a:ext>
            </a:extLst>
          </p:cNvPr>
          <p:cNvSpPr txBox="1"/>
          <p:nvPr/>
        </p:nvSpPr>
        <p:spPr>
          <a:xfrm>
            <a:off x="511646" y="882868"/>
            <a:ext cx="3027688" cy="523220"/>
          </a:xfrm>
          <a:prstGeom prst="rect">
            <a:avLst/>
          </a:prstGeom>
          <a:noFill/>
        </p:spPr>
        <p:txBody>
          <a:bodyPr wrap="none" rtlCol="0">
            <a:spAutoFit/>
          </a:bodyPr>
          <a:lstStyle/>
          <a:p>
            <a:r>
              <a:rPr lang="en-US" sz="2800" b="1" dirty="0"/>
              <a:t>Winners and losers</a:t>
            </a:r>
          </a:p>
        </p:txBody>
      </p:sp>
      <p:sp>
        <p:nvSpPr>
          <p:cNvPr id="7" name="TextBox 6">
            <a:extLst>
              <a:ext uri="{FF2B5EF4-FFF2-40B4-BE49-F238E27FC236}">
                <a16:creationId xmlns:a16="http://schemas.microsoft.com/office/drawing/2014/main" id="{02C841E1-84BD-41F7-AB16-9517F9D1F442}"/>
              </a:ext>
            </a:extLst>
          </p:cNvPr>
          <p:cNvSpPr txBox="1"/>
          <p:nvPr/>
        </p:nvSpPr>
        <p:spPr>
          <a:xfrm>
            <a:off x="511646" y="2380594"/>
            <a:ext cx="2948127" cy="3416320"/>
          </a:xfrm>
          <a:prstGeom prst="rect">
            <a:avLst/>
          </a:prstGeom>
          <a:noFill/>
        </p:spPr>
        <p:txBody>
          <a:bodyPr wrap="square" rtlCol="0">
            <a:spAutoFit/>
          </a:bodyPr>
          <a:lstStyle/>
          <a:p>
            <a:r>
              <a:rPr lang="en-US" sz="2400" dirty="0"/>
              <a:t>How will </a:t>
            </a:r>
          </a:p>
          <a:p>
            <a:endParaRPr lang="en-US" sz="2400" dirty="0"/>
          </a:p>
          <a:p>
            <a:pPr marL="285750" indent="-285750">
              <a:buFont typeface="Arial" panose="020B0604020202020204" pitchFamily="34" charset="0"/>
              <a:buChar char="•"/>
            </a:pPr>
            <a:r>
              <a:rPr lang="en-US" sz="2400" dirty="0"/>
              <a:t>Amazon</a:t>
            </a:r>
          </a:p>
          <a:p>
            <a:pPr marL="285750" indent="-285750">
              <a:buFont typeface="Arial" panose="020B0604020202020204" pitchFamily="34" charset="0"/>
              <a:buChar char="•"/>
            </a:pPr>
            <a:r>
              <a:rPr lang="en-US" sz="2400" dirty="0"/>
              <a:t>Apple</a:t>
            </a:r>
          </a:p>
          <a:p>
            <a:pPr marL="285750" indent="-285750">
              <a:buFont typeface="Arial" panose="020B0604020202020204" pitchFamily="34" charset="0"/>
              <a:buChar char="•"/>
            </a:pPr>
            <a:r>
              <a:rPr lang="en-US" sz="2400" dirty="0"/>
              <a:t>Microsoft</a:t>
            </a:r>
          </a:p>
          <a:p>
            <a:pPr marL="285750" indent="-285750">
              <a:buFont typeface="Arial" panose="020B0604020202020204" pitchFamily="34" charset="0"/>
              <a:buChar char="•"/>
            </a:pPr>
            <a:r>
              <a:rPr lang="en-US" sz="2400" dirty="0"/>
              <a:t>Google</a:t>
            </a:r>
          </a:p>
          <a:p>
            <a:pPr marL="285750" indent="-285750">
              <a:buFont typeface="Arial" panose="020B0604020202020204" pitchFamily="34" charset="0"/>
              <a:buChar char="•"/>
            </a:pPr>
            <a:r>
              <a:rPr lang="en-US" sz="2400" dirty="0"/>
              <a:t>Facebook</a:t>
            </a:r>
          </a:p>
          <a:p>
            <a:endParaRPr lang="en-US" sz="2400" dirty="0"/>
          </a:p>
          <a:p>
            <a:r>
              <a:rPr lang="en-US" sz="2400" dirty="0"/>
              <a:t>do post COVID-19?</a:t>
            </a:r>
          </a:p>
        </p:txBody>
      </p:sp>
    </p:spTree>
    <p:extLst>
      <p:ext uri="{BB962C8B-B14F-4D97-AF65-F5344CB8AC3E}">
        <p14:creationId xmlns:p14="http://schemas.microsoft.com/office/powerpoint/2010/main" val="139718778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AB686D-8D0C-48D8-8DC9-8D6669BAEC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998" y="1267412"/>
            <a:ext cx="4045084" cy="3045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1C6309F-2162-4EAC-B220-1406FDF3833A}"/>
              </a:ext>
            </a:extLst>
          </p:cNvPr>
          <p:cNvPicPr>
            <a:picLocks noChangeAspect="1"/>
          </p:cNvPicPr>
          <p:nvPr/>
        </p:nvPicPr>
        <p:blipFill>
          <a:blip r:embed="rId4"/>
          <a:stretch>
            <a:fillRect/>
          </a:stretch>
        </p:blipFill>
        <p:spPr>
          <a:xfrm>
            <a:off x="5492320" y="1267412"/>
            <a:ext cx="6374284" cy="3045445"/>
          </a:xfrm>
          <a:prstGeom prst="rect">
            <a:avLst/>
          </a:prstGeom>
          <a:ln>
            <a:solidFill>
              <a:schemeClr val="tx1">
                <a:lumMod val="75000"/>
                <a:lumOff val="25000"/>
              </a:schemeClr>
            </a:solidFill>
          </a:ln>
        </p:spPr>
      </p:pic>
      <p:sp>
        <p:nvSpPr>
          <p:cNvPr id="2" name="TextBox 1">
            <a:extLst>
              <a:ext uri="{FF2B5EF4-FFF2-40B4-BE49-F238E27FC236}">
                <a16:creationId xmlns:a16="http://schemas.microsoft.com/office/drawing/2014/main" id="{C6EF7A5B-D898-496A-AEED-F12D7715C7E7}"/>
              </a:ext>
            </a:extLst>
          </p:cNvPr>
          <p:cNvSpPr txBox="1"/>
          <p:nvPr/>
        </p:nvSpPr>
        <p:spPr>
          <a:xfrm>
            <a:off x="431998" y="528915"/>
            <a:ext cx="1568827" cy="523220"/>
          </a:xfrm>
          <a:prstGeom prst="rect">
            <a:avLst/>
          </a:prstGeom>
          <a:noFill/>
        </p:spPr>
        <p:txBody>
          <a:bodyPr wrap="none" rtlCol="0">
            <a:spAutoFit/>
          </a:bodyPr>
          <a:lstStyle/>
          <a:p>
            <a:r>
              <a:rPr lang="en-US" sz="2800" b="1" dirty="0"/>
              <a:t>Old news</a:t>
            </a:r>
          </a:p>
        </p:txBody>
      </p:sp>
      <p:sp>
        <p:nvSpPr>
          <p:cNvPr id="6" name="TextBox 5">
            <a:extLst>
              <a:ext uri="{FF2B5EF4-FFF2-40B4-BE49-F238E27FC236}">
                <a16:creationId xmlns:a16="http://schemas.microsoft.com/office/drawing/2014/main" id="{EE453A1D-6AB0-48D9-AF72-31BC8DC147C8}"/>
              </a:ext>
            </a:extLst>
          </p:cNvPr>
          <p:cNvSpPr txBox="1"/>
          <p:nvPr/>
        </p:nvSpPr>
        <p:spPr>
          <a:xfrm>
            <a:off x="5424695" y="528915"/>
            <a:ext cx="1730602" cy="523220"/>
          </a:xfrm>
          <a:prstGeom prst="rect">
            <a:avLst/>
          </a:prstGeom>
          <a:noFill/>
        </p:spPr>
        <p:txBody>
          <a:bodyPr wrap="none" rtlCol="0">
            <a:spAutoFit/>
          </a:bodyPr>
          <a:lstStyle/>
          <a:p>
            <a:r>
              <a:rPr lang="en-US" sz="2800" b="1" dirty="0"/>
              <a:t>New news</a:t>
            </a:r>
          </a:p>
        </p:txBody>
      </p:sp>
      <p:sp>
        <p:nvSpPr>
          <p:cNvPr id="8" name="Rectangle 7">
            <a:extLst>
              <a:ext uri="{FF2B5EF4-FFF2-40B4-BE49-F238E27FC236}">
                <a16:creationId xmlns:a16="http://schemas.microsoft.com/office/drawing/2014/main" id="{5B4436B1-3DDB-4A42-B26D-28425F2C9134}"/>
              </a:ext>
            </a:extLst>
          </p:cNvPr>
          <p:cNvSpPr/>
          <p:nvPr/>
        </p:nvSpPr>
        <p:spPr>
          <a:xfrm>
            <a:off x="11087283" y="4343468"/>
            <a:ext cx="832810" cy="369332"/>
          </a:xfrm>
          <a:prstGeom prst="rect">
            <a:avLst/>
          </a:prstGeom>
        </p:spPr>
        <p:txBody>
          <a:bodyPr wrap="square">
            <a:spAutoFit/>
          </a:bodyPr>
          <a:lstStyle/>
          <a:p>
            <a:r>
              <a:rPr lang="en-US" dirty="0">
                <a:hlinkClick r:id="rId5"/>
              </a:rPr>
              <a:t>Source</a:t>
            </a:r>
            <a:endParaRPr lang="en-US" dirty="0"/>
          </a:p>
        </p:txBody>
      </p:sp>
      <p:sp>
        <p:nvSpPr>
          <p:cNvPr id="9" name="Rectangle 8">
            <a:extLst>
              <a:ext uri="{FF2B5EF4-FFF2-40B4-BE49-F238E27FC236}">
                <a16:creationId xmlns:a16="http://schemas.microsoft.com/office/drawing/2014/main" id="{A321237F-4EFC-4510-B9FA-E823616191D8}"/>
              </a:ext>
            </a:extLst>
          </p:cNvPr>
          <p:cNvSpPr/>
          <p:nvPr/>
        </p:nvSpPr>
        <p:spPr>
          <a:xfrm>
            <a:off x="337727" y="4343468"/>
            <a:ext cx="1116104" cy="369332"/>
          </a:xfrm>
          <a:prstGeom prst="rect">
            <a:avLst/>
          </a:prstGeom>
        </p:spPr>
        <p:txBody>
          <a:bodyPr wrap="square">
            <a:spAutoFit/>
          </a:bodyPr>
          <a:lstStyle/>
          <a:p>
            <a:r>
              <a:rPr lang="en-US" dirty="0">
                <a:hlinkClick r:id="rId6"/>
              </a:rPr>
              <a:t>Source</a:t>
            </a:r>
            <a:endParaRPr lang="en-US" dirty="0"/>
          </a:p>
        </p:txBody>
      </p:sp>
      <p:sp>
        <p:nvSpPr>
          <p:cNvPr id="5" name="TextBox 4">
            <a:extLst>
              <a:ext uri="{FF2B5EF4-FFF2-40B4-BE49-F238E27FC236}">
                <a16:creationId xmlns:a16="http://schemas.microsoft.com/office/drawing/2014/main" id="{122B61C5-04F4-433E-8E45-EF7257ED4F00}"/>
              </a:ext>
            </a:extLst>
          </p:cNvPr>
          <p:cNvSpPr txBox="1"/>
          <p:nvPr/>
        </p:nvSpPr>
        <p:spPr>
          <a:xfrm>
            <a:off x="337727" y="4986440"/>
            <a:ext cx="3438286" cy="1015663"/>
          </a:xfrm>
          <a:prstGeom prst="rect">
            <a:avLst/>
          </a:prstGeom>
          <a:noFill/>
        </p:spPr>
        <p:txBody>
          <a:bodyPr wrap="square" rtlCol="0">
            <a:spAutoFit/>
          </a:bodyPr>
          <a:lstStyle/>
          <a:p>
            <a:r>
              <a:rPr lang="en-US" sz="2000" dirty="0"/>
              <a:t>A used rocket launches 60 </a:t>
            </a:r>
            <a:r>
              <a:rPr lang="en-US" sz="2000" dirty="0" err="1"/>
              <a:t>Starlink</a:t>
            </a:r>
            <a:r>
              <a:rPr lang="en-US" sz="2000" dirty="0"/>
              <a:t> satellites and lands safely on a barge at sea. </a:t>
            </a:r>
          </a:p>
        </p:txBody>
      </p:sp>
      <p:sp>
        <p:nvSpPr>
          <p:cNvPr id="10" name="TextBox 9">
            <a:extLst>
              <a:ext uri="{FF2B5EF4-FFF2-40B4-BE49-F238E27FC236}">
                <a16:creationId xmlns:a16="http://schemas.microsoft.com/office/drawing/2014/main" id="{72B3D2A7-1BC6-4760-A317-559FFA5E7274}"/>
              </a:ext>
            </a:extLst>
          </p:cNvPr>
          <p:cNvSpPr txBox="1"/>
          <p:nvPr/>
        </p:nvSpPr>
        <p:spPr>
          <a:xfrm>
            <a:off x="5424695" y="4986440"/>
            <a:ext cx="6159898" cy="1015663"/>
          </a:xfrm>
          <a:prstGeom prst="rect">
            <a:avLst/>
          </a:prstGeom>
          <a:noFill/>
        </p:spPr>
        <p:txBody>
          <a:bodyPr wrap="square" rtlCol="0">
            <a:spAutoFit/>
          </a:bodyPr>
          <a:lstStyle/>
          <a:p>
            <a:r>
              <a:rPr lang="en-US" sz="2000" dirty="0"/>
              <a:t>Elon Musk announced the </a:t>
            </a:r>
            <a:r>
              <a:rPr lang="en-US" sz="2000" dirty="0" err="1"/>
              <a:t>Starlink</a:t>
            </a:r>
            <a:r>
              <a:rPr lang="en-US" sz="2000" dirty="0"/>
              <a:t> beta test schedule. In six months, when the public beta begins, they will have over 700 satellites in orbit.</a:t>
            </a:r>
          </a:p>
        </p:txBody>
      </p:sp>
    </p:spTree>
    <p:extLst>
      <p:ext uri="{BB962C8B-B14F-4D97-AF65-F5344CB8AC3E}">
        <p14:creationId xmlns:p14="http://schemas.microsoft.com/office/powerpoint/2010/main" val="16867390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0989" y="809610"/>
            <a:ext cx="7150022" cy="3718012"/>
          </a:xfrm>
          <a:prstGeom prst="rect">
            <a:avLst/>
          </a:prstGeom>
        </p:spPr>
      </p:pic>
      <p:sp>
        <p:nvSpPr>
          <p:cNvPr id="5" name="TextBox 4"/>
          <p:cNvSpPr txBox="1"/>
          <p:nvPr/>
        </p:nvSpPr>
        <p:spPr>
          <a:xfrm>
            <a:off x="1247782" y="5422265"/>
            <a:ext cx="9696437" cy="461665"/>
          </a:xfrm>
          <a:prstGeom prst="rect">
            <a:avLst/>
          </a:prstGeom>
          <a:noFill/>
        </p:spPr>
        <p:txBody>
          <a:bodyPr wrap="none" rtlCol="0">
            <a:spAutoFit/>
          </a:bodyPr>
          <a:lstStyle/>
          <a:p>
            <a:pPr algn="ctr"/>
            <a:r>
              <a:rPr lang="en-US" sz="2400" dirty="0"/>
              <a:t>The orbits of these first satellites are inclined 53 degrees from the equator.</a:t>
            </a:r>
          </a:p>
        </p:txBody>
      </p:sp>
    </p:spTree>
    <p:extLst>
      <p:ext uri="{BB962C8B-B14F-4D97-AF65-F5344CB8AC3E}">
        <p14:creationId xmlns:p14="http://schemas.microsoft.com/office/powerpoint/2010/main" val="383164273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14561" y="1355954"/>
            <a:ext cx="10120760" cy="3448496"/>
            <a:chOff x="871014" y="1514223"/>
            <a:chExt cx="10120760" cy="3448496"/>
          </a:xfrm>
        </p:grpSpPr>
        <p:pic>
          <p:nvPicPr>
            <p:cNvPr id="2" name="Picture 1"/>
            <p:cNvPicPr>
              <a:picLocks noChangeAspect="1"/>
            </p:cNvPicPr>
            <p:nvPr/>
          </p:nvPicPr>
          <p:blipFill>
            <a:blip r:embed="rId3"/>
            <a:stretch>
              <a:fillRect/>
            </a:stretch>
          </p:blipFill>
          <p:spPr>
            <a:xfrm>
              <a:off x="871014" y="1514223"/>
              <a:ext cx="4716326" cy="3448496"/>
            </a:xfrm>
            <a:prstGeom prst="rect">
              <a:avLst/>
            </a:prstGeom>
          </p:spPr>
        </p:pic>
        <p:pic>
          <p:nvPicPr>
            <p:cNvPr id="3" name="Picture 2"/>
            <p:cNvPicPr>
              <a:picLocks noChangeAspect="1"/>
            </p:cNvPicPr>
            <p:nvPr/>
          </p:nvPicPr>
          <p:blipFill>
            <a:blip r:embed="rId4"/>
            <a:stretch>
              <a:fillRect/>
            </a:stretch>
          </p:blipFill>
          <p:spPr>
            <a:xfrm>
              <a:off x="6278336" y="1514223"/>
              <a:ext cx="4713438" cy="3448496"/>
            </a:xfrm>
            <a:prstGeom prst="rect">
              <a:avLst/>
            </a:prstGeom>
          </p:spPr>
        </p:pic>
      </p:grpSp>
      <p:sp>
        <p:nvSpPr>
          <p:cNvPr id="5" name="Rectangle 4"/>
          <p:cNvSpPr/>
          <p:nvPr/>
        </p:nvSpPr>
        <p:spPr>
          <a:xfrm>
            <a:off x="10149203" y="4881717"/>
            <a:ext cx="1086118" cy="430887"/>
          </a:xfrm>
          <a:prstGeom prst="rect">
            <a:avLst/>
          </a:prstGeom>
        </p:spPr>
        <p:txBody>
          <a:bodyPr wrap="square">
            <a:spAutoFit/>
          </a:bodyPr>
          <a:lstStyle/>
          <a:p>
            <a:pPr algn="r"/>
            <a:r>
              <a:rPr lang="en-US" sz="2200" dirty="0">
                <a:hlinkClick r:id="rId5"/>
              </a:rPr>
              <a:t>Source</a:t>
            </a:r>
            <a:endParaRPr lang="en-US" sz="2200" dirty="0"/>
          </a:p>
        </p:txBody>
      </p:sp>
      <p:sp>
        <p:nvSpPr>
          <p:cNvPr id="6" name="TextBox 5"/>
          <p:cNvSpPr txBox="1"/>
          <p:nvPr/>
        </p:nvSpPr>
        <p:spPr>
          <a:xfrm>
            <a:off x="1114561" y="4804450"/>
            <a:ext cx="3530262" cy="430887"/>
          </a:xfrm>
          <a:prstGeom prst="rect">
            <a:avLst/>
          </a:prstGeom>
          <a:noFill/>
        </p:spPr>
        <p:txBody>
          <a:bodyPr wrap="none" rtlCol="0">
            <a:spAutoFit/>
          </a:bodyPr>
          <a:lstStyle/>
          <a:p>
            <a:r>
              <a:rPr lang="en-US" sz="2200" dirty="0"/>
              <a:t>Expected coverage, mid 2020</a:t>
            </a:r>
          </a:p>
        </p:txBody>
      </p:sp>
      <p:sp>
        <p:nvSpPr>
          <p:cNvPr id="7" name="TextBox 6"/>
          <p:cNvSpPr txBox="1"/>
          <p:nvPr/>
        </p:nvSpPr>
        <p:spPr>
          <a:xfrm>
            <a:off x="6527923" y="4804450"/>
            <a:ext cx="3521413" cy="430887"/>
          </a:xfrm>
          <a:prstGeom prst="rect">
            <a:avLst/>
          </a:prstGeom>
          <a:noFill/>
        </p:spPr>
        <p:txBody>
          <a:bodyPr wrap="none" rtlCol="0">
            <a:spAutoFit/>
          </a:bodyPr>
          <a:lstStyle/>
          <a:p>
            <a:r>
              <a:rPr lang="en-US" sz="2200" dirty="0"/>
              <a:t>Expected coverage, late 2020</a:t>
            </a:r>
          </a:p>
        </p:txBody>
      </p:sp>
      <p:sp>
        <p:nvSpPr>
          <p:cNvPr id="8" name="TextBox 7"/>
          <p:cNvSpPr txBox="1"/>
          <p:nvPr/>
        </p:nvSpPr>
        <p:spPr>
          <a:xfrm>
            <a:off x="1108458" y="374546"/>
            <a:ext cx="9040745" cy="461665"/>
          </a:xfrm>
          <a:prstGeom prst="rect">
            <a:avLst/>
          </a:prstGeom>
          <a:noFill/>
        </p:spPr>
        <p:txBody>
          <a:bodyPr wrap="none" rtlCol="0">
            <a:spAutoFit/>
          </a:bodyPr>
          <a:lstStyle/>
          <a:p>
            <a:pPr algn="r"/>
            <a:r>
              <a:rPr lang="en-US" sz="2400" b="1" dirty="0"/>
              <a:t>Simulated coverage of </a:t>
            </a:r>
            <a:r>
              <a:rPr lang="en-US" sz="2400" b="1" dirty="0" err="1"/>
              <a:t>SpaceX’s</a:t>
            </a:r>
            <a:r>
              <a:rPr lang="en-US" sz="2400" b="1" dirty="0"/>
              <a:t> </a:t>
            </a:r>
            <a:r>
              <a:rPr lang="en-US" sz="2400" b="1" dirty="0" err="1"/>
              <a:t>Starlink</a:t>
            </a:r>
            <a:r>
              <a:rPr lang="en-US" sz="2400" b="1" dirty="0"/>
              <a:t> Internet-service constellation</a:t>
            </a:r>
          </a:p>
        </p:txBody>
      </p:sp>
      <p:sp>
        <p:nvSpPr>
          <p:cNvPr id="9" name="TextBox 8"/>
          <p:cNvSpPr txBox="1"/>
          <p:nvPr/>
        </p:nvSpPr>
        <p:spPr>
          <a:xfrm>
            <a:off x="1108458" y="5541868"/>
            <a:ext cx="10239312" cy="769441"/>
          </a:xfrm>
          <a:prstGeom prst="rect">
            <a:avLst/>
          </a:prstGeom>
          <a:noFill/>
        </p:spPr>
        <p:txBody>
          <a:bodyPr wrap="square" rtlCol="0">
            <a:spAutoFit/>
          </a:bodyPr>
          <a:lstStyle/>
          <a:p>
            <a:r>
              <a:rPr lang="en-US" sz="2200" dirty="0"/>
              <a:t>Heaviest coverage will be at 53 degrees latitude, but LA (34 degrees north) will have coverage in 6 months. </a:t>
            </a:r>
          </a:p>
        </p:txBody>
      </p:sp>
    </p:spTree>
    <p:extLst>
      <p:ext uri="{BB962C8B-B14F-4D97-AF65-F5344CB8AC3E}">
        <p14:creationId xmlns:p14="http://schemas.microsoft.com/office/powerpoint/2010/main" val="172252659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DBEDB0-07ED-4E23-A4E4-DF248B6C2797}"/>
              </a:ext>
            </a:extLst>
          </p:cNvPr>
          <p:cNvSpPr txBox="1"/>
          <p:nvPr/>
        </p:nvSpPr>
        <p:spPr>
          <a:xfrm>
            <a:off x="4783405" y="1524900"/>
            <a:ext cx="1769587" cy="523220"/>
          </a:xfrm>
          <a:prstGeom prst="rect">
            <a:avLst/>
          </a:prstGeom>
          <a:noFill/>
        </p:spPr>
        <p:txBody>
          <a:bodyPr wrap="none" rtlCol="0">
            <a:spAutoFit/>
          </a:bodyPr>
          <a:lstStyle/>
          <a:p>
            <a:r>
              <a:rPr lang="en-US" sz="2800" b="1" dirty="0"/>
              <a:t>Next week</a:t>
            </a:r>
          </a:p>
        </p:txBody>
      </p:sp>
      <p:sp>
        <p:nvSpPr>
          <p:cNvPr id="3" name="Rectangle 2">
            <a:extLst>
              <a:ext uri="{FF2B5EF4-FFF2-40B4-BE49-F238E27FC236}">
                <a16:creationId xmlns:a16="http://schemas.microsoft.com/office/drawing/2014/main" id="{D0D91C04-413A-4A30-A00B-F37E09E7F298}"/>
              </a:ext>
            </a:extLst>
          </p:cNvPr>
          <p:cNvSpPr/>
          <p:nvPr/>
        </p:nvSpPr>
        <p:spPr>
          <a:xfrm>
            <a:off x="4063068" y="2644170"/>
            <a:ext cx="4283978" cy="1569660"/>
          </a:xfrm>
          <a:prstGeom prst="rect">
            <a:avLst/>
          </a:prstGeom>
        </p:spPr>
        <p:txBody>
          <a:bodyPr wrap="square">
            <a:spAutoFit/>
          </a:bodyPr>
          <a:lstStyle/>
          <a:p>
            <a:pPr marL="285750" indent="-285750">
              <a:buFont typeface="Arial" panose="020B0604020202020204" pitchFamily="34" charset="0"/>
              <a:buChar char="•"/>
            </a:pPr>
            <a:r>
              <a:rPr lang="en-US" sz="2400" dirty="0"/>
              <a:t>Compression</a:t>
            </a:r>
          </a:p>
          <a:p>
            <a:pPr marL="285750" indent="-285750">
              <a:buFont typeface="Arial" panose="020B0604020202020204" pitchFamily="34" charset="0"/>
              <a:buChar char="•"/>
            </a:pPr>
            <a:r>
              <a:rPr lang="en-US" sz="2400" dirty="0"/>
              <a:t>Internet of things</a:t>
            </a:r>
          </a:p>
          <a:p>
            <a:pPr marL="285750" indent="-285750">
              <a:buFont typeface="Arial" panose="020B0604020202020204" pitchFamily="34" charset="0"/>
              <a:buChar char="•"/>
            </a:pPr>
            <a:r>
              <a:rPr lang="en-US" sz="2400" dirty="0"/>
              <a:t>Analog data</a:t>
            </a:r>
          </a:p>
          <a:p>
            <a:pPr marL="285750" indent="-285750">
              <a:buFont typeface="Arial" panose="020B0604020202020204" pitchFamily="34" charset="0"/>
              <a:buChar char="•"/>
            </a:pPr>
            <a:r>
              <a:rPr lang="en-US" sz="2400" dirty="0"/>
              <a:t>Data + a code =&gt; information</a:t>
            </a:r>
          </a:p>
        </p:txBody>
      </p:sp>
    </p:spTree>
    <p:extLst>
      <p:ext uri="{BB962C8B-B14F-4D97-AF65-F5344CB8AC3E}">
        <p14:creationId xmlns:p14="http://schemas.microsoft.com/office/powerpoint/2010/main" val="404272832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B7012954-F906-4A26-911B-AE550AC17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781" y="1792149"/>
            <a:ext cx="3419475"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a:extLst>
              <a:ext uri="{FF2B5EF4-FFF2-40B4-BE49-F238E27FC236}">
                <a16:creationId xmlns:a16="http://schemas.microsoft.com/office/drawing/2014/main" id="{6584D4BB-172A-4152-9562-951D39E4B7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524" y="1792149"/>
            <a:ext cx="3419475"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6">
            <a:extLst>
              <a:ext uri="{FF2B5EF4-FFF2-40B4-BE49-F238E27FC236}">
                <a16:creationId xmlns:a16="http://schemas.microsoft.com/office/drawing/2014/main" id="{EF70FA34-D3EB-4F3D-9A1F-EDD263C1781A}"/>
              </a:ext>
            </a:extLst>
          </p:cNvPr>
          <p:cNvSpPr>
            <a:spLocks noChangeArrowheads="1"/>
          </p:cNvSpPr>
          <p:nvPr/>
        </p:nvSpPr>
        <p:spPr bwMode="auto">
          <a:xfrm>
            <a:off x="1583579" y="5996117"/>
            <a:ext cx="91527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t>Both have the same number of pixels – explain the loss of information.</a:t>
            </a:r>
          </a:p>
        </p:txBody>
      </p:sp>
      <p:pic>
        <p:nvPicPr>
          <p:cNvPr id="6" name="Picture 7">
            <a:extLst>
              <a:ext uri="{FF2B5EF4-FFF2-40B4-BE49-F238E27FC236}">
                <a16:creationId xmlns:a16="http://schemas.microsoft.com/office/drawing/2014/main" id="{0DF3D57C-0BDC-4825-A9BF-3B8224214A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1524" y="5956990"/>
            <a:ext cx="447586"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E65B87B6-6684-4990-8E84-BF5019706BC1}"/>
              </a:ext>
            </a:extLst>
          </p:cNvPr>
          <p:cNvSpPr txBox="1"/>
          <p:nvPr/>
        </p:nvSpPr>
        <p:spPr>
          <a:xfrm>
            <a:off x="4749606" y="556889"/>
            <a:ext cx="2692788" cy="584775"/>
          </a:xfrm>
          <a:prstGeom prst="rect">
            <a:avLst/>
          </a:prstGeom>
          <a:noFill/>
        </p:spPr>
        <p:txBody>
          <a:bodyPr wrap="none" rtlCol="0">
            <a:spAutoFit/>
          </a:bodyPr>
          <a:lstStyle/>
          <a:p>
            <a:r>
              <a:rPr lang="en-US" sz="3200" dirty="0"/>
              <a:t>90 % reduction</a:t>
            </a:r>
          </a:p>
        </p:txBody>
      </p:sp>
    </p:spTree>
    <p:extLst>
      <p:ext uri="{BB962C8B-B14F-4D97-AF65-F5344CB8AC3E}">
        <p14:creationId xmlns:p14="http://schemas.microsoft.com/office/powerpoint/2010/main" val="348205760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524" y="1792149"/>
            <a:ext cx="3419475"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987746" y="556889"/>
            <a:ext cx="6216510" cy="523220"/>
          </a:xfrm>
          <a:prstGeom prst="rect">
            <a:avLst/>
          </a:prstGeom>
          <a:noFill/>
        </p:spPr>
        <p:txBody>
          <a:bodyPr wrap="none" rtlCol="0">
            <a:spAutoFit/>
          </a:bodyPr>
          <a:lstStyle/>
          <a:p>
            <a:pPr algn="ctr"/>
            <a:r>
              <a:rPr lang="en-US" sz="2800" dirty="0"/>
              <a:t>96% reduction – obvious information loss</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9782" y="1792149"/>
            <a:ext cx="3419475"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6"/>
          <p:cNvSpPr>
            <a:spLocks noChangeArrowheads="1"/>
          </p:cNvSpPr>
          <p:nvPr/>
        </p:nvSpPr>
        <p:spPr bwMode="auto">
          <a:xfrm>
            <a:off x="1583579" y="5996117"/>
            <a:ext cx="91527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t>Both have the same number of pixels – explain the loss of information.</a:t>
            </a:r>
          </a:p>
        </p:txBody>
      </p:sp>
      <p:pic>
        <p:nvPicPr>
          <p:cNvPr id="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1524" y="5956990"/>
            <a:ext cx="447586"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7311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5900" y="545246"/>
            <a:ext cx="3780202" cy="1107996"/>
          </a:xfrm>
          <a:prstGeom prst="rect">
            <a:avLst/>
          </a:prstGeom>
          <a:noFill/>
        </p:spPr>
        <p:txBody>
          <a:bodyPr wrap="none" rtlCol="0">
            <a:spAutoFit/>
          </a:bodyPr>
          <a:lstStyle/>
          <a:p>
            <a:pPr algn="ctr"/>
            <a:r>
              <a:rPr lang="en-US" sz="6600" dirty="0"/>
              <a:t>Discussion</a:t>
            </a:r>
          </a:p>
        </p:txBody>
      </p:sp>
      <p:sp>
        <p:nvSpPr>
          <p:cNvPr id="3" name="TextBox 2"/>
          <p:cNvSpPr txBox="1"/>
          <p:nvPr/>
        </p:nvSpPr>
        <p:spPr>
          <a:xfrm>
            <a:off x="3677167" y="1992716"/>
            <a:ext cx="4837671" cy="1815882"/>
          </a:xfrm>
          <a:prstGeom prst="rect">
            <a:avLst/>
          </a:prstGeom>
          <a:noFill/>
        </p:spPr>
        <p:txBody>
          <a:bodyPr wrap="none" rtlCol="0">
            <a:spAutoFit/>
          </a:bodyPr>
          <a:lstStyle/>
          <a:p>
            <a:pPr algn="ctr"/>
            <a:r>
              <a:rPr lang="en-US" sz="2800" dirty="0"/>
              <a:t>Last week’s class</a:t>
            </a:r>
          </a:p>
          <a:p>
            <a:pPr algn="ctr"/>
            <a:r>
              <a:rPr lang="en-US" sz="2800" dirty="0"/>
              <a:t>Assignment feedback</a:t>
            </a:r>
          </a:p>
          <a:p>
            <a:pPr algn="ctr"/>
            <a:r>
              <a:rPr lang="en-US" sz="2800" dirty="0"/>
              <a:t>Current events</a:t>
            </a:r>
          </a:p>
          <a:p>
            <a:pPr algn="ctr"/>
            <a:r>
              <a:rPr lang="en-US" sz="2800" dirty="0"/>
              <a:t>Anonymous study-habit surveys</a:t>
            </a:r>
          </a:p>
        </p:txBody>
      </p:sp>
      <p:sp>
        <p:nvSpPr>
          <p:cNvPr id="4" name="TextBox 3"/>
          <p:cNvSpPr txBox="1"/>
          <p:nvPr/>
        </p:nvSpPr>
        <p:spPr>
          <a:xfrm>
            <a:off x="5334702" y="4055791"/>
            <a:ext cx="1522597" cy="584775"/>
          </a:xfrm>
          <a:prstGeom prst="rect">
            <a:avLst/>
          </a:prstGeom>
          <a:noFill/>
        </p:spPr>
        <p:txBody>
          <a:bodyPr wrap="none" rtlCol="0">
            <a:spAutoFit/>
          </a:bodyPr>
          <a:lstStyle/>
          <a:p>
            <a:pPr algn="ctr"/>
            <a:r>
              <a:rPr lang="en-US" sz="3200" dirty="0"/>
              <a:t>Week 3 </a:t>
            </a:r>
          </a:p>
        </p:txBody>
      </p:sp>
    </p:spTree>
    <p:extLst>
      <p:ext uri="{BB962C8B-B14F-4D97-AF65-F5344CB8AC3E}">
        <p14:creationId xmlns:p14="http://schemas.microsoft.com/office/powerpoint/2010/main" val="324587550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orj_mona_li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329" y="1692593"/>
            <a:ext cx="1733550" cy="1404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40" name="Picture 4" descr="fil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1085" y="3924494"/>
            <a:ext cx="1639887" cy="1503362"/>
          </a:xfrm>
          <a:prstGeom prst="rect">
            <a:avLst/>
          </a:prstGeom>
          <a:noFill/>
          <a:extLst>
            <a:ext uri="{909E8E84-426E-40DD-AFC4-6F175D3DCCD1}">
              <a14:hiddenFill xmlns:a14="http://schemas.microsoft.com/office/drawing/2010/main">
                <a:solidFill>
                  <a:srgbClr val="FFFFFF"/>
                </a:solidFill>
              </a14:hiddenFill>
            </a:ext>
          </a:extLst>
        </p:spPr>
      </p:pic>
      <p:pic>
        <p:nvPicPr>
          <p:cNvPr id="39944" name="Picture 8" descr="mus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4647" y="3743519"/>
            <a:ext cx="1644650" cy="1644650"/>
          </a:xfrm>
          <a:prstGeom prst="rect">
            <a:avLst/>
          </a:prstGeom>
          <a:noFill/>
          <a:extLst>
            <a:ext uri="{909E8E84-426E-40DD-AFC4-6F175D3DCCD1}">
              <a14:hiddenFill xmlns:a14="http://schemas.microsoft.com/office/drawing/2010/main">
                <a:solidFill>
                  <a:srgbClr val="FFFFFF"/>
                </a:solidFill>
              </a14:hiddenFill>
            </a:ext>
          </a:extLst>
        </p:spPr>
      </p:pic>
      <p:pic>
        <p:nvPicPr>
          <p:cNvPr id="3994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566" y="3817494"/>
            <a:ext cx="2268538" cy="1400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6" name="Text Box 10"/>
          <p:cNvSpPr txBox="1">
            <a:spLocks noChangeArrowheads="1"/>
          </p:cNvSpPr>
          <p:nvPr/>
        </p:nvSpPr>
        <p:spPr bwMode="auto">
          <a:xfrm>
            <a:off x="1524000" y="315914"/>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dirty="0"/>
              <a:t>All files can be compressed</a:t>
            </a:r>
          </a:p>
        </p:txBody>
      </p:sp>
      <p:sp>
        <p:nvSpPr>
          <p:cNvPr id="39947" name="Text Box 11"/>
          <p:cNvSpPr txBox="1">
            <a:spLocks noChangeArrowheads="1"/>
          </p:cNvSpPr>
          <p:nvPr/>
        </p:nvSpPr>
        <p:spPr bwMode="auto">
          <a:xfrm>
            <a:off x="857566" y="1230631"/>
            <a:ext cx="8237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Image</a:t>
            </a:r>
          </a:p>
        </p:txBody>
      </p:sp>
      <p:sp>
        <p:nvSpPr>
          <p:cNvPr id="39948" name="Text Box 12"/>
          <p:cNvSpPr txBox="1">
            <a:spLocks noChangeArrowheads="1"/>
          </p:cNvSpPr>
          <p:nvPr/>
        </p:nvSpPr>
        <p:spPr bwMode="auto">
          <a:xfrm>
            <a:off x="854391" y="3385693"/>
            <a:ext cx="60920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Text</a:t>
            </a:r>
          </a:p>
        </p:txBody>
      </p:sp>
      <p:sp>
        <p:nvSpPr>
          <p:cNvPr id="39951" name="Text Box 15"/>
          <p:cNvSpPr txBox="1">
            <a:spLocks noChangeArrowheads="1"/>
          </p:cNvSpPr>
          <p:nvPr/>
        </p:nvSpPr>
        <p:spPr bwMode="auto">
          <a:xfrm>
            <a:off x="9235062" y="1239689"/>
            <a:ext cx="10759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Numeric</a:t>
            </a:r>
          </a:p>
        </p:txBody>
      </p:sp>
      <p:sp>
        <p:nvSpPr>
          <p:cNvPr id="39952" name="Text Box 16"/>
          <p:cNvSpPr txBox="1">
            <a:spLocks noChangeArrowheads="1"/>
          </p:cNvSpPr>
          <p:nvPr/>
        </p:nvSpPr>
        <p:spPr bwMode="auto">
          <a:xfrm>
            <a:off x="5176873" y="3479994"/>
            <a:ext cx="7970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Audio</a:t>
            </a:r>
          </a:p>
        </p:txBody>
      </p:sp>
      <p:sp>
        <p:nvSpPr>
          <p:cNvPr id="39953" name="Text Box 17"/>
          <p:cNvSpPr txBox="1">
            <a:spLocks noChangeArrowheads="1"/>
          </p:cNvSpPr>
          <p:nvPr/>
        </p:nvSpPr>
        <p:spPr bwMode="auto">
          <a:xfrm>
            <a:off x="9314260" y="3479994"/>
            <a:ext cx="7873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Video</a:t>
            </a:r>
          </a:p>
        </p:txBody>
      </p:sp>
      <p:pic>
        <p:nvPicPr>
          <p:cNvPr id="39954"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31888" y="1703240"/>
            <a:ext cx="2270125"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77396" y="5984372"/>
            <a:ext cx="4069256" cy="400110"/>
          </a:xfrm>
          <a:prstGeom prst="rect">
            <a:avLst/>
          </a:prstGeom>
          <a:noFill/>
        </p:spPr>
        <p:txBody>
          <a:bodyPr wrap="none" rtlCol="0">
            <a:spAutoFit/>
          </a:bodyPr>
          <a:lstStyle/>
          <a:p>
            <a:r>
              <a:rPr lang="en-US" sz="2000" dirty="0"/>
              <a:t>Which require </a:t>
            </a:r>
            <a:r>
              <a:rPr lang="en-US" sz="2000" b="1" dirty="0"/>
              <a:t>lossless</a:t>
            </a:r>
            <a:r>
              <a:rPr lang="en-US" sz="2000" dirty="0"/>
              <a:t> compression? </a:t>
            </a:r>
          </a:p>
        </p:txBody>
      </p:sp>
      <p:pic>
        <p:nvPicPr>
          <p:cNvPr id="14"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566" y="5984372"/>
            <a:ext cx="419830" cy="41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2C562281-C0C6-4592-BF58-9556618D0B20}"/>
              </a:ext>
            </a:extLst>
          </p:cNvPr>
          <p:cNvPicPr>
            <a:picLocks noChangeAspect="1"/>
          </p:cNvPicPr>
          <p:nvPr/>
        </p:nvPicPr>
        <p:blipFill>
          <a:blip r:embed="rId9"/>
          <a:stretch>
            <a:fillRect/>
          </a:stretch>
        </p:blipFill>
        <p:spPr>
          <a:xfrm>
            <a:off x="5154647" y="1984018"/>
            <a:ext cx="2648319" cy="1071712"/>
          </a:xfrm>
          <a:prstGeom prst="rect">
            <a:avLst/>
          </a:prstGeom>
        </p:spPr>
      </p:pic>
      <p:sp>
        <p:nvSpPr>
          <p:cNvPr id="16" name="Text Box 16">
            <a:extLst>
              <a:ext uri="{FF2B5EF4-FFF2-40B4-BE49-F238E27FC236}">
                <a16:creationId xmlns:a16="http://schemas.microsoft.com/office/drawing/2014/main" id="{023E5732-FB14-4E2F-AC4F-D1271EBA8669}"/>
              </a:ext>
            </a:extLst>
          </p:cNvPr>
          <p:cNvSpPr txBox="1">
            <a:spLocks noChangeArrowheads="1"/>
          </p:cNvSpPr>
          <p:nvPr/>
        </p:nvSpPr>
        <p:spPr bwMode="auto">
          <a:xfrm>
            <a:off x="5154647" y="1573668"/>
            <a:ext cx="1071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Program</a:t>
            </a:r>
          </a:p>
        </p:txBody>
      </p:sp>
    </p:spTree>
    <p:extLst>
      <p:ext uri="{BB962C8B-B14F-4D97-AF65-F5344CB8AC3E}">
        <p14:creationId xmlns:p14="http://schemas.microsoft.com/office/powerpoint/2010/main" val="236202893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18957" y="1411110"/>
            <a:ext cx="2988108" cy="3526972"/>
          </a:xfrm>
        </p:spPr>
        <p:txBody>
          <a:bodyPr>
            <a:noAutofit/>
          </a:bodyPr>
          <a:lstStyle/>
          <a:p>
            <a:pPr algn="l"/>
            <a:r>
              <a:rPr lang="en-US" sz="2800" b="1" dirty="0"/>
              <a:t>The Internet of things </a:t>
            </a:r>
            <a:br>
              <a:rPr lang="en-US" sz="2800" dirty="0"/>
            </a:br>
            <a:br>
              <a:rPr lang="en-US" sz="2800" dirty="0"/>
            </a:br>
            <a:br>
              <a:rPr lang="en-US" sz="2800" dirty="0"/>
            </a:br>
            <a:br>
              <a:rPr lang="en-US" sz="2800" dirty="0"/>
            </a:br>
            <a:br>
              <a:rPr lang="en-US" sz="2800" dirty="0"/>
            </a:br>
            <a:br>
              <a:rPr lang="en-US" sz="2800" dirty="0"/>
            </a:br>
            <a:br>
              <a:rPr lang="en-US" sz="2800" dirty="0"/>
            </a:br>
            <a:r>
              <a:rPr lang="en-US" sz="2800" dirty="0"/>
              <a:t>Input and output to and from things, not people</a:t>
            </a:r>
          </a:p>
        </p:txBody>
      </p:sp>
      <p:grpSp>
        <p:nvGrpSpPr>
          <p:cNvPr id="2" name="Group 1"/>
          <p:cNvGrpSpPr/>
          <p:nvPr/>
        </p:nvGrpSpPr>
        <p:grpSpPr>
          <a:xfrm>
            <a:off x="3887615" y="908378"/>
            <a:ext cx="7715142" cy="4737100"/>
            <a:chOff x="374542" y="990600"/>
            <a:chExt cx="8382000" cy="5486400"/>
          </a:xfrm>
        </p:grpSpPr>
        <p:sp>
          <p:nvSpPr>
            <p:cNvPr id="70659" name="Rectangle 3"/>
            <p:cNvSpPr>
              <a:spLocks noChangeArrowheads="1"/>
            </p:cNvSpPr>
            <p:nvPr/>
          </p:nvSpPr>
          <p:spPr bwMode="auto">
            <a:xfrm>
              <a:off x="2812942" y="2514600"/>
              <a:ext cx="35052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Memory</a:t>
              </a:r>
            </a:p>
            <a:p>
              <a:pPr algn="ctr"/>
              <a:r>
                <a:rPr lang="en-US" sz="2000" dirty="0"/>
                <a:t>(ROM or RAM)</a:t>
              </a:r>
            </a:p>
          </p:txBody>
        </p:sp>
        <p:sp>
          <p:nvSpPr>
            <p:cNvPr id="70660" name="Rectangle 4"/>
            <p:cNvSpPr>
              <a:spLocks noChangeArrowheads="1"/>
            </p:cNvSpPr>
            <p:nvPr/>
          </p:nvSpPr>
          <p:spPr bwMode="auto">
            <a:xfrm>
              <a:off x="2812942" y="990600"/>
              <a:ext cx="3505200" cy="914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CPU</a:t>
              </a:r>
            </a:p>
          </p:txBody>
        </p:sp>
        <p:sp>
          <p:nvSpPr>
            <p:cNvPr id="70662" name="Rectangle 6"/>
            <p:cNvSpPr>
              <a:spLocks noChangeArrowheads="1"/>
            </p:cNvSpPr>
            <p:nvPr/>
          </p:nvSpPr>
          <p:spPr bwMode="auto">
            <a:xfrm>
              <a:off x="2812942" y="4800600"/>
              <a:ext cx="35052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Storage devices</a:t>
              </a:r>
            </a:p>
            <a:p>
              <a:pPr algn="ctr"/>
              <a:r>
                <a:rPr lang="en-US" sz="2000" dirty="0"/>
                <a:t>(programs and data)</a:t>
              </a:r>
            </a:p>
          </p:txBody>
        </p:sp>
        <p:sp>
          <p:nvSpPr>
            <p:cNvPr id="70663" name="Rectangle 7"/>
            <p:cNvSpPr>
              <a:spLocks noChangeArrowheads="1"/>
            </p:cNvSpPr>
            <p:nvPr/>
          </p:nvSpPr>
          <p:spPr bwMode="auto">
            <a:xfrm>
              <a:off x="374542" y="2514600"/>
              <a:ext cx="18288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Input</a:t>
              </a:r>
            </a:p>
            <a:p>
              <a:pPr algn="ctr"/>
              <a:r>
                <a:rPr lang="en-US" sz="2000" dirty="0"/>
                <a:t>Devices</a:t>
              </a:r>
            </a:p>
            <a:p>
              <a:pPr algn="ctr"/>
              <a:r>
                <a:rPr lang="en-US" sz="2000" dirty="0"/>
                <a:t>(sensors)</a:t>
              </a:r>
            </a:p>
          </p:txBody>
        </p:sp>
        <p:sp>
          <p:nvSpPr>
            <p:cNvPr id="70664" name="Rectangle 8"/>
            <p:cNvSpPr>
              <a:spLocks noChangeArrowheads="1"/>
            </p:cNvSpPr>
            <p:nvPr/>
          </p:nvSpPr>
          <p:spPr bwMode="auto">
            <a:xfrm>
              <a:off x="6927742" y="2514600"/>
              <a:ext cx="18288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Output</a:t>
              </a:r>
            </a:p>
            <a:p>
              <a:pPr algn="ctr"/>
              <a:r>
                <a:rPr lang="en-US" sz="2000" dirty="0"/>
                <a:t>Devices</a:t>
              </a:r>
            </a:p>
            <a:p>
              <a:pPr algn="ctr"/>
              <a:r>
                <a:rPr lang="en-US" sz="2000"/>
                <a:t>(effectors)</a:t>
              </a:r>
              <a:endParaRPr lang="en-US" sz="2000" dirty="0"/>
            </a:p>
          </p:txBody>
        </p:sp>
        <p:sp>
          <p:nvSpPr>
            <p:cNvPr id="70672" name="Line 16"/>
            <p:cNvSpPr>
              <a:spLocks noChangeShapeType="1"/>
            </p:cNvSpPr>
            <p:nvPr/>
          </p:nvSpPr>
          <p:spPr bwMode="auto">
            <a:xfrm>
              <a:off x="4565542" y="4191000"/>
              <a:ext cx="0" cy="609600"/>
            </a:xfrm>
            <a:prstGeom prst="line">
              <a:avLst/>
            </a:prstGeom>
            <a:noFill/>
            <a:ln w="508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0673" name="Line 17"/>
            <p:cNvSpPr>
              <a:spLocks noChangeShapeType="1"/>
            </p:cNvSpPr>
            <p:nvPr/>
          </p:nvSpPr>
          <p:spPr bwMode="auto">
            <a:xfrm>
              <a:off x="4565542" y="1905000"/>
              <a:ext cx="0" cy="609600"/>
            </a:xfrm>
            <a:prstGeom prst="line">
              <a:avLst/>
            </a:prstGeom>
            <a:noFill/>
            <a:ln w="508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0674" name="Line 18"/>
            <p:cNvSpPr>
              <a:spLocks noChangeShapeType="1"/>
            </p:cNvSpPr>
            <p:nvPr/>
          </p:nvSpPr>
          <p:spPr bwMode="auto">
            <a:xfrm>
              <a:off x="2203342" y="3352800"/>
              <a:ext cx="609600" cy="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0675" name="Line 19"/>
            <p:cNvSpPr>
              <a:spLocks noChangeShapeType="1"/>
            </p:cNvSpPr>
            <p:nvPr/>
          </p:nvSpPr>
          <p:spPr bwMode="auto">
            <a:xfrm>
              <a:off x="6318142" y="3352800"/>
              <a:ext cx="609600" cy="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extLst>
      <p:ext uri="{BB962C8B-B14F-4D97-AF65-F5344CB8AC3E}">
        <p14:creationId xmlns:p14="http://schemas.microsoft.com/office/powerpoint/2010/main" val="92784505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4" y="1811338"/>
            <a:ext cx="6048375"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1" name="Text Box 3"/>
          <p:cNvSpPr txBox="1">
            <a:spLocks noChangeArrowheads="1"/>
          </p:cNvSpPr>
          <p:nvPr/>
        </p:nvSpPr>
        <p:spPr bwMode="auto">
          <a:xfrm>
            <a:off x="1524000" y="5469341"/>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dirty="0">
                <a:hlinkClick r:id="rId4"/>
              </a:rPr>
              <a:t>http://som.csudh.edu/fac/lpress/presentations/clocks/clocks.html</a:t>
            </a:r>
            <a:endParaRPr lang="en-US" sz="2000" dirty="0"/>
          </a:p>
          <a:p>
            <a:pPr algn="ctr"/>
            <a:endParaRPr lang="en-US" sz="2000" dirty="0"/>
          </a:p>
        </p:txBody>
      </p:sp>
      <p:sp>
        <p:nvSpPr>
          <p:cNvPr id="89093" name="Text Box 5"/>
          <p:cNvSpPr txBox="1">
            <a:spLocks noChangeArrowheads="1"/>
          </p:cNvSpPr>
          <p:nvPr/>
        </p:nvSpPr>
        <p:spPr bwMode="auto">
          <a:xfrm>
            <a:off x="3750913" y="694560"/>
            <a:ext cx="495052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000" dirty="0"/>
              <a:t>Which clock is digital? Analog?</a:t>
            </a:r>
          </a:p>
        </p:txBody>
      </p:sp>
      <p:pic>
        <p:nvPicPr>
          <p:cNvPr id="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9334" y="5382705"/>
            <a:ext cx="628490" cy="62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62717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1585" y="2388396"/>
            <a:ext cx="4789901" cy="3539430"/>
          </a:xfrm>
          <a:prstGeom prst="rect">
            <a:avLst/>
          </a:prstGeom>
          <a:noFill/>
        </p:spPr>
        <p:txBody>
          <a:bodyPr wrap="square" rtlCol="0">
            <a:spAutoFit/>
          </a:bodyPr>
          <a:lstStyle/>
          <a:p>
            <a:r>
              <a:rPr lang="en-US" sz="2800" dirty="0"/>
              <a:t>What is the temperature in this room right now?</a:t>
            </a:r>
          </a:p>
          <a:p>
            <a:endParaRPr lang="en-US" sz="2800" dirty="0"/>
          </a:p>
          <a:p>
            <a:r>
              <a:rPr lang="en-US" sz="2800" dirty="0"/>
              <a:t>Is it 70 degrees? 70.1? 70.12? 70.12567854? You get the idea.</a:t>
            </a:r>
          </a:p>
          <a:p>
            <a:endParaRPr lang="en-US" sz="2800" dirty="0"/>
          </a:p>
          <a:p>
            <a:r>
              <a:rPr lang="en-US" sz="2800" dirty="0"/>
              <a:t>What will happen if I turn the heater on?</a:t>
            </a:r>
          </a:p>
        </p:txBody>
      </p:sp>
      <p:pic>
        <p:nvPicPr>
          <p:cNvPr id="3" name="Picture 2"/>
          <p:cNvPicPr>
            <a:picLocks noChangeAspect="1"/>
          </p:cNvPicPr>
          <p:nvPr/>
        </p:nvPicPr>
        <p:blipFill>
          <a:blip r:embed="rId3"/>
          <a:stretch>
            <a:fillRect/>
          </a:stretch>
        </p:blipFill>
        <p:spPr>
          <a:xfrm>
            <a:off x="8511593" y="602485"/>
            <a:ext cx="1625928" cy="5545573"/>
          </a:xfrm>
          <a:prstGeom prst="rect">
            <a:avLst/>
          </a:prstGeom>
        </p:spPr>
      </p:pic>
      <p:pic>
        <p:nvPicPr>
          <p:cNvPr id="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3094" y="2533609"/>
            <a:ext cx="628490" cy="62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3094" y="5163687"/>
            <a:ext cx="628490" cy="62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961831" y="753314"/>
            <a:ext cx="3261318" cy="1384995"/>
          </a:xfrm>
          <a:prstGeom prst="rect">
            <a:avLst/>
          </a:prstGeom>
          <a:noFill/>
        </p:spPr>
        <p:txBody>
          <a:bodyPr wrap="square" rtlCol="0">
            <a:spAutoFit/>
          </a:bodyPr>
          <a:lstStyle/>
          <a:p>
            <a:r>
              <a:rPr lang="en-US" sz="2800" b="1" dirty="0"/>
              <a:t>Analog data is continuous, not discrete.</a:t>
            </a:r>
          </a:p>
        </p:txBody>
      </p:sp>
    </p:spTree>
    <p:extLst>
      <p:ext uri="{BB962C8B-B14F-4D97-AF65-F5344CB8AC3E}">
        <p14:creationId xmlns:p14="http://schemas.microsoft.com/office/powerpoint/2010/main" val="298204044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692" y="3405533"/>
            <a:ext cx="117157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9" name="Text Box 3"/>
          <p:cNvSpPr txBox="1">
            <a:spLocks noChangeArrowheads="1"/>
          </p:cNvSpPr>
          <p:nvPr/>
        </p:nvSpPr>
        <p:spPr bwMode="auto">
          <a:xfrm>
            <a:off x="1561359" y="76982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b="1" dirty="0"/>
              <a:t>A digital clock</a:t>
            </a:r>
          </a:p>
        </p:txBody>
      </p:sp>
      <p:cxnSp>
        <p:nvCxnSpPr>
          <p:cNvPr id="3" name="Straight Arrow Connector 2"/>
          <p:cNvCxnSpPr>
            <a:stCxn id="15" idx="2"/>
          </p:cNvCxnSpPr>
          <p:nvPr/>
        </p:nvCxnSpPr>
        <p:spPr>
          <a:xfrm flipV="1">
            <a:off x="2269329" y="2366973"/>
            <a:ext cx="7732083" cy="34093"/>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 Box 2"/>
          <p:cNvSpPr txBox="1">
            <a:spLocks noChangeArrowheads="1"/>
          </p:cNvSpPr>
          <p:nvPr/>
        </p:nvSpPr>
        <p:spPr bwMode="auto">
          <a:xfrm>
            <a:off x="2021020" y="2717885"/>
            <a:ext cx="6527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600" dirty="0"/>
              <a:t>00</a:t>
            </a:r>
          </a:p>
        </p:txBody>
      </p:sp>
      <p:sp>
        <p:nvSpPr>
          <p:cNvPr id="9" name="Text Box 2"/>
          <p:cNvSpPr txBox="1">
            <a:spLocks noChangeArrowheads="1"/>
          </p:cNvSpPr>
          <p:nvPr/>
        </p:nvSpPr>
        <p:spPr bwMode="auto">
          <a:xfrm>
            <a:off x="5239437" y="2717883"/>
            <a:ext cx="6527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600" dirty="0"/>
              <a:t>02</a:t>
            </a:r>
          </a:p>
        </p:txBody>
      </p:sp>
      <p:sp>
        <p:nvSpPr>
          <p:cNvPr id="10" name="Text Box 2"/>
          <p:cNvSpPr txBox="1">
            <a:spLocks noChangeArrowheads="1"/>
          </p:cNvSpPr>
          <p:nvPr/>
        </p:nvSpPr>
        <p:spPr bwMode="auto">
          <a:xfrm>
            <a:off x="3645675" y="2717884"/>
            <a:ext cx="6527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600" dirty="0"/>
              <a:t>01</a:t>
            </a:r>
          </a:p>
        </p:txBody>
      </p:sp>
      <p:sp>
        <p:nvSpPr>
          <p:cNvPr id="11" name="Text Box 2"/>
          <p:cNvSpPr txBox="1">
            <a:spLocks noChangeArrowheads="1"/>
          </p:cNvSpPr>
          <p:nvPr/>
        </p:nvSpPr>
        <p:spPr bwMode="auto">
          <a:xfrm>
            <a:off x="6892005" y="2717882"/>
            <a:ext cx="6527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600" dirty="0"/>
              <a:t>03</a:t>
            </a:r>
          </a:p>
        </p:txBody>
      </p:sp>
      <p:sp>
        <p:nvSpPr>
          <p:cNvPr id="6" name="Oval 5"/>
          <p:cNvSpPr/>
          <p:nvPr/>
        </p:nvSpPr>
        <p:spPr>
          <a:xfrm>
            <a:off x="7140314" y="2323351"/>
            <a:ext cx="156127" cy="1561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893984" y="2323351"/>
            <a:ext cx="156127" cy="1561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269329" y="2323002"/>
            <a:ext cx="156127" cy="1561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669329" y="2323351"/>
            <a:ext cx="156127" cy="1561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487746" y="2323351"/>
            <a:ext cx="156127" cy="1561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2"/>
          <p:cNvSpPr txBox="1">
            <a:spLocks noChangeArrowheads="1"/>
          </p:cNvSpPr>
          <p:nvPr/>
        </p:nvSpPr>
        <p:spPr bwMode="auto">
          <a:xfrm>
            <a:off x="8421020" y="2717885"/>
            <a:ext cx="6527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600" dirty="0"/>
              <a:t>04</a:t>
            </a:r>
          </a:p>
        </p:txBody>
      </p:sp>
      <p:sp>
        <p:nvSpPr>
          <p:cNvPr id="22" name="Text Box 2"/>
          <p:cNvSpPr txBox="1">
            <a:spLocks noChangeArrowheads="1"/>
          </p:cNvSpPr>
          <p:nvPr/>
        </p:nvSpPr>
        <p:spPr bwMode="auto">
          <a:xfrm>
            <a:off x="9426214" y="2552390"/>
            <a:ext cx="57419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4400" dirty="0"/>
              <a:t>…</a:t>
            </a:r>
          </a:p>
        </p:txBody>
      </p:sp>
      <p:cxnSp>
        <p:nvCxnSpPr>
          <p:cNvPr id="25" name="Straight Arrow Connector 24"/>
          <p:cNvCxnSpPr/>
          <p:nvPr/>
        </p:nvCxnSpPr>
        <p:spPr>
          <a:xfrm flipV="1">
            <a:off x="4740480" y="2479477"/>
            <a:ext cx="0" cy="1317266"/>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8" name="Text Box 2"/>
          <p:cNvSpPr txBox="1">
            <a:spLocks noChangeArrowheads="1"/>
          </p:cNvSpPr>
          <p:nvPr/>
        </p:nvSpPr>
        <p:spPr bwMode="auto">
          <a:xfrm>
            <a:off x="4121561" y="3796744"/>
            <a:ext cx="123783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600" dirty="0"/>
              <a:t>01.49</a:t>
            </a:r>
          </a:p>
        </p:txBody>
      </p:sp>
      <p:sp>
        <p:nvSpPr>
          <p:cNvPr id="2" name="TextBox 1"/>
          <p:cNvSpPr txBox="1"/>
          <p:nvPr/>
        </p:nvSpPr>
        <p:spPr>
          <a:xfrm>
            <a:off x="2021019" y="5463924"/>
            <a:ext cx="8370946" cy="523220"/>
          </a:xfrm>
          <a:prstGeom prst="rect">
            <a:avLst/>
          </a:prstGeom>
          <a:noFill/>
        </p:spPr>
        <p:txBody>
          <a:bodyPr wrap="none" rtlCol="0">
            <a:spAutoFit/>
          </a:bodyPr>
          <a:lstStyle/>
          <a:p>
            <a:r>
              <a:rPr lang="en-US" sz="2800" dirty="0"/>
              <a:t>It reads 12:00, 12:01. 12:02, 12:03, etc. Never 12:0149.  </a:t>
            </a:r>
          </a:p>
        </p:txBody>
      </p:sp>
    </p:spTree>
    <p:extLst>
      <p:ext uri="{BB962C8B-B14F-4D97-AF65-F5344CB8AC3E}">
        <p14:creationId xmlns:p14="http://schemas.microsoft.com/office/powerpoint/2010/main" val="366608616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740325-212A-44B7-B0D0-66EA019BB230}"/>
              </a:ext>
            </a:extLst>
          </p:cNvPr>
          <p:cNvSpPr txBox="1"/>
          <p:nvPr/>
        </p:nvSpPr>
        <p:spPr>
          <a:xfrm>
            <a:off x="1293435" y="1283515"/>
            <a:ext cx="9703362" cy="523220"/>
          </a:xfrm>
          <a:prstGeom prst="rect">
            <a:avLst/>
          </a:prstGeom>
          <a:noFill/>
        </p:spPr>
        <p:txBody>
          <a:bodyPr wrap="none" rtlCol="0">
            <a:spAutoFit/>
          </a:bodyPr>
          <a:lstStyle/>
          <a:p>
            <a:r>
              <a:rPr lang="en-US" sz="2800" b="1" dirty="0"/>
              <a:t>The world is analog, and today’s computers process digital data.</a:t>
            </a:r>
          </a:p>
        </p:txBody>
      </p:sp>
    </p:spTree>
    <p:extLst>
      <p:ext uri="{BB962C8B-B14F-4D97-AF65-F5344CB8AC3E}">
        <p14:creationId xmlns:p14="http://schemas.microsoft.com/office/powerpoint/2010/main" val="102599289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3" descr="Microphone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930" y="2389669"/>
            <a:ext cx="1117600" cy="663575"/>
          </a:xfrm>
          <a:prstGeom prst="rect">
            <a:avLst/>
          </a:prstGeom>
          <a:noFill/>
          <a:extLst>
            <a:ext uri="{909E8E84-426E-40DD-AFC4-6F175D3DCCD1}">
              <a14:hiddenFill xmlns:a14="http://schemas.microsoft.com/office/drawing/2010/main">
                <a:solidFill>
                  <a:srgbClr val="FFFFFF"/>
                </a:solidFill>
              </a14:hiddenFill>
            </a:ext>
          </a:extLst>
        </p:spPr>
      </p:pic>
      <p:pic>
        <p:nvPicPr>
          <p:cNvPr id="91140" name="Picture 4" descr="Loud Speak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3175" y="4784942"/>
            <a:ext cx="895350" cy="882650"/>
          </a:xfrm>
          <a:prstGeom prst="rect">
            <a:avLst/>
          </a:prstGeom>
          <a:noFill/>
          <a:extLst>
            <a:ext uri="{909E8E84-426E-40DD-AFC4-6F175D3DCCD1}">
              <a14:hiddenFill xmlns:a14="http://schemas.microsoft.com/office/drawing/2010/main">
                <a:solidFill>
                  <a:srgbClr val="FFFFFF"/>
                </a:solidFill>
              </a14:hiddenFill>
            </a:ext>
          </a:extLst>
        </p:spPr>
      </p:pic>
      <p:sp>
        <p:nvSpPr>
          <p:cNvPr id="91141" name="Text Box 5"/>
          <p:cNvSpPr txBox="1">
            <a:spLocks noChangeArrowheads="1"/>
          </p:cNvSpPr>
          <p:nvPr/>
        </p:nvSpPr>
        <p:spPr bwMode="auto">
          <a:xfrm>
            <a:off x="6006042" y="2191232"/>
            <a:ext cx="1255713" cy="92868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t>Analog to digital converter</a:t>
            </a:r>
          </a:p>
        </p:txBody>
      </p:sp>
      <p:sp>
        <p:nvSpPr>
          <p:cNvPr id="91145" name="Text Box 9"/>
          <p:cNvSpPr txBox="1">
            <a:spLocks noChangeArrowheads="1"/>
          </p:cNvSpPr>
          <p:nvPr/>
        </p:nvSpPr>
        <p:spPr bwMode="auto">
          <a:xfrm>
            <a:off x="5035551" y="4753457"/>
            <a:ext cx="1255713" cy="92868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t>Digital to analog converter</a:t>
            </a:r>
          </a:p>
        </p:txBody>
      </p:sp>
      <p:sp>
        <p:nvSpPr>
          <p:cNvPr id="91148" name="Text Box 12"/>
          <p:cNvSpPr txBox="1">
            <a:spLocks noChangeArrowheads="1"/>
          </p:cNvSpPr>
          <p:nvPr/>
        </p:nvSpPr>
        <p:spPr bwMode="auto">
          <a:xfrm>
            <a:off x="1524000" y="430213"/>
            <a:ext cx="9144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000" dirty="0"/>
              <a:t>Recording and playing sound</a:t>
            </a:r>
          </a:p>
        </p:txBody>
      </p:sp>
      <p:sp>
        <p:nvSpPr>
          <p:cNvPr id="91149" name="Text Box 13"/>
          <p:cNvSpPr txBox="1">
            <a:spLocks noChangeArrowheads="1"/>
          </p:cNvSpPr>
          <p:nvPr/>
        </p:nvSpPr>
        <p:spPr bwMode="auto">
          <a:xfrm>
            <a:off x="8081963" y="1624493"/>
            <a:ext cx="12318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t>Computer</a:t>
            </a:r>
          </a:p>
        </p:txBody>
      </p:sp>
      <p:sp>
        <p:nvSpPr>
          <p:cNvPr id="91150" name="Text Box 14"/>
          <p:cNvSpPr txBox="1">
            <a:spLocks noChangeArrowheads="1"/>
          </p:cNvSpPr>
          <p:nvPr/>
        </p:nvSpPr>
        <p:spPr bwMode="auto">
          <a:xfrm>
            <a:off x="7778751" y="2076932"/>
            <a:ext cx="2009775" cy="1323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10010110 (150)</a:t>
            </a:r>
          </a:p>
          <a:p>
            <a:r>
              <a:rPr lang="en-US" sz="2000"/>
              <a:t>11001001 (201)</a:t>
            </a:r>
          </a:p>
          <a:p>
            <a:r>
              <a:rPr lang="en-US" sz="2000"/>
              <a:t>11000111 (199)</a:t>
            </a:r>
          </a:p>
          <a:p>
            <a:r>
              <a:rPr lang="en-US" sz="2000" b="1"/>
              <a:t>…</a:t>
            </a:r>
          </a:p>
        </p:txBody>
      </p:sp>
      <p:sp>
        <p:nvSpPr>
          <p:cNvPr id="91153" name="Text Box 17"/>
          <p:cNvSpPr txBox="1">
            <a:spLocks noChangeArrowheads="1"/>
          </p:cNvSpPr>
          <p:nvPr/>
        </p:nvSpPr>
        <p:spPr bwMode="auto">
          <a:xfrm>
            <a:off x="2630488" y="4096231"/>
            <a:ext cx="12318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t>Computer</a:t>
            </a:r>
          </a:p>
        </p:txBody>
      </p:sp>
      <p:sp>
        <p:nvSpPr>
          <p:cNvPr id="91154" name="Text Box 18"/>
          <p:cNvSpPr txBox="1">
            <a:spLocks noChangeArrowheads="1"/>
          </p:cNvSpPr>
          <p:nvPr/>
        </p:nvSpPr>
        <p:spPr bwMode="auto">
          <a:xfrm>
            <a:off x="2327276" y="4548669"/>
            <a:ext cx="2009775" cy="13239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10010110 (150)</a:t>
            </a:r>
          </a:p>
          <a:p>
            <a:r>
              <a:rPr lang="en-US" sz="2000"/>
              <a:t>11001001 (201)</a:t>
            </a:r>
          </a:p>
          <a:p>
            <a:r>
              <a:rPr lang="en-US" sz="2000"/>
              <a:t>11000111 (199)</a:t>
            </a:r>
          </a:p>
          <a:p>
            <a:r>
              <a:rPr lang="en-US" sz="2000" b="1"/>
              <a:t>…</a:t>
            </a:r>
          </a:p>
        </p:txBody>
      </p:sp>
      <p:pic>
        <p:nvPicPr>
          <p:cNvPr id="91155"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0819" y="2178265"/>
            <a:ext cx="1514475"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57"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6848" y="4658999"/>
            <a:ext cx="1514475"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3652839" y="2729922"/>
            <a:ext cx="276225" cy="846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601494" y="2721455"/>
            <a:ext cx="276225" cy="846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352772" y="2712989"/>
            <a:ext cx="276225" cy="846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507440" y="5251403"/>
            <a:ext cx="276225" cy="846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495785" y="5242936"/>
            <a:ext cx="276225" cy="846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8507413" y="5217801"/>
            <a:ext cx="276225" cy="846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11110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606" name="Group 30"/>
          <p:cNvGraphicFramePr>
            <a:graphicFrameLocks noGrp="1"/>
          </p:cNvGraphicFramePr>
          <p:nvPr/>
        </p:nvGraphicFramePr>
        <p:xfrm>
          <a:off x="1865314" y="3305175"/>
          <a:ext cx="8366125" cy="396240"/>
        </p:xfrm>
        <a:graphic>
          <a:graphicData uri="http://schemas.openxmlformats.org/drawingml/2006/table">
            <a:tbl>
              <a:tblPr/>
              <a:tblGrid>
                <a:gridCol w="1673225">
                  <a:extLst>
                    <a:ext uri="{9D8B030D-6E8A-4147-A177-3AD203B41FA5}">
                      <a16:colId xmlns:a16="http://schemas.microsoft.com/office/drawing/2014/main" val="20000"/>
                    </a:ext>
                  </a:extLst>
                </a:gridCol>
                <a:gridCol w="1673225">
                  <a:extLst>
                    <a:ext uri="{9D8B030D-6E8A-4147-A177-3AD203B41FA5}">
                      <a16:colId xmlns:a16="http://schemas.microsoft.com/office/drawing/2014/main" val="20001"/>
                    </a:ext>
                  </a:extLst>
                </a:gridCol>
                <a:gridCol w="1673225">
                  <a:extLst>
                    <a:ext uri="{9D8B030D-6E8A-4147-A177-3AD203B41FA5}">
                      <a16:colId xmlns:a16="http://schemas.microsoft.com/office/drawing/2014/main" val="20002"/>
                    </a:ext>
                  </a:extLst>
                </a:gridCol>
                <a:gridCol w="1673225">
                  <a:extLst>
                    <a:ext uri="{9D8B030D-6E8A-4147-A177-3AD203B41FA5}">
                      <a16:colId xmlns:a16="http://schemas.microsoft.com/office/drawing/2014/main" val="20003"/>
                    </a:ext>
                  </a:extLst>
                </a:gridCol>
                <a:gridCol w="1673225">
                  <a:extLst>
                    <a:ext uri="{9D8B030D-6E8A-4147-A177-3AD203B41FA5}">
                      <a16:colId xmlns:a16="http://schemas.microsoft.com/office/drawing/2014/main" val="20004"/>
                    </a:ext>
                  </a:extLst>
                </a:gridCol>
              </a:tblGrid>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urier New" pitchFamily="49" charset="0"/>
                          <a:cs typeface="Courier New" pitchFamily="49" charset="0"/>
                        </a:rPr>
                        <a:t>01001100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urier New" pitchFamily="49" charset="0"/>
                          <a:cs typeface="Courier New" pitchFamily="49" charset="0"/>
                        </a:rPr>
                        <a:t>01100001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urier New" pitchFamily="49" charset="0"/>
                          <a:cs typeface="Courier New" pitchFamily="49" charset="0"/>
                        </a:rPr>
                        <a:t>01110010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urier New" pitchFamily="49" charset="0"/>
                          <a:cs typeface="Courier New" pitchFamily="49" charset="0"/>
                        </a:rPr>
                        <a:t>01110010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ourier New" pitchFamily="49" charset="0"/>
                          <a:cs typeface="Courier New" pitchFamily="49" charset="0"/>
                        </a:rPr>
                        <a:t>01111001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4602" name="Text Box 26"/>
          <p:cNvSpPr txBox="1">
            <a:spLocks noChangeArrowheads="1"/>
          </p:cNvSpPr>
          <p:nvPr/>
        </p:nvSpPr>
        <p:spPr bwMode="auto">
          <a:xfrm>
            <a:off x="1524001" y="2135188"/>
            <a:ext cx="924473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000" b="1" dirty="0">
                <a:latin typeface="Courier New" pitchFamily="49" charset="0"/>
                <a:cs typeface="Courier New" pitchFamily="49" charset="0"/>
              </a:rPr>
              <a:t>0100110001100001011100100111001001111001</a:t>
            </a:r>
          </a:p>
        </p:txBody>
      </p:sp>
      <p:sp>
        <p:nvSpPr>
          <p:cNvPr id="24607" name="Text Box 31"/>
          <p:cNvSpPr txBox="1">
            <a:spLocks noChangeArrowheads="1"/>
          </p:cNvSpPr>
          <p:nvPr/>
        </p:nvSpPr>
        <p:spPr bwMode="auto">
          <a:xfrm>
            <a:off x="1524000" y="7302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600"/>
              <a:t>5 bytes of data</a:t>
            </a:r>
          </a:p>
        </p:txBody>
      </p:sp>
      <p:sp>
        <p:nvSpPr>
          <p:cNvPr id="5" name="Line 19"/>
          <p:cNvSpPr>
            <a:spLocks noChangeShapeType="1"/>
          </p:cNvSpPr>
          <p:nvPr/>
        </p:nvSpPr>
        <p:spPr bwMode="auto">
          <a:xfrm flipH="1" flipV="1">
            <a:off x="6088064" y="3765551"/>
            <a:ext cx="15875" cy="68897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20"/>
          <p:cNvSpPr>
            <a:spLocks noChangeShapeType="1"/>
          </p:cNvSpPr>
          <p:nvPr/>
        </p:nvSpPr>
        <p:spPr bwMode="auto">
          <a:xfrm flipH="1" flipV="1">
            <a:off x="7729539" y="3768726"/>
            <a:ext cx="15875" cy="68897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2908" y="5908731"/>
            <a:ext cx="452999" cy="45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549229" y="5950564"/>
            <a:ext cx="6017609" cy="369332"/>
          </a:xfrm>
          <a:prstGeom prst="rect">
            <a:avLst/>
          </a:prstGeom>
          <a:noFill/>
        </p:spPr>
        <p:txBody>
          <a:bodyPr wrap="none" rtlCol="0">
            <a:spAutoFit/>
          </a:bodyPr>
          <a:lstStyle/>
          <a:p>
            <a:r>
              <a:rPr lang="en-US" dirty="0"/>
              <a:t>What can you conclude from these two codes being the same?</a:t>
            </a:r>
          </a:p>
        </p:txBody>
      </p:sp>
    </p:spTree>
    <p:extLst>
      <p:ext uri="{BB962C8B-B14F-4D97-AF65-F5344CB8AC3E}">
        <p14:creationId xmlns:p14="http://schemas.microsoft.com/office/powerpoint/2010/main" val="66051385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1524000" y="192089"/>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dirty="0"/>
              <a:t>A code for text data</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470" y="996862"/>
            <a:ext cx="6977063" cy="5380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a:off x="9691955" y="3317010"/>
            <a:ext cx="626724"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64561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2" name="Group 4"/>
          <p:cNvGraphicFramePr>
            <a:graphicFrameLocks noGrp="1"/>
          </p:cNvGraphicFramePr>
          <p:nvPr/>
        </p:nvGraphicFramePr>
        <p:xfrm>
          <a:off x="4013200" y="2773363"/>
          <a:ext cx="4038600" cy="1828800"/>
        </p:xfrm>
        <a:graphic>
          <a:graphicData uri="http://schemas.openxmlformats.org/drawingml/2006/table">
            <a:tbl>
              <a:tblPr/>
              <a:tblGrid>
                <a:gridCol w="917575">
                  <a:extLst>
                    <a:ext uri="{9D8B030D-6E8A-4147-A177-3AD203B41FA5}">
                      <a16:colId xmlns:a16="http://schemas.microsoft.com/office/drawing/2014/main" val="20000"/>
                    </a:ext>
                  </a:extLst>
                </a:gridCol>
                <a:gridCol w="3121025">
                  <a:extLst>
                    <a:ext uri="{9D8B030D-6E8A-4147-A177-3AD203B41FA5}">
                      <a16:colId xmlns:a16="http://schemas.microsoft.com/office/drawing/2014/main" val="20001"/>
                    </a:ext>
                  </a:extLst>
                </a:gridCol>
              </a:tblGrid>
              <a:tr h="1539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cs typeface="Times New Roman" pitchFamily="18" charset="0"/>
                        </a:rPr>
                        <a:t>L</a:t>
                      </a:r>
                      <a:endParaRPr kumimoji="0" lang="en-US" sz="18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Times New Roman" pitchFamily="18" charset="0"/>
                        </a:rPr>
                        <a:t>01001100</a:t>
                      </a:r>
                      <a:endParaRPr kumimoji="0" lang="en-US" sz="18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79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cs typeface="Times New Roman" pitchFamily="18" charset="0"/>
                        </a:rPr>
                        <a:t>a</a:t>
                      </a:r>
                      <a:endParaRPr kumimoji="0" lang="en-US" sz="18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Times New Roman" pitchFamily="18" charset="0"/>
                        </a:rPr>
                        <a:t>01100001</a:t>
                      </a:r>
                      <a:endParaRPr kumimoji="0" lang="en-US" sz="18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63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cs typeface="Times New Roman" pitchFamily="18" charset="0"/>
                        </a:rPr>
                        <a:t>r</a:t>
                      </a:r>
                      <a:endParaRPr kumimoji="0" lang="en-US" sz="18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Times New Roman" pitchFamily="18" charset="0"/>
                        </a:rPr>
                        <a:t>01110010</a:t>
                      </a:r>
                      <a:endParaRPr kumimoji="0" lang="en-US" sz="18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63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cs typeface="Times New Roman" pitchFamily="18" charset="0"/>
                        </a:rPr>
                        <a:t>r</a:t>
                      </a:r>
                      <a:endParaRPr kumimoji="0" lang="en-US" sz="18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Times New Roman" pitchFamily="18" charset="0"/>
                        </a:rPr>
                        <a:t>01110010</a:t>
                      </a:r>
                      <a:endParaRPr kumimoji="0" lang="en-US" sz="18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68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cs typeface="Times New Roman" pitchFamily="18" charset="0"/>
                        </a:rPr>
                        <a:t>y</a:t>
                      </a:r>
                      <a:endParaRPr kumimoji="0" lang="en-US" sz="18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cs typeface="Times New Roman" pitchFamily="18" charset="0"/>
                        </a:rPr>
                        <a:t>01111001</a:t>
                      </a:r>
                      <a:endParaRPr kumimoji="0" lang="en-US" sz="18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27672" name="Group 24"/>
          <p:cNvGraphicFramePr>
            <a:graphicFrameLocks noGrp="1"/>
          </p:cNvGraphicFramePr>
          <p:nvPr/>
        </p:nvGraphicFramePr>
        <p:xfrm>
          <a:off x="1865314" y="5195888"/>
          <a:ext cx="8366125" cy="396240"/>
        </p:xfrm>
        <a:graphic>
          <a:graphicData uri="http://schemas.openxmlformats.org/drawingml/2006/table">
            <a:tbl>
              <a:tblPr/>
              <a:tblGrid>
                <a:gridCol w="1673225">
                  <a:extLst>
                    <a:ext uri="{9D8B030D-6E8A-4147-A177-3AD203B41FA5}">
                      <a16:colId xmlns:a16="http://schemas.microsoft.com/office/drawing/2014/main" val="20000"/>
                    </a:ext>
                  </a:extLst>
                </a:gridCol>
                <a:gridCol w="1673225">
                  <a:extLst>
                    <a:ext uri="{9D8B030D-6E8A-4147-A177-3AD203B41FA5}">
                      <a16:colId xmlns:a16="http://schemas.microsoft.com/office/drawing/2014/main" val="20001"/>
                    </a:ext>
                  </a:extLst>
                </a:gridCol>
                <a:gridCol w="1673225">
                  <a:extLst>
                    <a:ext uri="{9D8B030D-6E8A-4147-A177-3AD203B41FA5}">
                      <a16:colId xmlns:a16="http://schemas.microsoft.com/office/drawing/2014/main" val="20002"/>
                    </a:ext>
                  </a:extLst>
                </a:gridCol>
                <a:gridCol w="1673225">
                  <a:extLst>
                    <a:ext uri="{9D8B030D-6E8A-4147-A177-3AD203B41FA5}">
                      <a16:colId xmlns:a16="http://schemas.microsoft.com/office/drawing/2014/main" val="20003"/>
                    </a:ext>
                  </a:extLst>
                </a:gridCol>
                <a:gridCol w="1673225">
                  <a:extLst>
                    <a:ext uri="{9D8B030D-6E8A-4147-A177-3AD203B41FA5}">
                      <a16:colId xmlns:a16="http://schemas.microsoft.com/office/drawing/2014/main" val="20004"/>
                    </a:ext>
                  </a:extLst>
                </a:gridCol>
              </a:tblGrid>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cs typeface="Times New Roman" pitchFamily="18" charset="0"/>
                        </a:rPr>
                        <a:t>L</a:t>
                      </a:r>
                      <a:endParaRPr kumimoji="0" lang="en-US" sz="20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cs typeface="Times New Roman" pitchFamily="18" charset="0"/>
                        </a:rPr>
                        <a:t>a</a:t>
                      </a:r>
                      <a:endParaRPr kumimoji="0" lang="en-US" sz="20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cs typeface="Times New Roman" pitchFamily="18" charset="0"/>
                        </a:rPr>
                        <a:t>r</a:t>
                      </a:r>
                      <a:endParaRPr kumimoji="0" lang="en-US" sz="20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cs typeface="Times New Roman" pitchFamily="18" charset="0"/>
                        </a:rPr>
                        <a:t>r</a:t>
                      </a:r>
                      <a:endParaRPr kumimoji="0" lang="en-US" sz="20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cs typeface="Times New Roman" pitchFamily="18" charset="0"/>
                        </a:rPr>
                        <a:t>y</a:t>
                      </a:r>
                      <a:endParaRPr kumimoji="0" lang="en-US" sz="20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86" name="Text Box 38"/>
          <p:cNvSpPr txBox="1">
            <a:spLocks noChangeArrowheads="1"/>
          </p:cNvSpPr>
          <p:nvPr/>
        </p:nvSpPr>
        <p:spPr bwMode="auto">
          <a:xfrm>
            <a:off x="1641475" y="1947864"/>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a:t>0100110001100001011100100111001001111001</a:t>
            </a:r>
          </a:p>
        </p:txBody>
      </p:sp>
      <p:sp>
        <p:nvSpPr>
          <p:cNvPr id="27687" name="Text Box 39"/>
          <p:cNvSpPr txBox="1">
            <a:spLocks noChangeArrowheads="1"/>
          </p:cNvSpPr>
          <p:nvPr/>
        </p:nvSpPr>
        <p:spPr bwMode="auto">
          <a:xfrm>
            <a:off x="1524000" y="73025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dirty="0"/>
              <a:t>Data + a code → information</a:t>
            </a:r>
          </a:p>
        </p:txBody>
      </p:sp>
    </p:spTree>
    <p:extLst>
      <p:ext uri="{BB962C8B-B14F-4D97-AF65-F5344CB8AC3E}">
        <p14:creationId xmlns:p14="http://schemas.microsoft.com/office/powerpoint/2010/main" val="1827909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5900" y="545246"/>
            <a:ext cx="3780202" cy="1107996"/>
          </a:xfrm>
          <a:prstGeom prst="rect">
            <a:avLst/>
          </a:prstGeom>
          <a:noFill/>
        </p:spPr>
        <p:txBody>
          <a:bodyPr wrap="none" rtlCol="0">
            <a:spAutoFit/>
          </a:bodyPr>
          <a:lstStyle/>
          <a:p>
            <a:pPr algn="ctr"/>
            <a:r>
              <a:rPr lang="en-US" sz="6600" dirty="0"/>
              <a:t>Discussion</a:t>
            </a:r>
          </a:p>
        </p:txBody>
      </p:sp>
      <p:sp>
        <p:nvSpPr>
          <p:cNvPr id="3" name="TextBox 2"/>
          <p:cNvSpPr txBox="1"/>
          <p:nvPr/>
        </p:nvSpPr>
        <p:spPr>
          <a:xfrm>
            <a:off x="3677167" y="1992716"/>
            <a:ext cx="4837671" cy="1815882"/>
          </a:xfrm>
          <a:prstGeom prst="rect">
            <a:avLst/>
          </a:prstGeom>
          <a:noFill/>
        </p:spPr>
        <p:txBody>
          <a:bodyPr wrap="none" rtlCol="0">
            <a:spAutoFit/>
          </a:bodyPr>
          <a:lstStyle/>
          <a:p>
            <a:pPr algn="ctr"/>
            <a:r>
              <a:rPr lang="en-US" sz="2800" dirty="0"/>
              <a:t>Last week’s class</a:t>
            </a:r>
          </a:p>
          <a:p>
            <a:pPr algn="ctr"/>
            <a:r>
              <a:rPr lang="en-US" sz="2800" dirty="0"/>
              <a:t>Assignment feedback</a:t>
            </a:r>
          </a:p>
          <a:p>
            <a:pPr algn="ctr"/>
            <a:r>
              <a:rPr lang="en-US" sz="2800" dirty="0"/>
              <a:t>Current events</a:t>
            </a:r>
          </a:p>
          <a:p>
            <a:pPr algn="ctr"/>
            <a:r>
              <a:rPr lang="en-US" sz="2800" dirty="0"/>
              <a:t>Anonymous study-habit surveys</a:t>
            </a:r>
          </a:p>
        </p:txBody>
      </p:sp>
      <p:sp>
        <p:nvSpPr>
          <p:cNvPr id="4" name="TextBox 3"/>
          <p:cNvSpPr txBox="1"/>
          <p:nvPr/>
        </p:nvSpPr>
        <p:spPr>
          <a:xfrm>
            <a:off x="5334702" y="4055791"/>
            <a:ext cx="1522597" cy="584775"/>
          </a:xfrm>
          <a:prstGeom prst="rect">
            <a:avLst/>
          </a:prstGeom>
          <a:noFill/>
        </p:spPr>
        <p:txBody>
          <a:bodyPr wrap="none" rtlCol="0">
            <a:spAutoFit/>
          </a:bodyPr>
          <a:lstStyle/>
          <a:p>
            <a:pPr algn="ctr"/>
            <a:r>
              <a:rPr lang="en-US" sz="3200" dirty="0"/>
              <a:t>Week 2 </a:t>
            </a:r>
          </a:p>
        </p:txBody>
      </p:sp>
    </p:spTree>
    <p:extLst>
      <p:ext uri="{BB962C8B-B14F-4D97-AF65-F5344CB8AC3E}">
        <p14:creationId xmlns:p14="http://schemas.microsoft.com/office/powerpoint/2010/main" val="839430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754" y="672168"/>
            <a:ext cx="8694594" cy="5416868"/>
          </a:xfrm>
          <a:prstGeom prst="rect">
            <a:avLst/>
          </a:prstGeom>
          <a:noFill/>
        </p:spPr>
        <p:txBody>
          <a:bodyPr wrap="square" rtlCol="0">
            <a:spAutoFit/>
          </a:bodyPr>
          <a:lstStyle/>
          <a:p>
            <a:r>
              <a:rPr lang="en-US" sz="2800" b="1" dirty="0"/>
              <a:t>Assignment feedback</a:t>
            </a:r>
          </a:p>
          <a:p>
            <a:endParaRPr lang="en-US" dirty="0"/>
          </a:p>
          <a:p>
            <a:r>
              <a:rPr lang="en-US" sz="2000" b="1" dirty="0"/>
              <a:t>Assignment 1:</a:t>
            </a:r>
            <a:endParaRPr lang="en-US" sz="2000" dirty="0"/>
          </a:p>
          <a:p>
            <a:pPr marL="342900" indent="-342900">
              <a:buFont typeface="Arial" panose="020B0604020202020204" pitchFamily="34" charset="0"/>
              <a:buChar char="•"/>
            </a:pPr>
            <a:r>
              <a:rPr lang="en-US" sz="2000" dirty="0"/>
              <a:t>I gave you credit even if you did it late. I will never be so nice again.</a:t>
            </a:r>
          </a:p>
          <a:p>
            <a:pPr marL="342900" indent="-342900">
              <a:buFont typeface="Arial" panose="020B0604020202020204" pitchFamily="34" charset="0"/>
              <a:buChar char="•"/>
            </a:pPr>
            <a:r>
              <a:rPr lang="en-US" sz="2000" dirty="0"/>
              <a:t>Several people failed to answer the questions and some others gave unsatisfactory answers. You can still get half credit if you turn in correct answers to the question.</a:t>
            </a:r>
          </a:p>
          <a:p>
            <a:pPr marL="342900" indent="-342900">
              <a:buFont typeface="Arial" panose="020B0604020202020204" pitchFamily="34" charset="0"/>
              <a:buChar char="•"/>
            </a:pPr>
            <a:r>
              <a:rPr lang="en-US" sz="2000" dirty="0"/>
              <a:t>You do not have to print out the completion message – I only included that to make the point that some of you did not carefully read the assignment – a reminder that both you and I need to </a:t>
            </a:r>
            <a:r>
              <a:rPr lang="en-US" sz="2000" dirty="0">
                <a:solidFill>
                  <a:srgbClr val="FF0000"/>
                </a:solidFill>
              </a:rPr>
              <a:t>slow down and be mindful </a:t>
            </a:r>
            <a:r>
              <a:rPr lang="en-US" sz="2000" dirty="0"/>
              <a:t>when online.</a:t>
            </a:r>
          </a:p>
          <a:p>
            <a:endParaRPr lang="en-US" sz="2000" dirty="0"/>
          </a:p>
          <a:p>
            <a:r>
              <a:rPr lang="en-US" sz="2000" b="1" dirty="0"/>
              <a:t>Assignment 2: </a:t>
            </a:r>
            <a:r>
              <a:rPr lang="en-US" sz="2000" dirty="0"/>
              <a:t>You can still get half credit if you submit an answer to the question at the end of the assignment. </a:t>
            </a:r>
          </a:p>
          <a:p>
            <a:endParaRPr lang="en-US" sz="2000" dirty="0"/>
          </a:p>
          <a:p>
            <a:r>
              <a:rPr lang="en-US" sz="2000" b="1" dirty="0"/>
              <a:t>Assignment 3</a:t>
            </a:r>
            <a:r>
              <a:rPr lang="en-US" sz="2000" dirty="0"/>
              <a:t>: I gave you credit if you subscribed to the list, but did not submit the confirmation notification. I will never be so nice again. The same goes for assignment numbers.  </a:t>
            </a:r>
          </a:p>
        </p:txBody>
      </p:sp>
    </p:spTree>
    <p:extLst>
      <p:ext uri="{BB962C8B-B14F-4D97-AF65-F5344CB8AC3E}">
        <p14:creationId xmlns:p14="http://schemas.microsoft.com/office/powerpoint/2010/main" val="404262853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3400" y="1832405"/>
            <a:ext cx="7957887"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t>Next week is the last week of class and the final is the week after that.</a:t>
            </a:r>
          </a:p>
          <a:p>
            <a:pPr marL="457200" indent="-457200">
              <a:buFont typeface="Arial" panose="020B0604020202020204" pitchFamily="34" charset="0"/>
              <a:buChar char="•"/>
            </a:pPr>
            <a:r>
              <a:rPr lang="en-US" sz="2800" dirty="0"/>
              <a:t>I’ve posted your last assignment and the topic modules for rest of the term so you can plan ahead.</a:t>
            </a:r>
          </a:p>
          <a:p>
            <a:pPr marL="457200" indent="-457200">
              <a:buFont typeface="Arial" panose="020B0604020202020204" pitchFamily="34" charset="0"/>
              <a:buChar char="•"/>
            </a:pPr>
            <a:r>
              <a:rPr lang="en-US" sz="2800" dirty="0"/>
              <a:t>Post any questions you have on the class email list, </a:t>
            </a:r>
            <a:r>
              <a:rPr lang="en-US" sz="2800" i="1" dirty="0">
                <a:hlinkClick r:id="rId2"/>
              </a:rPr>
              <a:t>cis275s2020@lists.csudh.edu</a:t>
            </a:r>
            <a:r>
              <a:rPr lang="en-US" sz="2800" i="1" dirty="0"/>
              <a:t>. </a:t>
            </a:r>
            <a:r>
              <a:rPr lang="en-US" sz="2800" dirty="0"/>
              <a:t>I will check once a day between now and the final. You should do the same. </a:t>
            </a:r>
          </a:p>
          <a:p>
            <a:endParaRPr lang="en-US" sz="2800" dirty="0"/>
          </a:p>
          <a:p>
            <a:endParaRPr lang="en-US" sz="2800" dirty="0"/>
          </a:p>
        </p:txBody>
      </p:sp>
      <p:sp>
        <p:nvSpPr>
          <p:cNvPr id="3" name="TextBox 2">
            <a:extLst>
              <a:ext uri="{FF2B5EF4-FFF2-40B4-BE49-F238E27FC236}">
                <a16:creationId xmlns:a16="http://schemas.microsoft.com/office/drawing/2014/main" id="{99360E65-62B2-4333-B0D0-C2FE6181A0C9}"/>
              </a:ext>
            </a:extLst>
          </p:cNvPr>
          <p:cNvSpPr txBox="1"/>
          <p:nvPr/>
        </p:nvSpPr>
        <p:spPr>
          <a:xfrm>
            <a:off x="4595140" y="667868"/>
            <a:ext cx="3001719" cy="523220"/>
          </a:xfrm>
          <a:prstGeom prst="rect">
            <a:avLst/>
          </a:prstGeom>
          <a:noFill/>
        </p:spPr>
        <p:txBody>
          <a:bodyPr wrap="none" rtlCol="0">
            <a:spAutoFit/>
          </a:bodyPr>
          <a:lstStyle/>
          <a:p>
            <a:r>
              <a:rPr lang="en-US" sz="2800" b="1" dirty="0"/>
              <a:t>Coming attractions</a:t>
            </a:r>
          </a:p>
        </p:txBody>
      </p:sp>
    </p:spTree>
    <p:extLst>
      <p:ext uri="{BB962C8B-B14F-4D97-AF65-F5344CB8AC3E}">
        <p14:creationId xmlns:p14="http://schemas.microsoft.com/office/powerpoint/2010/main" val="107802919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73063" y="1331953"/>
            <a:ext cx="3731021" cy="523220"/>
          </a:xfrm>
          <a:prstGeom prst="rect">
            <a:avLst/>
          </a:prstGeom>
          <a:noFill/>
        </p:spPr>
        <p:txBody>
          <a:bodyPr wrap="none" rtlCol="0">
            <a:spAutoFit/>
          </a:bodyPr>
          <a:lstStyle/>
          <a:p>
            <a:r>
              <a:rPr lang="en-US" sz="2800" b="1" dirty="0"/>
              <a:t>Questions or comments</a:t>
            </a:r>
          </a:p>
        </p:txBody>
      </p:sp>
    </p:spTree>
    <p:extLst>
      <p:ext uri="{BB962C8B-B14F-4D97-AF65-F5344CB8AC3E}">
        <p14:creationId xmlns:p14="http://schemas.microsoft.com/office/powerpoint/2010/main" val="218027257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2.bp.blogspot.com/_kWn7nmpeutU/R_O1vYWTQbI/AAAAAAAAARE/MoAOsn6wVIY/s400/thats%2Ball%2Bfolks%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488" y="774118"/>
            <a:ext cx="4415027" cy="513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52719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5900" y="545246"/>
            <a:ext cx="3780202" cy="1107996"/>
          </a:xfrm>
          <a:prstGeom prst="rect">
            <a:avLst/>
          </a:prstGeom>
          <a:noFill/>
        </p:spPr>
        <p:txBody>
          <a:bodyPr wrap="none" rtlCol="0">
            <a:spAutoFit/>
          </a:bodyPr>
          <a:lstStyle/>
          <a:p>
            <a:pPr algn="ctr"/>
            <a:r>
              <a:rPr lang="en-US" sz="6600" dirty="0"/>
              <a:t>Discussion</a:t>
            </a:r>
          </a:p>
        </p:txBody>
      </p:sp>
      <p:sp>
        <p:nvSpPr>
          <p:cNvPr id="3" name="TextBox 2"/>
          <p:cNvSpPr txBox="1"/>
          <p:nvPr/>
        </p:nvSpPr>
        <p:spPr>
          <a:xfrm>
            <a:off x="4031521" y="2987949"/>
            <a:ext cx="4128951" cy="1815882"/>
          </a:xfrm>
          <a:prstGeom prst="rect">
            <a:avLst/>
          </a:prstGeom>
          <a:noFill/>
        </p:spPr>
        <p:txBody>
          <a:bodyPr wrap="none" rtlCol="0">
            <a:spAutoFit/>
          </a:bodyPr>
          <a:lstStyle/>
          <a:p>
            <a:pPr marL="457200" indent="-457200">
              <a:buFont typeface="Arial" panose="020B0604020202020204" pitchFamily="34" charset="0"/>
              <a:buChar char="•"/>
            </a:pPr>
            <a:r>
              <a:rPr lang="en-US" sz="2800" dirty="0"/>
              <a:t>Assignment feedback</a:t>
            </a:r>
          </a:p>
          <a:p>
            <a:pPr marL="457200" indent="-457200">
              <a:buFont typeface="Arial" panose="020B0604020202020204" pitchFamily="34" charset="0"/>
              <a:buChar char="•"/>
            </a:pPr>
            <a:r>
              <a:rPr lang="en-US" sz="2800" dirty="0"/>
              <a:t>Current events</a:t>
            </a:r>
          </a:p>
          <a:p>
            <a:pPr marL="457200" indent="-457200">
              <a:buFont typeface="Arial" panose="020B0604020202020204" pitchFamily="34" charset="0"/>
              <a:buChar char="•"/>
            </a:pPr>
            <a:r>
              <a:rPr lang="en-US" sz="2800" dirty="0"/>
              <a:t>Next week</a:t>
            </a:r>
          </a:p>
          <a:p>
            <a:pPr marL="457200" indent="-457200">
              <a:buFont typeface="Arial" panose="020B0604020202020204" pitchFamily="34" charset="0"/>
              <a:buChar char="•"/>
            </a:pPr>
            <a:r>
              <a:rPr lang="en-US" sz="2800" dirty="0"/>
              <a:t>Questions or comments</a:t>
            </a:r>
          </a:p>
        </p:txBody>
      </p:sp>
      <p:sp>
        <p:nvSpPr>
          <p:cNvPr id="4" name="TextBox 3"/>
          <p:cNvSpPr txBox="1"/>
          <p:nvPr/>
        </p:nvSpPr>
        <p:spPr>
          <a:xfrm>
            <a:off x="5276991" y="1763770"/>
            <a:ext cx="1638013" cy="584775"/>
          </a:xfrm>
          <a:prstGeom prst="rect">
            <a:avLst/>
          </a:prstGeom>
          <a:noFill/>
        </p:spPr>
        <p:txBody>
          <a:bodyPr wrap="none" rtlCol="0">
            <a:spAutoFit/>
          </a:bodyPr>
          <a:lstStyle/>
          <a:p>
            <a:pPr algn="ctr"/>
            <a:r>
              <a:rPr lang="en-US" sz="3200" dirty="0"/>
              <a:t>Week 12</a:t>
            </a:r>
          </a:p>
        </p:txBody>
      </p:sp>
    </p:spTree>
    <p:extLst>
      <p:ext uri="{BB962C8B-B14F-4D97-AF65-F5344CB8AC3E}">
        <p14:creationId xmlns:p14="http://schemas.microsoft.com/office/powerpoint/2010/main" val="73959401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A99D01-AF4D-41C1-A97C-5264FE926456}"/>
              </a:ext>
            </a:extLst>
          </p:cNvPr>
          <p:cNvSpPr/>
          <p:nvPr/>
        </p:nvSpPr>
        <p:spPr>
          <a:xfrm>
            <a:off x="4552513" y="820111"/>
            <a:ext cx="3363421" cy="523220"/>
          </a:xfrm>
          <a:prstGeom prst="rect">
            <a:avLst/>
          </a:prstGeom>
        </p:spPr>
        <p:txBody>
          <a:bodyPr wrap="none">
            <a:spAutoFit/>
          </a:bodyPr>
          <a:lstStyle/>
          <a:p>
            <a:pPr algn="ctr"/>
            <a:r>
              <a:rPr lang="en-US" sz="2800" b="1" dirty="0"/>
              <a:t>Assignment feedback</a:t>
            </a:r>
          </a:p>
        </p:txBody>
      </p:sp>
      <p:sp>
        <p:nvSpPr>
          <p:cNvPr id="3" name="TextBox 2">
            <a:extLst>
              <a:ext uri="{FF2B5EF4-FFF2-40B4-BE49-F238E27FC236}">
                <a16:creationId xmlns:a16="http://schemas.microsoft.com/office/drawing/2014/main" id="{F3A7DCED-D92E-41A7-9648-99A18B8B795A}"/>
              </a:ext>
            </a:extLst>
          </p:cNvPr>
          <p:cNvSpPr txBox="1"/>
          <p:nvPr/>
        </p:nvSpPr>
        <p:spPr>
          <a:xfrm>
            <a:off x="1363625" y="2200940"/>
            <a:ext cx="9464749"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If you didn’t get credit for an assignment you think you should have, check the comment I left.</a:t>
            </a:r>
          </a:p>
          <a:p>
            <a:pPr marL="342900" indent="-342900">
              <a:buFont typeface="Arial" panose="020B0604020202020204" pitchFamily="34" charset="0"/>
              <a:buChar char="•"/>
            </a:pPr>
            <a:r>
              <a:rPr lang="en-US" sz="2400" dirty="0"/>
              <a:t>If there is no comment, make sure you have titled the blog post with the assignment name and description.</a:t>
            </a:r>
          </a:p>
          <a:p>
            <a:pPr marL="342900" indent="-342900">
              <a:buFont typeface="Arial" panose="020B0604020202020204" pitchFamily="34" charset="0"/>
              <a:buChar char="•"/>
            </a:pPr>
            <a:r>
              <a:rPr lang="en-US" sz="2400" dirty="0"/>
              <a:t>On the assignment 22, transparency, you must use the circle and ring images I provided. That will force you to get experience with the Magic Wand too which is used for selecting irregular shapes.</a:t>
            </a:r>
          </a:p>
          <a:p>
            <a:pPr marL="342900" indent="-342900">
              <a:buFont typeface="Arial" panose="020B0604020202020204" pitchFamily="34" charset="0"/>
              <a:buChar char="•"/>
            </a:pPr>
            <a:r>
              <a:rPr lang="en-US" sz="2400" dirty="0"/>
              <a:t>From now going forward, send me an email if you complete more assignments.</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56776125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A4DF22-55F3-4F01-88F9-A687C679BDA4}"/>
              </a:ext>
            </a:extLst>
          </p:cNvPr>
          <p:cNvSpPr/>
          <p:nvPr/>
        </p:nvSpPr>
        <p:spPr>
          <a:xfrm>
            <a:off x="4905482" y="1646888"/>
            <a:ext cx="2381036" cy="523220"/>
          </a:xfrm>
          <a:prstGeom prst="rect">
            <a:avLst/>
          </a:prstGeom>
        </p:spPr>
        <p:txBody>
          <a:bodyPr wrap="none">
            <a:spAutoFit/>
          </a:bodyPr>
          <a:lstStyle/>
          <a:p>
            <a:r>
              <a:rPr lang="en-US" sz="2800" b="1" dirty="0"/>
              <a:t>Current events</a:t>
            </a:r>
          </a:p>
        </p:txBody>
      </p:sp>
    </p:spTree>
    <p:extLst>
      <p:ext uri="{BB962C8B-B14F-4D97-AF65-F5344CB8AC3E}">
        <p14:creationId xmlns:p14="http://schemas.microsoft.com/office/powerpoint/2010/main" val="123669350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8787" y="621952"/>
            <a:ext cx="4046521" cy="4893647"/>
          </a:xfrm>
          <a:prstGeom prst="rect">
            <a:avLst/>
          </a:prstGeom>
        </p:spPr>
        <p:txBody>
          <a:bodyPr wrap="square">
            <a:spAutoFit/>
          </a:bodyPr>
          <a:lstStyle/>
          <a:p>
            <a:r>
              <a:rPr lang="en-US" sz="2400" b="1" dirty="0">
                <a:solidFill>
                  <a:srgbClr val="292929"/>
                </a:solidFill>
                <a:latin typeface="-apple-system"/>
              </a:rPr>
              <a:t>Ask me anything “webinar” with Zoom founder and CEO Eric Yuan</a:t>
            </a:r>
          </a:p>
          <a:p>
            <a:pPr marL="342900" indent="-342900">
              <a:buFont typeface="Arial" panose="020B0604020202020204" pitchFamily="34" charset="0"/>
              <a:buChar char="•"/>
            </a:pPr>
            <a:endParaRPr lang="en-US" sz="2200" dirty="0">
              <a:solidFill>
                <a:srgbClr val="292929"/>
              </a:solidFill>
              <a:latin typeface="-apple-system"/>
            </a:endParaRPr>
          </a:p>
          <a:p>
            <a:pPr marL="342900" indent="-342900">
              <a:buFont typeface="Arial" panose="020B0604020202020204" pitchFamily="34" charset="0"/>
              <a:buChar char="•"/>
            </a:pPr>
            <a:r>
              <a:rPr lang="en-US" sz="2200" dirty="0">
                <a:solidFill>
                  <a:srgbClr val="292929"/>
                </a:solidFill>
                <a:latin typeface="-apple-system"/>
              </a:rPr>
              <a:t>Many new use cases</a:t>
            </a:r>
          </a:p>
          <a:p>
            <a:pPr marL="342900" indent="-342900">
              <a:buFont typeface="Arial" panose="020B0604020202020204" pitchFamily="34" charset="0"/>
              <a:buChar char="•"/>
            </a:pPr>
            <a:r>
              <a:rPr lang="en-US" sz="2200" dirty="0">
                <a:solidFill>
                  <a:srgbClr val="292929"/>
                </a:solidFill>
                <a:latin typeface="-apple-system"/>
              </a:rPr>
              <a:t>Average daily meeting participants:</a:t>
            </a:r>
          </a:p>
          <a:p>
            <a:pPr marL="800100" lvl="1" indent="-342900">
              <a:buFont typeface="Arial" panose="020B0604020202020204" pitchFamily="34" charset="0"/>
              <a:buChar char="•"/>
            </a:pPr>
            <a:r>
              <a:rPr lang="en-US" sz="2200" dirty="0">
                <a:solidFill>
                  <a:srgbClr val="292929"/>
                </a:solidFill>
                <a:latin typeface="-apple-system"/>
              </a:rPr>
              <a:t>December 2019: 10 million</a:t>
            </a:r>
          </a:p>
          <a:p>
            <a:pPr marL="800100" lvl="1" indent="-342900">
              <a:buFont typeface="Arial" panose="020B0604020202020204" pitchFamily="34" charset="0"/>
              <a:buChar char="•"/>
            </a:pPr>
            <a:r>
              <a:rPr lang="en-US" sz="2200" dirty="0">
                <a:solidFill>
                  <a:srgbClr val="292929"/>
                </a:solidFill>
                <a:latin typeface="-apple-system"/>
              </a:rPr>
              <a:t>March 2020: 200 million</a:t>
            </a:r>
          </a:p>
          <a:p>
            <a:pPr marL="342900" indent="-342900">
              <a:buFont typeface="Arial" panose="020B0604020202020204" pitchFamily="34" charset="0"/>
              <a:buChar char="•"/>
            </a:pPr>
            <a:r>
              <a:rPr lang="en-US" sz="2200" dirty="0">
                <a:solidFill>
                  <a:srgbClr val="292929"/>
                </a:solidFill>
                <a:latin typeface="-apple-system"/>
              </a:rPr>
              <a:t>Could scale rapidly because of data transport and hosting </a:t>
            </a:r>
            <a:r>
              <a:rPr lang="en-US" sz="2200" b="1" dirty="0">
                <a:solidFill>
                  <a:srgbClr val="292929"/>
                </a:solidFill>
                <a:latin typeface="-apple-system"/>
              </a:rPr>
              <a:t>infrastructure</a:t>
            </a:r>
          </a:p>
          <a:p>
            <a:pPr marL="342900" indent="-342900">
              <a:buFont typeface="Arial" panose="020B0604020202020204" pitchFamily="34" charset="0"/>
              <a:buChar char="•"/>
            </a:pPr>
            <a:endParaRPr lang="en-US" sz="2200" dirty="0">
              <a:solidFill>
                <a:srgbClr val="292929"/>
              </a:solidFill>
              <a:latin typeface="-apple-system"/>
              <a:hlinkClick r:id="rId3"/>
            </a:endParaRPr>
          </a:p>
          <a:p>
            <a:r>
              <a:rPr lang="en-US" sz="2000" dirty="0">
                <a:solidFill>
                  <a:srgbClr val="292929"/>
                </a:solidFill>
                <a:latin typeface="-apple-system"/>
                <a:hlinkClick r:id="rId3"/>
              </a:rPr>
              <a:t>Source</a:t>
            </a:r>
            <a:endParaRPr lang="en-US" sz="2200" dirty="0"/>
          </a:p>
        </p:txBody>
      </p:sp>
      <p:sp>
        <p:nvSpPr>
          <p:cNvPr id="6" name="Rectangle 5"/>
          <p:cNvSpPr/>
          <p:nvPr/>
        </p:nvSpPr>
        <p:spPr>
          <a:xfrm>
            <a:off x="1128121" y="5678660"/>
            <a:ext cx="10439720" cy="707886"/>
          </a:xfrm>
          <a:prstGeom prst="rect">
            <a:avLst/>
          </a:prstGeom>
        </p:spPr>
        <p:txBody>
          <a:bodyPr wrap="square">
            <a:spAutoFit/>
          </a:bodyPr>
          <a:lstStyle/>
          <a:p>
            <a:r>
              <a:rPr lang="en-US" sz="2000" dirty="0"/>
              <a:t>From the start, the  Internet has enabled us to </a:t>
            </a:r>
            <a:r>
              <a:rPr lang="en-US" sz="2000" dirty="0">
                <a:hlinkClick r:id="rId4"/>
              </a:rPr>
              <a:t>substitute communication for travel</a:t>
            </a:r>
            <a:r>
              <a:rPr lang="en-US" sz="2000" dirty="0"/>
              <a:t>. Will that trend increase post COVID-19? Is there a new normal?</a:t>
            </a:r>
          </a:p>
        </p:txBody>
      </p:sp>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787" y="5808810"/>
            <a:ext cx="466858"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 close up of a map&#10;&#10;Description automatically generated">
            <a:extLst>
              <a:ext uri="{FF2B5EF4-FFF2-40B4-BE49-F238E27FC236}">
                <a16:creationId xmlns:a16="http://schemas.microsoft.com/office/drawing/2014/main" id="{3D59B638-FB2A-4448-B8B3-6B0D0241B0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1490" y="621952"/>
            <a:ext cx="5472115" cy="4301112"/>
          </a:xfrm>
          <a:prstGeom prst="rect">
            <a:avLst/>
          </a:prstGeom>
          <a:ln w="15875">
            <a:solidFill>
              <a:schemeClr val="tx1">
                <a:lumMod val="50000"/>
                <a:lumOff val="50000"/>
              </a:schemeClr>
            </a:solidFill>
          </a:ln>
        </p:spPr>
      </p:pic>
    </p:spTree>
    <p:extLst>
      <p:ext uri="{BB962C8B-B14F-4D97-AF65-F5344CB8AC3E}">
        <p14:creationId xmlns:p14="http://schemas.microsoft.com/office/powerpoint/2010/main" val="250534378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4A66A1-C6C0-4212-93F2-F8E7AA555062}"/>
              </a:ext>
            </a:extLst>
          </p:cNvPr>
          <p:cNvPicPr>
            <a:picLocks noChangeAspect="1"/>
          </p:cNvPicPr>
          <p:nvPr/>
        </p:nvPicPr>
        <p:blipFill>
          <a:blip r:embed="rId3"/>
          <a:stretch>
            <a:fillRect/>
          </a:stretch>
        </p:blipFill>
        <p:spPr>
          <a:xfrm>
            <a:off x="5568043" y="1061029"/>
            <a:ext cx="6025330" cy="4735941"/>
          </a:xfrm>
          <a:prstGeom prst="rect">
            <a:avLst/>
          </a:prstGeom>
          <a:ln w="12700">
            <a:solidFill>
              <a:schemeClr val="tx1">
                <a:lumMod val="50000"/>
                <a:lumOff val="50000"/>
              </a:schemeClr>
            </a:solidFill>
          </a:ln>
        </p:spPr>
      </p:pic>
      <p:sp>
        <p:nvSpPr>
          <p:cNvPr id="4" name="TextBox 3">
            <a:extLst>
              <a:ext uri="{FF2B5EF4-FFF2-40B4-BE49-F238E27FC236}">
                <a16:creationId xmlns:a16="http://schemas.microsoft.com/office/drawing/2014/main" id="{E42EE4D4-C4FD-45BC-AF2D-387EAB944E42}"/>
              </a:ext>
            </a:extLst>
          </p:cNvPr>
          <p:cNvSpPr txBox="1"/>
          <p:nvPr/>
        </p:nvSpPr>
        <p:spPr>
          <a:xfrm>
            <a:off x="598627" y="1061029"/>
            <a:ext cx="3027688" cy="523220"/>
          </a:xfrm>
          <a:prstGeom prst="rect">
            <a:avLst/>
          </a:prstGeom>
          <a:noFill/>
        </p:spPr>
        <p:txBody>
          <a:bodyPr wrap="none" rtlCol="0">
            <a:spAutoFit/>
          </a:bodyPr>
          <a:lstStyle/>
          <a:p>
            <a:r>
              <a:rPr lang="en-US" sz="2800" b="1" dirty="0"/>
              <a:t>Winners and losers</a:t>
            </a:r>
          </a:p>
        </p:txBody>
      </p:sp>
      <p:sp>
        <p:nvSpPr>
          <p:cNvPr id="5" name="TextBox 4">
            <a:extLst>
              <a:ext uri="{FF2B5EF4-FFF2-40B4-BE49-F238E27FC236}">
                <a16:creationId xmlns:a16="http://schemas.microsoft.com/office/drawing/2014/main" id="{F3DB3BB0-2FD0-422C-AAA3-7D924B304A89}"/>
              </a:ext>
            </a:extLst>
          </p:cNvPr>
          <p:cNvSpPr txBox="1"/>
          <p:nvPr/>
        </p:nvSpPr>
        <p:spPr>
          <a:xfrm>
            <a:off x="598627" y="2182290"/>
            <a:ext cx="2948127" cy="3416320"/>
          </a:xfrm>
          <a:prstGeom prst="rect">
            <a:avLst/>
          </a:prstGeom>
          <a:noFill/>
        </p:spPr>
        <p:txBody>
          <a:bodyPr wrap="square" rtlCol="0">
            <a:spAutoFit/>
          </a:bodyPr>
          <a:lstStyle/>
          <a:p>
            <a:r>
              <a:rPr lang="en-US" sz="2400" dirty="0"/>
              <a:t>How will </a:t>
            </a:r>
          </a:p>
          <a:p>
            <a:endParaRPr lang="en-US" sz="2400" dirty="0"/>
          </a:p>
          <a:p>
            <a:pPr marL="285750" indent="-285750">
              <a:buFont typeface="Arial" panose="020B0604020202020204" pitchFamily="34" charset="0"/>
              <a:buChar char="•"/>
            </a:pPr>
            <a:r>
              <a:rPr lang="en-US" sz="2400" dirty="0">
                <a:solidFill>
                  <a:srgbClr val="FF0000"/>
                </a:solidFill>
              </a:rPr>
              <a:t>Amazon</a:t>
            </a:r>
          </a:p>
          <a:p>
            <a:pPr marL="285750" indent="-285750">
              <a:buFont typeface="Arial" panose="020B0604020202020204" pitchFamily="34" charset="0"/>
              <a:buChar char="•"/>
            </a:pPr>
            <a:r>
              <a:rPr lang="en-US" sz="2400" dirty="0"/>
              <a:t>Apple</a:t>
            </a:r>
          </a:p>
          <a:p>
            <a:pPr marL="285750" indent="-285750">
              <a:buFont typeface="Arial" panose="020B0604020202020204" pitchFamily="34" charset="0"/>
              <a:buChar char="•"/>
            </a:pPr>
            <a:r>
              <a:rPr lang="en-US" sz="2400" dirty="0"/>
              <a:t>Microsoft</a:t>
            </a:r>
          </a:p>
          <a:p>
            <a:pPr marL="285750" indent="-285750">
              <a:buFont typeface="Arial" panose="020B0604020202020204" pitchFamily="34" charset="0"/>
              <a:buChar char="•"/>
            </a:pPr>
            <a:r>
              <a:rPr lang="en-US" sz="2400" dirty="0"/>
              <a:t>Google</a:t>
            </a:r>
          </a:p>
          <a:p>
            <a:pPr marL="285750" indent="-285750">
              <a:buFont typeface="Arial" panose="020B0604020202020204" pitchFamily="34" charset="0"/>
              <a:buChar char="•"/>
            </a:pPr>
            <a:r>
              <a:rPr lang="en-US" sz="2400" dirty="0"/>
              <a:t>Facebook</a:t>
            </a:r>
          </a:p>
          <a:p>
            <a:endParaRPr lang="en-US" sz="2400" dirty="0"/>
          </a:p>
          <a:p>
            <a:r>
              <a:rPr lang="en-US" sz="2400" dirty="0"/>
              <a:t>do post COVID-19?</a:t>
            </a:r>
          </a:p>
        </p:txBody>
      </p:sp>
    </p:spTree>
    <p:extLst>
      <p:ext uri="{BB962C8B-B14F-4D97-AF65-F5344CB8AC3E}">
        <p14:creationId xmlns:p14="http://schemas.microsoft.com/office/powerpoint/2010/main" val="368295424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F31905-0E50-482D-BC0A-9A9A146F6F24}"/>
              </a:ext>
            </a:extLst>
          </p:cNvPr>
          <p:cNvSpPr txBox="1"/>
          <p:nvPr/>
        </p:nvSpPr>
        <p:spPr>
          <a:xfrm>
            <a:off x="560630" y="2158703"/>
            <a:ext cx="4914204" cy="3816429"/>
          </a:xfrm>
          <a:prstGeom prst="rect">
            <a:avLst/>
          </a:prstGeom>
          <a:noFill/>
        </p:spPr>
        <p:txBody>
          <a:bodyPr wrap="square" rtlCol="0">
            <a:spAutoFit/>
          </a:bodyPr>
          <a:lstStyle/>
          <a:p>
            <a:pPr marL="342900" indent="-342900">
              <a:buFont typeface="Arial" panose="020B0604020202020204" pitchFamily="34" charset="0"/>
              <a:buChar char="•"/>
            </a:pPr>
            <a:r>
              <a:rPr lang="en-US" sz="2200" dirty="0"/>
              <a:t>Cloud hosting (Amazon Web Services)</a:t>
            </a:r>
          </a:p>
          <a:p>
            <a:pPr marL="342900" indent="-342900">
              <a:buFont typeface="Arial" panose="020B0604020202020204" pitchFamily="34" charset="0"/>
              <a:buChar char="•"/>
            </a:pPr>
            <a:r>
              <a:rPr lang="en-US" sz="2200" dirty="0"/>
              <a:t>Cloud storage</a:t>
            </a:r>
          </a:p>
          <a:p>
            <a:pPr marL="342900" indent="-342900">
              <a:buFont typeface="Arial" panose="020B0604020202020204" pitchFamily="34" charset="0"/>
              <a:buChar char="•"/>
            </a:pPr>
            <a:r>
              <a:rPr lang="en-US" sz="2200" dirty="0"/>
              <a:t>Shipping and delivery</a:t>
            </a:r>
          </a:p>
          <a:p>
            <a:pPr marL="342900" indent="-342900">
              <a:buFont typeface="Arial" panose="020B0604020202020204" pitchFamily="34" charset="0"/>
              <a:buChar char="•"/>
            </a:pPr>
            <a:r>
              <a:rPr lang="en-US" sz="2200" dirty="0"/>
              <a:t>Credit cards</a:t>
            </a:r>
          </a:p>
          <a:p>
            <a:pPr marL="342900" indent="-342900">
              <a:buFont typeface="Arial" panose="020B0604020202020204" pitchFamily="34" charset="0"/>
              <a:buChar char="•"/>
            </a:pPr>
            <a:r>
              <a:rPr lang="en-US" sz="2200" dirty="0"/>
              <a:t>Echo voice application platform</a:t>
            </a:r>
          </a:p>
          <a:p>
            <a:pPr marL="342900" indent="-342900">
              <a:buFont typeface="Arial" panose="020B0604020202020204" pitchFamily="34" charset="0"/>
              <a:buChar char="•"/>
            </a:pPr>
            <a:r>
              <a:rPr lang="en-US" sz="2200" dirty="0"/>
              <a:t>Affiliate retailer program</a:t>
            </a:r>
          </a:p>
          <a:p>
            <a:pPr marL="342900" indent="-342900">
              <a:buFont typeface="Arial" panose="020B0604020202020204" pitchFamily="34" charset="0"/>
              <a:buChar char="•"/>
            </a:pPr>
            <a:r>
              <a:rPr lang="en-US" sz="2200" dirty="0"/>
              <a:t>Satellite ground stations</a:t>
            </a:r>
          </a:p>
          <a:p>
            <a:pPr marL="342900" indent="-342900">
              <a:buFont typeface="Arial" panose="020B0604020202020204" pitchFamily="34" charset="0"/>
              <a:buChar char="•"/>
            </a:pPr>
            <a:r>
              <a:rPr lang="en-US" sz="2200" dirty="0"/>
              <a:t>Satellite launch service</a:t>
            </a:r>
          </a:p>
          <a:p>
            <a:pPr marL="342900" indent="-342900">
              <a:buFont typeface="Arial" panose="020B0604020202020204" pitchFamily="34" charset="0"/>
              <a:buChar char="•"/>
            </a:pPr>
            <a:r>
              <a:rPr lang="en-US" sz="2200" dirty="0"/>
              <a:t>Forthcoming satellite internet service</a:t>
            </a:r>
          </a:p>
          <a:p>
            <a:endParaRPr lang="en-US" sz="2200" dirty="0"/>
          </a:p>
          <a:p>
            <a:endParaRPr lang="en-US" sz="2200" dirty="0"/>
          </a:p>
        </p:txBody>
      </p:sp>
      <p:pic>
        <p:nvPicPr>
          <p:cNvPr id="5" name="Picture 4">
            <a:extLst>
              <a:ext uri="{FF2B5EF4-FFF2-40B4-BE49-F238E27FC236}">
                <a16:creationId xmlns:a16="http://schemas.microsoft.com/office/drawing/2014/main" id="{C3DCE442-C61C-4771-9375-0887CC785917}"/>
              </a:ext>
            </a:extLst>
          </p:cNvPr>
          <p:cNvPicPr>
            <a:picLocks noChangeAspect="1"/>
          </p:cNvPicPr>
          <p:nvPr/>
        </p:nvPicPr>
        <p:blipFill>
          <a:blip r:embed="rId3"/>
          <a:stretch>
            <a:fillRect/>
          </a:stretch>
        </p:blipFill>
        <p:spPr>
          <a:xfrm>
            <a:off x="8122525" y="1148860"/>
            <a:ext cx="3557829" cy="3536482"/>
          </a:xfrm>
          <a:prstGeom prst="rect">
            <a:avLst/>
          </a:prstGeom>
        </p:spPr>
      </p:pic>
      <p:sp>
        <p:nvSpPr>
          <p:cNvPr id="8" name="Rectangle 7">
            <a:extLst>
              <a:ext uri="{FF2B5EF4-FFF2-40B4-BE49-F238E27FC236}">
                <a16:creationId xmlns:a16="http://schemas.microsoft.com/office/drawing/2014/main" id="{EF210A39-7B75-4CE1-B6E5-8AD23935CA7A}"/>
              </a:ext>
            </a:extLst>
          </p:cNvPr>
          <p:cNvSpPr/>
          <p:nvPr/>
        </p:nvSpPr>
        <p:spPr>
          <a:xfrm>
            <a:off x="8528744" y="4600286"/>
            <a:ext cx="4096339" cy="800860"/>
          </a:xfrm>
          <a:prstGeom prst="rect">
            <a:avLst/>
          </a:prstGeom>
        </p:spPr>
        <p:txBody>
          <a:bodyPr wrap="square">
            <a:spAutoFit/>
          </a:bodyPr>
          <a:lstStyle/>
          <a:p>
            <a:pPr>
              <a:lnSpc>
                <a:spcPct val="107000"/>
              </a:lnSpc>
              <a:spcAft>
                <a:spcPts val="800"/>
              </a:spcAft>
            </a:pPr>
            <a:r>
              <a:rPr lang="en-US" sz="2200" dirty="0">
                <a:latin typeface="Calibri" panose="020F0502020204030204" pitchFamily="34" charset="0"/>
                <a:ea typeface="Calibri" panose="020F0502020204030204" pitchFamily="34" charset="0"/>
                <a:cs typeface="Times New Roman" panose="02020603050405020304" pitchFamily="18" charset="0"/>
              </a:rPr>
              <a:t>The invisible eye of </a:t>
            </a:r>
            <a:r>
              <a:rPr lang="en-US" sz="2200" strike="sngStrike" dirty="0">
                <a:latin typeface="Calibri" panose="020F0502020204030204" pitchFamily="34" charset="0"/>
                <a:ea typeface="Calibri" panose="020F0502020204030204" pitchFamily="34" charset="0"/>
                <a:cs typeface="Times New Roman" panose="02020603050405020304" pitchFamily="18" charset="0"/>
              </a:rPr>
              <a:t>the marketplace</a:t>
            </a:r>
            <a:r>
              <a:rPr lang="en-US" sz="2200" dirty="0">
                <a:latin typeface="Calibri" panose="020F0502020204030204" pitchFamily="34" charset="0"/>
                <a:ea typeface="Calibri" panose="020F0502020204030204" pitchFamily="34" charset="0"/>
                <a:cs typeface="Times New Roman" panose="02020603050405020304" pitchFamily="18" charset="0"/>
              </a:rPr>
              <a:t> Amazon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BCBBC4E-99D1-44C7-AF41-5F1902792509}"/>
              </a:ext>
            </a:extLst>
          </p:cNvPr>
          <p:cNvSpPr txBox="1"/>
          <p:nvPr/>
        </p:nvSpPr>
        <p:spPr>
          <a:xfrm>
            <a:off x="560630" y="882868"/>
            <a:ext cx="4508938" cy="954107"/>
          </a:xfrm>
          <a:prstGeom prst="rect">
            <a:avLst/>
          </a:prstGeom>
          <a:noFill/>
        </p:spPr>
        <p:txBody>
          <a:bodyPr wrap="square" rtlCol="0">
            <a:spAutoFit/>
          </a:bodyPr>
          <a:lstStyle/>
          <a:p>
            <a:r>
              <a:rPr lang="en-US" sz="2800" b="1" dirty="0"/>
              <a:t>Amazon is an infrastructure company (and a retailer)</a:t>
            </a:r>
          </a:p>
        </p:txBody>
      </p:sp>
    </p:spTree>
    <p:extLst>
      <p:ext uri="{BB962C8B-B14F-4D97-AF65-F5344CB8AC3E}">
        <p14:creationId xmlns:p14="http://schemas.microsoft.com/office/powerpoint/2010/main" val="63352181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C8D0C-C577-4403-910F-4D2BAE75FBA8}"/>
              </a:ext>
            </a:extLst>
          </p:cNvPr>
          <p:cNvPicPr>
            <a:picLocks noChangeAspect="1"/>
          </p:cNvPicPr>
          <p:nvPr/>
        </p:nvPicPr>
        <p:blipFill>
          <a:blip r:embed="rId3"/>
          <a:stretch>
            <a:fillRect/>
          </a:stretch>
        </p:blipFill>
        <p:spPr>
          <a:xfrm>
            <a:off x="7571681" y="1861534"/>
            <a:ext cx="3954578" cy="3134932"/>
          </a:xfrm>
          <a:prstGeom prst="rect">
            <a:avLst/>
          </a:prstGeom>
          <a:ln w="19050">
            <a:solidFill>
              <a:schemeClr val="accent1">
                <a:lumMod val="60000"/>
                <a:lumOff val="40000"/>
              </a:schemeClr>
            </a:solidFill>
          </a:ln>
        </p:spPr>
      </p:pic>
      <p:pic>
        <p:nvPicPr>
          <p:cNvPr id="3" name="Picture 2">
            <a:extLst>
              <a:ext uri="{FF2B5EF4-FFF2-40B4-BE49-F238E27FC236}">
                <a16:creationId xmlns:a16="http://schemas.microsoft.com/office/drawing/2014/main" id="{B4FCF393-B97C-4E44-9874-ECB3D1178747}"/>
              </a:ext>
            </a:extLst>
          </p:cNvPr>
          <p:cNvPicPr>
            <a:picLocks noChangeAspect="1"/>
          </p:cNvPicPr>
          <p:nvPr/>
        </p:nvPicPr>
        <p:blipFill>
          <a:blip r:embed="rId4"/>
          <a:stretch>
            <a:fillRect/>
          </a:stretch>
        </p:blipFill>
        <p:spPr>
          <a:xfrm>
            <a:off x="732295" y="1861535"/>
            <a:ext cx="3954578" cy="3134932"/>
          </a:xfrm>
          <a:prstGeom prst="rect">
            <a:avLst/>
          </a:prstGeom>
          <a:ln>
            <a:solidFill>
              <a:schemeClr val="tx1">
                <a:lumMod val="65000"/>
                <a:lumOff val="35000"/>
              </a:schemeClr>
            </a:solidFill>
          </a:ln>
        </p:spPr>
      </p:pic>
      <p:sp>
        <p:nvSpPr>
          <p:cNvPr id="4" name="TextBox 3">
            <a:extLst>
              <a:ext uri="{FF2B5EF4-FFF2-40B4-BE49-F238E27FC236}">
                <a16:creationId xmlns:a16="http://schemas.microsoft.com/office/drawing/2014/main" id="{27CFE6B8-BC1B-4FD5-B032-A8AEAC877530}"/>
              </a:ext>
            </a:extLst>
          </p:cNvPr>
          <p:cNvSpPr txBox="1"/>
          <p:nvPr/>
        </p:nvSpPr>
        <p:spPr>
          <a:xfrm>
            <a:off x="638073" y="5281523"/>
            <a:ext cx="3842653" cy="1200329"/>
          </a:xfrm>
          <a:prstGeom prst="rect">
            <a:avLst/>
          </a:prstGeom>
          <a:noFill/>
        </p:spPr>
        <p:txBody>
          <a:bodyPr wrap="square" rtlCol="0">
            <a:spAutoFit/>
          </a:bodyPr>
          <a:lstStyle/>
          <a:p>
            <a:r>
              <a:rPr lang="en-US" sz="2400" dirty="0"/>
              <a:t>The Internet: seeded by the government, but now privately owned</a:t>
            </a:r>
          </a:p>
        </p:txBody>
      </p:sp>
      <p:sp>
        <p:nvSpPr>
          <p:cNvPr id="5" name="TextBox 4">
            <a:extLst>
              <a:ext uri="{FF2B5EF4-FFF2-40B4-BE49-F238E27FC236}">
                <a16:creationId xmlns:a16="http://schemas.microsoft.com/office/drawing/2014/main" id="{C60E5275-2436-4E8A-BD3F-B21E1489E2C6}"/>
              </a:ext>
            </a:extLst>
          </p:cNvPr>
          <p:cNvSpPr txBox="1"/>
          <p:nvPr/>
        </p:nvSpPr>
        <p:spPr>
          <a:xfrm>
            <a:off x="7551562" y="5281522"/>
            <a:ext cx="3974697" cy="1200329"/>
          </a:xfrm>
          <a:prstGeom prst="rect">
            <a:avLst/>
          </a:prstGeom>
          <a:noFill/>
        </p:spPr>
        <p:txBody>
          <a:bodyPr wrap="square" rtlCol="0">
            <a:spAutoFit/>
          </a:bodyPr>
          <a:lstStyle/>
          <a:p>
            <a:r>
              <a:rPr lang="en-US" sz="2400" dirty="0"/>
              <a:t>The Interstate highway system: public infrastructure maintained by gasoline tax</a:t>
            </a:r>
          </a:p>
        </p:txBody>
      </p:sp>
      <p:sp>
        <p:nvSpPr>
          <p:cNvPr id="6" name="TextBox 5">
            <a:extLst>
              <a:ext uri="{FF2B5EF4-FFF2-40B4-BE49-F238E27FC236}">
                <a16:creationId xmlns:a16="http://schemas.microsoft.com/office/drawing/2014/main" id="{290F1A9D-CABF-4B1E-B2AE-804B0DD5CF58}"/>
              </a:ext>
            </a:extLst>
          </p:cNvPr>
          <p:cNvSpPr txBox="1"/>
          <p:nvPr/>
        </p:nvSpPr>
        <p:spPr>
          <a:xfrm>
            <a:off x="2481485" y="460317"/>
            <a:ext cx="7229030" cy="584775"/>
          </a:xfrm>
          <a:prstGeom prst="rect">
            <a:avLst/>
          </a:prstGeom>
          <a:noFill/>
        </p:spPr>
        <p:txBody>
          <a:bodyPr wrap="none" rtlCol="0">
            <a:spAutoFit/>
          </a:bodyPr>
          <a:lstStyle/>
          <a:p>
            <a:r>
              <a:rPr lang="en-US" sz="3200" b="1" dirty="0"/>
              <a:t>Private and publicly-owned infrastructure</a:t>
            </a:r>
          </a:p>
        </p:txBody>
      </p:sp>
    </p:spTree>
    <p:extLst>
      <p:ext uri="{BB962C8B-B14F-4D97-AF65-F5344CB8AC3E}">
        <p14:creationId xmlns:p14="http://schemas.microsoft.com/office/powerpoint/2010/main" val="1908155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14451" y="1847411"/>
            <a:ext cx="4922649" cy="3213282"/>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6555758" y="1847411"/>
            <a:ext cx="4922648" cy="2942888"/>
          </a:xfrm>
          <a:prstGeom prst="rect">
            <a:avLst/>
          </a:prstGeom>
          <a:ln>
            <a:solidFill>
              <a:schemeClr val="tx1"/>
            </a:solidFill>
          </a:ln>
        </p:spPr>
      </p:pic>
      <p:sp>
        <p:nvSpPr>
          <p:cNvPr id="9" name="TextBox 8"/>
          <p:cNvSpPr txBox="1"/>
          <p:nvPr/>
        </p:nvSpPr>
        <p:spPr>
          <a:xfrm>
            <a:off x="814451" y="550686"/>
            <a:ext cx="8191281" cy="461665"/>
          </a:xfrm>
          <a:prstGeom prst="rect">
            <a:avLst/>
          </a:prstGeom>
          <a:noFill/>
        </p:spPr>
        <p:txBody>
          <a:bodyPr wrap="none" rtlCol="0">
            <a:spAutoFit/>
          </a:bodyPr>
          <a:lstStyle/>
          <a:p>
            <a:r>
              <a:rPr lang="en-US" sz="2400" b="1" dirty="0"/>
              <a:t>We tend to skim, not read when online – especially on phones.</a:t>
            </a:r>
          </a:p>
        </p:txBody>
      </p:sp>
      <p:sp>
        <p:nvSpPr>
          <p:cNvPr id="2" name="TextBox 1"/>
          <p:cNvSpPr txBox="1"/>
          <p:nvPr/>
        </p:nvSpPr>
        <p:spPr>
          <a:xfrm>
            <a:off x="814451" y="5780762"/>
            <a:ext cx="8022324" cy="461665"/>
          </a:xfrm>
          <a:prstGeom prst="rect">
            <a:avLst/>
          </a:prstGeom>
          <a:noFill/>
        </p:spPr>
        <p:txBody>
          <a:bodyPr wrap="none" rtlCol="0">
            <a:spAutoFit/>
          </a:bodyPr>
          <a:lstStyle/>
          <a:p>
            <a:r>
              <a:rPr lang="en-US" sz="2400" dirty="0">
                <a:solidFill>
                  <a:srgbClr val="FF0000"/>
                </a:solidFill>
              </a:rPr>
              <a:t>Phones are better at consuming content than creating content.</a:t>
            </a:r>
          </a:p>
        </p:txBody>
      </p:sp>
    </p:spTree>
    <p:extLst>
      <p:ext uri="{BB962C8B-B14F-4D97-AF65-F5344CB8AC3E}">
        <p14:creationId xmlns:p14="http://schemas.microsoft.com/office/powerpoint/2010/main" val="403469895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07CB14-CE14-4C6C-ACBA-EFFC8D7467A3}"/>
              </a:ext>
            </a:extLst>
          </p:cNvPr>
          <p:cNvSpPr/>
          <p:nvPr/>
        </p:nvSpPr>
        <p:spPr>
          <a:xfrm>
            <a:off x="5211206" y="1966378"/>
            <a:ext cx="1769587" cy="523220"/>
          </a:xfrm>
          <a:prstGeom prst="rect">
            <a:avLst/>
          </a:prstGeom>
        </p:spPr>
        <p:txBody>
          <a:bodyPr wrap="none">
            <a:spAutoFit/>
          </a:bodyPr>
          <a:lstStyle/>
          <a:p>
            <a:r>
              <a:rPr lang="en-US" sz="2800" b="1" dirty="0"/>
              <a:t>Next week</a:t>
            </a:r>
          </a:p>
        </p:txBody>
      </p:sp>
      <p:sp>
        <p:nvSpPr>
          <p:cNvPr id="3" name="Rectangle 2">
            <a:extLst>
              <a:ext uri="{FF2B5EF4-FFF2-40B4-BE49-F238E27FC236}">
                <a16:creationId xmlns:a16="http://schemas.microsoft.com/office/drawing/2014/main" id="{A4BB067D-5933-4923-A0B0-A680EA0E8DDE}"/>
              </a:ext>
            </a:extLst>
          </p:cNvPr>
          <p:cNvSpPr/>
          <p:nvPr/>
        </p:nvSpPr>
        <p:spPr>
          <a:xfrm>
            <a:off x="4447142" y="2904376"/>
            <a:ext cx="6096000" cy="2123658"/>
          </a:xfrm>
          <a:prstGeom prst="rect">
            <a:avLst/>
          </a:prstGeom>
        </p:spPr>
        <p:txBody>
          <a:bodyPr>
            <a:spAutoFit/>
          </a:bodyPr>
          <a:lstStyle/>
          <a:p>
            <a:pPr marL="285750" marR="558800" indent="-285750">
              <a:buFont typeface="Arial" panose="020B0604020202020204" pitchFamily="34" charset="0"/>
              <a:buChar char="•"/>
            </a:pPr>
            <a:r>
              <a:rPr lang="en-US" sz="2400" u="sng" dirty="0">
                <a:solidFill>
                  <a:srgbClr val="1155CC"/>
                </a:solidFill>
                <a:latin typeface="Calibri" panose="020F0502020204030204" pitchFamily="34" charset="0"/>
                <a:hlinkClick r:id="rId2"/>
              </a:rPr>
              <a:t>Exponential growth</a:t>
            </a:r>
            <a:endParaRPr lang="en-US" sz="2400" dirty="0"/>
          </a:p>
          <a:p>
            <a:pPr marL="285750" marR="558800" indent="-285750">
              <a:buFont typeface="Arial" panose="020B0604020202020204" pitchFamily="34" charset="0"/>
              <a:buChar char="•"/>
            </a:pPr>
            <a:r>
              <a:rPr lang="en-US" sz="2400" u="sng" dirty="0">
                <a:solidFill>
                  <a:srgbClr val="1155CC"/>
                </a:solidFill>
                <a:latin typeface="Calibri" panose="020F0502020204030204" pitchFamily="34" charset="0"/>
                <a:hlinkClick r:id="rId3"/>
              </a:rPr>
              <a:t>Technology progress</a:t>
            </a:r>
            <a:endParaRPr lang="en-US" sz="2400" dirty="0"/>
          </a:p>
          <a:p>
            <a:pPr marL="285750" marR="558800" indent="-285750">
              <a:buFont typeface="Arial" panose="020B0604020202020204" pitchFamily="34" charset="0"/>
              <a:buChar char="•"/>
            </a:pPr>
            <a:r>
              <a:rPr lang="en-US" sz="2400" u="sng" dirty="0">
                <a:solidFill>
                  <a:srgbClr val="1155CC"/>
                </a:solidFill>
                <a:latin typeface="Calibri" panose="020F0502020204030204" pitchFamily="34" charset="0"/>
                <a:hlinkClick r:id="rId4"/>
              </a:rPr>
              <a:t>Evolution of application deployment</a:t>
            </a:r>
            <a:endParaRPr lang="en-US" sz="2400" dirty="0"/>
          </a:p>
          <a:p>
            <a:pPr marL="285750" marR="558800" indent="-285750">
              <a:buFont typeface="Arial" panose="020B0604020202020204" pitchFamily="34" charset="0"/>
              <a:buChar char="•"/>
            </a:pPr>
            <a:r>
              <a:rPr lang="en-US" sz="2400" u="sng" dirty="0">
                <a:solidFill>
                  <a:srgbClr val="1155CC"/>
                </a:solidFill>
                <a:latin typeface="Calibri" panose="020F0502020204030204" pitchFamily="34" charset="0"/>
                <a:hlinkClick r:id="rId5"/>
              </a:rPr>
              <a:t>Introducing HTML</a:t>
            </a:r>
            <a:endParaRPr lang="en-US" sz="2400" dirty="0"/>
          </a:p>
          <a:p>
            <a:br>
              <a:rPr lang="en-US" dirty="0"/>
            </a:br>
            <a:endParaRPr lang="en-US" dirty="0"/>
          </a:p>
        </p:txBody>
      </p:sp>
    </p:spTree>
    <p:extLst>
      <p:ext uri="{BB962C8B-B14F-4D97-AF65-F5344CB8AC3E}">
        <p14:creationId xmlns:p14="http://schemas.microsoft.com/office/powerpoint/2010/main" val="138028101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4525" y="2627250"/>
            <a:ext cx="1995488" cy="200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2250402"/>
            <a:ext cx="2667000" cy="24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03" name="Text Box 15"/>
          <p:cNvSpPr txBox="1">
            <a:spLocks noChangeArrowheads="1"/>
          </p:cNvSpPr>
          <p:nvPr/>
        </p:nvSpPr>
        <p:spPr bwMode="auto">
          <a:xfrm>
            <a:off x="2363789" y="5155016"/>
            <a:ext cx="29956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Grow by the same amount in each time period</a:t>
            </a:r>
          </a:p>
        </p:txBody>
      </p:sp>
      <p:sp>
        <p:nvSpPr>
          <p:cNvPr id="12304" name="Text Box 16"/>
          <p:cNvSpPr txBox="1">
            <a:spLocks noChangeArrowheads="1"/>
          </p:cNvSpPr>
          <p:nvPr/>
        </p:nvSpPr>
        <p:spPr bwMode="auto">
          <a:xfrm>
            <a:off x="6961676" y="5155016"/>
            <a:ext cx="302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t>Grow by the same percent in each time period</a:t>
            </a:r>
          </a:p>
        </p:txBody>
      </p:sp>
      <p:sp>
        <p:nvSpPr>
          <p:cNvPr id="12305" name="Text Box 17"/>
          <p:cNvSpPr txBox="1">
            <a:spLocks noChangeArrowheads="1"/>
          </p:cNvSpPr>
          <p:nvPr/>
        </p:nvSpPr>
        <p:spPr bwMode="auto">
          <a:xfrm>
            <a:off x="1524000" y="531814"/>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dirty="0"/>
              <a:t>Linear versus exponential growth</a:t>
            </a:r>
          </a:p>
        </p:txBody>
      </p:sp>
    </p:spTree>
    <p:extLst>
      <p:ext uri="{BB962C8B-B14F-4D97-AF65-F5344CB8AC3E}">
        <p14:creationId xmlns:p14="http://schemas.microsoft.com/office/powerpoint/2010/main" val="307130016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594" y="1664223"/>
            <a:ext cx="5611583" cy="367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13823" y="490272"/>
            <a:ext cx="5364354" cy="584775"/>
          </a:xfrm>
          <a:prstGeom prst="rect">
            <a:avLst/>
          </a:prstGeom>
          <a:noFill/>
        </p:spPr>
        <p:txBody>
          <a:bodyPr wrap="none" rtlCol="0">
            <a:spAutoFit/>
          </a:bodyPr>
          <a:lstStyle/>
          <a:p>
            <a:r>
              <a:rPr lang="en-US" sz="3200" dirty="0"/>
              <a:t>Transistor count – Moore’s Law</a:t>
            </a:r>
          </a:p>
        </p:txBody>
      </p:sp>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5876" y="5945131"/>
            <a:ext cx="447040" cy="447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963445" y="5983985"/>
            <a:ext cx="6920918" cy="369332"/>
          </a:xfrm>
          <a:prstGeom prst="rect">
            <a:avLst/>
          </a:prstGeom>
          <a:noFill/>
        </p:spPr>
        <p:txBody>
          <a:bodyPr wrap="square" rtlCol="0">
            <a:spAutoFit/>
          </a:bodyPr>
          <a:lstStyle/>
          <a:p>
            <a:r>
              <a:rPr lang="en-US" dirty="0"/>
              <a:t>Is this linear growth or exponential growth? Explain your answer?</a:t>
            </a:r>
          </a:p>
        </p:txBody>
      </p:sp>
    </p:spTree>
    <p:extLst>
      <p:ext uri="{BB962C8B-B14F-4D97-AF65-F5344CB8AC3E}">
        <p14:creationId xmlns:p14="http://schemas.microsoft.com/office/powerpoint/2010/main" val="83962093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Line 2"/>
          <p:cNvSpPr>
            <a:spLocks noChangeShapeType="1"/>
          </p:cNvSpPr>
          <p:nvPr/>
        </p:nvSpPr>
        <p:spPr bwMode="auto">
          <a:xfrm flipV="1">
            <a:off x="2638425" y="3264693"/>
            <a:ext cx="1854200" cy="1130300"/>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0116" name="Line 4"/>
          <p:cNvSpPr>
            <a:spLocks noChangeShapeType="1"/>
          </p:cNvSpPr>
          <p:nvPr/>
        </p:nvSpPr>
        <p:spPr bwMode="auto">
          <a:xfrm flipV="1">
            <a:off x="8126413" y="1894682"/>
            <a:ext cx="1465262" cy="896937"/>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0118" name="Line 6"/>
          <p:cNvSpPr>
            <a:spLocks noChangeShapeType="1"/>
          </p:cNvSpPr>
          <p:nvPr/>
        </p:nvSpPr>
        <p:spPr bwMode="auto">
          <a:xfrm flipV="1">
            <a:off x="6791326" y="5350669"/>
            <a:ext cx="1393825" cy="815975"/>
          </a:xfrm>
          <a:prstGeom prst="line">
            <a:avLst/>
          </a:prstGeom>
          <a:noFill/>
          <a:ln w="127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0119" name="Line 7"/>
          <p:cNvSpPr>
            <a:spLocks noChangeShapeType="1"/>
          </p:cNvSpPr>
          <p:nvPr/>
        </p:nvSpPr>
        <p:spPr bwMode="auto">
          <a:xfrm>
            <a:off x="8159751" y="2739232"/>
            <a:ext cx="17463" cy="2655887"/>
          </a:xfrm>
          <a:prstGeom prst="line">
            <a:avLst/>
          </a:prstGeom>
          <a:noFill/>
          <a:ln w="1270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0120" name="Text Box 8"/>
          <p:cNvSpPr txBox="1">
            <a:spLocks noChangeArrowheads="1"/>
          </p:cNvSpPr>
          <p:nvPr/>
        </p:nvSpPr>
        <p:spPr bwMode="auto">
          <a:xfrm>
            <a:off x="1524000" y="630239"/>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dirty="0"/>
              <a:t>Technology refinement and technology shifts</a:t>
            </a:r>
          </a:p>
        </p:txBody>
      </p:sp>
    </p:spTree>
    <p:extLst>
      <p:ext uri="{BB962C8B-B14F-4D97-AF65-F5344CB8AC3E}">
        <p14:creationId xmlns:p14="http://schemas.microsoft.com/office/powerpoint/2010/main" val="195536288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1524000" y="498476"/>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dirty="0"/>
              <a:t>Technology refinement</a:t>
            </a:r>
          </a:p>
        </p:txBody>
      </p:sp>
      <p:sp>
        <p:nvSpPr>
          <p:cNvPr id="81923" name="Line 3"/>
          <p:cNvSpPr>
            <a:spLocks noChangeShapeType="1"/>
          </p:cNvSpPr>
          <p:nvPr/>
        </p:nvSpPr>
        <p:spPr bwMode="auto">
          <a:xfrm flipV="1">
            <a:off x="2632075" y="1755775"/>
            <a:ext cx="7213600" cy="4306888"/>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81927" name="Picture 7" descr="Horseless Carriage, N Dakota, 19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2075" y="1755775"/>
            <a:ext cx="2319528" cy="187543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4903" y="4323017"/>
            <a:ext cx="2319528" cy="1739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11"/>
          <p:cNvSpPr txBox="1">
            <a:spLocks noChangeArrowheads="1"/>
          </p:cNvSpPr>
          <p:nvPr/>
        </p:nvSpPr>
        <p:spPr bwMode="auto">
          <a:xfrm>
            <a:off x="1414664" y="2093726"/>
            <a:ext cx="806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t>1905</a:t>
            </a:r>
          </a:p>
        </p:txBody>
      </p:sp>
      <p:sp>
        <p:nvSpPr>
          <p:cNvPr id="7" name="Text Box 11">
            <a:extLst>
              <a:ext uri="{FF2B5EF4-FFF2-40B4-BE49-F238E27FC236}">
                <a16:creationId xmlns:a16="http://schemas.microsoft.com/office/drawing/2014/main" id="{101D7A53-F1B3-4945-A01D-7140154CC741}"/>
              </a:ext>
            </a:extLst>
          </p:cNvPr>
          <p:cNvSpPr txBox="1">
            <a:spLocks noChangeArrowheads="1"/>
          </p:cNvSpPr>
          <p:nvPr/>
        </p:nvSpPr>
        <p:spPr bwMode="auto">
          <a:xfrm>
            <a:off x="10059655" y="4323017"/>
            <a:ext cx="9130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t>Today</a:t>
            </a:r>
          </a:p>
        </p:txBody>
      </p:sp>
    </p:spTree>
    <p:extLst>
      <p:ext uri="{BB962C8B-B14F-4D97-AF65-F5344CB8AC3E}">
        <p14:creationId xmlns:p14="http://schemas.microsoft.com/office/powerpoint/2010/main" val="31436596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89445" y="1159476"/>
            <a:ext cx="4711294" cy="33741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860" y="1159475"/>
            <a:ext cx="4292684" cy="3374163"/>
          </a:xfrm>
          <a:prstGeom prst="rect">
            <a:avLst/>
          </a:prstGeom>
        </p:spPr>
      </p:pic>
      <p:sp>
        <p:nvSpPr>
          <p:cNvPr id="4" name="TextBox 3"/>
          <p:cNvSpPr txBox="1"/>
          <p:nvPr/>
        </p:nvSpPr>
        <p:spPr>
          <a:xfrm>
            <a:off x="699084" y="356953"/>
            <a:ext cx="3889847" cy="523220"/>
          </a:xfrm>
          <a:prstGeom prst="rect">
            <a:avLst/>
          </a:prstGeom>
          <a:noFill/>
        </p:spPr>
        <p:txBody>
          <a:bodyPr wrap="none" rtlCol="0">
            <a:spAutoFit/>
          </a:bodyPr>
          <a:lstStyle/>
          <a:p>
            <a:r>
              <a:rPr lang="en-US" sz="2800" b="1" dirty="0"/>
              <a:t>Easter Parade, New York</a:t>
            </a:r>
          </a:p>
        </p:txBody>
      </p:sp>
      <p:sp>
        <p:nvSpPr>
          <p:cNvPr id="5" name="TextBox 4"/>
          <p:cNvSpPr txBox="1"/>
          <p:nvPr/>
        </p:nvSpPr>
        <p:spPr>
          <a:xfrm>
            <a:off x="708871" y="4533638"/>
            <a:ext cx="915635" cy="523220"/>
          </a:xfrm>
          <a:prstGeom prst="rect">
            <a:avLst/>
          </a:prstGeom>
          <a:noFill/>
        </p:spPr>
        <p:txBody>
          <a:bodyPr wrap="none" rtlCol="0">
            <a:spAutoFit/>
          </a:bodyPr>
          <a:lstStyle/>
          <a:p>
            <a:r>
              <a:rPr lang="en-US" sz="2800" dirty="0"/>
              <a:t>1905</a:t>
            </a:r>
            <a:endParaRPr lang="en-US" dirty="0"/>
          </a:p>
        </p:txBody>
      </p:sp>
      <p:sp>
        <p:nvSpPr>
          <p:cNvPr id="6" name="TextBox 5"/>
          <p:cNvSpPr txBox="1"/>
          <p:nvPr/>
        </p:nvSpPr>
        <p:spPr>
          <a:xfrm>
            <a:off x="6893136" y="4543197"/>
            <a:ext cx="915635" cy="523220"/>
          </a:xfrm>
          <a:prstGeom prst="rect">
            <a:avLst/>
          </a:prstGeom>
          <a:noFill/>
        </p:spPr>
        <p:txBody>
          <a:bodyPr wrap="none" rtlCol="0">
            <a:spAutoFit/>
          </a:bodyPr>
          <a:lstStyle/>
          <a:p>
            <a:r>
              <a:rPr lang="en-US" sz="2800" dirty="0"/>
              <a:t>1913</a:t>
            </a:r>
            <a:endParaRPr lang="en-US" dirty="0"/>
          </a:p>
        </p:txBody>
      </p:sp>
      <p:grpSp>
        <p:nvGrpSpPr>
          <p:cNvPr id="7" name="Group 6"/>
          <p:cNvGrpSpPr/>
          <p:nvPr/>
        </p:nvGrpSpPr>
        <p:grpSpPr>
          <a:xfrm>
            <a:off x="675860" y="5791851"/>
            <a:ext cx="11020649" cy="485403"/>
            <a:chOff x="1158634" y="2749574"/>
            <a:chExt cx="11020649" cy="485403"/>
          </a:xfrm>
        </p:grpSpPr>
        <p:sp>
          <p:nvSpPr>
            <p:cNvPr id="8" name="Rectangle 2"/>
            <p:cNvSpPr>
              <a:spLocks noChangeArrowheads="1"/>
            </p:cNvSpPr>
            <p:nvPr/>
          </p:nvSpPr>
          <p:spPr bwMode="auto">
            <a:xfrm>
              <a:off x="1684038" y="2773312"/>
              <a:ext cx="104952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t>What is the function of these technologies? Is this technology shift or refinement?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8634" y="2749574"/>
              <a:ext cx="447586"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54335857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22331" y="607889"/>
            <a:ext cx="1747338" cy="584775"/>
          </a:xfrm>
          <a:prstGeom prst="rect">
            <a:avLst/>
          </a:prstGeom>
          <a:noFill/>
        </p:spPr>
        <p:txBody>
          <a:bodyPr wrap="none" rtlCol="0">
            <a:spAutoFit/>
          </a:bodyPr>
          <a:lstStyle/>
          <a:p>
            <a:pPr algn="ctr"/>
            <a:r>
              <a:rPr lang="en-US" sz="3200" dirty="0"/>
              <a:t>PC server</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990" y="1691640"/>
            <a:ext cx="7193828" cy="430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7" descr="mailbox://C:/Users/Larry/AppData/Roaming/Thunderbird/Profiles/1yi1j2as.default/Mail/imap.csudh.edu/Trash?number=2385257876&amp;part=1.2&amp;filename=ATT00001.jpg"/>
          <p:cNvSpPr>
            <a:spLocks noChangeAspect="1" noChangeArrowheads="1"/>
          </p:cNvSpPr>
          <p:nvPr/>
        </p:nvSpPr>
        <p:spPr bwMode="auto">
          <a:xfrm>
            <a:off x="1679576" y="-4572000"/>
            <a:ext cx="6962775" cy="952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9" descr="mailbox://C:/Users/Larry/AppData/Roaming/Thunderbird/Profiles/1yi1j2as.default/Mail/imap.csudh.edu/Trash?number=2385257876&amp;part=1.2&amp;filename=ATT00001.jpg"/>
          <p:cNvSpPr>
            <a:spLocks noChangeAspect="1" noChangeArrowheads="1"/>
          </p:cNvSpPr>
          <p:nvPr/>
        </p:nvSpPr>
        <p:spPr bwMode="auto">
          <a:xfrm>
            <a:off x="1831976" y="-4419600"/>
            <a:ext cx="6962775" cy="952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11" descr="mailbox://C:/Users/Larry/AppData/Roaming/Thunderbird/Profiles/1yi1j2as.default/Mail/imap.csudh.edu/Trash?number=2385257876&amp;part=1.2&amp;filename=ATT00001.jpg"/>
          <p:cNvSpPr>
            <a:spLocks noChangeAspect="1" noChangeArrowheads="1"/>
          </p:cNvSpPr>
          <p:nvPr/>
        </p:nvSpPr>
        <p:spPr bwMode="auto">
          <a:xfrm>
            <a:off x="1984376" y="-4267200"/>
            <a:ext cx="6962775" cy="952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3" descr="mailbox://C:/Users/Larry/AppData/Roaming/Thunderbird/Profiles/1yi1j2as.default/Mail/imap.csudh.edu/Trash?number=2385257876&amp;part=1.2&amp;filename=ATT00001.jpg"/>
          <p:cNvSpPr>
            <a:spLocks noChangeAspect="1" noChangeArrowheads="1"/>
          </p:cNvSpPr>
          <p:nvPr/>
        </p:nvSpPr>
        <p:spPr bwMode="auto">
          <a:xfrm>
            <a:off x="2136776" y="-4114800"/>
            <a:ext cx="6962775" cy="952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15" descr="mailbox://C:/Users/Larry/AppData/Roaming/Thunderbird/Profiles/1yi1j2as.default/Mail/imap.csudh.edu/Trash?number=2385257876&amp;part=1.2&amp;filename=ATT00001.jpg"/>
          <p:cNvSpPr>
            <a:spLocks noChangeAspect="1" noChangeArrowheads="1"/>
          </p:cNvSpPr>
          <p:nvPr/>
        </p:nvSpPr>
        <p:spPr bwMode="auto">
          <a:xfrm>
            <a:off x="2289176" y="-3962400"/>
            <a:ext cx="6962775" cy="952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622252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om.csudh.edu/fac/lpress/471/hout/netech/serverfarmNDSUc.jpg">
            <a:extLst>
              <a:ext uri="{FF2B5EF4-FFF2-40B4-BE49-F238E27FC236}">
                <a16:creationId xmlns:a16="http://schemas.microsoft.com/office/drawing/2014/main" id="{130239D4-004E-40F1-A410-8D8B9575A1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8417" y="406432"/>
            <a:ext cx="2784473" cy="2088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localhost/som/471/hout/netech/RLX300exRackFullC2.jpg">
            <a:extLst>
              <a:ext uri="{FF2B5EF4-FFF2-40B4-BE49-F238E27FC236}">
                <a16:creationId xmlns:a16="http://schemas.microsoft.com/office/drawing/2014/main" id="{5DACFBA2-082F-48C8-BAA9-B504A0EBE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4976" y="375084"/>
            <a:ext cx="1311648" cy="27212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localhost/som/471/hout/netech/rlxbladeC.jpg">
            <a:extLst>
              <a:ext uri="{FF2B5EF4-FFF2-40B4-BE49-F238E27FC236}">
                <a16:creationId xmlns:a16="http://schemas.microsoft.com/office/drawing/2014/main" id="{BF7337A5-22CA-4BAE-BBBB-7921835C3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8170318" y="406432"/>
            <a:ext cx="1567862" cy="5621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9C817A6-B0D4-4491-BC87-7CFCAF0E86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1440" y="3953574"/>
            <a:ext cx="2801450" cy="2088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Google employees work inside the company’s data center in Pryor. (Courtesy photo, File)">
            <a:extLst>
              <a:ext uri="{FF2B5EF4-FFF2-40B4-BE49-F238E27FC236}">
                <a16:creationId xmlns:a16="http://schemas.microsoft.com/office/drawing/2014/main" id="{7406E171-0B78-4F65-AA8B-37556E3B99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668" y="3953574"/>
            <a:ext cx="3823956" cy="2035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BDF6A6B1-421A-4B6F-8C45-692A01F62D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971" y="380306"/>
            <a:ext cx="3425440" cy="204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54AA1526-0733-48C2-A8F5-3D43EF219157}"/>
              </a:ext>
            </a:extLst>
          </p:cNvPr>
          <p:cNvSpPr txBox="1"/>
          <p:nvPr/>
        </p:nvSpPr>
        <p:spPr>
          <a:xfrm>
            <a:off x="898605" y="4971240"/>
            <a:ext cx="2335662" cy="954107"/>
          </a:xfrm>
          <a:prstGeom prst="rect">
            <a:avLst/>
          </a:prstGeom>
          <a:noFill/>
        </p:spPr>
        <p:txBody>
          <a:bodyPr wrap="square" rtlCol="0">
            <a:spAutoFit/>
          </a:bodyPr>
          <a:lstStyle/>
          <a:p>
            <a:r>
              <a:rPr lang="en-US" sz="2800" b="1" dirty="0"/>
              <a:t>Severs on and off premises</a:t>
            </a:r>
          </a:p>
        </p:txBody>
      </p:sp>
    </p:spTree>
    <p:extLst>
      <p:ext uri="{BB962C8B-B14F-4D97-AF65-F5344CB8AC3E}">
        <p14:creationId xmlns:p14="http://schemas.microsoft.com/office/powerpoint/2010/main" val="380496058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13347" y="1268338"/>
            <a:ext cx="2765309" cy="415498"/>
          </a:xfrm>
          <a:prstGeom prst="rect">
            <a:avLst/>
          </a:prstGeom>
        </p:spPr>
        <p:txBody>
          <a:bodyPr wrap="none">
            <a:spAutoFit/>
          </a:bodyPr>
          <a:lstStyle/>
          <a:p>
            <a:pPr algn="ctr"/>
            <a:r>
              <a:rPr lang="en-US" sz="2100" b="1" dirty="0"/>
              <a:t>Servers inside of things</a:t>
            </a:r>
          </a:p>
        </p:txBody>
      </p:sp>
      <p:pic>
        <p:nvPicPr>
          <p:cNvPr id="2052" name="Picture 4" descr="TP-LINK Archer C7">
            <a:extLst>
              <a:ext uri="{FF2B5EF4-FFF2-40B4-BE49-F238E27FC236}">
                <a16:creationId xmlns:a16="http://schemas.microsoft.com/office/drawing/2014/main" id="{CA81399B-BAB8-47E8-9BE4-2E25A97C5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892" y="2390775"/>
            <a:ext cx="276860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tin Nickel">
            <a:extLst>
              <a:ext uri="{FF2B5EF4-FFF2-40B4-BE49-F238E27FC236}">
                <a16:creationId xmlns:a16="http://schemas.microsoft.com/office/drawing/2014/main" id="{38CF1D14-30EC-4A13-8467-AE3461ACB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2538553"/>
            <a:ext cx="2387600" cy="2387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Zoom in on Front Zoom. Roku - Express (2019 Model) Streaming Media Player - Black.">
            <a:extLst>
              <a:ext uri="{FF2B5EF4-FFF2-40B4-BE49-F238E27FC236}">
                <a16:creationId xmlns:a16="http://schemas.microsoft.com/office/drawing/2014/main" id="{48EABBDA-C9F8-47CD-BBCD-5E64197B62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2970" y="3363144"/>
            <a:ext cx="1836860" cy="738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11956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959" y="1980489"/>
            <a:ext cx="1140793" cy="1481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674" y="2006299"/>
            <a:ext cx="1424701" cy="1398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2660" y="2139546"/>
            <a:ext cx="1455673" cy="123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3636" y="2104375"/>
            <a:ext cx="1786038" cy="120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60371" y="4036114"/>
            <a:ext cx="3634136" cy="1323439"/>
          </a:xfrm>
          <a:prstGeom prst="rect">
            <a:avLst/>
          </a:prstGeom>
          <a:noFill/>
        </p:spPr>
        <p:txBody>
          <a:bodyPr wrap="none" rtlCol="0">
            <a:spAutoFit/>
          </a:bodyPr>
          <a:lstStyle/>
          <a:p>
            <a:pPr marL="457200" indent="-457200">
              <a:buFont typeface="+mj-lt"/>
              <a:buAutoNum type="arabicPeriod"/>
            </a:pPr>
            <a:r>
              <a:rPr lang="en-US" sz="2000" dirty="0"/>
              <a:t>Reduce fixed costs</a:t>
            </a:r>
          </a:p>
          <a:p>
            <a:pPr marL="457200" indent="-457200">
              <a:buFont typeface="+mj-lt"/>
              <a:buAutoNum type="arabicPeriod"/>
            </a:pPr>
            <a:r>
              <a:rPr lang="en-US" sz="2000" dirty="0"/>
              <a:t>Speed innovations to market</a:t>
            </a:r>
          </a:p>
          <a:p>
            <a:pPr marL="457200" indent="-457200">
              <a:buFont typeface="+mj-lt"/>
              <a:buAutoNum type="arabicPeriod"/>
            </a:pPr>
            <a:r>
              <a:rPr lang="en-US" sz="2000" dirty="0"/>
              <a:t>Scale flexibly</a:t>
            </a:r>
          </a:p>
          <a:p>
            <a:pPr marL="457200" indent="-457200">
              <a:buFont typeface="+mj-lt"/>
              <a:buAutoNum type="arabicPeriod"/>
            </a:pPr>
            <a:r>
              <a:rPr lang="en-US" sz="2000" dirty="0"/>
              <a:t>Extend collaboration</a:t>
            </a:r>
          </a:p>
        </p:txBody>
      </p:sp>
      <p:sp>
        <p:nvSpPr>
          <p:cNvPr id="3" name="TextBox 2"/>
          <p:cNvSpPr txBox="1"/>
          <p:nvPr/>
        </p:nvSpPr>
        <p:spPr>
          <a:xfrm>
            <a:off x="2140334" y="453006"/>
            <a:ext cx="4641207" cy="523220"/>
          </a:xfrm>
          <a:prstGeom prst="rect">
            <a:avLst/>
          </a:prstGeom>
          <a:noFill/>
        </p:spPr>
        <p:txBody>
          <a:bodyPr wrap="none" rtlCol="0">
            <a:spAutoFit/>
          </a:bodyPr>
          <a:lstStyle/>
          <a:p>
            <a:r>
              <a:rPr lang="en-US" sz="2800" dirty="0"/>
              <a:t>Four cloud computing benefits</a:t>
            </a:r>
          </a:p>
        </p:txBody>
      </p:sp>
      <p:pic>
        <p:nvPicPr>
          <p:cNvPr id="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03497" y="5971229"/>
            <a:ext cx="474999" cy="47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19135" y="6008672"/>
            <a:ext cx="4287604" cy="400110"/>
          </a:xfrm>
          <a:prstGeom prst="rect">
            <a:avLst/>
          </a:prstGeom>
        </p:spPr>
        <p:txBody>
          <a:bodyPr wrap="square">
            <a:spAutoFit/>
          </a:bodyPr>
          <a:lstStyle/>
          <a:p>
            <a:pPr lvl="0"/>
            <a:r>
              <a:rPr lang="en-US" sz="2000" dirty="0">
                <a:solidFill>
                  <a:prstClr val="black"/>
                </a:solidFill>
              </a:rPr>
              <a:t>Match the icons with their captions.</a:t>
            </a:r>
          </a:p>
        </p:txBody>
      </p:sp>
    </p:spTree>
    <p:extLst>
      <p:ext uri="{BB962C8B-B14F-4D97-AF65-F5344CB8AC3E}">
        <p14:creationId xmlns:p14="http://schemas.microsoft.com/office/powerpoint/2010/main" val="3633269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7046" y="520993"/>
            <a:ext cx="9597636" cy="5693866"/>
          </a:xfrm>
          <a:prstGeom prst="rect">
            <a:avLst/>
          </a:prstGeom>
          <a:noFill/>
        </p:spPr>
        <p:txBody>
          <a:bodyPr wrap="square" rtlCol="0">
            <a:spAutoFit/>
          </a:bodyPr>
          <a:lstStyle/>
          <a:p>
            <a:r>
              <a:rPr lang="en-US" sz="2800" b="1" dirty="0"/>
              <a:t>Assignment feedback – restatement of the ground rules</a:t>
            </a:r>
            <a:endParaRPr lang="en-US" sz="2800" dirty="0"/>
          </a:p>
          <a:p>
            <a:endParaRPr lang="en-US" dirty="0"/>
          </a:p>
          <a:p>
            <a:pPr marL="342900" indent="-342900">
              <a:buFont typeface="Arial" panose="020B0604020202020204" pitchFamily="34" charset="0"/>
              <a:buChar char="•"/>
            </a:pPr>
            <a:r>
              <a:rPr lang="en-US" sz="2400" dirty="0"/>
              <a:t>Assignments are due at the start of class on the due date.</a:t>
            </a:r>
          </a:p>
          <a:p>
            <a:pPr marL="342900" indent="-342900">
              <a:buFont typeface="Arial" panose="020B0604020202020204" pitchFamily="34" charset="0"/>
              <a:buChar char="•"/>
            </a:pPr>
            <a:r>
              <a:rPr lang="en-US" sz="2400" dirty="0"/>
              <a:t>The assignments should be submitted separately and if there are multiple pages, staple them together.</a:t>
            </a:r>
          </a:p>
          <a:p>
            <a:pPr marL="342900" indent="-342900">
              <a:buFont typeface="Arial" panose="020B0604020202020204" pitchFamily="34" charset="0"/>
              <a:buChar char="•"/>
            </a:pPr>
            <a:r>
              <a:rPr lang="en-US" sz="2400" dirty="0"/>
              <a:t>Put your name and the assignment number on the front page.</a:t>
            </a:r>
          </a:p>
          <a:p>
            <a:pPr marL="342900" indent="-342900">
              <a:buFont typeface="Arial" panose="020B0604020202020204" pitchFamily="34" charset="0"/>
              <a:buChar char="•"/>
            </a:pPr>
            <a:r>
              <a:rPr lang="en-US" sz="2400" dirty="0"/>
              <a:t>It’s OK to work together even if it is not a group assignment. If you do, submit </a:t>
            </a:r>
            <a:r>
              <a:rPr lang="en-US" sz="2400" b="1" i="1" dirty="0"/>
              <a:t>one</a:t>
            </a:r>
            <a:r>
              <a:rPr lang="en-US" sz="2400" dirty="0"/>
              <a:t> copy with everyone’s name.</a:t>
            </a:r>
          </a:p>
          <a:p>
            <a:pPr marL="342900" indent="-342900">
              <a:buFont typeface="Arial" panose="020B0604020202020204" pitchFamily="34" charset="0"/>
              <a:buChar char="•"/>
            </a:pPr>
            <a:r>
              <a:rPr lang="en-US" sz="2400" dirty="0"/>
              <a:t>You can use any resource – a friend, Google, whatever.</a:t>
            </a:r>
          </a:p>
          <a:p>
            <a:pPr marL="342900" indent="-342900">
              <a:buFont typeface="Arial" panose="020B0604020202020204" pitchFamily="34" charset="0"/>
              <a:buChar char="•"/>
            </a:pPr>
            <a:r>
              <a:rPr lang="en-US" sz="2400" dirty="0"/>
              <a:t>Don’t wait till the last minute – it will be too late to get help.</a:t>
            </a:r>
          </a:p>
          <a:p>
            <a:pPr marL="342900" indent="-342900">
              <a:buFont typeface="Arial" panose="020B0604020202020204" pitchFamily="34" charset="0"/>
              <a:buChar char="•"/>
            </a:pPr>
            <a:r>
              <a:rPr lang="en-US" sz="2400" dirty="0"/>
              <a:t>Don’t turn in things you don’t understand – use your own words.</a:t>
            </a:r>
          </a:p>
          <a:p>
            <a:pPr marL="342900" indent="-342900">
              <a:buFont typeface="Arial" panose="020B0604020202020204" pitchFamily="34" charset="0"/>
              <a:buChar char="•"/>
            </a:pPr>
            <a:r>
              <a:rPr lang="en-US" sz="2400" dirty="0"/>
              <a:t>Do assignments </a:t>
            </a:r>
            <a:r>
              <a:rPr lang="en-US" sz="2400" dirty="0">
                <a:solidFill>
                  <a:srgbClr val="FF0000"/>
                </a:solidFill>
              </a:rPr>
              <a:t>properly</a:t>
            </a:r>
            <a:r>
              <a:rPr lang="en-US" sz="2400" dirty="0"/>
              <a:t> without rushing – be </a:t>
            </a:r>
            <a:r>
              <a:rPr lang="en-US" sz="2400" dirty="0">
                <a:solidFill>
                  <a:srgbClr val="FF0000"/>
                </a:solidFill>
              </a:rPr>
              <a:t>proud</a:t>
            </a:r>
            <a:r>
              <a:rPr lang="en-US" sz="2400" dirty="0"/>
              <a:t> of your work.</a:t>
            </a:r>
          </a:p>
          <a:p>
            <a:pPr marL="342900" indent="-342900">
              <a:buFont typeface="Arial" panose="020B0604020202020204" pitchFamily="34" charset="0"/>
              <a:buChar char="•"/>
            </a:pPr>
            <a:endParaRPr lang="en-US" sz="2400" dirty="0"/>
          </a:p>
          <a:p>
            <a:endParaRPr lang="en-US" dirty="0"/>
          </a:p>
          <a:p>
            <a:endParaRPr lang="en-US" dirty="0"/>
          </a:p>
          <a:p>
            <a:endParaRPr lang="en-US"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7046" y="5354040"/>
            <a:ext cx="516587" cy="50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62877" y="5252595"/>
            <a:ext cx="8083095" cy="707886"/>
          </a:xfrm>
          <a:prstGeom prst="rect">
            <a:avLst/>
          </a:prstGeom>
          <a:noFill/>
        </p:spPr>
        <p:txBody>
          <a:bodyPr wrap="square" rtlCol="0">
            <a:spAutoFit/>
          </a:bodyPr>
          <a:lstStyle/>
          <a:p>
            <a:r>
              <a:rPr lang="en-US" sz="2000" dirty="0"/>
              <a:t>Ask me what Steve Job’s father told him when he was a kid and they were building a fence together.</a:t>
            </a:r>
          </a:p>
        </p:txBody>
      </p:sp>
    </p:spTree>
    <p:extLst>
      <p:ext uri="{BB962C8B-B14F-4D97-AF65-F5344CB8AC3E}">
        <p14:creationId xmlns:p14="http://schemas.microsoft.com/office/powerpoint/2010/main" val="429332045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390229-1D17-495A-99F4-E36D838E3153}"/>
              </a:ext>
            </a:extLst>
          </p:cNvPr>
          <p:cNvSpPr/>
          <p:nvPr/>
        </p:nvSpPr>
        <p:spPr>
          <a:xfrm>
            <a:off x="3336943" y="1821934"/>
            <a:ext cx="5518114" cy="523220"/>
          </a:xfrm>
          <a:prstGeom prst="rect">
            <a:avLst/>
          </a:prstGeom>
        </p:spPr>
        <p:txBody>
          <a:bodyPr wrap="none">
            <a:spAutoFit/>
          </a:bodyPr>
          <a:lstStyle/>
          <a:p>
            <a:pPr algn="ctr"/>
            <a:r>
              <a:rPr lang="en-US" sz="2800" dirty="0"/>
              <a:t>HTML – </a:t>
            </a:r>
            <a:r>
              <a:rPr lang="en-US" sz="2800" dirty="0">
                <a:solidFill>
                  <a:srgbClr val="FF0000"/>
                </a:solidFill>
              </a:rPr>
              <a:t>Hypertext Markup </a:t>
            </a:r>
            <a:r>
              <a:rPr lang="en-US" sz="2800" dirty="0"/>
              <a:t>Language</a:t>
            </a:r>
          </a:p>
        </p:txBody>
      </p:sp>
    </p:spTree>
    <p:extLst>
      <p:ext uri="{BB962C8B-B14F-4D97-AF65-F5344CB8AC3E}">
        <p14:creationId xmlns:p14="http://schemas.microsoft.com/office/powerpoint/2010/main" val="292213533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1524000" y="308419"/>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b="1" dirty="0">
                <a:latin typeface="+mj-lt"/>
              </a:rPr>
              <a:t>HTML -- Hypertext</a:t>
            </a:r>
          </a:p>
        </p:txBody>
      </p:sp>
      <p:sp>
        <p:nvSpPr>
          <p:cNvPr id="35846" name="Text Box 6"/>
          <p:cNvSpPr txBox="1">
            <a:spLocks noChangeArrowheads="1"/>
          </p:cNvSpPr>
          <p:nvPr/>
        </p:nvSpPr>
        <p:spPr bwMode="auto">
          <a:xfrm>
            <a:off x="2735540" y="1597303"/>
            <a:ext cx="15064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latin typeface="+mj-lt"/>
              </a:rPr>
              <a:t>Hypertext:</a:t>
            </a:r>
          </a:p>
        </p:txBody>
      </p:sp>
      <p:pic>
        <p:nvPicPr>
          <p:cNvPr id="358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6898" y="1509837"/>
            <a:ext cx="3474227" cy="183372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6"/>
          <p:cNvSpPr txBox="1">
            <a:spLocks noChangeArrowheads="1"/>
          </p:cNvSpPr>
          <p:nvPr/>
        </p:nvSpPr>
        <p:spPr bwMode="auto">
          <a:xfrm>
            <a:off x="2735539" y="4224650"/>
            <a:ext cx="15913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latin typeface="+mj-lt"/>
              </a:rPr>
              <a:t>Linear text:</a:t>
            </a:r>
          </a:p>
        </p:txBody>
      </p:sp>
      <p:sp>
        <p:nvSpPr>
          <p:cNvPr id="2" name="TextBox 1"/>
          <p:cNvSpPr txBox="1"/>
          <p:nvPr/>
        </p:nvSpPr>
        <p:spPr>
          <a:xfrm>
            <a:off x="5806897" y="4224651"/>
            <a:ext cx="3323346" cy="1692771"/>
          </a:xfrm>
          <a:prstGeom prst="rect">
            <a:avLst/>
          </a:prstGeom>
          <a:noFill/>
        </p:spPr>
        <p:txBody>
          <a:bodyPr wrap="none" rtlCol="0">
            <a:spAutoFit/>
          </a:bodyPr>
          <a:lstStyle/>
          <a:p>
            <a:r>
              <a:rPr lang="en-US" sz="2400" dirty="0">
                <a:latin typeface="+mj-lt"/>
                <a:cs typeface="Calibri" pitchFamily="34" charset="0"/>
              </a:rPr>
              <a:t>Table of contents</a:t>
            </a:r>
          </a:p>
          <a:p>
            <a:endParaRPr lang="en-US" sz="800" dirty="0">
              <a:latin typeface="+mj-lt"/>
              <a:cs typeface="Calibri" pitchFamily="34" charset="0"/>
            </a:endParaRPr>
          </a:p>
          <a:p>
            <a:r>
              <a:rPr lang="en-US" sz="2400" dirty="0">
                <a:latin typeface="+mj-lt"/>
                <a:cs typeface="Calibri" pitchFamily="34" charset="0"/>
              </a:rPr>
              <a:t>Chapter 1		  1</a:t>
            </a:r>
          </a:p>
          <a:p>
            <a:r>
              <a:rPr lang="en-US" sz="2400" dirty="0">
                <a:latin typeface="+mj-lt"/>
                <a:cs typeface="Calibri" pitchFamily="34" charset="0"/>
              </a:rPr>
              <a:t>Chapter 2		10</a:t>
            </a:r>
          </a:p>
          <a:p>
            <a:r>
              <a:rPr lang="en-US" sz="2400" dirty="0">
                <a:latin typeface="+mj-lt"/>
                <a:cs typeface="Calibri" pitchFamily="34" charset="0"/>
              </a:rPr>
              <a:t>Chapter 3		20</a:t>
            </a:r>
          </a:p>
        </p:txBody>
      </p:sp>
      <p:sp>
        <p:nvSpPr>
          <p:cNvPr id="3" name="TextBox 2"/>
          <p:cNvSpPr txBox="1"/>
          <p:nvPr/>
        </p:nvSpPr>
        <p:spPr>
          <a:xfrm>
            <a:off x="5806897" y="5727373"/>
            <a:ext cx="622286" cy="523220"/>
          </a:xfrm>
          <a:prstGeom prst="rect">
            <a:avLst/>
          </a:prstGeom>
          <a:noFill/>
        </p:spPr>
        <p:txBody>
          <a:bodyPr wrap="none" rtlCol="0">
            <a:spAutoFit/>
          </a:bodyPr>
          <a:lstStyle/>
          <a:p>
            <a:r>
              <a:rPr lang="en-US" sz="2800" dirty="0">
                <a:latin typeface="+mj-lt"/>
              </a:rPr>
              <a:t>. . .</a:t>
            </a:r>
          </a:p>
        </p:txBody>
      </p:sp>
    </p:spTree>
    <p:extLst>
      <p:ext uri="{BB962C8B-B14F-4D97-AF65-F5344CB8AC3E}">
        <p14:creationId xmlns:p14="http://schemas.microsoft.com/office/powerpoint/2010/main" val="333505725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1524000" y="416443"/>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dirty="0"/>
              <a:t>Markup – adding tags to control appearance</a:t>
            </a:r>
          </a:p>
        </p:txBody>
      </p:sp>
      <p:sp>
        <p:nvSpPr>
          <p:cNvPr id="2" name="TextBox 1"/>
          <p:cNvSpPr txBox="1"/>
          <p:nvPr/>
        </p:nvSpPr>
        <p:spPr>
          <a:xfrm>
            <a:off x="3318637" y="2417790"/>
            <a:ext cx="5554726" cy="523220"/>
          </a:xfrm>
          <a:prstGeom prst="rect">
            <a:avLst/>
          </a:prstGeom>
          <a:noFill/>
        </p:spPr>
        <p:txBody>
          <a:bodyPr wrap="none" rtlCol="0">
            <a:spAutoFit/>
          </a:bodyPr>
          <a:lstStyle/>
          <a:p>
            <a:r>
              <a:rPr lang="en-US" sz="2800" dirty="0">
                <a:latin typeface="Courier New" pitchFamily="49" charset="0"/>
                <a:cs typeface="Courier New" pitchFamily="49" charset="0"/>
              </a:rPr>
              <a:t>This &lt;b&gt;word&lt;/b&gt; is bold.</a:t>
            </a:r>
          </a:p>
        </p:txBody>
      </p:sp>
      <p:sp>
        <p:nvSpPr>
          <p:cNvPr id="15" name="TextBox 14"/>
          <p:cNvSpPr txBox="1"/>
          <p:nvPr/>
        </p:nvSpPr>
        <p:spPr>
          <a:xfrm>
            <a:off x="3318638" y="1792609"/>
            <a:ext cx="4051109" cy="523220"/>
          </a:xfrm>
          <a:prstGeom prst="rect">
            <a:avLst/>
          </a:prstGeom>
          <a:noFill/>
        </p:spPr>
        <p:txBody>
          <a:bodyPr wrap="none" rtlCol="0">
            <a:spAutoFit/>
          </a:bodyPr>
          <a:lstStyle/>
          <a:p>
            <a:r>
              <a:rPr lang="en-US" sz="2800" dirty="0">
                <a:latin typeface="Courier New" pitchFamily="49" charset="0"/>
                <a:cs typeface="Courier New" pitchFamily="49" charset="0"/>
              </a:rPr>
              <a:t>This word is bold.</a:t>
            </a:r>
          </a:p>
        </p:txBody>
      </p:sp>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089" y="3935451"/>
            <a:ext cx="46958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270133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1524000" y="416443"/>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dirty="0"/>
              <a:t>Markup – adding tags to control appearance</a:t>
            </a:r>
          </a:p>
        </p:txBody>
      </p:sp>
      <p:sp>
        <p:nvSpPr>
          <p:cNvPr id="2" name="TextBox 1"/>
          <p:cNvSpPr txBox="1"/>
          <p:nvPr/>
        </p:nvSpPr>
        <p:spPr>
          <a:xfrm>
            <a:off x="3318637" y="2417790"/>
            <a:ext cx="5554726" cy="523220"/>
          </a:xfrm>
          <a:prstGeom prst="rect">
            <a:avLst/>
          </a:prstGeom>
          <a:noFill/>
        </p:spPr>
        <p:txBody>
          <a:bodyPr wrap="none" rtlCol="0">
            <a:spAutoFit/>
          </a:bodyPr>
          <a:lstStyle/>
          <a:p>
            <a:r>
              <a:rPr lang="en-US" sz="2800" dirty="0">
                <a:latin typeface="Courier New" pitchFamily="49" charset="0"/>
                <a:cs typeface="Courier New" pitchFamily="49" charset="0"/>
              </a:rPr>
              <a:t>This &lt;b&gt;word&lt;/b&gt; is bold.</a:t>
            </a:r>
          </a:p>
        </p:txBody>
      </p:sp>
      <p:sp>
        <p:nvSpPr>
          <p:cNvPr id="15" name="TextBox 14"/>
          <p:cNvSpPr txBox="1"/>
          <p:nvPr/>
        </p:nvSpPr>
        <p:spPr>
          <a:xfrm>
            <a:off x="3318638" y="1792609"/>
            <a:ext cx="4051109" cy="523220"/>
          </a:xfrm>
          <a:prstGeom prst="rect">
            <a:avLst/>
          </a:prstGeom>
          <a:noFill/>
        </p:spPr>
        <p:txBody>
          <a:bodyPr wrap="none" rtlCol="0">
            <a:spAutoFit/>
          </a:bodyPr>
          <a:lstStyle/>
          <a:p>
            <a:r>
              <a:rPr lang="en-US" sz="2800" dirty="0">
                <a:latin typeface="Courier New" pitchFamily="49" charset="0"/>
                <a:cs typeface="Courier New" pitchFamily="49" charset="0"/>
              </a:rPr>
              <a:t>This word is bold.</a:t>
            </a:r>
          </a:p>
        </p:txBody>
      </p:sp>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089" y="3935451"/>
            <a:ext cx="46958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6467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524000" y="233363"/>
            <a:ext cx="9144000" cy="715962"/>
          </a:xfrm>
        </p:spPr>
        <p:txBody>
          <a:bodyPr>
            <a:normAutofit/>
          </a:bodyPr>
          <a:lstStyle/>
          <a:p>
            <a:r>
              <a:rPr lang="en-US" sz="3200" dirty="0"/>
              <a:t>HTML tags control appearance, not content</a:t>
            </a:r>
          </a:p>
        </p:txBody>
      </p:sp>
      <p:pic>
        <p:nvPicPr>
          <p:cNvPr id="972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014" y="1316039"/>
            <a:ext cx="58959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6744" y="2976564"/>
            <a:ext cx="5878512" cy="135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4681" y="4654551"/>
            <a:ext cx="5862638" cy="175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012507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2388" y="1358202"/>
            <a:ext cx="8267224" cy="4821012"/>
          </a:xfrm>
          <a:prstGeom prst="rect">
            <a:avLst/>
          </a:prstGeom>
        </p:spPr>
      </p:pic>
      <p:sp>
        <p:nvSpPr>
          <p:cNvPr id="3" name="TextBox 2"/>
          <p:cNvSpPr txBox="1"/>
          <p:nvPr/>
        </p:nvSpPr>
        <p:spPr>
          <a:xfrm>
            <a:off x="4460838" y="399985"/>
            <a:ext cx="3358163" cy="523220"/>
          </a:xfrm>
          <a:prstGeom prst="rect">
            <a:avLst/>
          </a:prstGeom>
          <a:noFill/>
        </p:spPr>
        <p:txBody>
          <a:bodyPr wrap="none" rtlCol="0">
            <a:spAutoFit/>
          </a:bodyPr>
          <a:lstStyle/>
          <a:p>
            <a:pPr algn="ctr"/>
            <a:r>
              <a:rPr lang="en-US" sz="2800" dirty="0"/>
              <a:t>The </a:t>
            </a:r>
            <a:r>
              <a:rPr lang="en-US" sz="2800" dirty="0" err="1"/>
              <a:t>Filezilla</a:t>
            </a:r>
            <a:r>
              <a:rPr lang="en-US" sz="2800" dirty="0"/>
              <a:t> FTP client</a:t>
            </a:r>
          </a:p>
        </p:txBody>
      </p:sp>
      <p:sp>
        <p:nvSpPr>
          <p:cNvPr id="4" name="TextBox 3"/>
          <p:cNvSpPr txBox="1"/>
          <p:nvPr/>
        </p:nvSpPr>
        <p:spPr>
          <a:xfrm>
            <a:off x="3815379" y="2447821"/>
            <a:ext cx="1457900" cy="461665"/>
          </a:xfrm>
          <a:prstGeom prst="rect">
            <a:avLst/>
          </a:prstGeom>
          <a:noFill/>
        </p:spPr>
        <p:txBody>
          <a:bodyPr wrap="none" rtlCol="0">
            <a:spAutoFit/>
          </a:bodyPr>
          <a:lstStyle/>
          <a:p>
            <a:r>
              <a:rPr lang="en-US" sz="2400" dirty="0">
                <a:solidFill>
                  <a:srgbClr val="FF0000"/>
                </a:solidFill>
              </a:rPr>
              <a:t>My laptop</a:t>
            </a:r>
          </a:p>
        </p:txBody>
      </p:sp>
      <p:sp>
        <p:nvSpPr>
          <p:cNvPr id="5" name="TextBox 4"/>
          <p:cNvSpPr txBox="1"/>
          <p:nvPr/>
        </p:nvSpPr>
        <p:spPr>
          <a:xfrm>
            <a:off x="7404848" y="2452742"/>
            <a:ext cx="2149756" cy="461665"/>
          </a:xfrm>
          <a:prstGeom prst="rect">
            <a:avLst/>
          </a:prstGeom>
          <a:noFill/>
        </p:spPr>
        <p:txBody>
          <a:bodyPr wrap="none" rtlCol="0">
            <a:spAutoFit/>
          </a:bodyPr>
          <a:lstStyle/>
          <a:p>
            <a:r>
              <a:rPr lang="en-US" sz="2400" dirty="0">
                <a:solidFill>
                  <a:srgbClr val="FF0000"/>
                </a:solidFill>
              </a:rPr>
              <a:t>The Web server</a:t>
            </a:r>
          </a:p>
        </p:txBody>
      </p:sp>
    </p:spTree>
    <p:extLst>
      <p:ext uri="{BB962C8B-B14F-4D97-AF65-F5344CB8AC3E}">
        <p14:creationId xmlns:p14="http://schemas.microsoft.com/office/powerpoint/2010/main" val="376701000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D750E9-6BD3-4E4F-AC36-6AE898D3BDB5}"/>
              </a:ext>
            </a:extLst>
          </p:cNvPr>
          <p:cNvSpPr txBox="1"/>
          <p:nvPr/>
        </p:nvSpPr>
        <p:spPr>
          <a:xfrm>
            <a:off x="3124199" y="2277533"/>
            <a:ext cx="6341534"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Exam next Wednesday</a:t>
            </a:r>
          </a:p>
          <a:p>
            <a:pPr marL="285750" indent="-285750">
              <a:buFont typeface="Arial" panose="020B0604020202020204" pitchFamily="34" charset="0"/>
              <a:buChar char="•"/>
            </a:pPr>
            <a:r>
              <a:rPr lang="en-US" sz="2400" dirty="0"/>
              <a:t>Each timed separately – 90 minutes for multiple choice and 60 for short answers</a:t>
            </a:r>
          </a:p>
          <a:p>
            <a:pPr marL="285750" indent="-285750">
              <a:buFont typeface="Arial" panose="020B0604020202020204" pitchFamily="34" charset="0"/>
              <a:buChar char="•"/>
            </a:pPr>
            <a:r>
              <a:rPr lang="en-US" sz="2400" dirty="0"/>
              <a:t>Exams will be available from 6AM till 11:59 PM</a:t>
            </a:r>
          </a:p>
        </p:txBody>
      </p:sp>
      <p:sp>
        <p:nvSpPr>
          <p:cNvPr id="3" name="Rectangle 2">
            <a:extLst>
              <a:ext uri="{FF2B5EF4-FFF2-40B4-BE49-F238E27FC236}">
                <a16:creationId xmlns:a16="http://schemas.microsoft.com/office/drawing/2014/main" id="{EAB04656-199F-4136-93E1-7848C1581C7B}"/>
              </a:ext>
            </a:extLst>
          </p:cNvPr>
          <p:cNvSpPr/>
          <p:nvPr/>
        </p:nvSpPr>
        <p:spPr>
          <a:xfrm>
            <a:off x="5204987" y="916000"/>
            <a:ext cx="1782026" cy="523220"/>
          </a:xfrm>
          <a:prstGeom prst="rect">
            <a:avLst/>
          </a:prstGeom>
        </p:spPr>
        <p:txBody>
          <a:bodyPr wrap="none">
            <a:spAutoFit/>
          </a:bodyPr>
          <a:lstStyle/>
          <a:p>
            <a:r>
              <a:rPr lang="en-US" sz="2800" b="1" dirty="0"/>
              <a:t>Final Exam</a:t>
            </a:r>
          </a:p>
        </p:txBody>
      </p:sp>
    </p:spTree>
    <p:extLst>
      <p:ext uri="{BB962C8B-B14F-4D97-AF65-F5344CB8AC3E}">
        <p14:creationId xmlns:p14="http://schemas.microsoft.com/office/powerpoint/2010/main" val="332702591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792DD4-B3F5-4D07-A715-1A103A63AC9D}"/>
              </a:ext>
            </a:extLst>
          </p:cNvPr>
          <p:cNvSpPr/>
          <p:nvPr/>
        </p:nvSpPr>
        <p:spPr>
          <a:xfrm>
            <a:off x="4167972" y="1280068"/>
            <a:ext cx="3856056" cy="523220"/>
          </a:xfrm>
          <a:prstGeom prst="rect">
            <a:avLst/>
          </a:prstGeom>
        </p:spPr>
        <p:txBody>
          <a:bodyPr wrap="none">
            <a:spAutoFit/>
          </a:bodyPr>
          <a:lstStyle/>
          <a:p>
            <a:r>
              <a:rPr lang="en-US" sz="2800" b="1" dirty="0"/>
              <a:t>Questions or comments</a:t>
            </a:r>
          </a:p>
        </p:txBody>
      </p:sp>
      <p:sp>
        <p:nvSpPr>
          <p:cNvPr id="4" name="TextBox 3">
            <a:extLst>
              <a:ext uri="{FF2B5EF4-FFF2-40B4-BE49-F238E27FC236}">
                <a16:creationId xmlns:a16="http://schemas.microsoft.com/office/drawing/2014/main" id="{4388FECF-31C3-40E7-8456-FAA5E7DC99D2}"/>
              </a:ext>
            </a:extLst>
          </p:cNvPr>
          <p:cNvSpPr txBox="1"/>
          <p:nvPr/>
        </p:nvSpPr>
        <p:spPr>
          <a:xfrm>
            <a:off x="4250267" y="231986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3035771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792DD4-B3F5-4D07-A715-1A103A63AC9D}"/>
              </a:ext>
            </a:extLst>
          </p:cNvPr>
          <p:cNvSpPr/>
          <p:nvPr/>
        </p:nvSpPr>
        <p:spPr>
          <a:xfrm>
            <a:off x="4269572" y="729734"/>
            <a:ext cx="3856056" cy="523220"/>
          </a:xfrm>
          <a:prstGeom prst="rect">
            <a:avLst/>
          </a:prstGeom>
        </p:spPr>
        <p:txBody>
          <a:bodyPr wrap="none">
            <a:spAutoFit/>
          </a:bodyPr>
          <a:lstStyle/>
          <a:p>
            <a:r>
              <a:rPr lang="en-US" sz="2800" b="1" dirty="0"/>
              <a:t>Questions or comments</a:t>
            </a:r>
          </a:p>
        </p:txBody>
      </p:sp>
    </p:spTree>
    <p:extLst>
      <p:ext uri="{BB962C8B-B14F-4D97-AF65-F5344CB8AC3E}">
        <p14:creationId xmlns:p14="http://schemas.microsoft.com/office/powerpoint/2010/main" val="221139822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2.bp.blogspot.com/_kWn7nmpeutU/R_O1vYWTQbI/AAAAAAAAARE/MoAOsn6wVIY/s400/thats%2Ball%2Bfolks%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488" y="774118"/>
            <a:ext cx="4415027" cy="513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841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8263" y="572684"/>
            <a:ext cx="6748833" cy="4801314"/>
          </a:xfrm>
          <a:prstGeom prst="rect">
            <a:avLst/>
          </a:prstGeom>
        </p:spPr>
        <p:txBody>
          <a:bodyPr wrap="square">
            <a:spAutoFit/>
          </a:bodyPr>
          <a:lstStyle/>
          <a:p>
            <a:pPr>
              <a:buFont typeface="+mj-lt"/>
              <a:buAutoNum type="arabicPeriod"/>
            </a:pPr>
            <a:r>
              <a:rPr lang="en-US" dirty="0">
                <a:solidFill>
                  <a:srgbClr val="222222"/>
                </a:solidFill>
                <a:latin typeface="Arial" panose="020B0604020202020204" pitchFamily="34" charset="0"/>
              </a:rPr>
              <a:t>What is the name of the company that provides the survey service we used?</a:t>
            </a:r>
          </a:p>
          <a:p>
            <a:pPr>
              <a:buFont typeface="+mj-lt"/>
              <a:buAutoNum type="arabicPeriod"/>
            </a:pPr>
            <a:endParaRPr lang="en-US" dirty="0">
              <a:solidFill>
                <a:srgbClr val="222222"/>
              </a:solidFill>
              <a:latin typeface="Arial" panose="020B0604020202020204" pitchFamily="34" charset="0"/>
            </a:endParaRPr>
          </a:p>
          <a:p>
            <a:pPr>
              <a:buFont typeface="+mj-lt"/>
              <a:buAutoNum type="arabicPeriod"/>
            </a:pPr>
            <a:r>
              <a:rPr lang="en-US" dirty="0">
                <a:solidFill>
                  <a:srgbClr val="222222"/>
                </a:solidFill>
                <a:latin typeface="Arial" panose="020B0604020202020204" pitchFamily="34" charset="0"/>
              </a:rPr>
              <a:t>Where are the survey questions stored?</a:t>
            </a:r>
          </a:p>
          <a:p>
            <a:pPr>
              <a:buFont typeface="+mj-lt"/>
              <a:buAutoNum type="arabicPeriod"/>
            </a:pPr>
            <a:endParaRPr lang="en-US" dirty="0">
              <a:solidFill>
                <a:srgbClr val="222222"/>
              </a:solidFill>
              <a:latin typeface="Arial" panose="020B0604020202020204" pitchFamily="34" charset="0"/>
            </a:endParaRPr>
          </a:p>
          <a:p>
            <a:pPr>
              <a:buFont typeface="+mj-lt"/>
              <a:buAutoNum type="arabicPeriod"/>
            </a:pPr>
            <a:r>
              <a:rPr lang="en-US" dirty="0">
                <a:solidFill>
                  <a:srgbClr val="222222"/>
                </a:solidFill>
                <a:latin typeface="Arial" panose="020B0604020202020204" pitchFamily="34" charset="0"/>
              </a:rPr>
              <a:t>When you complete the survey, where are your answers stored?</a:t>
            </a:r>
          </a:p>
          <a:p>
            <a:pPr>
              <a:buFont typeface="+mj-lt"/>
              <a:buAutoNum type="arabicPeriod"/>
            </a:pPr>
            <a:endParaRPr lang="en-US" dirty="0">
              <a:solidFill>
                <a:srgbClr val="222222"/>
              </a:solidFill>
              <a:latin typeface="Arial" panose="020B0604020202020204" pitchFamily="34" charset="0"/>
            </a:endParaRPr>
          </a:p>
          <a:p>
            <a:pPr>
              <a:buFont typeface="+mj-lt"/>
              <a:buAutoNum type="arabicPeriod"/>
            </a:pPr>
            <a:r>
              <a:rPr lang="en-US" dirty="0">
                <a:solidFill>
                  <a:srgbClr val="222222"/>
                </a:solidFill>
                <a:latin typeface="Arial" panose="020B0604020202020204" pitchFamily="34" charset="0"/>
              </a:rPr>
              <a:t>The survey you completed had one Likert-scale question? What was its question number?</a:t>
            </a:r>
          </a:p>
          <a:p>
            <a:pPr>
              <a:buFont typeface="+mj-lt"/>
              <a:buAutoNum type="arabicPeriod"/>
            </a:pPr>
            <a:endParaRPr lang="en-US" dirty="0">
              <a:solidFill>
                <a:srgbClr val="222222"/>
              </a:solidFill>
              <a:latin typeface="Arial" panose="020B0604020202020204" pitchFamily="34" charset="0"/>
            </a:endParaRPr>
          </a:p>
          <a:p>
            <a:pPr>
              <a:buFont typeface="+mj-lt"/>
              <a:buAutoNum type="arabicPeriod"/>
            </a:pPr>
            <a:r>
              <a:rPr lang="en-US" dirty="0">
                <a:solidFill>
                  <a:srgbClr val="222222"/>
                </a:solidFill>
                <a:latin typeface="Arial" panose="020B0604020202020204" pitchFamily="34" charset="0"/>
              </a:rPr>
              <a:t>As you see below, some survey questions have radio buttons (round) and others have checkboxes (square). What is the difference between them?</a:t>
            </a:r>
            <a:br>
              <a:rPr lang="en-US" dirty="0">
                <a:solidFill>
                  <a:srgbClr val="222222"/>
                </a:solidFill>
                <a:latin typeface="Arial" panose="020B0604020202020204" pitchFamily="34" charset="0"/>
              </a:rPr>
            </a:br>
            <a:endParaRPr lang="en-US" dirty="0">
              <a:solidFill>
                <a:srgbClr val="222222"/>
              </a:solidFill>
              <a:latin typeface="Arial" panose="020B0604020202020204" pitchFamily="34" charset="0"/>
            </a:endParaRPr>
          </a:p>
          <a:p>
            <a:br>
              <a:rPr lang="en-US" dirty="0"/>
            </a:br>
            <a:endParaRPr lang="en-US" dirty="0"/>
          </a:p>
        </p:txBody>
      </p:sp>
      <p:sp>
        <p:nvSpPr>
          <p:cNvPr id="4" name="TextBox 3"/>
          <p:cNvSpPr txBox="1"/>
          <p:nvPr/>
        </p:nvSpPr>
        <p:spPr>
          <a:xfrm>
            <a:off x="640081" y="685800"/>
            <a:ext cx="3063240" cy="954107"/>
          </a:xfrm>
          <a:prstGeom prst="rect">
            <a:avLst/>
          </a:prstGeom>
          <a:noFill/>
        </p:spPr>
        <p:txBody>
          <a:bodyPr wrap="square" rtlCol="0">
            <a:spAutoFit/>
          </a:bodyPr>
          <a:lstStyle/>
          <a:p>
            <a:r>
              <a:rPr lang="en-US" sz="2800" b="1" dirty="0"/>
              <a:t>Assignment 1 questions</a:t>
            </a:r>
          </a:p>
        </p:txBody>
      </p:sp>
      <p:sp>
        <p:nvSpPr>
          <p:cNvPr id="5" name="TextBox 4"/>
          <p:cNvSpPr txBox="1"/>
          <p:nvPr/>
        </p:nvSpPr>
        <p:spPr>
          <a:xfrm flipH="1">
            <a:off x="640081" y="1998526"/>
            <a:ext cx="3174275" cy="2462213"/>
          </a:xfrm>
          <a:prstGeom prst="rect">
            <a:avLst/>
          </a:prstGeom>
          <a:noFill/>
        </p:spPr>
        <p:txBody>
          <a:bodyPr wrap="square" rtlCol="0">
            <a:spAutoFit/>
          </a:bodyPr>
          <a:lstStyle/>
          <a:p>
            <a:r>
              <a:rPr lang="en-US" sz="2200" dirty="0"/>
              <a:t>1, 3 and 5 have specific answers which are easily found.</a:t>
            </a:r>
          </a:p>
          <a:p>
            <a:endParaRPr lang="en-US" sz="2200" dirty="0"/>
          </a:p>
          <a:p>
            <a:r>
              <a:rPr lang="en-US" sz="2200" dirty="0"/>
              <a:t>Only 2 and 3 are at all interesting. </a:t>
            </a:r>
          </a:p>
          <a:p>
            <a:endParaRPr lang="en-US" sz="2200" dirty="0"/>
          </a:p>
        </p:txBody>
      </p:sp>
      <p:sp>
        <p:nvSpPr>
          <p:cNvPr id="6" name="TextBox 5"/>
          <p:cNvSpPr txBox="1"/>
          <p:nvPr/>
        </p:nvSpPr>
        <p:spPr>
          <a:xfrm>
            <a:off x="640081" y="4736779"/>
            <a:ext cx="3299355" cy="1446550"/>
          </a:xfrm>
          <a:prstGeom prst="rect">
            <a:avLst/>
          </a:prstGeom>
          <a:noFill/>
        </p:spPr>
        <p:txBody>
          <a:bodyPr wrap="square" rtlCol="0">
            <a:spAutoFit/>
          </a:bodyPr>
          <a:lstStyle/>
          <a:p>
            <a:r>
              <a:rPr lang="en-US" sz="2200" dirty="0"/>
              <a:t>It’s not knowing the answer, its realizing you don’t know and knowing how to find the answer.</a:t>
            </a:r>
          </a:p>
        </p:txBody>
      </p:sp>
      <p:sp>
        <p:nvSpPr>
          <p:cNvPr id="7" name="Rectangle 6"/>
          <p:cNvSpPr/>
          <p:nvPr/>
        </p:nvSpPr>
        <p:spPr>
          <a:xfrm>
            <a:off x="5604850" y="5300079"/>
            <a:ext cx="4441064" cy="707886"/>
          </a:xfrm>
          <a:prstGeom prst="rect">
            <a:avLst/>
          </a:prstGeom>
        </p:spPr>
        <p:txBody>
          <a:bodyPr wrap="square">
            <a:spAutoFit/>
          </a:bodyPr>
          <a:lstStyle/>
          <a:p>
            <a:r>
              <a:rPr lang="en-US" sz="2000" dirty="0"/>
              <a:t>If you were unclear on 2 or 3, how could you find and explain the answers?</a:t>
            </a:r>
          </a:p>
        </p:txBody>
      </p:sp>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8263" y="5401525"/>
            <a:ext cx="516587" cy="50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321375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26622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56764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20918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33013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88731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76203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62240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44676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B63774-7124-449A-A9DC-AB7E6FAE6509}"/>
              </a:ext>
            </a:extLst>
          </p:cNvPr>
          <p:cNvSpPr/>
          <p:nvPr/>
        </p:nvSpPr>
        <p:spPr>
          <a:xfrm>
            <a:off x="944880" y="5771680"/>
            <a:ext cx="6096000" cy="369332"/>
          </a:xfrm>
          <a:prstGeom prst="rect">
            <a:avLst/>
          </a:prstGeom>
        </p:spPr>
        <p:txBody>
          <a:bodyPr>
            <a:spAutoFit/>
          </a:bodyPr>
          <a:lstStyle/>
          <a:p>
            <a:r>
              <a:rPr lang="en-US" dirty="0">
                <a:hlinkClick r:id="rId2"/>
              </a:rPr>
              <a:t>Source</a:t>
            </a:r>
            <a:endParaRPr lang="en-US" dirty="0"/>
          </a:p>
        </p:txBody>
      </p:sp>
      <p:sp>
        <p:nvSpPr>
          <p:cNvPr id="3" name="Rectangle 2">
            <a:extLst>
              <a:ext uri="{FF2B5EF4-FFF2-40B4-BE49-F238E27FC236}">
                <a16:creationId xmlns:a16="http://schemas.microsoft.com/office/drawing/2014/main" id="{CBCE8C13-A470-4E51-BBF7-AEB3D5F73B7A}"/>
              </a:ext>
            </a:extLst>
          </p:cNvPr>
          <p:cNvSpPr/>
          <p:nvPr/>
        </p:nvSpPr>
        <p:spPr>
          <a:xfrm>
            <a:off x="2831869" y="4258625"/>
            <a:ext cx="6096000" cy="1200329"/>
          </a:xfrm>
          <a:prstGeom prst="rect">
            <a:avLst/>
          </a:prstGeom>
        </p:spPr>
        <p:txBody>
          <a:bodyPr>
            <a:spAutoFit/>
          </a:bodyPr>
          <a:lstStyle/>
          <a:p>
            <a:r>
              <a:rPr lang="en-US" dirty="0">
                <a:solidFill>
                  <a:srgbClr val="333333"/>
                </a:solidFill>
                <a:latin typeface="Open Sans"/>
              </a:rPr>
              <a:t>The difference between 5G and previous generations of mobile services (4G, 3G) is that the latter use lower radio frequencies (</a:t>
            </a:r>
            <a:r>
              <a:rPr lang="en-US" u="sng" dirty="0">
                <a:solidFill>
                  <a:srgbClr val="026CA2"/>
                </a:solidFill>
                <a:latin typeface="inherit"/>
                <a:hlinkClick r:id="rId3"/>
              </a:rPr>
              <a:t>below the 6 gigahertz range</a:t>
            </a:r>
            <a:r>
              <a:rPr lang="en-US" dirty="0">
                <a:solidFill>
                  <a:srgbClr val="333333"/>
                </a:solidFill>
                <a:latin typeface="Open Sans"/>
              </a:rPr>
              <a:t>), whereas 5G </a:t>
            </a:r>
            <a:r>
              <a:rPr lang="en-US" i="1" dirty="0">
                <a:solidFill>
                  <a:srgbClr val="333333"/>
                </a:solidFill>
                <a:latin typeface="Open Sans"/>
              </a:rPr>
              <a:t>also</a:t>
            </a:r>
            <a:r>
              <a:rPr lang="en-US" dirty="0">
                <a:solidFill>
                  <a:srgbClr val="333333"/>
                </a:solidFill>
                <a:latin typeface="Open Sans"/>
              </a:rPr>
              <a:t> uses frequencies in the 30–300 </a:t>
            </a:r>
            <a:r>
              <a:rPr lang="en-US" u="sng" dirty="0">
                <a:solidFill>
                  <a:srgbClr val="026CA2"/>
                </a:solidFill>
                <a:latin typeface="inherit"/>
                <a:hlinkClick r:id="rId4"/>
              </a:rPr>
              <a:t>gigahertz range</a:t>
            </a:r>
            <a:r>
              <a:rPr lang="en-US" dirty="0">
                <a:solidFill>
                  <a:srgbClr val="333333"/>
                </a:solidFill>
                <a:latin typeface="Open Sans"/>
              </a:rPr>
              <a:t>.</a:t>
            </a:r>
            <a:endParaRPr lang="en-US" dirty="0"/>
          </a:p>
        </p:txBody>
      </p:sp>
      <p:pic>
        <p:nvPicPr>
          <p:cNvPr id="7" name="Picture 6">
            <a:extLst>
              <a:ext uri="{FF2B5EF4-FFF2-40B4-BE49-F238E27FC236}">
                <a16:creationId xmlns:a16="http://schemas.microsoft.com/office/drawing/2014/main" id="{DABDE76D-6824-47B8-B686-58825008074A}"/>
              </a:ext>
            </a:extLst>
          </p:cNvPr>
          <p:cNvPicPr>
            <a:picLocks noChangeAspect="1"/>
          </p:cNvPicPr>
          <p:nvPr/>
        </p:nvPicPr>
        <p:blipFill>
          <a:blip r:embed="rId5"/>
          <a:stretch>
            <a:fillRect/>
          </a:stretch>
        </p:blipFill>
        <p:spPr>
          <a:xfrm>
            <a:off x="4962698" y="231089"/>
            <a:ext cx="6890219" cy="2747129"/>
          </a:xfrm>
          <a:prstGeom prst="rect">
            <a:avLst/>
          </a:prstGeom>
        </p:spPr>
      </p:pic>
    </p:spTree>
    <p:extLst>
      <p:ext uri="{BB962C8B-B14F-4D97-AF65-F5344CB8AC3E}">
        <p14:creationId xmlns:p14="http://schemas.microsoft.com/office/powerpoint/2010/main" val="380317032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dn1.tnwcdn.com/wp-content/blogs.dir/1/files/2014/11/DeviceHeroIm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361" y="689024"/>
            <a:ext cx="3347468" cy="37933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236912" y="2067140"/>
            <a:ext cx="2630035" cy="1578021"/>
          </a:xfrm>
          <a:prstGeom prst="rect">
            <a:avLst/>
          </a:prstGeom>
        </p:spPr>
      </p:pic>
      <p:sp>
        <p:nvSpPr>
          <p:cNvPr id="8" name="TextBox 7"/>
          <p:cNvSpPr txBox="1"/>
          <p:nvPr/>
        </p:nvSpPr>
        <p:spPr>
          <a:xfrm>
            <a:off x="785322" y="788841"/>
            <a:ext cx="3771151" cy="954107"/>
          </a:xfrm>
          <a:prstGeom prst="rect">
            <a:avLst/>
          </a:prstGeom>
          <a:noFill/>
        </p:spPr>
        <p:txBody>
          <a:bodyPr wrap="square" rtlCol="0">
            <a:spAutoFit/>
          </a:bodyPr>
          <a:lstStyle/>
          <a:p>
            <a:r>
              <a:rPr lang="en-US" sz="2800" b="1" dirty="0"/>
              <a:t>Speech interaction is becoming mainstream</a:t>
            </a:r>
          </a:p>
        </p:txBody>
      </p:sp>
      <p:sp>
        <p:nvSpPr>
          <p:cNvPr id="4" name="TextBox 3"/>
          <p:cNvSpPr txBox="1"/>
          <p:nvPr/>
        </p:nvSpPr>
        <p:spPr>
          <a:xfrm>
            <a:off x="1704713" y="5115981"/>
            <a:ext cx="8337358" cy="1569660"/>
          </a:xfrm>
          <a:prstGeom prst="rect">
            <a:avLst/>
          </a:prstGeom>
          <a:noFill/>
        </p:spPr>
        <p:txBody>
          <a:bodyPr wrap="square" rtlCol="0">
            <a:spAutoFit/>
          </a:bodyPr>
          <a:lstStyle/>
          <a:p>
            <a:r>
              <a:rPr lang="en-US" sz="2400" dirty="0"/>
              <a:t>Do you type or speak to your phone?</a:t>
            </a:r>
          </a:p>
          <a:p>
            <a:r>
              <a:rPr lang="en-US" sz="2400" dirty="0"/>
              <a:t>Do you talk to your car?</a:t>
            </a:r>
          </a:p>
          <a:p>
            <a:r>
              <a:rPr lang="en-US" sz="2400" dirty="0"/>
              <a:t>Do you have a speech recognition appliance in your home?</a:t>
            </a:r>
          </a:p>
          <a:p>
            <a:endParaRPr lang="en-US" sz="2400" dirty="0"/>
          </a:p>
        </p:txBody>
      </p:sp>
      <p:pic>
        <p:nvPicPr>
          <p:cNvPr id="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442" y="5440461"/>
            <a:ext cx="685802" cy="685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1755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4559" y="2073058"/>
            <a:ext cx="7482882" cy="523220"/>
          </a:xfrm>
          <a:prstGeom prst="rect">
            <a:avLst/>
          </a:prstGeom>
          <a:noFill/>
        </p:spPr>
        <p:txBody>
          <a:bodyPr wrap="none" rtlCol="0">
            <a:spAutoFit/>
          </a:bodyPr>
          <a:lstStyle/>
          <a:p>
            <a:pPr algn="ctr"/>
            <a:r>
              <a:rPr lang="en-US" sz="2800" b="1" dirty="0"/>
              <a:t>Do you know how to find the assignment scores?</a:t>
            </a:r>
          </a:p>
        </p:txBody>
      </p:sp>
    </p:spTree>
    <p:extLst>
      <p:ext uri="{BB962C8B-B14F-4D97-AF65-F5344CB8AC3E}">
        <p14:creationId xmlns:p14="http://schemas.microsoft.com/office/powerpoint/2010/main" val="5864559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04922" y="5515225"/>
            <a:ext cx="846707" cy="430887"/>
          </a:xfrm>
          <a:prstGeom prst="rect">
            <a:avLst/>
          </a:prstGeom>
        </p:spPr>
        <p:txBody>
          <a:bodyPr wrap="none">
            <a:spAutoFit/>
          </a:bodyPr>
          <a:lstStyle/>
          <a:p>
            <a:r>
              <a:rPr lang="en-US" sz="2200" dirty="0">
                <a:hlinkClick r:id="rId4"/>
              </a:rPr>
              <a:t>Video</a:t>
            </a:r>
            <a:endParaRPr lang="en-US" sz="2200" dirty="0"/>
          </a:p>
        </p:txBody>
      </p:sp>
      <p:pic>
        <p:nvPicPr>
          <p:cNvPr id="5" name="I3l4XLZ59iw"/>
          <p:cNvPicPr>
            <a:picLocks noRot="1" noChangeAspect="1"/>
          </p:cNvPicPr>
          <p:nvPr>
            <a:videoFile r:link="rId1"/>
          </p:nvPr>
        </p:nvPicPr>
        <p:blipFill>
          <a:blip r:embed="rId5"/>
          <a:stretch>
            <a:fillRect/>
          </a:stretch>
        </p:blipFill>
        <p:spPr>
          <a:xfrm>
            <a:off x="3648172" y="825099"/>
            <a:ext cx="7818615" cy="4397972"/>
          </a:xfrm>
          <a:prstGeom prst="rect">
            <a:avLst/>
          </a:prstGeom>
        </p:spPr>
      </p:pic>
      <p:sp>
        <p:nvSpPr>
          <p:cNvPr id="4" name="TextBox 3"/>
          <p:cNvSpPr txBox="1"/>
          <p:nvPr/>
        </p:nvSpPr>
        <p:spPr>
          <a:xfrm>
            <a:off x="395273" y="825099"/>
            <a:ext cx="2987157" cy="954107"/>
          </a:xfrm>
          <a:prstGeom prst="rect">
            <a:avLst/>
          </a:prstGeom>
          <a:noFill/>
        </p:spPr>
        <p:txBody>
          <a:bodyPr wrap="square" rtlCol="0">
            <a:spAutoFit/>
          </a:bodyPr>
          <a:lstStyle/>
          <a:p>
            <a:r>
              <a:rPr lang="en-US" sz="2800" b="1" dirty="0"/>
              <a:t>The future of speech editing</a:t>
            </a:r>
          </a:p>
        </p:txBody>
      </p:sp>
      <p:sp>
        <p:nvSpPr>
          <p:cNvPr id="6" name="TextBox 5"/>
          <p:cNvSpPr txBox="1"/>
          <p:nvPr/>
        </p:nvSpPr>
        <p:spPr>
          <a:xfrm>
            <a:off x="255557" y="2134677"/>
            <a:ext cx="2780715"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Text to speech</a:t>
            </a:r>
          </a:p>
          <a:p>
            <a:pPr marL="285750" indent="-285750">
              <a:buFont typeface="Arial" panose="020B0604020202020204" pitchFamily="34" charset="0"/>
              <a:buChar char="•"/>
            </a:pPr>
            <a:r>
              <a:rPr lang="en-US" sz="2400" dirty="0"/>
              <a:t>Voice mimicking</a:t>
            </a:r>
          </a:p>
        </p:txBody>
      </p:sp>
      <p:sp>
        <p:nvSpPr>
          <p:cNvPr id="2" name="Rectangle 1">
            <a:extLst>
              <a:ext uri="{FF2B5EF4-FFF2-40B4-BE49-F238E27FC236}">
                <a16:creationId xmlns:a16="http://schemas.microsoft.com/office/drawing/2014/main" id="{917BCBB8-F516-4DF5-9069-1B632100D7B3}"/>
              </a:ext>
            </a:extLst>
          </p:cNvPr>
          <p:cNvSpPr/>
          <p:nvPr/>
        </p:nvSpPr>
        <p:spPr>
          <a:xfrm>
            <a:off x="255556" y="3251305"/>
            <a:ext cx="2987157" cy="1938992"/>
          </a:xfrm>
          <a:prstGeom prst="rect">
            <a:avLst/>
          </a:prstGeom>
        </p:spPr>
        <p:txBody>
          <a:bodyPr wrap="square">
            <a:spAutoFit/>
          </a:bodyPr>
          <a:lstStyle/>
          <a:p>
            <a:r>
              <a:rPr lang="en-US" sz="2400" dirty="0"/>
              <a:t>This experimental system makes speech editing a snap, but it also makes creating fake speech a snap.</a:t>
            </a:r>
          </a:p>
        </p:txBody>
      </p:sp>
    </p:spTree>
    <p:extLst>
      <p:ext uri="{BB962C8B-B14F-4D97-AF65-F5344CB8AC3E}">
        <p14:creationId xmlns:p14="http://schemas.microsoft.com/office/powerpoint/2010/main" val="2795524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81338" y="5074953"/>
            <a:ext cx="787395" cy="400110"/>
          </a:xfrm>
          <a:prstGeom prst="rect">
            <a:avLst/>
          </a:prstGeom>
          <a:noFill/>
        </p:spPr>
        <p:txBody>
          <a:bodyPr wrap="none" rtlCol="0">
            <a:spAutoFit/>
          </a:bodyPr>
          <a:lstStyle/>
          <a:p>
            <a:r>
              <a:rPr lang="en-US" sz="2000" dirty="0">
                <a:hlinkClick r:id="rId3"/>
              </a:rPr>
              <a:t>Video</a:t>
            </a:r>
            <a:endParaRPr lang="en-US" sz="2000" dirty="0"/>
          </a:p>
        </p:txBody>
      </p:sp>
      <p:sp>
        <p:nvSpPr>
          <p:cNvPr id="5" name="TextBox 4"/>
          <p:cNvSpPr txBox="1"/>
          <p:nvPr/>
        </p:nvSpPr>
        <p:spPr>
          <a:xfrm>
            <a:off x="444220" y="1186808"/>
            <a:ext cx="2625382" cy="1815882"/>
          </a:xfrm>
          <a:prstGeom prst="rect">
            <a:avLst/>
          </a:prstGeom>
          <a:noFill/>
        </p:spPr>
        <p:txBody>
          <a:bodyPr wrap="square" rtlCol="0">
            <a:spAutoFit/>
          </a:bodyPr>
          <a:lstStyle/>
          <a:p>
            <a:r>
              <a:rPr lang="en-US" sz="2800" b="1" dirty="0"/>
              <a:t>Text to speech and speech to text, with translation</a:t>
            </a:r>
          </a:p>
        </p:txBody>
      </p:sp>
      <p:pic>
        <p:nvPicPr>
          <p:cNvPr id="6"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592" y="5695961"/>
            <a:ext cx="573865" cy="573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239842" y="5628951"/>
            <a:ext cx="6067194" cy="769441"/>
          </a:xfrm>
          <a:prstGeom prst="rect">
            <a:avLst/>
          </a:prstGeom>
        </p:spPr>
        <p:txBody>
          <a:bodyPr wrap="square">
            <a:spAutoFit/>
          </a:bodyPr>
          <a:lstStyle/>
          <a:p>
            <a:r>
              <a:rPr lang="en-US" sz="2200" dirty="0"/>
              <a:t>Are there times when this would be good enough? Do you use text translation software now?</a:t>
            </a:r>
          </a:p>
        </p:txBody>
      </p:sp>
      <p:pic>
        <p:nvPicPr>
          <p:cNvPr id="9" name="G87pHe6mP0I">
            <a:extLst>
              <a:ext uri="{FF2B5EF4-FFF2-40B4-BE49-F238E27FC236}">
                <a16:creationId xmlns:a16="http://schemas.microsoft.com/office/drawing/2014/main" id="{B20AEA73-2F37-4DD6-BA66-47316378E161}"/>
              </a:ext>
            </a:extLst>
          </p:cNvPr>
          <p:cNvPicPr>
            <a:picLocks noRot="1" noChangeAspect="1"/>
          </p:cNvPicPr>
          <p:nvPr>
            <a:videoFile r:link="rId1"/>
          </p:nvPr>
        </p:nvPicPr>
        <p:blipFill>
          <a:blip r:embed="rId5"/>
          <a:stretch>
            <a:fillRect/>
          </a:stretch>
        </p:blipFill>
        <p:spPr>
          <a:xfrm>
            <a:off x="3648170" y="843096"/>
            <a:ext cx="7798012" cy="4386383"/>
          </a:xfrm>
          <a:prstGeom prst="rect">
            <a:avLst/>
          </a:prstGeom>
        </p:spPr>
      </p:pic>
    </p:spTree>
    <p:extLst>
      <p:ext uri="{BB962C8B-B14F-4D97-AF65-F5344CB8AC3E}">
        <p14:creationId xmlns:p14="http://schemas.microsoft.com/office/powerpoint/2010/main" val="381299646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71D8A7-9FF0-4C94-80B9-BCD15E559CEF}"/>
              </a:ext>
            </a:extLst>
          </p:cNvPr>
          <p:cNvPicPr>
            <a:picLocks noChangeAspect="1"/>
          </p:cNvPicPr>
          <p:nvPr/>
        </p:nvPicPr>
        <p:blipFill>
          <a:blip r:embed="rId2"/>
          <a:stretch>
            <a:fillRect/>
          </a:stretch>
        </p:blipFill>
        <p:spPr>
          <a:xfrm>
            <a:off x="2347159" y="1313691"/>
            <a:ext cx="8487960" cy="3419952"/>
          </a:xfrm>
          <a:prstGeom prst="rect">
            <a:avLst/>
          </a:prstGeom>
          <a:ln w="15875">
            <a:solidFill>
              <a:schemeClr val="accent1">
                <a:lumMod val="50000"/>
              </a:schemeClr>
            </a:solidFill>
          </a:ln>
        </p:spPr>
      </p:pic>
    </p:spTree>
    <p:extLst>
      <p:ext uri="{BB962C8B-B14F-4D97-AF65-F5344CB8AC3E}">
        <p14:creationId xmlns:p14="http://schemas.microsoft.com/office/powerpoint/2010/main" val="671985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14872" y="3244334"/>
            <a:ext cx="5154360" cy="923330"/>
          </a:xfrm>
          <a:prstGeom prst="rect">
            <a:avLst/>
          </a:prstGeom>
        </p:spPr>
        <p:txBody>
          <a:bodyPr wrap="none">
            <a:spAutoFit/>
          </a:bodyPr>
          <a:lstStyle/>
          <a:p>
            <a:r>
              <a:rPr lang="en-US" dirty="0"/>
              <a:t>The Internet has been valuable during the pandemic.</a:t>
            </a:r>
          </a:p>
          <a:p>
            <a:endParaRPr lang="en-US" dirty="0"/>
          </a:p>
          <a:p>
            <a:r>
              <a:rPr lang="en-US" dirty="0"/>
              <a:t>Can we afford to have half the population off line?</a:t>
            </a:r>
          </a:p>
        </p:txBody>
      </p:sp>
      <p:sp>
        <p:nvSpPr>
          <p:cNvPr id="3" name="Rectangle 2"/>
          <p:cNvSpPr/>
          <p:nvPr/>
        </p:nvSpPr>
        <p:spPr>
          <a:xfrm>
            <a:off x="3547636" y="4367164"/>
            <a:ext cx="4962256" cy="369332"/>
          </a:xfrm>
          <a:prstGeom prst="rect">
            <a:avLst/>
          </a:prstGeom>
        </p:spPr>
        <p:txBody>
          <a:bodyPr wrap="none">
            <a:spAutoFit/>
          </a:bodyPr>
          <a:lstStyle/>
          <a:p>
            <a:r>
              <a:rPr lang="en-US">
                <a:hlinkClick r:id="rId2"/>
              </a:rPr>
              <a:t>https://itweb.africa/content/KPNG8v8Kbzdq4mwD</a:t>
            </a:r>
            <a:endParaRPr lang="en-US"/>
          </a:p>
        </p:txBody>
      </p:sp>
      <p:sp>
        <p:nvSpPr>
          <p:cNvPr id="4" name="Rectangle 3"/>
          <p:cNvSpPr/>
          <p:nvPr/>
        </p:nvSpPr>
        <p:spPr>
          <a:xfrm>
            <a:off x="3693459" y="1774576"/>
            <a:ext cx="6096000" cy="646331"/>
          </a:xfrm>
          <a:prstGeom prst="rect">
            <a:avLst/>
          </a:prstGeom>
        </p:spPr>
        <p:txBody>
          <a:bodyPr>
            <a:spAutoFit/>
          </a:bodyPr>
          <a:lstStyle/>
          <a:p>
            <a:r>
              <a:rPr lang="en-US">
                <a:hlinkClick r:id="rId3"/>
              </a:rPr>
              <a:t>https://www.itu.int/en/ITU-D/Statistics/Documents/facts/FactsFigures2019.pdf</a:t>
            </a:r>
            <a:endParaRPr lang="en-US"/>
          </a:p>
        </p:txBody>
      </p:sp>
    </p:spTree>
    <p:extLst>
      <p:ext uri="{BB962C8B-B14F-4D97-AF65-F5344CB8AC3E}">
        <p14:creationId xmlns:p14="http://schemas.microsoft.com/office/powerpoint/2010/main" val="155768260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46385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77031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65637" y="867248"/>
            <a:ext cx="5746004" cy="4555059"/>
          </a:xfrm>
          <a:prstGeom prst="rect">
            <a:avLst/>
          </a:prstGeom>
        </p:spPr>
      </p:pic>
      <p:sp>
        <p:nvSpPr>
          <p:cNvPr id="3" name="Rectangle 2"/>
          <p:cNvSpPr/>
          <p:nvPr/>
        </p:nvSpPr>
        <p:spPr>
          <a:xfrm>
            <a:off x="10687569" y="5052975"/>
            <a:ext cx="824072" cy="369332"/>
          </a:xfrm>
          <a:prstGeom prst="rect">
            <a:avLst/>
          </a:prstGeom>
        </p:spPr>
        <p:txBody>
          <a:bodyPr wrap="none">
            <a:spAutoFit/>
          </a:bodyPr>
          <a:lstStyle/>
          <a:p>
            <a:r>
              <a:rPr lang="en-US" dirty="0">
                <a:hlinkClick r:id="rId4"/>
              </a:rPr>
              <a:t>Source</a:t>
            </a:r>
            <a:endParaRPr lang="en-US" dirty="0"/>
          </a:p>
        </p:txBody>
      </p:sp>
      <p:sp>
        <p:nvSpPr>
          <p:cNvPr id="4" name="TextBox 3"/>
          <p:cNvSpPr txBox="1"/>
          <p:nvPr/>
        </p:nvSpPr>
        <p:spPr>
          <a:xfrm>
            <a:off x="808212" y="5887556"/>
            <a:ext cx="12992018" cy="369332"/>
          </a:xfrm>
          <a:prstGeom prst="rect">
            <a:avLst/>
          </a:prstGeom>
          <a:noFill/>
        </p:spPr>
        <p:txBody>
          <a:bodyPr wrap="none" rtlCol="0">
            <a:spAutoFit/>
          </a:bodyPr>
          <a:lstStyle/>
          <a:p>
            <a:r>
              <a:rPr lang="en-US" dirty="0"/>
              <a:t>If a trucking company gets a big new customer, they may need to hire more drivers and trucks, but the highway system is </a:t>
            </a:r>
            <a:r>
              <a:rPr lang="en-US" dirty="0" err="1"/>
              <a:t>infrastreucture</a:t>
            </a:r>
            <a:r>
              <a:rPr lang="en-US" dirty="0"/>
              <a:t>.</a:t>
            </a:r>
          </a:p>
        </p:txBody>
      </p:sp>
      <p:sp>
        <p:nvSpPr>
          <p:cNvPr id="5" name="TextBox 4"/>
          <p:cNvSpPr txBox="1"/>
          <p:nvPr/>
        </p:nvSpPr>
        <p:spPr>
          <a:xfrm>
            <a:off x="1286059" y="1539732"/>
            <a:ext cx="7090852" cy="1200329"/>
          </a:xfrm>
          <a:prstGeom prst="rect">
            <a:avLst/>
          </a:prstGeom>
          <a:noFill/>
        </p:spPr>
        <p:txBody>
          <a:bodyPr wrap="none" rtlCol="0">
            <a:spAutoFit/>
          </a:bodyPr>
          <a:lstStyle/>
          <a:p>
            <a:r>
              <a:rPr lang="en-US" dirty="0"/>
              <a:t>Steve song quote</a:t>
            </a:r>
          </a:p>
          <a:p>
            <a:endParaRPr lang="en-US" dirty="0"/>
          </a:p>
          <a:p>
            <a:r>
              <a:rPr lang="en-US" dirty="0"/>
              <a:t>Regulation generations quote</a:t>
            </a:r>
          </a:p>
          <a:p>
            <a:r>
              <a:rPr lang="en-US" dirty="0"/>
              <a:t>Why zoom was able to scale – transport and server </a:t>
            </a:r>
            <a:r>
              <a:rPr lang="en-US" dirty="0" err="1"/>
              <a:t>infrastreuctuer</a:t>
            </a:r>
            <a:r>
              <a:rPr lang="en-US" dirty="0"/>
              <a:t> -- AWS</a:t>
            </a:r>
          </a:p>
        </p:txBody>
      </p:sp>
      <p:sp>
        <p:nvSpPr>
          <p:cNvPr id="6" name="Rectangle 5"/>
          <p:cNvSpPr/>
          <p:nvPr/>
        </p:nvSpPr>
        <p:spPr>
          <a:xfrm>
            <a:off x="664945" y="4498099"/>
            <a:ext cx="5100692" cy="369332"/>
          </a:xfrm>
          <a:prstGeom prst="rect">
            <a:avLst/>
          </a:prstGeom>
        </p:spPr>
        <p:txBody>
          <a:bodyPr wrap="none">
            <a:spAutoFit/>
          </a:bodyPr>
          <a:lstStyle/>
          <a:p>
            <a:r>
              <a:rPr lang="en-US" dirty="0">
                <a:hlinkClick r:id="rId5"/>
              </a:rPr>
              <a:t>https://dl.acm.org/doi/abs/10.1145/276609.276611</a:t>
            </a:r>
            <a:endParaRPr lang="en-US" dirty="0"/>
          </a:p>
        </p:txBody>
      </p:sp>
      <p:sp>
        <p:nvSpPr>
          <p:cNvPr id="7" name="TextBox 6"/>
          <p:cNvSpPr txBox="1"/>
          <p:nvPr/>
        </p:nvSpPr>
        <p:spPr>
          <a:xfrm>
            <a:off x="808212" y="631596"/>
            <a:ext cx="6088975" cy="523220"/>
          </a:xfrm>
          <a:prstGeom prst="rect">
            <a:avLst/>
          </a:prstGeom>
          <a:noFill/>
        </p:spPr>
        <p:txBody>
          <a:bodyPr wrap="none" rtlCol="0">
            <a:spAutoFit/>
          </a:bodyPr>
          <a:lstStyle/>
          <a:p>
            <a:r>
              <a:rPr lang="en-US" sz="2800" b="1" dirty="0"/>
              <a:t>Why was Zoom able to scale so rapidly?</a:t>
            </a:r>
          </a:p>
        </p:txBody>
      </p:sp>
    </p:spTree>
    <p:extLst>
      <p:ext uri="{BB962C8B-B14F-4D97-AF65-F5344CB8AC3E}">
        <p14:creationId xmlns:p14="http://schemas.microsoft.com/office/powerpoint/2010/main" val="211640714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3946" y="5472268"/>
            <a:ext cx="6096000" cy="369332"/>
          </a:xfrm>
          <a:prstGeom prst="rect">
            <a:avLst/>
          </a:prstGeom>
        </p:spPr>
        <p:txBody>
          <a:bodyPr>
            <a:spAutoFit/>
          </a:bodyPr>
          <a:lstStyle/>
          <a:p>
            <a:r>
              <a:rPr lang="en-US" dirty="0"/>
              <a:t>Zoom bombing – </a:t>
            </a:r>
            <a:r>
              <a:rPr lang="en-US" dirty="0">
                <a:hlinkClick r:id="rId3"/>
              </a:rPr>
              <a:t>ways to do it and ways to fight it</a:t>
            </a:r>
            <a:endParaRPr lang="en-US" dirty="0"/>
          </a:p>
        </p:txBody>
      </p:sp>
      <p:sp>
        <p:nvSpPr>
          <p:cNvPr id="3" name="Rectangle 2"/>
          <p:cNvSpPr/>
          <p:nvPr/>
        </p:nvSpPr>
        <p:spPr>
          <a:xfrm>
            <a:off x="1503509" y="5656934"/>
            <a:ext cx="6096000" cy="369332"/>
          </a:xfrm>
          <a:prstGeom prst="rect">
            <a:avLst/>
          </a:prstGeom>
        </p:spPr>
        <p:txBody>
          <a:bodyPr>
            <a:spAutoFit/>
          </a:bodyPr>
          <a:lstStyle/>
          <a:p>
            <a:r>
              <a:rPr lang="en-US" dirty="0"/>
              <a:t>Zoom </a:t>
            </a:r>
            <a:r>
              <a:rPr lang="en-US" dirty="0">
                <a:hlinkClick r:id="rId4"/>
              </a:rPr>
              <a:t>has hired </a:t>
            </a:r>
            <a:r>
              <a:rPr lang="en-US" dirty="0"/>
              <a:t>Facebook’s ex security chief as a consultant.</a:t>
            </a:r>
          </a:p>
        </p:txBody>
      </p:sp>
    </p:spTree>
    <p:extLst>
      <p:ext uri="{BB962C8B-B14F-4D97-AF65-F5344CB8AC3E}">
        <p14:creationId xmlns:p14="http://schemas.microsoft.com/office/powerpoint/2010/main" val="336252868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8836" y="787389"/>
            <a:ext cx="6096000" cy="369332"/>
          </a:xfrm>
          <a:prstGeom prst="rect">
            <a:avLst/>
          </a:prstGeom>
        </p:spPr>
        <p:txBody>
          <a:bodyPr>
            <a:spAutoFit/>
          </a:bodyPr>
          <a:lstStyle/>
          <a:p>
            <a:r>
              <a:rPr lang="en-US" dirty="0">
                <a:hlinkClick r:id="rId2"/>
              </a:rPr>
              <a:t>More on </a:t>
            </a:r>
            <a:r>
              <a:rPr lang="en-US" dirty="0" err="1">
                <a:hlinkClick r:id="rId2"/>
              </a:rPr>
              <a:t>WiFi</a:t>
            </a:r>
            <a:r>
              <a:rPr lang="en-US" dirty="0">
                <a:hlinkClick r:id="rId2"/>
              </a:rPr>
              <a:t> congestion</a:t>
            </a:r>
            <a:endParaRPr lang="en-US" dirty="0"/>
          </a:p>
        </p:txBody>
      </p:sp>
      <p:sp>
        <p:nvSpPr>
          <p:cNvPr id="5" name="TextBox 4"/>
          <p:cNvSpPr txBox="1"/>
          <p:nvPr/>
        </p:nvSpPr>
        <p:spPr>
          <a:xfrm>
            <a:off x="1533832" y="1899592"/>
            <a:ext cx="4340419" cy="5632311"/>
          </a:xfrm>
          <a:prstGeom prst="rect">
            <a:avLst/>
          </a:prstGeom>
          <a:noFill/>
        </p:spPr>
        <p:txBody>
          <a:bodyPr wrap="none" rtlCol="0">
            <a:spAutoFit/>
          </a:bodyPr>
          <a:lstStyle/>
          <a:p>
            <a:r>
              <a:rPr lang="en-US" dirty="0"/>
              <a:t>Bush</a:t>
            </a:r>
          </a:p>
          <a:p>
            <a:r>
              <a:rPr lang="en-US" dirty="0" err="1"/>
              <a:t>Engelbart</a:t>
            </a:r>
            <a:endParaRPr lang="en-US" dirty="0"/>
          </a:p>
          <a:p>
            <a:r>
              <a:rPr lang="en-US" dirty="0"/>
              <a:t>Lick </a:t>
            </a:r>
            <a:r>
              <a:rPr lang="en-US" dirty="0" err="1"/>
              <a:t>realied</a:t>
            </a:r>
            <a:r>
              <a:rPr lang="en-US" dirty="0"/>
              <a:t> that the net would be for </a:t>
            </a:r>
            <a:r>
              <a:rPr lang="en-US" dirty="0" err="1"/>
              <a:t>collabr</a:t>
            </a:r>
            <a:endParaRPr lang="en-US" dirty="0"/>
          </a:p>
          <a:p>
            <a:r>
              <a:rPr lang="en-US" dirty="0"/>
              <a:t>Remote login</a:t>
            </a:r>
          </a:p>
          <a:p>
            <a:r>
              <a:rPr lang="en-US" dirty="0"/>
              <a:t>File transfer</a:t>
            </a:r>
          </a:p>
          <a:p>
            <a:r>
              <a:rPr lang="en-US" dirty="0"/>
              <a:t>Email</a:t>
            </a:r>
          </a:p>
          <a:p>
            <a:r>
              <a:rPr lang="en-US" dirty="0"/>
              <a:t>Usenet news</a:t>
            </a:r>
          </a:p>
          <a:p>
            <a:r>
              <a:rPr lang="en-US" dirty="0"/>
              <a:t>Napster</a:t>
            </a:r>
          </a:p>
          <a:p>
            <a:r>
              <a:rPr lang="en-US" dirty="0"/>
              <a:t>SABRE online reservations for professionals</a:t>
            </a:r>
          </a:p>
          <a:p>
            <a:r>
              <a:rPr lang="en-US" b="1" dirty="0"/>
              <a:t>Voice </a:t>
            </a:r>
            <a:r>
              <a:rPr lang="en-US" b="1" dirty="0" err="1"/>
              <a:t>conferenceing</a:t>
            </a:r>
            <a:r>
              <a:rPr lang="en-US" b="1" dirty="0"/>
              <a:t> at ISI</a:t>
            </a:r>
          </a:p>
          <a:p>
            <a:r>
              <a:rPr lang="en-US" b="1" dirty="0" err="1"/>
              <a:t>Vocaltec</a:t>
            </a:r>
            <a:r>
              <a:rPr lang="en-US" b="1" dirty="0"/>
              <a:t> Internet phone</a:t>
            </a:r>
          </a:p>
          <a:p>
            <a:r>
              <a:rPr lang="en-US" b="1" dirty="0"/>
              <a:t>Skype</a:t>
            </a:r>
          </a:p>
          <a:p>
            <a:endParaRPr lang="en-US" dirty="0"/>
          </a:p>
          <a:p>
            <a:endParaRPr lang="en-US" dirty="0"/>
          </a:p>
          <a:p>
            <a:endParaRPr lang="en-US" dirty="0"/>
          </a:p>
          <a:p>
            <a:r>
              <a:rPr lang="en-US" dirty="0"/>
              <a:t>Spam</a:t>
            </a:r>
          </a:p>
          <a:p>
            <a:r>
              <a:rPr lang="en-US" dirty="0"/>
              <a:t>Fraud</a:t>
            </a:r>
          </a:p>
          <a:p>
            <a:r>
              <a:rPr lang="en-US" dirty="0"/>
              <a:t>Propaganda</a:t>
            </a:r>
          </a:p>
          <a:p>
            <a:r>
              <a:rPr lang="en-US" dirty="0" err="1"/>
              <a:t>Sabatoge</a:t>
            </a:r>
            <a:endParaRPr lang="en-US" dirty="0"/>
          </a:p>
          <a:p>
            <a:endParaRPr lang="en-US" dirty="0"/>
          </a:p>
        </p:txBody>
      </p:sp>
    </p:spTree>
    <p:extLst>
      <p:ext uri="{BB962C8B-B14F-4D97-AF65-F5344CB8AC3E}">
        <p14:creationId xmlns:p14="http://schemas.microsoft.com/office/powerpoint/2010/main" val="70118962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1092" y="1026488"/>
            <a:ext cx="7708905" cy="3416320"/>
          </a:xfrm>
          <a:prstGeom prst="rect">
            <a:avLst/>
          </a:prstGeom>
          <a:noFill/>
        </p:spPr>
        <p:txBody>
          <a:bodyPr wrap="none" rtlCol="0">
            <a:spAutoFit/>
          </a:bodyPr>
          <a:lstStyle/>
          <a:p>
            <a:r>
              <a:rPr lang="en-US" dirty="0" err="1"/>
              <a:t>Telesat</a:t>
            </a:r>
            <a:r>
              <a:rPr lang="en-US" dirty="0"/>
              <a:t> has arctic </a:t>
            </a:r>
            <a:r>
              <a:rPr lang="en-US" dirty="0" err="1"/>
              <a:t>coverered</a:t>
            </a:r>
            <a:r>
              <a:rPr lang="en-US" dirty="0"/>
              <a:t> even if OneWeb is </a:t>
            </a:r>
            <a:r>
              <a:rPr lang="en-US" dirty="0" err="1"/>
              <a:t>finshed</a:t>
            </a:r>
            <a:endParaRPr lang="en-US" dirty="0"/>
          </a:p>
          <a:p>
            <a:r>
              <a:rPr lang="en-US" dirty="0"/>
              <a:t>Does not inspire confidence to see major changes</a:t>
            </a:r>
          </a:p>
          <a:p>
            <a:r>
              <a:rPr lang="en-US" dirty="0"/>
              <a:t>Was it tied to </a:t>
            </a:r>
            <a:r>
              <a:rPr lang="en-US" dirty="0" err="1"/>
              <a:t>onewen</a:t>
            </a:r>
            <a:r>
              <a:rPr lang="en-US" dirty="0"/>
              <a:t> bankruptcy?</a:t>
            </a:r>
          </a:p>
          <a:p>
            <a:r>
              <a:rPr lang="en-US" dirty="0"/>
              <a:t>If no </a:t>
            </a:r>
            <a:r>
              <a:rPr lang="en-US" dirty="0" err="1"/>
              <a:t>islls</a:t>
            </a:r>
            <a:r>
              <a:rPr lang="en-US" dirty="0"/>
              <a:t> have they given up on the Wall street trader super low latency market?</a:t>
            </a:r>
          </a:p>
          <a:p>
            <a:r>
              <a:rPr lang="en-US" dirty="0"/>
              <a:t>Did wall street crash have anything to do with that?</a:t>
            </a:r>
          </a:p>
          <a:p>
            <a:r>
              <a:rPr lang="en-US" dirty="0"/>
              <a:t>Inability to deal with debris?</a:t>
            </a:r>
          </a:p>
          <a:p>
            <a:r>
              <a:rPr lang="en-US" dirty="0"/>
              <a:t>When, why decided?</a:t>
            </a:r>
          </a:p>
          <a:p>
            <a:r>
              <a:rPr lang="en-US" dirty="0"/>
              <a:t>Based on positive tests of Hall effect thrusters?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13930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45863179"/>
              </p:ext>
            </p:extLst>
          </p:nvPr>
        </p:nvGraphicFramePr>
        <p:xfrm>
          <a:off x="903596" y="2582679"/>
          <a:ext cx="10503544" cy="2263640"/>
        </p:xfrm>
        <a:graphic>
          <a:graphicData uri="http://schemas.openxmlformats.org/drawingml/2006/table">
            <a:tbl>
              <a:tblPr>
                <a:tableStyleId>{5C22544A-7EE6-4342-B048-85BDC9FD1C3A}</a:tableStyleId>
              </a:tblPr>
              <a:tblGrid>
                <a:gridCol w="394855">
                  <a:extLst>
                    <a:ext uri="{9D8B030D-6E8A-4147-A177-3AD203B41FA5}">
                      <a16:colId xmlns:a16="http://schemas.microsoft.com/office/drawing/2014/main" val="2544692631"/>
                    </a:ext>
                  </a:extLst>
                </a:gridCol>
                <a:gridCol w="2200276">
                  <a:extLst>
                    <a:ext uri="{9D8B030D-6E8A-4147-A177-3AD203B41FA5}">
                      <a16:colId xmlns:a16="http://schemas.microsoft.com/office/drawing/2014/main" val="2915107912"/>
                    </a:ext>
                  </a:extLst>
                </a:gridCol>
                <a:gridCol w="1770142">
                  <a:extLst>
                    <a:ext uri="{9D8B030D-6E8A-4147-A177-3AD203B41FA5}">
                      <a16:colId xmlns:a16="http://schemas.microsoft.com/office/drawing/2014/main" val="1317020185"/>
                    </a:ext>
                  </a:extLst>
                </a:gridCol>
                <a:gridCol w="1732468">
                  <a:extLst>
                    <a:ext uri="{9D8B030D-6E8A-4147-A177-3AD203B41FA5}">
                      <a16:colId xmlns:a16="http://schemas.microsoft.com/office/drawing/2014/main" val="3589844490"/>
                    </a:ext>
                  </a:extLst>
                </a:gridCol>
                <a:gridCol w="1864144">
                  <a:extLst>
                    <a:ext uri="{9D8B030D-6E8A-4147-A177-3AD203B41FA5}">
                      <a16:colId xmlns:a16="http://schemas.microsoft.com/office/drawing/2014/main" val="1728792683"/>
                    </a:ext>
                  </a:extLst>
                </a:gridCol>
                <a:gridCol w="2541659">
                  <a:extLst>
                    <a:ext uri="{9D8B030D-6E8A-4147-A177-3AD203B41FA5}">
                      <a16:colId xmlns:a16="http://schemas.microsoft.com/office/drawing/2014/main" val="2556879405"/>
                    </a:ext>
                  </a:extLst>
                </a:gridCol>
              </a:tblGrid>
              <a:tr h="452728">
                <a:tc>
                  <a:txBody>
                    <a:bodyPr/>
                    <a:lstStyle/>
                    <a:p>
                      <a:pPr algn="l" fontAlgn="b"/>
                      <a:r>
                        <a:rPr lang="en-US" sz="1600" b="1" u="none" strike="noStrike" dirty="0">
                          <a:effectLst/>
                        </a:rPr>
                        <a:t>1</a:t>
                      </a:r>
                      <a:endParaRPr lang="en-US" sz="1600" b="1" i="0" u="none" strike="noStrike" dirty="0">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Gonzalez,Jesus Martin</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dirty="0">
                          <a:effectLst/>
                        </a:rPr>
                        <a:t>Espinoza, Ramon</a:t>
                      </a:r>
                      <a:endParaRPr lang="en-US" sz="1600" b="0" i="0" u="none" strike="noStrike" dirty="0">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Escamilla, Ymelda</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Grice, Ralph</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Gonzalez Cordova,Francisco Jr</a:t>
                      </a:r>
                      <a:endParaRPr lang="en-US" sz="1600" b="0" i="0" u="none" strike="noStrike">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1872069129"/>
                  </a:ext>
                </a:extLst>
              </a:tr>
              <a:tr h="452728">
                <a:tc>
                  <a:txBody>
                    <a:bodyPr/>
                    <a:lstStyle/>
                    <a:p>
                      <a:pPr algn="l" fontAlgn="b"/>
                      <a:r>
                        <a:rPr lang="en-US" sz="1600" b="1" u="none" strike="noStrike" dirty="0">
                          <a:effectLst/>
                        </a:rPr>
                        <a:t>2</a:t>
                      </a:r>
                      <a:endParaRPr lang="en-US" sz="1600" b="1" i="0" u="none" strike="noStrike" dirty="0">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Herschler,Jeffrey</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Luna,Marlene</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Brown, Caitlin</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Kuti, Adebayo</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2536077649"/>
                  </a:ext>
                </a:extLst>
              </a:tr>
              <a:tr h="452728">
                <a:tc>
                  <a:txBody>
                    <a:bodyPr/>
                    <a:lstStyle/>
                    <a:p>
                      <a:pPr algn="l" fontAlgn="b"/>
                      <a:r>
                        <a:rPr lang="en-US" sz="1600" b="1" u="none" strike="noStrike" dirty="0">
                          <a:effectLst/>
                        </a:rPr>
                        <a:t>3</a:t>
                      </a:r>
                      <a:endParaRPr lang="en-US" sz="1600" b="1" i="0" u="none" strike="noStrike" dirty="0">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Morton,James Paul</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Zavala, Adrian</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Evans, Lisa</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Martinez Silva, Sofia</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3824175520"/>
                  </a:ext>
                </a:extLst>
              </a:tr>
              <a:tr h="452728">
                <a:tc>
                  <a:txBody>
                    <a:bodyPr/>
                    <a:lstStyle/>
                    <a:p>
                      <a:pPr algn="l" fontAlgn="b"/>
                      <a:r>
                        <a:rPr lang="en-US" sz="1600" b="1" u="none" strike="noStrike" dirty="0">
                          <a:effectLst/>
                        </a:rPr>
                        <a:t>4</a:t>
                      </a:r>
                      <a:endParaRPr lang="en-US" sz="1600" b="1" i="0" u="none" strike="noStrike" dirty="0">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Reyes,Alondra</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Hepperle, Dylan</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Anderson, Nicole</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Balding, Robert</a:t>
                      </a:r>
                    </a:p>
                  </a:txBody>
                  <a:tcPr marL="4233" marR="4233" marT="4233"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4054526742"/>
                  </a:ext>
                </a:extLst>
              </a:tr>
              <a:tr h="452728">
                <a:tc>
                  <a:txBody>
                    <a:bodyPr/>
                    <a:lstStyle/>
                    <a:p>
                      <a:pPr algn="l" fontAlgn="b"/>
                      <a:r>
                        <a:rPr lang="en-US" sz="1600" b="1" u="none" strike="noStrike" dirty="0">
                          <a:effectLst/>
                        </a:rPr>
                        <a:t>5</a:t>
                      </a:r>
                      <a:endParaRPr lang="en-US" sz="1600" b="1" i="0" u="none" strike="noStrike" dirty="0">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Westby,Tyon</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dirty="0">
                          <a:effectLst/>
                        </a:rPr>
                        <a:t>Escobedo, Jaime</a:t>
                      </a:r>
                      <a:endParaRPr lang="en-US" sz="1600" b="0" i="0" u="none" strike="noStrike" dirty="0">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Luis Zaragoza</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Grier, Natalie</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3294646028"/>
                  </a:ext>
                </a:extLst>
              </a:tr>
            </a:tbl>
          </a:graphicData>
        </a:graphic>
      </p:graphicFrame>
      <p:sp>
        <p:nvSpPr>
          <p:cNvPr id="2" name="TextBox 1"/>
          <p:cNvSpPr txBox="1"/>
          <p:nvPr/>
        </p:nvSpPr>
        <p:spPr>
          <a:xfrm>
            <a:off x="1132196" y="1232786"/>
            <a:ext cx="2808093" cy="523220"/>
          </a:xfrm>
          <a:prstGeom prst="rect">
            <a:avLst/>
          </a:prstGeom>
          <a:noFill/>
        </p:spPr>
        <p:txBody>
          <a:bodyPr wrap="square" rtlCol="0">
            <a:spAutoFit/>
          </a:bodyPr>
          <a:lstStyle/>
          <a:p>
            <a:r>
              <a:rPr lang="en-US" sz="2800" b="1" dirty="0"/>
              <a:t>Groups</a:t>
            </a:r>
          </a:p>
        </p:txBody>
      </p:sp>
    </p:spTree>
    <p:extLst>
      <p:ext uri="{BB962C8B-B14F-4D97-AF65-F5344CB8AC3E}">
        <p14:creationId xmlns:p14="http://schemas.microsoft.com/office/powerpoint/2010/main" val="1368754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9627" y="1939177"/>
            <a:ext cx="6096000" cy="646331"/>
          </a:xfrm>
          <a:prstGeom prst="rect">
            <a:avLst/>
          </a:prstGeom>
        </p:spPr>
        <p:txBody>
          <a:bodyPr>
            <a:spAutoFit/>
          </a:bodyPr>
          <a:lstStyle/>
          <a:p>
            <a:r>
              <a:rPr lang="en-US" dirty="0">
                <a:hlinkClick r:id="rId2"/>
              </a:rPr>
              <a:t>https://www.pbs.org/newshour/show/accentuating-the-positive-with-songsofcomfort</a:t>
            </a:r>
            <a:endParaRPr lang="en-US" dirty="0"/>
          </a:p>
        </p:txBody>
      </p:sp>
      <p:sp>
        <p:nvSpPr>
          <p:cNvPr id="3" name="Rectangle 2"/>
          <p:cNvSpPr/>
          <p:nvPr/>
        </p:nvSpPr>
        <p:spPr>
          <a:xfrm>
            <a:off x="3048000" y="4709167"/>
            <a:ext cx="6096000" cy="646331"/>
          </a:xfrm>
          <a:prstGeom prst="rect">
            <a:avLst/>
          </a:prstGeom>
        </p:spPr>
        <p:txBody>
          <a:bodyPr>
            <a:spAutoFit/>
          </a:bodyPr>
          <a:lstStyle/>
          <a:p>
            <a:r>
              <a:rPr lang="en-US" dirty="0">
                <a:hlinkClick r:id="rId3"/>
              </a:rPr>
              <a:t>https://www.pbs.org/newshour/show/in-this-quarantine-art-challenge-creativity-begins-at-home</a:t>
            </a:r>
            <a:endParaRPr lang="en-US" dirty="0"/>
          </a:p>
        </p:txBody>
      </p:sp>
      <p:sp>
        <p:nvSpPr>
          <p:cNvPr id="4" name="Rectangle 3"/>
          <p:cNvSpPr/>
          <p:nvPr/>
        </p:nvSpPr>
        <p:spPr>
          <a:xfrm>
            <a:off x="3185786" y="3508838"/>
            <a:ext cx="6096000" cy="1200329"/>
          </a:xfrm>
          <a:prstGeom prst="rect">
            <a:avLst/>
          </a:prstGeom>
        </p:spPr>
        <p:txBody>
          <a:bodyPr>
            <a:spAutoFit/>
          </a:bodyPr>
          <a:lstStyle/>
          <a:p>
            <a:pPr fontAlgn="base"/>
            <a:r>
              <a:rPr lang="en-US" b="1" dirty="0">
                <a:solidFill>
                  <a:srgbClr val="FFFFFF"/>
                </a:solidFill>
                <a:latin typeface="Arial" panose="020B0604020202020204" pitchFamily="34" charset="0"/>
              </a:rPr>
              <a:t>In this quarantine art challenge, creativity begins at home</a:t>
            </a:r>
          </a:p>
          <a:p>
            <a:pPr fontAlgn="base"/>
            <a:r>
              <a:rPr lang="en-US" dirty="0">
                <a:latin typeface="Arial" panose="020B0604020202020204" pitchFamily="34" charset="0"/>
              </a:rPr>
              <a:t>03:38</a:t>
            </a:r>
          </a:p>
          <a:p>
            <a:pPr fontAlgn="base"/>
            <a:r>
              <a:rPr lang="en-US" dirty="0">
                <a:latin typeface="Arial" panose="020B0604020202020204" pitchFamily="34" charset="0"/>
              </a:rPr>
              <a:t>In this quarantine art challenge, creativity begins at home</a:t>
            </a:r>
            <a:endParaRPr lang="en-US" b="0" i="0" dirty="0">
              <a:effectLst/>
              <a:latin typeface="Arial" panose="020B0604020202020204" pitchFamily="34" charset="0"/>
            </a:endParaRPr>
          </a:p>
        </p:txBody>
      </p:sp>
      <p:sp>
        <p:nvSpPr>
          <p:cNvPr id="5" name="Rectangle 4"/>
          <p:cNvSpPr/>
          <p:nvPr/>
        </p:nvSpPr>
        <p:spPr>
          <a:xfrm>
            <a:off x="3359353" y="5540164"/>
            <a:ext cx="2736647" cy="369332"/>
          </a:xfrm>
          <a:prstGeom prst="rect">
            <a:avLst/>
          </a:prstGeom>
        </p:spPr>
        <p:txBody>
          <a:bodyPr wrap="none">
            <a:spAutoFit/>
          </a:bodyPr>
          <a:lstStyle/>
          <a:p>
            <a:r>
              <a:rPr lang="en-US" dirty="0">
                <a:solidFill>
                  <a:srgbClr val="31445D"/>
                </a:solidFill>
                <a:latin typeface="Akkurat"/>
              </a:rPr>
              <a:t>#</a:t>
            </a:r>
            <a:r>
              <a:rPr lang="en-US" dirty="0" err="1">
                <a:solidFill>
                  <a:srgbClr val="31445D"/>
                </a:solidFill>
                <a:latin typeface="Akkurat"/>
              </a:rPr>
              <a:t>GettyMuseumchallenge</a:t>
            </a:r>
            <a:endParaRPr lang="en-US" dirty="0"/>
          </a:p>
        </p:txBody>
      </p:sp>
    </p:spTree>
    <p:extLst>
      <p:ext uri="{BB962C8B-B14F-4D97-AF65-F5344CB8AC3E}">
        <p14:creationId xmlns:p14="http://schemas.microsoft.com/office/powerpoint/2010/main" val="237163216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36012" y="3244334"/>
            <a:ext cx="2719975" cy="369332"/>
          </a:xfrm>
          <a:prstGeom prst="rect">
            <a:avLst/>
          </a:prstGeom>
        </p:spPr>
        <p:txBody>
          <a:bodyPr wrap="none">
            <a:spAutoFit/>
          </a:bodyPr>
          <a:lstStyle/>
          <a:p>
            <a:r>
              <a:rPr lang="en-US" dirty="0">
                <a:hlinkClick r:id="rId2"/>
              </a:rPr>
              <a:t>https://www.liberkey.com/</a:t>
            </a:r>
            <a:endParaRPr lang="en-US" dirty="0"/>
          </a:p>
        </p:txBody>
      </p:sp>
      <p:sp>
        <p:nvSpPr>
          <p:cNvPr id="3" name="Rectangle 2"/>
          <p:cNvSpPr/>
          <p:nvPr/>
        </p:nvSpPr>
        <p:spPr>
          <a:xfrm>
            <a:off x="4627722" y="4734931"/>
            <a:ext cx="2698559" cy="369332"/>
          </a:xfrm>
          <a:prstGeom prst="rect">
            <a:avLst/>
          </a:prstGeom>
        </p:spPr>
        <p:txBody>
          <a:bodyPr wrap="none">
            <a:spAutoFit/>
          </a:bodyPr>
          <a:lstStyle/>
          <a:p>
            <a:r>
              <a:rPr lang="en-US" dirty="0">
                <a:hlinkClick r:id="rId3"/>
              </a:rPr>
              <a:t>https://portableapps.com/</a:t>
            </a:r>
            <a:endParaRPr lang="en-US" dirty="0"/>
          </a:p>
        </p:txBody>
      </p:sp>
      <p:pic>
        <p:nvPicPr>
          <p:cNvPr id="4" name="Picture 3"/>
          <p:cNvPicPr>
            <a:picLocks noChangeAspect="1"/>
          </p:cNvPicPr>
          <p:nvPr/>
        </p:nvPicPr>
        <p:blipFill>
          <a:blip r:embed="rId4"/>
          <a:stretch>
            <a:fillRect/>
          </a:stretch>
        </p:blipFill>
        <p:spPr>
          <a:xfrm>
            <a:off x="379458" y="1100637"/>
            <a:ext cx="3593727" cy="3818960"/>
          </a:xfrm>
          <a:prstGeom prst="rect">
            <a:avLst/>
          </a:prstGeom>
        </p:spPr>
      </p:pic>
      <p:sp>
        <p:nvSpPr>
          <p:cNvPr id="5" name="Rectangle 4"/>
          <p:cNvSpPr/>
          <p:nvPr/>
        </p:nvSpPr>
        <p:spPr>
          <a:xfrm>
            <a:off x="5215447" y="1471901"/>
            <a:ext cx="3477170" cy="1200329"/>
          </a:xfrm>
          <a:prstGeom prst="rect">
            <a:avLst/>
          </a:prstGeom>
        </p:spPr>
        <p:txBody>
          <a:bodyPr wrap="none">
            <a:spAutoFit/>
          </a:bodyPr>
          <a:lstStyle/>
          <a:p>
            <a:r>
              <a:rPr lang="en-US" dirty="0"/>
              <a:t>Brows the applications catalog</a:t>
            </a:r>
          </a:p>
          <a:p>
            <a:endParaRPr lang="en-US" dirty="0"/>
          </a:p>
          <a:p>
            <a:endParaRPr lang="en-US"/>
          </a:p>
          <a:p>
            <a:r>
              <a:rPr lang="en-US"/>
              <a:t>Graphics-Photo </a:t>
            </a:r>
            <a:r>
              <a:rPr lang="en-US" dirty="0"/>
              <a:t>&gt; Editor &gt; Paint.net</a:t>
            </a:r>
          </a:p>
        </p:txBody>
      </p:sp>
    </p:spTree>
    <p:extLst>
      <p:ext uri="{BB962C8B-B14F-4D97-AF65-F5344CB8AC3E}">
        <p14:creationId xmlns:p14="http://schemas.microsoft.com/office/powerpoint/2010/main" val="423922394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9828177" y="531229"/>
            <a:ext cx="1429385" cy="3096895"/>
          </a:xfrm>
          <a:prstGeom prst="rect">
            <a:avLst/>
          </a:prstGeom>
        </p:spPr>
      </p:pic>
      <p:sp>
        <p:nvSpPr>
          <p:cNvPr id="3" name="TextBox 2"/>
          <p:cNvSpPr txBox="1"/>
          <p:nvPr/>
        </p:nvSpPr>
        <p:spPr>
          <a:xfrm>
            <a:off x="731519" y="531229"/>
            <a:ext cx="3923318" cy="369332"/>
          </a:xfrm>
          <a:prstGeom prst="rect">
            <a:avLst/>
          </a:prstGeom>
          <a:noFill/>
        </p:spPr>
        <p:txBody>
          <a:bodyPr wrap="none" rtlCol="0">
            <a:spAutoFit/>
          </a:bodyPr>
          <a:lstStyle/>
          <a:p>
            <a:r>
              <a:rPr lang="en-US" b="1" dirty="0"/>
              <a:t>Screenshot when you open your phone</a:t>
            </a:r>
          </a:p>
        </p:txBody>
      </p:sp>
      <p:sp>
        <p:nvSpPr>
          <p:cNvPr id="4" name="Rectangle 3"/>
          <p:cNvSpPr/>
          <p:nvPr/>
        </p:nvSpPr>
        <p:spPr>
          <a:xfrm>
            <a:off x="675151" y="1117872"/>
            <a:ext cx="8537610" cy="5965095"/>
          </a:xfrm>
          <a:prstGeom prst="rect">
            <a:avLst/>
          </a:prstGeom>
        </p:spPr>
        <p:txBody>
          <a:bodyPr wrap="square">
            <a:spAutoFit/>
          </a:bodyPr>
          <a:lstStyle/>
          <a:p>
            <a:pPr>
              <a:lnSpc>
                <a:spcPct val="107000"/>
              </a:lnSpc>
            </a:pPr>
            <a:r>
              <a:rPr lang="en-US" dirty="0">
                <a:solidFill>
                  <a:srgbClr val="222222"/>
                </a:solidFill>
                <a:ea typeface="Times New Roman" panose="02020603050405020304" pitchFamily="18" charset="0"/>
                <a:cs typeface="Times New Roman" panose="02020603050405020304" pitchFamily="18" charset="0"/>
              </a:rPr>
              <a:t>Google Translate:</a:t>
            </a:r>
            <a:endParaRPr lang="en-US" dirty="0">
              <a:ea typeface="Calibri" panose="020F0502020204030204" pitchFamily="34" charset="0"/>
              <a:cs typeface="Times New Roman" panose="02020603050405020304" pitchFamily="18" charset="0"/>
            </a:endParaRPr>
          </a:p>
          <a:p>
            <a:pPr>
              <a:lnSpc>
                <a:spcPct val="107000"/>
              </a:lnSpc>
            </a:pPr>
            <a:r>
              <a:rPr lang="en-US" dirty="0">
                <a:solidFill>
                  <a:srgbClr val="222222"/>
                </a:solidFill>
                <a:ea typeface="Times New Roman" panose="02020603050405020304" pitchFamily="18" charset="0"/>
                <a:cs typeface="Times New Roman" panose="02020603050405020304" pitchFamily="18" charset="0"/>
              </a:rPr>
              <a:t>Information notification [</a:t>
            </a:r>
            <a:r>
              <a:rPr lang="en-US" dirty="0" err="1">
                <a:solidFill>
                  <a:srgbClr val="222222"/>
                </a:solidFill>
                <a:ea typeface="Times New Roman" panose="02020603050405020304" pitchFamily="18" charset="0"/>
                <a:cs typeface="Times New Roman" panose="02020603050405020304" pitchFamily="18" charset="0"/>
              </a:rPr>
              <a:t>Seongdong-gu</a:t>
            </a:r>
            <a:r>
              <a:rPr lang="en-US" dirty="0">
                <a:solidFill>
                  <a:srgbClr val="222222"/>
                </a:solidFill>
                <a:ea typeface="Times New Roman" panose="02020603050405020304" pitchFamily="18" charset="0"/>
                <a:cs typeface="Times New Roman" panose="02020603050405020304" pitchFamily="18" charset="0"/>
              </a:rPr>
              <a:t> Office] 4.12 (Sun) The 13th to 16th confirmed cases occurred / </a:t>
            </a:r>
            <a:r>
              <a:rPr lang="en-US" dirty="0" err="1">
                <a:solidFill>
                  <a:srgbClr val="222222"/>
                </a:solidFill>
                <a:ea typeface="Times New Roman" panose="02020603050405020304" pitchFamily="18" charset="0"/>
                <a:cs typeface="Times New Roman" panose="02020603050405020304" pitchFamily="18" charset="0"/>
              </a:rPr>
              <a:t>Eungbong</a:t>
            </a:r>
            <a:r>
              <a:rPr lang="en-US" dirty="0">
                <a:solidFill>
                  <a:srgbClr val="222222"/>
                </a:solidFill>
                <a:ea typeface="Times New Roman" panose="02020603050405020304" pitchFamily="18" charset="0"/>
                <a:cs typeface="Times New Roman" panose="02020603050405020304" pitchFamily="18" charset="0"/>
              </a:rPr>
              <a:t>-dong Address 4 family members (resident in the United States), 4.10 Entry, home and surrounding quarantine completion, </a:t>
            </a:r>
            <a:r>
              <a:rPr lang="en-US" dirty="0">
                <a:solidFill>
                  <a:srgbClr val="1155CC"/>
                </a:solidFill>
                <a:ea typeface="Times New Roman" panose="02020603050405020304" pitchFamily="18" charset="0"/>
                <a:cs typeface="Times New Roman" panose="02020603050405020304" pitchFamily="18" charset="0"/>
                <a:hlinkClick r:id="rId3"/>
              </a:rPr>
              <a:t>c19.sd.go.kr</a:t>
            </a:r>
            <a:endParaRPr lang="en-US" dirty="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222222"/>
                </a:solidFill>
                <a:ea typeface="Times New Roman" panose="02020603050405020304" pitchFamily="18" charset="0"/>
                <a:cs typeface="Times New Roman" panose="02020603050405020304" pitchFamily="18" charset="0"/>
              </a:rPr>
              <a:t> </a:t>
            </a:r>
            <a:endParaRPr lang="en-US" dirty="0">
              <a:ea typeface="Calibri" panose="020F0502020204030204" pitchFamily="34" charset="0"/>
              <a:cs typeface="Times New Roman" panose="02020603050405020304" pitchFamily="18" charset="0"/>
            </a:endParaRPr>
          </a:p>
          <a:p>
            <a:pPr>
              <a:spcAft>
                <a:spcPts val="800"/>
              </a:spcAft>
            </a:pPr>
            <a:r>
              <a:rPr lang="en-US" dirty="0">
                <a:solidFill>
                  <a:srgbClr val="222222"/>
                </a:solidFill>
                <a:ea typeface="Times New Roman" panose="02020603050405020304" pitchFamily="18" charset="0"/>
                <a:cs typeface="Times New Roman" panose="02020603050405020304" pitchFamily="18" charset="0"/>
              </a:rPr>
              <a:t>Your translation:</a:t>
            </a:r>
            <a:endParaRPr lang="en-US" dirty="0">
              <a:ea typeface="Times New Roman" panose="02020603050405020304" pitchFamily="18" charset="0"/>
              <a:cs typeface="Times New Roman" panose="02020603050405020304" pitchFamily="18" charset="0"/>
            </a:endParaRPr>
          </a:p>
          <a:p>
            <a:pPr>
              <a:spcAft>
                <a:spcPts val="800"/>
              </a:spcAft>
            </a:pPr>
            <a:r>
              <a:rPr lang="en-US" dirty="0">
                <a:solidFill>
                  <a:srgbClr val="000000"/>
                </a:solidFill>
                <a:ea typeface="Calibri" panose="020F0502020204030204" pitchFamily="34" charset="0"/>
                <a:cs typeface="Calibri" panose="020F0502020204030204" pitchFamily="34" charset="0"/>
              </a:rPr>
              <a:t>The 'Information Notification' says that on 4/12/20, the 13th - 16th confirmed infected people were confirmed.  They were a family of four that resided in Korea and just came back.  They have disinfected their house and the surrounding area.  </a:t>
            </a:r>
            <a:endParaRPr lang="en-US" dirty="0">
              <a:ea typeface="Calibri" panose="020F0502020204030204" pitchFamily="34" charset="0"/>
              <a:cs typeface="Times New Roman" panose="02020603050405020304" pitchFamily="18" charset="0"/>
            </a:endParaRPr>
          </a:p>
          <a:p>
            <a:pPr>
              <a:spcAft>
                <a:spcPts val="800"/>
              </a:spcAft>
            </a:pPr>
            <a:r>
              <a:rPr lang="en-US" dirty="0">
                <a:solidFill>
                  <a:srgbClr val="FF0000"/>
                </a:solidFill>
                <a:ea typeface="Calibri" panose="020F0502020204030204" pitchFamily="34" charset="0"/>
                <a:cs typeface="Calibri" panose="020F0502020204030204" pitchFamily="34" charset="0"/>
              </a:rPr>
              <a:t>Are the four people the 13-16 </a:t>
            </a:r>
            <a:r>
              <a:rPr lang="en-US" dirty="0" err="1">
                <a:solidFill>
                  <a:srgbClr val="FF0000"/>
                </a:solidFill>
                <a:ea typeface="Calibri" panose="020F0502020204030204" pitchFamily="34" charset="0"/>
                <a:cs typeface="Calibri" panose="020F0502020204030204" pitchFamily="34" charset="0"/>
              </a:rPr>
              <a:t>th</a:t>
            </a:r>
            <a:r>
              <a:rPr lang="en-US" dirty="0">
                <a:solidFill>
                  <a:srgbClr val="FF0000"/>
                </a:solidFill>
                <a:ea typeface="Calibri" panose="020F0502020204030204" pitchFamily="34" charset="0"/>
                <a:cs typeface="Calibri" panose="020F0502020204030204" pitchFamily="34" charset="0"/>
              </a:rPr>
              <a:t> cases in that area of the city?</a:t>
            </a:r>
            <a:endParaRPr lang="en-US" dirty="0">
              <a:ea typeface="Calibri" panose="020F0502020204030204" pitchFamily="34" charset="0"/>
              <a:cs typeface="Times New Roman" panose="02020603050405020304" pitchFamily="18" charset="0"/>
            </a:endParaRPr>
          </a:p>
          <a:p>
            <a:pPr>
              <a:spcAft>
                <a:spcPts val="800"/>
              </a:spcAft>
            </a:pPr>
            <a:r>
              <a:rPr lang="en-US" dirty="0">
                <a:solidFill>
                  <a:srgbClr val="FF0000"/>
                </a:solidFill>
                <a:ea typeface="Calibri" panose="020F0502020204030204" pitchFamily="34" charset="0"/>
                <a:cs typeface="Calibri" panose="020F0502020204030204" pitchFamily="34" charset="0"/>
              </a:rPr>
              <a:t>Are these four people US residents who are visiting Korea? Do they have a house in Korea? Is that where they are quarantined?</a:t>
            </a:r>
            <a:endParaRPr lang="en-US" dirty="0">
              <a:ea typeface="Calibri" panose="020F0502020204030204" pitchFamily="34" charset="0"/>
              <a:cs typeface="Times New Roman" panose="02020603050405020304" pitchFamily="18" charset="0"/>
            </a:endParaRPr>
          </a:p>
          <a:p>
            <a:r>
              <a:rPr lang="en-US" dirty="0">
                <a:solidFill>
                  <a:srgbClr val="FF0000"/>
                </a:solidFill>
                <a:ea typeface="Calibri" panose="020F0502020204030204" pitchFamily="34" charset="0"/>
                <a:cs typeface="Calibri" panose="020F0502020204030204" pitchFamily="34" charset="0"/>
              </a:rPr>
              <a:t> What’s up with the link to </a:t>
            </a:r>
            <a:r>
              <a:rPr lang="en-US" dirty="0">
                <a:solidFill>
                  <a:srgbClr val="1155CC"/>
                </a:solidFill>
                <a:ea typeface="Times New Roman" panose="02020603050405020304" pitchFamily="18" charset="0"/>
                <a:cs typeface="Times New Roman" panose="02020603050405020304" pitchFamily="18" charset="0"/>
                <a:hlinkClick r:id="rId3"/>
              </a:rPr>
              <a:t>c19.sd.go.kr</a:t>
            </a:r>
            <a:r>
              <a:rPr lang="en-US" dirty="0">
                <a:ea typeface="Times New Roman" panose="02020603050405020304" pitchFamily="18" charset="0"/>
                <a:cs typeface="Times New Roman" panose="02020603050405020304" pitchFamily="18" charset="0"/>
              </a:rPr>
              <a:t>? </a:t>
            </a:r>
            <a:r>
              <a:rPr lang="en-US" dirty="0">
                <a:solidFill>
                  <a:srgbClr val="FF0000"/>
                </a:solidFill>
                <a:ea typeface="Times New Roman" panose="02020603050405020304" pitchFamily="18" charset="0"/>
                <a:cs typeface="Times New Roman" panose="02020603050405020304" pitchFamily="18" charset="0"/>
              </a:rPr>
              <a:t>Is that a public health site with a current database on infected people?</a:t>
            </a:r>
          </a:p>
          <a:p>
            <a:endParaRPr lang="en-US" dirty="0">
              <a:solidFill>
                <a:srgbClr val="FF0000"/>
              </a:solidFill>
              <a:ea typeface="Calibri" panose="020F0502020204030204" pitchFamily="34" charset="0"/>
              <a:cs typeface="Times New Roman" panose="02020603050405020304" pitchFamily="18" charset="0"/>
            </a:endParaRPr>
          </a:p>
          <a:p>
            <a:r>
              <a:rPr lang="en-US" dirty="0">
                <a:solidFill>
                  <a:srgbClr val="000000"/>
                </a:solidFill>
                <a:ea typeface="Calibri" panose="020F0502020204030204" pitchFamily="34" charset="0"/>
                <a:cs typeface="Calibri" panose="020F0502020204030204" pitchFamily="34" charset="0"/>
              </a:rPr>
              <a:t>Your note:</a:t>
            </a:r>
          </a:p>
          <a:p>
            <a:r>
              <a:rPr lang="en-US" dirty="0">
                <a:solidFill>
                  <a:srgbClr val="000000"/>
                </a:solidFill>
                <a:ea typeface="Calibri" panose="020F0502020204030204" pitchFamily="34" charset="0"/>
                <a:cs typeface="Calibri" panose="020F0502020204030204" pitchFamily="34" charset="0"/>
              </a:rPr>
              <a:t>But, the largely black photo is what I see when I open my phone, once or twice a day.  It comes on even before I log in. So, I must see it. </a:t>
            </a:r>
            <a:endParaRPr lang="en-US" dirty="0">
              <a:ea typeface="Calibri" panose="020F0502020204030204" pitchFamily="34" charset="0"/>
              <a:cs typeface="Times New Roman" panose="02020603050405020304" pitchFamily="18" charset="0"/>
            </a:endParaRPr>
          </a:p>
          <a:p>
            <a:endParaRPr lang="en-U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789031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tretch>
            <a:fillRect/>
          </a:stretch>
        </p:blipFill>
        <p:spPr>
          <a:xfrm>
            <a:off x="8430016" y="529390"/>
            <a:ext cx="3141556" cy="5708572"/>
          </a:xfrm>
          <a:prstGeom prst="rect">
            <a:avLst/>
          </a:prstGeom>
        </p:spPr>
      </p:pic>
      <p:sp>
        <p:nvSpPr>
          <p:cNvPr id="3" name="Rectangle 2"/>
          <p:cNvSpPr/>
          <p:nvPr/>
        </p:nvSpPr>
        <p:spPr>
          <a:xfrm>
            <a:off x="519763" y="222640"/>
            <a:ext cx="8431731" cy="7205049"/>
          </a:xfrm>
          <a:prstGeom prst="rect">
            <a:avLst/>
          </a:prstGeom>
        </p:spPr>
        <p:txBody>
          <a:bodyPr wrap="square">
            <a:spAutoFit/>
          </a:bodyPr>
          <a:lstStyle/>
          <a:p>
            <a:pPr>
              <a:lnSpc>
                <a:spcPct val="107000"/>
              </a:lnSpc>
            </a:pPr>
            <a:r>
              <a:rPr lang="en-US" dirty="0">
                <a:solidFill>
                  <a:srgbClr val="222222"/>
                </a:solidFill>
                <a:ea typeface="Times New Roman" panose="02020603050405020304" pitchFamily="18" charset="0"/>
                <a:cs typeface="Times New Roman" panose="02020603050405020304" pitchFamily="18" charset="0"/>
              </a:rPr>
              <a:t>Google Translate:</a:t>
            </a:r>
          </a:p>
          <a:p>
            <a:pPr>
              <a:lnSpc>
                <a:spcPct val="107000"/>
              </a:lnSpc>
            </a:pPr>
            <a:r>
              <a:rPr lang="en-US" dirty="0">
                <a:solidFill>
                  <a:srgbClr val="222222"/>
                </a:solidFill>
                <a:ea typeface="Times New Roman" panose="02020603050405020304" pitchFamily="18" charset="0"/>
                <a:cs typeface="Times New Roman" panose="02020603050405020304" pitchFamily="18" charset="0"/>
              </a:rPr>
              <a:t>Please refrain from going out, ventilating and disinfecting the house, washing your hands and coughing etiquette, and keep the distance of 2m.</a:t>
            </a:r>
            <a:r>
              <a:rPr lang="en-US" dirty="0">
                <a:ea typeface="Times New Roman" panose="02020603050405020304" pitchFamily="18" charset="0"/>
                <a:cs typeface="Times New Roman" panose="02020603050405020304" pitchFamily="18" charset="0"/>
              </a:rPr>
              <a:t> </a:t>
            </a:r>
            <a:r>
              <a:rPr lang="en-US" dirty="0">
                <a:solidFill>
                  <a:srgbClr val="222222"/>
                </a:solidFill>
                <a:ea typeface="Times New Roman" panose="02020603050405020304" pitchFamily="18" charset="0"/>
                <a:cs typeface="Times New Roman" panose="02020603050405020304" pitchFamily="18" charset="0"/>
              </a:rPr>
              <a:t>4:02 PM</a:t>
            </a:r>
            <a:endParaRPr lang="en-US" dirty="0">
              <a:ea typeface="Times New Roman" panose="02020603050405020304" pitchFamily="18" charset="0"/>
              <a:cs typeface="Times New Roman" panose="02020603050405020304" pitchFamily="18" charset="0"/>
            </a:endParaRPr>
          </a:p>
          <a:p>
            <a:pPr>
              <a:lnSpc>
                <a:spcPct val="107000"/>
              </a:lnSpc>
            </a:pPr>
            <a:endParaRPr lang="en-US" dirty="0">
              <a:solidFill>
                <a:srgbClr val="222222"/>
              </a:solidFill>
              <a:ea typeface="Times New Roman" panose="02020603050405020304" pitchFamily="18" charset="0"/>
              <a:cs typeface="Times New Roman" panose="02020603050405020304" pitchFamily="18" charset="0"/>
            </a:endParaRPr>
          </a:p>
          <a:p>
            <a:pPr>
              <a:lnSpc>
                <a:spcPct val="107000"/>
              </a:lnSpc>
            </a:pPr>
            <a:r>
              <a:rPr lang="en-US" dirty="0" err="1">
                <a:solidFill>
                  <a:srgbClr val="222222"/>
                </a:solidFill>
                <a:ea typeface="Times New Roman" panose="02020603050405020304" pitchFamily="18" charset="0"/>
                <a:cs typeface="Times New Roman" panose="02020603050405020304" pitchFamily="18" charset="0"/>
              </a:rPr>
              <a:t>Yongsan-gu</a:t>
            </a:r>
            <a:r>
              <a:rPr lang="en-US" dirty="0">
                <a:solidFill>
                  <a:srgbClr val="222222"/>
                </a:solidFill>
                <a:ea typeface="Times New Roman" panose="02020603050405020304" pitchFamily="18" charset="0"/>
                <a:cs typeface="Times New Roman" panose="02020603050405020304" pitchFamily="18" charset="0"/>
              </a:rPr>
              <a:t> Office] Corona 18th confirmed case (Yong </a:t>
            </a:r>
            <a:r>
              <a:rPr lang="en-US" dirty="0" err="1">
                <a:solidFill>
                  <a:srgbClr val="222222"/>
                </a:solidFill>
                <a:ea typeface="Times New Roman" panose="02020603050405020304" pitchFamily="18" charset="0"/>
                <a:cs typeface="Times New Roman" panose="02020603050405020304" pitchFamily="18" charset="0"/>
              </a:rPr>
              <a:t>Mun</a:t>
            </a:r>
            <a:r>
              <a:rPr lang="en-US" dirty="0">
                <a:solidFill>
                  <a:srgbClr val="222222"/>
                </a:solidFill>
                <a:ea typeface="Times New Roman" panose="02020603050405020304" pitchFamily="18" charset="0"/>
                <a:cs typeface="Times New Roman" panose="02020603050405020304" pitchFamily="18" charset="0"/>
              </a:rPr>
              <a:t>-dong, overseas immigrants) occurred.  Under investigation.  Please refer to the homepage and blog.  </a:t>
            </a:r>
            <a:r>
              <a:rPr lang="en-US" dirty="0">
                <a:solidFill>
                  <a:srgbClr val="1155CC"/>
                </a:solidFill>
                <a:ea typeface="Times New Roman" panose="02020603050405020304" pitchFamily="18" charset="0"/>
                <a:cs typeface="Times New Roman" panose="02020603050405020304" pitchFamily="18" charset="0"/>
                <a:hlinkClick r:id="rId4"/>
              </a:rPr>
              <a:t>blog.naver.com/</a:t>
            </a:r>
            <a:endParaRPr lang="en-US" dirty="0">
              <a:ea typeface="Calibri" panose="020F0502020204030204" pitchFamily="34" charset="0"/>
              <a:cs typeface="Times New Roman" panose="02020603050405020304" pitchFamily="18" charset="0"/>
            </a:endParaRPr>
          </a:p>
          <a:p>
            <a:pPr>
              <a:lnSpc>
                <a:spcPct val="107000"/>
              </a:lnSpc>
            </a:pPr>
            <a:r>
              <a:rPr lang="en-US" dirty="0" err="1">
                <a:solidFill>
                  <a:srgbClr val="222222"/>
                </a:solidFill>
                <a:ea typeface="Times New Roman" panose="02020603050405020304" pitchFamily="18" charset="0"/>
                <a:cs typeface="Times New Roman" panose="02020603050405020304" pitchFamily="18" charset="0"/>
              </a:rPr>
              <a:t>ysn</a:t>
            </a:r>
            <a:r>
              <a:rPr lang="en-US" dirty="0">
                <a:solidFill>
                  <a:srgbClr val="222222"/>
                </a:solidFill>
                <a:ea typeface="Times New Roman" panose="02020603050405020304" pitchFamily="18" charset="0"/>
                <a:cs typeface="Times New Roman" panose="02020603050405020304" pitchFamily="18" charset="0"/>
              </a:rPr>
              <a:t> blog</a:t>
            </a:r>
            <a:r>
              <a:rPr lang="en-US" dirty="0">
                <a:ea typeface="Times New Roman" panose="02020603050405020304" pitchFamily="18" charset="0"/>
                <a:cs typeface="Times New Roman" panose="02020603050405020304" pitchFamily="18" charset="0"/>
              </a:rPr>
              <a:t> </a:t>
            </a:r>
            <a:r>
              <a:rPr lang="en-US" dirty="0">
                <a:solidFill>
                  <a:srgbClr val="222222"/>
                </a:solidFill>
                <a:ea typeface="Times New Roman" panose="02020603050405020304" pitchFamily="18" charset="0"/>
                <a:cs typeface="Times New Roman" panose="02020603050405020304" pitchFamily="18" charset="0"/>
              </a:rPr>
              <a:t>5:29 PM</a:t>
            </a:r>
            <a:endParaRPr lang="en-US" dirty="0">
              <a:ea typeface="Calibri" panose="020F0502020204030204" pitchFamily="34" charset="0"/>
              <a:cs typeface="Times New Roman" panose="02020603050405020304" pitchFamily="18" charset="0"/>
            </a:endParaRPr>
          </a:p>
          <a:p>
            <a:pPr>
              <a:lnSpc>
                <a:spcPct val="107000"/>
              </a:lnSpc>
            </a:pPr>
            <a:r>
              <a:rPr lang="en-US" dirty="0">
                <a:solidFill>
                  <a:srgbClr val="FF0000"/>
                </a:solidFill>
                <a:ea typeface="Calibri" panose="020F0502020204030204" pitchFamily="34" charset="0"/>
                <a:cs typeface="Times New Roman" panose="02020603050405020304" pitchFamily="18" charset="0"/>
              </a:rPr>
              <a:t>(Are the above from April 5)?</a:t>
            </a:r>
          </a:p>
          <a:p>
            <a:pPr>
              <a:lnSpc>
                <a:spcPct val="107000"/>
              </a:lnSpc>
            </a:pPr>
            <a:r>
              <a:rPr lang="en-US" dirty="0">
                <a:solidFill>
                  <a:srgbClr val="222222"/>
                </a:solidFill>
                <a:ea typeface="Times New Roman" panose="02020603050405020304" pitchFamily="18" charset="0"/>
                <a:cs typeface="Times New Roman" panose="02020603050405020304" pitchFamily="18" charset="0"/>
              </a:rPr>
              <a:t> Monday, April 6, 2020</a:t>
            </a:r>
            <a:endParaRPr lang="en-US" dirty="0">
              <a:ea typeface="Calibri" panose="020F0502020204030204" pitchFamily="34" charset="0"/>
              <a:cs typeface="Times New Roman" panose="02020603050405020304" pitchFamily="18" charset="0"/>
            </a:endParaRPr>
          </a:p>
          <a:p>
            <a:pPr>
              <a:lnSpc>
                <a:spcPct val="107000"/>
              </a:lnSpc>
            </a:pPr>
            <a:r>
              <a:rPr lang="en-US" dirty="0">
                <a:solidFill>
                  <a:srgbClr val="222222"/>
                </a:solidFill>
                <a:ea typeface="Times New Roman" panose="02020603050405020304" pitchFamily="18" charset="0"/>
                <a:cs typeface="Times New Roman" panose="02020603050405020304" pitchFamily="18" charset="0"/>
              </a:rPr>
              <a:t> [</a:t>
            </a:r>
            <a:r>
              <a:rPr lang="en-US" dirty="0" err="1">
                <a:solidFill>
                  <a:srgbClr val="222222"/>
                </a:solidFill>
                <a:ea typeface="Times New Roman" panose="02020603050405020304" pitchFamily="18" charset="0"/>
                <a:cs typeface="Times New Roman" panose="02020603050405020304" pitchFamily="18" charset="0"/>
              </a:rPr>
              <a:t>Seongdong-gu</a:t>
            </a:r>
            <a:r>
              <a:rPr lang="en-US" dirty="0">
                <a:solidFill>
                  <a:srgbClr val="222222"/>
                </a:solidFill>
                <a:ea typeface="Times New Roman" panose="02020603050405020304" pitchFamily="18" charset="0"/>
                <a:cs typeface="Times New Roman" panose="02020603050405020304" pitchFamily="18" charset="0"/>
              </a:rPr>
              <a:t> Office] 4.6 (Mon) 8th confirmed cases / Residents of </a:t>
            </a:r>
            <a:r>
              <a:rPr lang="en-US" dirty="0" err="1">
                <a:solidFill>
                  <a:srgbClr val="222222"/>
                </a:solidFill>
                <a:ea typeface="Times New Roman" panose="02020603050405020304" pitchFamily="18" charset="0"/>
                <a:cs typeface="Times New Roman" panose="02020603050405020304" pitchFamily="18" charset="0"/>
              </a:rPr>
              <a:t>Wangsimni</a:t>
            </a:r>
            <a:r>
              <a:rPr lang="en-US" dirty="0">
                <a:solidFill>
                  <a:srgbClr val="222222"/>
                </a:solidFill>
                <a:ea typeface="Times New Roman" panose="02020603050405020304" pitchFamily="18" charset="0"/>
                <a:cs typeface="Times New Roman" panose="02020603050405020304" pitchFamily="18" charset="0"/>
              </a:rPr>
              <a:t>-do </a:t>
            </a:r>
            <a:r>
              <a:rPr lang="en-US" dirty="0" err="1">
                <a:solidFill>
                  <a:srgbClr val="222222"/>
                </a:solidFill>
                <a:ea typeface="Times New Roman" panose="02020603050405020304" pitchFamily="18" charset="0"/>
                <a:cs typeface="Times New Roman" panose="02020603050405020304" pitchFamily="18" charset="0"/>
              </a:rPr>
              <a:t>Seon</a:t>
            </a:r>
            <a:r>
              <a:rPr lang="en-US" dirty="0">
                <a:solidFill>
                  <a:srgbClr val="222222"/>
                </a:solidFill>
                <a:ea typeface="Times New Roman" panose="02020603050405020304" pitchFamily="18" charset="0"/>
                <a:cs typeface="Times New Roman" panose="02020603050405020304" pitchFamily="18" charset="0"/>
              </a:rPr>
              <a:t>-dong (22 years old ) District A  </a:t>
            </a:r>
            <a:r>
              <a:rPr lang="en-US" dirty="0">
                <a:solidFill>
                  <a:srgbClr val="FF0000"/>
                </a:solidFill>
                <a:ea typeface="Times New Roman" panose="02020603050405020304" pitchFamily="18" charset="0"/>
                <a:cs typeface="Times New Roman" panose="02020603050405020304" pitchFamily="18" charset="0"/>
              </a:rPr>
              <a:t>18</a:t>
            </a:r>
            <a:r>
              <a:rPr lang="en-US" baseline="30000" dirty="0">
                <a:solidFill>
                  <a:srgbClr val="FF0000"/>
                </a:solidFill>
                <a:ea typeface="Times New Roman" panose="02020603050405020304" pitchFamily="18" charset="0"/>
                <a:cs typeface="Times New Roman" panose="02020603050405020304" pitchFamily="18" charset="0"/>
              </a:rPr>
              <a:t>th</a:t>
            </a:r>
            <a:r>
              <a:rPr lang="en-US" dirty="0">
                <a:solidFill>
                  <a:srgbClr val="FF0000"/>
                </a:solidFill>
                <a:ea typeface="Times New Roman" panose="02020603050405020304" pitchFamily="18" charset="0"/>
                <a:cs typeface="Times New Roman" panose="02020603050405020304" pitchFamily="18" charset="0"/>
              </a:rPr>
              <a:t> or 8</a:t>
            </a:r>
            <a:r>
              <a:rPr lang="en-US" baseline="30000" dirty="0">
                <a:solidFill>
                  <a:srgbClr val="FF0000"/>
                </a:solidFill>
                <a:ea typeface="Times New Roman" panose="02020603050405020304" pitchFamily="18" charset="0"/>
                <a:cs typeface="Times New Roman" panose="02020603050405020304" pitchFamily="18" charset="0"/>
              </a:rPr>
              <a:t>th</a:t>
            </a:r>
            <a:r>
              <a:rPr lang="en-US" dirty="0">
                <a:solidFill>
                  <a:srgbClr val="FF0000"/>
                </a:solidFill>
                <a:ea typeface="Times New Roman" panose="02020603050405020304" pitchFamily="18" charset="0"/>
                <a:cs typeface="Times New Roman" panose="02020603050405020304" pitchFamily="18" charset="0"/>
              </a:rPr>
              <a:t>?</a:t>
            </a:r>
            <a:endParaRPr lang="en-US" dirty="0">
              <a:solidFill>
                <a:srgbClr val="FF0000"/>
              </a:solidFill>
              <a:ea typeface="Calibri" panose="020F0502020204030204" pitchFamily="34" charset="0"/>
              <a:cs typeface="Times New Roman" panose="02020603050405020304" pitchFamily="18" charset="0"/>
            </a:endParaRPr>
          </a:p>
          <a:p>
            <a:pPr>
              <a:lnSpc>
                <a:spcPct val="107000"/>
              </a:lnSpc>
            </a:pPr>
            <a:r>
              <a:rPr lang="en-US" dirty="0">
                <a:solidFill>
                  <a:srgbClr val="FF0000"/>
                </a:solidFill>
                <a:ea typeface="Calibri" panose="020F0502020204030204" pitchFamily="34" charset="0"/>
                <a:cs typeface="Times New Roman" panose="02020603050405020304" pitchFamily="18" charset="0"/>
              </a:rPr>
              <a:t>Is your 10 square block sub-district “</a:t>
            </a:r>
            <a:r>
              <a:rPr lang="en-US" dirty="0" err="1">
                <a:solidFill>
                  <a:srgbClr val="FF0000"/>
                </a:solidFill>
                <a:ea typeface="Times New Roman" panose="02020603050405020304" pitchFamily="18" charset="0"/>
                <a:cs typeface="Times New Roman" panose="02020603050405020304" pitchFamily="18" charset="0"/>
              </a:rPr>
              <a:t>Wangsimni</a:t>
            </a:r>
            <a:r>
              <a:rPr lang="en-US" dirty="0">
                <a:solidFill>
                  <a:srgbClr val="FF0000"/>
                </a:solidFill>
                <a:ea typeface="Times New Roman" panose="02020603050405020304" pitchFamily="18" charset="0"/>
                <a:cs typeface="Times New Roman" panose="02020603050405020304" pitchFamily="18" charset="0"/>
              </a:rPr>
              <a:t>-do” or “District A”?</a:t>
            </a:r>
          </a:p>
          <a:p>
            <a:pPr>
              <a:lnSpc>
                <a:spcPct val="107000"/>
              </a:lnSpc>
            </a:pPr>
            <a:r>
              <a:rPr lang="en-US" dirty="0">
                <a:solidFill>
                  <a:srgbClr val="FF0000"/>
                </a:solidFill>
                <a:ea typeface="Calibri" panose="020F0502020204030204" pitchFamily="34" charset="0"/>
                <a:cs typeface="Times New Roman" panose="02020603050405020304" pitchFamily="18" charset="0"/>
              </a:rPr>
              <a:t>Naver.com is not focused on COVID-19 – is it commercial? Government? </a:t>
            </a:r>
          </a:p>
          <a:p>
            <a:pPr>
              <a:lnSpc>
                <a:spcPct val="107000"/>
              </a:lnSpc>
            </a:pPr>
            <a:r>
              <a:rPr lang="en-US" dirty="0">
                <a:ea typeface="Calibri" panose="020F0502020204030204" pitchFamily="34" charset="0"/>
                <a:cs typeface="Times New Roman" panose="02020603050405020304" pitchFamily="18" charset="0"/>
              </a:rPr>
              <a:t> ---</a:t>
            </a:r>
          </a:p>
          <a:p>
            <a:pPr>
              <a:lnSpc>
                <a:spcPct val="107000"/>
              </a:lnSpc>
            </a:pPr>
            <a:r>
              <a:rPr lang="en-US" dirty="0">
                <a:solidFill>
                  <a:srgbClr val="000000"/>
                </a:solidFill>
                <a:ea typeface="Calibri" panose="020F0502020204030204" pitchFamily="34" charset="0"/>
                <a:cs typeface="Calibri" panose="020F0502020204030204" pitchFamily="34" charset="0"/>
              </a:rPr>
              <a:t>This information is about my area,</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Yongsan</a:t>
            </a:r>
            <a:r>
              <a:rPr lang="en-US" dirty="0">
                <a:ea typeface="Calibri" panose="020F0502020204030204" pitchFamily="34" charset="0"/>
                <a:cs typeface="Times New Roman" panose="02020603050405020304" pitchFamily="18" charset="0"/>
              </a:rPr>
              <a:t>.   I guess it is 2 square miles.  It's not like my street, but it's not half of Seoul either.  That's how targeted this message is.  </a:t>
            </a:r>
            <a:br>
              <a:rPr lang="en-US" dirty="0">
                <a:ea typeface="Calibri" panose="020F0502020204030204" pitchFamily="34" charset="0"/>
                <a:cs typeface="Times New Roman" panose="02020603050405020304" pitchFamily="18" charset="0"/>
              </a:rPr>
            </a:br>
            <a:br>
              <a:rPr lang="en-US" dirty="0">
                <a:ea typeface="Calibri" panose="020F0502020204030204" pitchFamily="34" charset="0"/>
                <a:cs typeface="Times New Roman" panose="02020603050405020304" pitchFamily="18" charset="0"/>
              </a:rPr>
            </a:br>
            <a:r>
              <a:rPr lang="en-US" dirty="0">
                <a:ea typeface="Calibri" panose="020F0502020204030204" pitchFamily="34" charset="0"/>
                <a:cs typeface="Times New Roman" panose="02020603050405020304" pitchFamily="18" charset="0"/>
              </a:rPr>
              <a:t>It says an 18th patient was found in my area, </a:t>
            </a:r>
            <a:r>
              <a:rPr lang="en-US" dirty="0" err="1">
                <a:ea typeface="Calibri" panose="020F0502020204030204" pitchFamily="34" charset="0"/>
                <a:cs typeface="Times New Roman" panose="02020603050405020304" pitchFamily="18" charset="0"/>
              </a:rPr>
              <a:t>Yongsan</a:t>
            </a:r>
            <a:r>
              <a:rPr lang="en-US" dirty="0">
                <a:ea typeface="Calibri" panose="020F0502020204030204" pitchFamily="34" charset="0"/>
                <a:cs typeface="Times New Roman" panose="02020603050405020304" pitchFamily="18" charset="0"/>
              </a:rPr>
              <a:t>.  And, then it gives the name of the </a:t>
            </a:r>
            <a:r>
              <a:rPr lang="en-US" dirty="0" err="1">
                <a:ea typeface="Calibri" panose="020F0502020204030204" pitchFamily="34" charset="0"/>
                <a:cs typeface="Times New Roman" panose="02020603050405020304" pitchFamily="18" charset="0"/>
              </a:rPr>
              <a:t>subdistrict</a:t>
            </a:r>
            <a:r>
              <a:rPr lang="en-US" dirty="0">
                <a:ea typeface="Calibri" panose="020F0502020204030204" pitchFamily="34" charset="0"/>
                <a:cs typeface="Times New Roman" panose="02020603050405020304" pitchFamily="18" charset="0"/>
              </a:rPr>
              <a:t> of </a:t>
            </a:r>
            <a:r>
              <a:rPr lang="en-US" dirty="0" err="1">
                <a:ea typeface="Calibri" panose="020F0502020204030204" pitchFamily="34" charset="0"/>
                <a:cs typeface="Times New Roman" panose="02020603050405020304" pitchFamily="18" charset="0"/>
              </a:rPr>
              <a:t>Yongsan</a:t>
            </a:r>
            <a:r>
              <a:rPr lang="en-US" dirty="0">
                <a:ea typeface="Calibri" panose="020F0502020204030204" pitchFamily="34" charset="0"/>
                <a:cs typeface="Times New Roman" panose="02020603050405020304" pitchFamily="18" charset="0"/>
              </a:rPr>
              <a:t>.  If it is like my area, it's probably 10 square blocks, perhaps.  This was a foreign person.  They are researching where this person went.  If you want more information, they ask you to go to the blog. </a:t>
            </a:r>
            <a:r>
              <a:rPr lang="en-US" dirty="0">
                <a:solidFill>
                  <a:srgbClr val="FF0000"/>
                </a:solidFill>
                <a:ea typeface="Calibri" panose="020F0502020204030204" pitchFamily="34" charset="0"/>
                <a:cs typeface="Times New Roman" panose="02020603050405020304" pitchFamily="18" charset="0"/>
              </a:rPr>
              <a:t> blog.naver.com/</a:t>
            </a:r>
            <a:r>
              <a:rPr lang="en-US" dirty="0" err="1">
                <a:solidFill>
                  <a:srgbClr val="FF0000"/>
                </a:solidFill>
                <a:ea typeface="Calibri" panose="020F0502020204030204" pitchFamily="34" charset="0"/>
                <a:cs typeface="Times New Roman" panose="02020603050405020304" pitchFamily="18" charset="0"/>
              </a:rPr>
              <a:t>ysnblog</a:t>
            </a:r>
            <a:r>
              <a:rPr lang="en-US" dirty="0">
                <a:solidFill>
                  <a:srgbClr val="FF0000"/>
                </a:solidFill>
                <a:ea typeface="Calibri" panose="020F0502020204030204" pitchFamily="34" charset="0"/>
                <a:cs typeface="Times New Roman" panose="02020603050405020304" pitchFamily="18" charset="0"/>
              </a:rPr>
              <a:t> seems to be commercial??</a:t>
            </a:r>
          </a:p>
          <a:p>
            <a:pPr>
              <a:lnSpc>
                <a:spcPct val="107000"/>
              </a:lnSpc>
              <a:spcAft>
                <a:spcPts val="800"/>
              </a:spcAft>
            </a:pPr>
            <a:br>
              <a:rPr lang="en-US" dirty="0">
                <a:solidFill>
                  <a:srgbClr val="000000"/>
                </a:solidFill>
                <a:ea typeface="Calibri" panose="020F0502020204030204" pitchFamily="34" charset="0"/>
              </a:rPr>
            </a:br>
            <a:r>
              <a:rPr lang="en-US" dirty="0">
                <a:solidFill>
                  <a:srgbClr val="000000"/>
                </a:solidFill>
                <a:ea typeface="Calibri" panose="020F0502020204030204" pitchFamily="34" charset="0"/>
                <a:cs typeface="Calibri" panose="020F0502020204030204" pitchFamily="34" charset="0"/>
              </a:rPr>
              <a:t> </a:t>
            </a:r>
            <a:endParaRPr lang="en-U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90062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4669" y="936692"/>
            <a:ext cx="6096000" cy="1477328"/>
          </a:xfrm>
          <a:prstGeom prst="rect">
            <a:avLst/>
          </a:prstGeom>
        </p:spPr>
        <p:txBody>
          <a:bodyPr>
            <a:spAutoFit/>
          </a:bodyPr>
          <a:lstStyle/>
          <a:p>
            <a:r>
              <a:rPr lang="en-US" dirty="0">
                <a:solidFill>
                  <a:srgbClr val="000000"/>
                </a:solidFill>
                <a:latin typeface="Calibri" panose="020F0502020204030204" pitchFamily="34" charset="0"/>
              </a:rPr>
              <a:t>The puke colored screen shot is the blog.  It says, "Cheer Up Korea"  We're going to overcome this together.  Then it tells 1,321 people visited the site today.  In total, 1,528,642 people have visited it.  And, there is a blog with more detail than I could translate.  It's not high tech.  Its just a blog.  </a:t>
            </a:r>
            <a:endParaRPr lang="en-US" dirty="0"/>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8670229" y="443552"/>
            <a:ext cx="2266950" cy="4918710"/>
          </a:xfrm>
          <a:prstGeom prst="rect">
            <a:avLst/>
          </a:prstGeom>
        </p:spPr>
      </p:pic>
    </p:spTree>
    <p:extLst>
      <p:ext uri="{BB962C8B-B14F-4D97-AF65-F5344CB8AC3E}">
        <p14:creationId xmlns:p14="http://schemas.microsoft.com/office/powerpoint/2010/main" val="38351110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7276" y="1407340"/>
            <a:ext cx="3227839" cy="1727779"/>
          </a:xfrm>
          <a:prstGeom prst="rect">
            <a:avLst/>
          </a:prstGeom>
        </p:spPr>
      </p:pic>
      <p:pic>
        <p:nvPicPr>
          <p:cNvPr id="7" name="Picture 6"/>
          <p:cNvPicPr>
            <a:picLocks noChangeAspect="1"/>
          </p:cNvPicPr>
          <p:nvPr/>
        </p:nvPicPr>
        <p:blipFill>
          <a:blip r:embed="rId2"/>
          <a:stretch>
            <a:fillRect/>
          </a:stretch>
        </p:blipFill>
        <p:spPr>
          <a:xfrm>
            <a:off x="399975" y="0"/>
            <a:ext cx="5696025" cy="3048936"/>
          </a:xfrm>
          <a:prstGeom prst="rect">
            <a:avLst/>
          </a:prstGeom>
        </p:spPr>
      </p:pic>
      <p:pic>
        <p:nvPicPr>
          <p:cNvPr id="10" name="Picture 9"/>
          <p:cNvPicPr>
            <a:picLocks noChangeAspect="1"/>
          </p:cNvPicPr>
          <p:nvPr/>
        </p:nvPicPr>
        <p:blipFill>
          <a:blip r:embed="rId3"/>
          <a:stretch>
            <a:fillRect/>
          </a:stretch>
        </p:blipFill>
        <p:spPr>
          <a:xfrm>
            <a:off x="6096000" y="3520484"/>
            <a:ext cx="5148397" cy="2223864"/>
          </a:xfrm>
          <a:prstGeom prst="rect">
            <a:avLst/>
          </a:prstGeom>
        </p:spPr>
      </p:pic>
      <p:pic>
        <p:nvPicPr>
          <p:cNvPr id="12" name="Picture 11"/>
          <p:cNvPicPr>
            <a:picLocks noChangeAspect="1"/>
          </p:cNvPicPr>
          <p:nvPr/>
        </p:nvPicPr>
        <p:blipFill>
          <a:blip r:embed="rId4"/>
          <a:stretch>
            <a:fillRect/>
          </a:stretch>
        </p:blipFill>
        <p:spPr>
          <a:xfrm>
            <a:off x="399975" y="3613426"/>
            <a:ext cx="2986475" cy="2037981"/>
          </a:xfrm>
          <a:prstGeom prst="rect">
            <a:avLst/>
          </a:prstGeom>
        </p:spPr>
      </p:pic>
      <p:pic>
        <p:nvPicPr>
          <p:cNvPr id="13" name="Picture 12"/>
          <p:cNvPicPr>
            <a:picLocks noChangeAspect="1"/>
          </p:cNvPicPr>
          <p:nvPr/>
        </p:nvPicPr>
        <p:blipFill>
          <a:blip r:embed="rId5"/>
          <a:stretch>
            <a:fillRect/>
          </a:stretch>
        </p:blipFill>
        <p:spPr>
          <a:xfrm>
            <a:off x="8188293" y="120231"/>
            <a:ext cx="3277420" cy="2808473"/>
          </a:xfrm>
          <a:prstGeom prst="rect">
            <a:avLst/>
          </a:prstGeom>
        </p:spPr>
      </p:pic>
    </p:spTree>
    <p:extLst>
      <p:ext uri="{BB962C8B-B14F-4D97-AF65-F5344CB8AC3E}">
        <p14:creationId xmlns:p14="http://schemas.microsoft.com/office/powerpoint/2010/main" val="184128911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AED599-E9BD-4952-BEB1-C0E7218217D4}"/>
              </a:ext>
            </a:extLst>
          </p:cNvPr>
          <p:cNvSpPr/>
          <p:nvPr/>
        </p:nvSpPr>
        <p:spPr>
          <a:xfrm>
            <a:off x="3048000" y="1720840"/>
            <a:ext cx="6096000" cy="3970318"/>
          </a:xfrm>
          <a:prstGeom prst="rect">
            <a:avLst/>
          </a:prstGeom>
        </p:spPr>
        <p:txBody>
          <a:bodyPr>
            <a:spAutoFit/>
          </a:bodyPr>
          <a:lstStyle/>
          <a:p>
            <a:r>
              <a:rPr lang="en-US" dirty="0"/>
              <a:t>Internet traffic spike</a:t>
            </a:r>
          </a:p>
          <a:p>
            <a:endParaRPr lang="en-US" dirty="0"/>
          </a:p>
          <a:p>
            <a:r>
              <a:rPr lang="en-US" dirty="0"/>
              <a:t>Since the week of Feb 1030% 10: 30% increase in traffic in four countries with early lock-downs (China, South Korea, Japan, Italy)</a:t>
            </a:r>
          </a:p>
          <a:p>
            <a:endParaRPr lang="en-US" dirty="0"/>
          </a:p>
          <a:p>
            <a:r>
              <a:rPr lang="en-US" dirty="0"/>
              <a:t>Since the week of March 9th as more countries implemented lock-downs, global traffic saw 30% Y/Y growth vs. 3% on average</a:t>
            </a:r>
          </a:p>
          <a:p>
            <a:endParaRPr lang="en-US" dirty="0"/>
          </a:p>
          <a:p>
            <a:r>
              <a:rPr lang="en-US" dirty="0"/>
              <a:t>Peak traffic has more than doubled Year over year to 167 </a:t>
            </a:r>
            <a:r>
              <a:rPr lang="en-US" dirty="0" err="1"/>
              <a:t>Tbps</a:t>
            </a:r>
            <a:r>
              <a:rPr lang="en-US" dirty="0"/>
              <a:t>.</a:t>
            </a:r>
          </a:p>
          <a:p>
            <a:endParaRPr lang="en-US" dirty="0"/>
          </a:p>
          <a:p>
            <a:r>
              <a:rPr lang="en-US" dirty="0"/>
              <a:t>– AKAM execs calling it the “greatest spike in Internet traffic the company has ever experienced”</a:t>
            </a:r>
          </a:p>
        </p:txBody>
      </p:sp>
      <p:sp>
        <p:nvSpPr>
          <p:cNvPr id="3" name="Rectangle 2">
            <a:extLst>
              <a:ext uri="{FF2B5EF4-FFF2-40B4-BE49-F238E27FC236}">
                <a16:creationId xmlns:a16="http://schemas.microsoft.com/office/drawing/2014/main" id="{48F8B203-D310-4B80-B945-7E2021B23429}"/>
              </a:ext>
            </a:extLst>
          </p:cNvPr>
          <p:cNvSpPr/>
          <p:nvPr/>
        </p:nvSpPr>
        <p:spPr>
          <a:xfrm>
            <a:off x="2013612" y="575641"/>
            <a:ext cx="3870483" cy="369332"/>
          </a:xfrm>
          <a:prstGeom prst="rect">
            <a:avLst/>
          </a:prstGeom>
        </p:spPr>
        <p:txBody>
          <a:bodyPr wrap="none">
            <a:spAutoFit/>
          </a:bodyPr>
          <a:lstStyle/>
          <a:p>
            <a:r>
              <a:rPr lang="en-US" dirty="0">
                <a:hlinkClick r:id="rId2"/>
              </a:rPr>
              <a:t>https://avc.com/2020/04/the-internet/</a:t>
            </a:r>
            <a:endParaRPr lang="en-US" dirty="0"/>
          </a:p>
        </p:txBody>
      </p:sp>
    </p:spTree>
    <p:extLst>
      <p:ext uri="{BB962C8B-B14F-4D97-AF65-F5344CB8AC3E}">
        <p14:creationId xmlns:p14="http://schemas.microsoft.com/office/powerpoint/2010/main" val="119282380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joe rogan podc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9573" y="1118507"/>
            <a:ext cx="5062520" cy="29515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239573" y="4070041"/>
            <a:ext cx="4315284" cy="430887"/>
          </a:xfrm>
          <a:prstGeom prst="rect">
            <a:avLst/>
          </a:prstGeom>
          <a:noFill/>
        </p:spPr>
        <p:txBody>
          <a:bodyPr wrap="none" rtlCol="0">
            <a:spAutoFit/>
          </a:bodyPr>
          <a:lstStyle/>
          <a:p>
            <a:r>
              <a:rPr lang="en-US" sz="2200" dirty="0"/>
              <a:t>Comedian and podcaster Joe Rogan </a:t>
            </a:r>
          </a:p>
        </p:txBody>
      </p:sp>
      <p:sp>
        <p:nvSpPr>
          <p:cNvPr id="11" name="TextBox 10"/>
          <p:cNvSpPr txBox="1"/>
          <p:nvPr/>
        </p:nvSpPr>
        <p:spPr>
          <a:xfrm>
            <a:off x="767443" y="1183821"/>
            <a:ext cx="2873828" cy="2708434"/>
          </a:xfrm>
          <a:prstGeom prst="rect">
            <a:avLst/>
          </a:prstGeom>
          <a:noFill/>
        </p:spPr>
        <p:txBody>
          <a:bodyPr wrap="square" rtlCol="0">
            <a:spAutoFit/>
          </a:bodyPr>
          <a:lstStyle/>
          <a:p>
            <a:r>
              <a:rPr lang="en-US" sz="2800" b="1" dirty="0"/>
              <a:t>Voice synthesis</a:t>
            </a:r>
          </a:p>
          <a:p>
            <a:endParaRPr lang="en-US" sz="2000" dirty="0"/>
          </a:p>
          <a:p>
            <a:r>
              <a:rPr lang="en-US" sz="2400" dirty="0"/>
              <a:t>Can you tell the real Joe Rogan from the fake Joe Rogan?</a:t>
            </a:r>
          </a:p>
          <a:p>
            <a:endParaRPr lang="en-US" sz="2200" dirty="0"/>
          </a:p>
          <a:p>
            <a:r>
              <a:rPr lang="en-US" sz="2800" dirty="0">
                <a:hlinkClick r:id="rId3"/>
              </a:rPr>
              <a:t>Try it</a:t>
            </a:r>
            <a:r>
              <a:rPr lang="en-US" sz="2800" dirty="0"/>
              <a:t>.</a:t>
            </a:r>
          </a:p>
        </p:txBody>
      </p:sp>
    </p:spTree>
    <p:extLst>
      <p:ext uri="{BB962C8B-B14F-4D97-AF65-F5344CB8AC3E}">
        <p14:creationId xmlns:p14="http://schemas.microsoft.com/office/powerpoint/2010/main" val="163634384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51305" y="3667808"/>
            <a:ext cx="6106203" cy="2317831"/>
          </a:xfrm>
          <a:prstGeom prst="rect">
            <a:avLst/>
          </a:prstGeom>
        </p:spPr>
      </p:pic>
      <p:pic>
        <p:nvPicPr>
          <p:cNvPr id="3" name="Picture 2"/>
          <p:cNvPicPr>
            <a:picLocks noChangeAspect="1"/>
          </p:cNvPicPr>
          <p:nvPr/>
        </p:nvPicPr>
        <p:blipFill>
          <a:blip r:embed="rId3"/>
          <a:stretch>
            <a:fillRect/>
          </a:stretch>
        </p:blipFill>
        <p:spPr>
          <a:xfrm>
            <a:off x="5451305" y="722188"/>
            <a:ext cx="5067324" cy="2317831"/>
          </a:xfrm>
          <a:prstGeom prst="rect">
            <a:avLst/>
          </a:prstGeom>
        </p:spPr>
      </p:pic>
      <p:sp>
        <p:nvSpPr>
          <p:cNvPr id="4" name="Rectangle 3"/>
          <p:cNvSpPr/>
          <p:nvPr/>
        </p:nvSpPr>
        <p:spPr>
          <a:xfrm>
            <a:off x="546206" y="753699"/>
            <a:ext cx="6640264" cy="523220"/>
          </a:xfrm>
          <a:prstGeom prst="rect">
            <a:avLst/>
          </a:prstGeom>
        </p:spPr>
        <p:txBody>
          <a:bodyPr wrap="square">
            <a:spAutoFit/>
          </a:bodyPr>
          <a:lstStyle/>
          <a:p>
            <a:r>
              <a:rPr lang="en-US" sz="2800" b="1" dirty="0"/>
              <a:t>Cisco annual Internet report</a:t>
            </a:r>
          </a:p>
        </p:txBody>
      </p:sp>
      <p:sp>
        <p:nvSpPr>
          <p:cNvPr id="5" name="TextBox 4"/>
          <p:cNvSpPr txBox="1"/>
          <p:nvPr/>
        </p:nvSpPr>
        <p:spPr>
          <a:xfrm>
            <a:off x="572632" y="1246205"/>
            <a:ext cx="1546514" cy="461665"/>
          </a:xfrm>
          <a:prstGeom prst="rect">
            <a:avLst/>
          </a:prstGeom>
          <a:noFill/>
        </p:spPr>
        <p:txBody>
          <a:bodyPr wrap="none" rtlCol="0">
            <a:spAutoFit/>
          </a:bodyPr>
          <a:lstStyle/>
          <a:p>
            <a:r>
              <a:rPr lang="en-US" sz="2400" dirty="0">
                <a:hlinkClick r:id="rId4"/>
              </a:rPr>
              <a:t>Report site</a:t>
            </a:r>
            <a:endParaRPr lang="en-US" dirty="0"/>
          </a:p>
        </p:txBody>
      </p:sp>
      <p:sp>
        <p:nvSpPr>
          <p:cNvPr id="6" name="Rectangle 5"/>
          <p:cNvSpPr/>
          <p:nvPr/>
        </p:nvSpPr>
        <p:spPr>
          <a:xfrm>
            <a:off x="472990" y="3268432"/>
            <a:ext cx="6096000" cy="769441"/>
          </a:xfrm>
          <a:prstGeom prst="rect">
            <a:avLst/>
          </a:prstGeom>
        </p:spPr>
        <p:txBody>
          <a:bodyPr>
            <a:spAutoFit/>
          </a:bodyPr>
          <a:lstStyle/>
          <a:p>
            <a:endParaRPr lang="en-US" sz="2200" dirty="0">
              <a:hlinkClick r:id="rId5"/>
            </a:endParaRPr>
          </a:p>
          <a:p>
            <a:endParaRPr lang="en-US" sz="2200" dirty="0">
              <a:hlinkClick r:id="rId5"/>
            </a:endParaRPr>
          </a:p>
        </p:txBody>
      </p:sp>
      <p:sp>
        <p:nvSpPr>
          <p:cNvPr id="7" name="TextBox 6"/>
          <p:cNvSpPr txBox="1"/>
          <p:nvPr/>
        </p:nvSpPr>
        <p:spPr>
          <a:xfrm>
            <a:off x="545148" y="4046647"/>
            <a:ext cx="2975842" cy="1938992"/>
          </a:xfrm>
          <a:prstGeom prst="rect">
            <a:avLst/>
          </a:prstGeom>
          <a:noFill/>
        </p:spPr>
        <p:txBody>
          <a:bodyPr wrap="square" rtlCol="0">
            <a:spAutoFit/>
          </a:bodyPr>
          <a:lstStyle/>
          <a:p>
            <a:r>
              <a:rPr lang="en-US" sz="2400" dirty="0"/>
              <a:t>The report includes many statistics and resources including this </a:t>
            </a:r>
            <a:r>
              <a:rPr lang="en-US" sz="2400" dirty="0">
                <a:hlinkClick r:id="rId5"/>
              </a:rPr>
              <a:t>Readiness tool</a:t>
            </a:r>
            <a:endParaRPr lang="en-US" sz="2400" dirty="0"/>
          </a:p>
          <a:p>
            <a:endParaRPr lang="en-US" sz="2400" dirty="0"/>
          </a:p>
        </p:txBody>
      </p:sp>
    </p:spTree>
    <p:extLst>
      <p:ext uri="{BB962C8B-B14F-4D97-AF65-F5344CB8AC3E}">
        <p14:creationId xmlns:p14="http://schemas.microsoft.com/office/powerpoint/2010/main" val="151370338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freedomhouse.org/sites/default/files/FIW_Landing_Page_Illustration_1100px_RB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892" y="808131"/>
            <a:ext cx="5241737" cy="52417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7249" y="1214956"/>
            <a:ext cx="2432503" cy="4278094"/>
          </a:xfrm>
          <a:prstGeom prst="rect">
            <a:avLst/>
          </a:prstGeom>
        </p:spPr>
        <p:txBody>
          <a:bodyPr wrap="square">
            <a:spAutoFit/>
          </a:bodyPr>
          <a:lstStyle/>
          <a:p>
            <a:r>
              <a:rPr lang="en-US" sz="2800" b="1" dirty="0"/>
              <a:t>Democracy in Retreat</a:t>
            </a:r>
          </a:p>
          <a:p>
            <a:endParaRPr lang="en-US" dirty="0"/>
          </a:p>
          <a:p>
            <a:r>
              <a:rPr lang="en-US" sz="2200" dirty="0"/>
              <a:t>Freedom House: </a:t>
            </a:r>
            <a:r>
              <a:rPr lang="en-US" sz="2200" dirty="0">
                <a:hlinkClick r:id="rId3"/>
              </a:rPr>
              <a:t>Freedom in the World 2019</a:t>
            </a:r>
            <a:endParaRPr lang="en-US" sz="2200" dirty="0"/>
          </a:p>
          <a:p>
            <a:endParaRPr lang="en-US" sz="2200" dirty="0"/>
          </a:p>
          <a:p>
            <a:r>
              <a:rPr lang="en-US" sz="2200" dirty="0"/>
              <a:t>The Internet has contributed to this trend.</a:t>
            </a:r>
          </a:p>
          <a:p>
            <a:endParaRPr lang="en-US" sz="2200" dirty="0"/>
          </a:p>
          <a:p>
            <a:r>
              <a:rPr lang="en-US" sz="2200" dirty="0"/>
              <a:t>What else?</a:t>
            </a:r>
          </a:p>
        </p:txBody>
      </p:sp>
    </p:spTree>
    <p:extLst>
      <p:ext uri="{BB962C8B-B14F-4D97-AF65-F5344CB8AC3E}">
        <p14:creationId xmlns:p14="http://schemas.microsoft.com/office/powerpoint/2010/main" val="259433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5770" y="2044005"/>
            <a:ext cx="10456324" cy="523220"/>
          </a:xfrm>
          <a:prstGeom prst="rect">
            <a:avLst/>
          </a:prstGeom>
          <a:noFill/>
        </p:spPr>
        <p:txBody>
          <a:bodyPr wrap="none" rtlCol="0">
            <a:spAutoFit/>
          </a:bodyPr>
          <a:lstStyle/>
          <a:p>
            <a:r>
              <a:rPr lang="en-US" sz="2800" b="1" dirty="0"/>
              <a:t>Research results repeatedly shows that tutors gain more than tutees.</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5770" y="3429000"/>
            <a:ext cx="629168" cy="6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40351" y="3474915"/>
            <a:ext cx="9363974" cy="523220"/>
          </a:xfrm>
          <a:prstGeom prst="rect">
            <a:avLst/>
          </a:prstGeom>
        </p:spPr>
        <p:txBody>
          <a:bodyPr wrap="none">
            <a:spAutoFit/>
          </a:bodyPr>
          <a:lstStyle/>
          <a:p>
            <a:r>
              <a:rPr lang="en-US" sz="2800" dirty="0"/>
              <a:t>Ask me what Professor Herbert Simon told me many years ago.</a:t>
            </a:r>
          </a:p>
        </p:txBody>
      </p:sp>
    </p:spTree>
    <p:extLst>
      <p:ext uri="{BB962C8B-B14F-4D97-AF65-F5344CB8AC3E}">
        <p14:creationId xmlns:p14="http://schemas.microsoft.com/office/powerpoint/2010/main" val="417766077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7508" y="1305873"/>
            <a:ext cx="10563899" cy="4322453"/>
          </a:xfrm>
          <a:prstGeom prst="rect">
            <a:avLst/>
          </a:prstGeom>
        </p:spPr>
      </p:pic>
    </p:spTree>
    <p:extLst>
      <p:ext uri="{BB962C8B-B14F-4D97-AF65-F5344CB8AC3E}">
        <p14:creationId xmlns:p14="http://schemas.microsoft.com/office/powerpoint/2010/main" val="154476095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08373" y="979609"/>
            <a:ext cx="6429513" cy="4729992"/>
          </a:xfrm>
          <a:prstGeom prst="rect">
            <a:avLst/>
          </a:prstGeom>
        </p:spPr>
      </p:pic>
    </p:spTree>
    <p:extLst>
      <p:ext uri="{BB962C8B-B14F-4D97-AF65-F5344CB8AC3E}">
        <p14:creationId xmlns:p14="http://schemas.microsoft.com/office/powerpoint/2010/main" val="26766131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12836" y="830963"/>
            <a:ext cx="6596159" cy="3993768"/>
          </a:xfrm>
          <a:prstGeom prst="rect">
            <a:avLst/>
          </a:prstGeom>
        </p:spPr>
      </p:pic>
      <p:sp>
        <p:nvSpPr>
          <p:cNvPr id="4" name="Rectangle 3"/>
          <p:cNvSpPr/>
          <p:nvPr/>
        </p:nvSpPr>
        <p:spPr>
          <a:xfrm>
            <a:off x="1484671" y="5005427"/>
            <a:ext cx="6096000" cy="369332"/>
          </a:xfrm>
          <a:prstGeom prst="rect">
            <a:avLst/>
          </a:prstGeom>
        </p:spPr>
        <p:txBody>
          <a:bodyPr>
            <a:spAutoFit/>
          </a:bodyPr>
          <a:lstStyle/>
          <a:p>
            <a:r>
              <a:rPr lang="en-US" dirty="0">
                <a:hlinkClick r:id="rId4"/>
              </a:rPr>
              <a:t>Interactive map</a:t>
            </a:r>
            <a:endParaRPr lang="en-US" dirty="0"/>
          </a:p>
        </p:txBody>
      </p:sp>
    </p:spTree>
    <p:extLst>
      <p:ext uri="{BB962C8B-B14F-4D97-AF65-F5344CB8AC3E}">
        <p14:creationId xmlns:p14="http://schemas.microsoft.com/office/powerpoint/2010/main" val="399305272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08022" y="920547"/>
            <a:ext cx="7771628" cy="4332579"/>
          </a:xfrm>
          <a:prstGeom prst="rect">
            <a:avLst/>
          </a:prstGeom>
        </p:spPr>
      </p:pic>
      <p:sp>
        <p:nvSpPr>
          <p:cNvPr id="3" name="TextBox 2"/>
          <p:cNvSpPr txBox="1"/>
          <p:nvPr/>
        </p:nvSpPr>
        <p:spPr>
          <a:xfrm>
            <a:off x="536841" y="1173971"/>
            <a:ext cx="2603686" cy="1384995"/>
          </a:xfrm>
          <a:prstGeom prst="rect">
            <a:avLst/>
          </a:prstGeom>
          <a:noFill/>
        </p:spPr>
        <p:txBody>
          <a:bodyPr wrap="square" rtlCol="0">
            <a:spAutoFit/>
          </a:bodyPr>
          <a:lstStyle/>
          <a:p>
            <a:r>
              <a:rPr lang="en-US" sz="2800" dirty="0"/>
              <a:t>The US remains </a:t>
            </a:r>
            <a:r>
              <a:rPr lang="en-US" sz="2800" i="1" dirty="0"/>
              <a:t>free</a:t>
            </a:r>
            <a:r>
              <a:rPr lang="en-US" sz="2800" dirty="0"/>
              <a:t>, but ranks below its peers.</a:t>
            </a:r>
          </a:p>
        </p:txBody>
      </p:sp>
    </p:spTree>
    <p:extLst>
      <p:ext uri="{BB962C8B-B14F-4D97-AF65-F5344CB8AC3E}">
        <p14:creationId xmlns:p14="http://schemas.microsoft.com/office/powerpoint/2010/main" val="141191124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5629" y="4824415"/>
            <a:ext cx="6096000" cy="923330"/>
          </a:xfrm>
          <a:prstGeom prst="rect">
            <a:avLst/>
          </a:prstGeom>
        </p:spPr>
        <p:txBody>
          <a:bodyPr>
            <a:spAutoFit/>
          </a:bodyPr>
          <a:lstStyle/>
          <a:p>
            <a:r>
              <a:rPr lang="en-US" dirty="0">
                <a:solidFill>
                  <a:srgbClr val="211915"/>
                </a:solidFill>
                <a:latin typeface="Lato" panose="020F0502020204030203" pitchFamily="34" charset="0"/>
              </a:rPr>
              <a:t>Unlike previous presidential elections, the 2016 contest featured a significant amount of interference from a foreign power. </a:t>
            </a:r>
            <a:endParaRPr lang="en-US" dirty="0"/>
          </a:p>
        </p:txBody>
      </p:sp>
    </p:spTree>
    <p:extLst>
      <p:ext uri="{BB962C8B-B14F-4D97-AF65-F5344CB8AC3E}">
        <p14:creationId xmlns:p14="http://schemas.microsoft.com/office/powerpoint/2010/main" val="370851389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91438" y="5113026"/>
            <a:ext cx="6096000" cy="523220"/>
          </a:xfrm>
          <a:prstGeom prst="rect">
            <a:avLst/>
          </a:prstGeom>
        </p:spPr>
        <p:txBody>
          <a:bodyPr>
            <a:spAutoFit/>
          </a:bodyPr>
          <a:lstStyle/>
          <a:p>
            <a:pPr algn="ctr"/>
            <a:r>
              <a:rPr lang="en-US" sz="2800" dirty="0">
                <a:hlinkClick r:id="rId2"/>
              </a:rPr>
              <a:t>Thousands of free sound effects</a:t>
            </a:r>
            <a:endParaRPr lang="en-US" sz="2800" dirty="0"/>
          </a:p>
        </p:txBody>
      </p:sp>
      <p:pic>
        <p:nvPicPr>
          <p:cNvPr id="1028" name="Picture 4" descr="Download Free Sound Effe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063" y="1121873"/>
            <a:ext cx="5238750" cy="348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38505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58237" y="2658404"/>
            <a:ext cx="7479117" cy="2308324"/>
          </a:xfrm>
          <a:prstGeom prst="rect">
            <a:avLst/>
          </a:prstGeom>
        </p:spPr>
        <p:txBody>
          <a:bodyPr wrap="square">
            <a:spAutoFit/>
          </a:bodyPr>
          <a:lstStyle/>
          <a:p>
            <a:r>
              <a:rPr lang="en-US" sz="2400" u="sng" dirty="0" err="1">
                <a:solidFill>
                  <a:srgbClr val="326891"/>
                </a:solidFill>
                <a:latin typeface="nyt-imperial"/>
                <a:hlinkClick r:id="rId2"/>
              </a:rPr>
              <a:t>geofencing</a:t>
            </a:r>
            <a:r>
              <a:rPr lang="en-US" sz="2400" dirty="0">
                <a:solidFill>
                  <a:srgbClr val="555555"/>
                </a:solidFill>
                <a:latin typeface="nyt-imperial"/>
              </a:rPr>
              <a:t>, </a:t>
            </a:r>
            <a:r>
              <a:rPr lang="en-US" sz="2400" u="sng" dirty="0">
                <a:solidFill>
                  <a:srgbClr val="326891"/>
                </a:solidFill>
                <a:latin typeface="nyt-imperial"/>
                <a:hlinkClick r:id="rId3"/>
              </a:rPr>
              <a:t>mass personalization</a:t>
            </a:r>
            <a:r>
              <a:rPr lang="en-US" sz="2400" dirty="0">
                <a:solidFill>
                  <a:srgbClr val="555555"/>
                </a:solidFill>
                <a:latin typeface="nyt-imperial"/>
              </a:rPr>
              <a:t>, </a:t>
            </a:r>
            <a:r>
              <a:rPr lang="en-US" sz="2400" u="sng" dirty="0">
                <a:solidFill>
                  <a:srgbClr val="326891"/>
                </a:solidFill>
                <a:latin typeface="nyt-imperial"/>
                <a:hlinkClick r:id="rId4"/>
              </a:rPr>
              <a:t>dark patterns</a:t>
            </a:r>
            <a:r>
              <a:rPr lang="en-US" sz="2400" dirty="0">
                <a:solidFill>
                  <a:srgbClr val="555555"/>
                </a:solidFill>
                <a:latin typeface="nyt-imperial"/>
              </a:rPr>
              <a:t>, </a:t>
            </a:r>
            <a:r>
              <a:rPr lang="en-US" sz="2400" u="sng" dirty="0">
                <a:solidFill>
                  <a:srgbClr val="326891"/>
                </a:solidFill>
                <a:latin typeface="nyt-imperial"/>
                <a:hlinkClick r:id="rId5"/>
              </a:rPr>
              <a:t>identity resolution technologies</a:t>
            </a:r>
            <a:r>
              <a:rPr lang="en-US" sz="2400" dirty="0">
                <a:solidFill>
                  <a:srgbClr val="555555"/>
                </a:solidFill>
                <a:latin typeface="nyt-imperial"/>
              </a:rPr>
              <a:t>, </a:t>
            </a:r>
            <a:r>
              <a:rPr lang="en-US" sz="2400" u="sng" dirty="0">
                <a:solidFill>
                  <a:srgbClr val="326891"/>
                </a:solidFill>
                <a:latin typeface="nyt-imperial"/>
                <a:hlinkClick r:id="rId6"/>
              </a:rPr>
              <a:t>dynamic prospecting</a:t>
            </a:r>
            <a:r>
              <a:rPr lang="en-US" sz="2400" dirty="0">
                <a:solidFill>
                  <a:srgbClr val="555555"/>
                </a:solidFill>
                <a:latin typeface="nyt-imperial"/>
              </a:rPr>
              <a:t>, </a:t>
            </a:r>
            <a:r>
              <a:rPr lang="en-US" sz="2400" u="sng" dirty="0" err="1">
                <a:solidFill>
                  <a:srgbClr val="326891"/>
                </a:solidFill>
                <a:latin typeface="nyt-imperial"/>
                <a:hlinkClick r:id="rId7"/>
              </a:rPr>
              <a:t>geotargeting</a:t>
            </a:r>
            <a:r>
              <a:rPr lang="en-US" sz="2400" u="sng" dirty="0">
                <a:solidFill>
                  <a:srgbClr val="326891"/>
                </a:solidFill>
                <a:latin typeface="nyt-imperial"/>
                <a:hlinkClick r:id="rId7"/>
              </a:rPr>
              <a:t> strategies</a:t>
            </a:r>
            <a:r>
              <a:rPr lang="en-US" sz="2400" dirty="0">
                <a:solidFill>
                  <a:srgbClr val="555555"/>
                </a:solidFill>
                <a:latin typeface="nyt-imperial"/>
              </a:rPr>
              <a:t>, </a:t>
            </a:r>
            <a:r>
              <a:rPr lang="en-US" sz="2400" u="sng" dirty="0">
                <a:solidFill>
                  <a:srgbClr val="326891"/>
                </a:solidFill>
                <a:latin typeface="nyt-imperial"/>
                <a:hlinkClick r:id="rId8"/>
              </a:rPr>
              <a:t>location analytics</a:t>
            </a:r>
            <a:r>
              <a:rPr lang="en-US" sz="2400" dirty="0">
                <a:solidFill>
                  <a:srgbClr val="555555"/>
                </a:solidFill>
                <a:latin typeface="nyt-imperial"/>
              </a:rPr>
              <a:t>, </a:t>
            </a:r>
            <a:r>
              <a:rPr lang="en-US" sz="2400" u="sng" dirty="0">
                <a:solidFill>
                  <a:srgbClr val="326891"/>
                </a:solidFill>
                <a:latin typeface="nyt-imperial"/>
                <a:hlinkClick r:id="rId9"/>
              </a:rPr>
              <a:t>geo-</a:t>
            </a:r>
            <a:r>
              <a:rPr lang="en-US" sz="2400" u="sng" dirty="0" err="1">
                <a:solidFill>
                  <a:srgbClr val="326891"/>
                </a:solidFill>
                <a:latin typeface="nyt-imperial"/>
                <a:hlinkClick r:id="rId9"/>
              </a:rPr>
              <a:t>behavioural</a:t>
            </a:r>
            <a:r>
              <a:rPr lang="en-US" sz="2400" u="sng" dirty="0">
                <a:solidFill>
                  <a:srgbClr val="326891"/>
                </a:solidFill>
                <a:latin typeface="nyt-imperial"/>
                <a:hlinkClick r:id="rId9"/>
              </a:rPr>
              <a:t> segment</a:t>
            </a:r>
            <a:r>
              <a:rPr lang="en-US" sz="2400" dirty="0">
                <a:solidFill>
                  <a:srgbClr val="555555"/>
                </a:solidFill>
                <a:latin typeface="nyt-imperial"/>
              </a:rPr>
              <a:t>, </a:t>
            </a:r>
            <a:r>
              <a:rPr lang="en-US" sz="2400" u="sng" dirty="0">
                <a:solidFill>
                  <a:srgbClr val="326891"/>
                </a:solidFill>
                <a:latin typeface="nyt-imperial"/>
                <a:hlinkClick r:id="rId10"/>
              </a:rPr>
              <a:t>political data cloud</a:t>
            </a:r>
            <a:r>
              <a:rPr lang="en-US" sz="2400" dirty="0">
                <a:solidFill>
                  <a:srgbClr val="555555"/>
                </a:solidFill>
                <a:latin typeface="nyt-imperial"/>
              </a:rPr>
              <a:t>, </a:t>
            </a:r>
            <a:r>
              <a:rPr lang="en-US" sz="2400" u="sng" dirty="0">
                <a:solidFill>
                  <a:srgbClr val="326891"/>
                </a:solidFill>
                <a:latin typeface="nyt-imperial"/>
                <a:hlinkClick r:id="rId11"/>
              </a:rPr>
              <a:t>automatic content recognition</a:t>
            </a:r>
            <a:r>
              <a:rPr lang="en-US" sz="2400" dirty="0">
                <a:solidFill>
                  <a:srgbClr val="555555"/>
                </a:solidFill>
                <a:latin typeface="nyt-imperial"/>
              </a:rPr>
              <a:t>, </a:t>
            </a:r>
            <a:r>
              <a:rPr lang="en-US" sz="2400" u="sng" dirty="0">
                <a:solidFill>
                  <a:srgbClr val="326891"/>
                </a:solidFill>
                <a:latin typeface="nyt-imperial"/>
                <a:hlinkClick r:id="rId12"/>
              </a:rPr>
              <a:t>dynamic creative optimization</a:t>
            </a:r>
            <a:r>
              <a:rPr lang="en-US" sz="2400" dirty="0">
                <a:solidFill>
                  <a:srgbClr val="555555"/>
                </a:solidFill>
                <a:latin typeface="nyt-imperial"/>
              </a:rPr>
              <a:t>.</a:t>
            </a:r>
            <a:endParaRPr lang="en-US" sz="2400" dirty="0"/>
          </a:p>
        </p:txBody>
      </p:sp>
      <p:sp>
        <p:nvSpPr>
          <p:cNvPr id="4" name="Rectangle 3"/>
          <p:cNvSpPr/>
          <p:nvPr/>
        </p:nvSpPr>
        <p:spPr>
          <a:xfrm>
            <a:off x="3842597" y="1020036"/>
            <a:ext cx="6096000" cy="430887"/>
          </a:xfrm>
          <a:prstGeom prst="rect">
            <a:avLst/>
          </a:prstGeom>
        </p:spPr>
        <p:txBody>
          <a:bodyPr>
            <a:spAutoFit/>
          </a:bodyPr>
          <a:lstStyle/>
          <a:p>
            <a:r>
              <a:rPr lang="en-US" sz="2200" dirty="0">
                <a:hlinkClick r:id="rId13"/>
              </a:rPr>
              <a:t>Source</a:t>
            </a:r>
            <a:endParaRPr lang="en-US" sz="2200" dirty="0"/>
          </a:p>
        </p:txBody>
      </p:sp>
      <p:sp>
        <p:nvSpPr>
          <p:cNvPr id="5" name="Rectangle 4"/>
          <p:cNvSpPr/>
          <p:nvPr/>
        </p:nvSpPr>
        <p:spPr>
          <a:xfrm>
            <a:off x="1903795" y="542983"/>
            <a:ext cx="10217162" cy="954107"/>
          </a:xfrm>
          <a:prstGeom prst="rect">
            <a:avLst/>
          </a:prstGeom>
        </p:spPr>
        <p:txBody>
          <a:bodyPr wrap="square">
            <a:spAutoFit/>
          </a:bodyPr>
          <a:lstStyle/>
          <a:p>
            <a:pPr fontAlgn="base"/>
            <a:r>
              <a:rPr lang="en-US" sz="2800" b="1" dirty="0">
                <a:solidFill>
                  <a:srgbClr val="121212"/>
                </a:solidFill>
                <a:latin typeface="nyt-cheltenham-cond"/>
              </a:rPr>
              <a:t>Trump’s Digital Advantage Is Freaking Out Democratic Strategists</a:t>
            </a:r>
            <a:endParaRPr lang="en-US" sz="2800" b="1" i="0" dirty="0">
              <a:solidFill>
                <a:srgbClr val="121212"/>
              </a:solidFill>
              <a:effectLst/>
              <a:latin typeface="nyt-cheltenham-cond"/>
            </a:endParaRPr>
          </a:p>
        </p:txBody>
      </p:sp>
    </p:spTree>
    <p:extLst>
      <p:ext uri="{BB962C8B-B14F-4D97-AF65-F5344CB8AC3E}">
        <p14:creationId xmlns:p14="http://schemas.microsoft.com/office/powerpoint/2010/main" val="79349896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12337" y="3839615"/>
            <a:ext cx="824072" cy="369332"/>
          </a:xfrm>
          <a:prstGeom prst="rect">
            <a:avLst/>
          </a:prstGeom>
        </p:spPr>
        <p:txBody>
          <a:bodyPr wrap="none">
            <a:spAutoFit/>
          </a:bodyPr>
          <a:lstStyle/>
          <a:p>
            <a:r>
              <a:rPr lang="en-US" dirty="0">
                <a:hlinkClick r:id="rId3"/>
              </a:rPr>
              <a:t>Source</a:t>
            </a:r>
            <a:endParaRPr lang="en-US" dirty="0"/>
          </a:p>
        </p:txBody>
      </p:sp>
      <p:pic>
        <p:nvPicPr>
          <p:cNvPr id="3" name="SC2yWbJnpWE"/>
          <p:cNvPicPr>
            <a:picLocks noRot="1" noChangeAspect="1"/>
          </p:cNvPicPr>
          <p:nvPr>
            <a:videoFile r:link="rId1"/>
          </p:nvPr>
        </p:nvPicPr>
        <p:blipFill>
          <a:blip r:embed="rId4"/>
          <a:stretch>
            <a:fillRect/>
          </a:stretch>
        </p:blipFill>
        <p:spPr>
          <a:xfrm>
            <a:off x="6325417" y="185630"/>
            <a:ext cx="5374323" cy="3023057"/>
          </a:xfrm>
          <a:prstGeom prst="rect">
            <a:avLst/>
          </a:prstGeom>
        </p:spPr>
      </p:pic>
      <p:sp>
        <p:nvSpPr>
          <p:cNvPr id="4" name="Rectangle 3"/>
          <p:cNvSpPr/>
          <p:nvPr/>
        </p:nvSpPr>
        <p:spPr>
          <a:xfrm>
            <a:off x="389467" y="1547969"/>
            <a:ext cx="6096000" cy="369332"/>
          </a:xfrm>
          <a:prstGeom prst="rect">
            <a:avLst/>
          </a:prstGeom>
        </p:spPr>
        <p:txBody>
          <a:bodyPr>
            <a:spAutoFit/>
          </a:bodyPr>
          <a:lstStyle/>
          <a:p>
            <a:r>
              <a:rPr lang="en-US" dirty="0" err="1">
                <a:hlinkClick r:id="rId5"/>
              </a:rPr>
              <a:t>Geofencing</a:t>
            </a:r>
            <a:r>
              <a:rPr lang="en-US" dirty="0">
                <a:hlinkClick r:id="rId5"/>
              </a:rPr>
              <a:t> warrant example</a:t>
            </a:r>
            <a:endParaRPr lang="en-US" dirty="0"/>
          </a:p>
        </p:txBody>
      </p:sp>
      <p:sp>
        <p:nvSpPr>
          <p:cNvPr id="5" name="Rectangle 4"/>
          <p:cNvSpPr/>
          <p:nvPr/>
        </p:nvSpPr>
        <p:spPr>
          <a:xfrm>
            <a:off x="389467" y="2089835"/>
            <a:ext cx="6096000" cy="369332"/>
          </a:xfrm>
          <a:prstGeom prst="rect">
            <a:avLst/>
          </a:prstGeom>
        </p:spPr>
        <p:txBody>
          <a:bodyPr>
            <a:spAutoFit/>
          </a:bodyPr>
          <a:lstStyle/>
          <a:p>
            <a:r>
              <a:rPr lang="en-US" dirty="0">
                <a:hlinkClick r:id="rId6"/>
              </a:rPr>
              <a:t>Another </a:t>
            </a:r>
            <a:r>
              <a:rPr lang="en-US" dirty="0" err="1">
                <a:hlinkClick r:id="rId6"/>
              </a:rPr>
              <a:t>geofencing</a:t>
            </a:r>
            <a:r>
              <a:rPr lang="en-US" dirty="0">
                <a:hlinkClick r:id="rId6"/>
              </a:rPr>
              <a:t> warrant example</a:t>
            </a:r>
            <a:endParaRPr lang="en-US" dirty="0"/>
          </a:p>
        </p:txBody>
      </p:sp>
      <p:sp>
        <p:nvSpPr>
          <p:cNvPr id="6" name="TextBox 5"/>
          <p:cNvSpPr txBox="1"/>
          <p:nvPr/>
        </p:nvSpPr>
        <p:spPr>
          <a:xfrm>
            <a:off x="667960" y="3208687"/>
            <a:ext cx="2516111" cy="1754326"/>
          </a:xfrm>
          <a:prstGeom prst="rect">
            <a:avLst/>
          </a:prstGeom>
          <a:noFill/>
        </p:spPr>
        <p:txBody>
          <a:bodyPr wrap="square" rtlCol="0">
            <a:spAutoFit/>
          </a:bodyPr>
          <a:lstStyle/>
          <a:p>
            <a:r>
              <a:rPr lang="en-US" dirty="0"/>
              <a:t>I checked my cell phone settings and found:</a:t>
            </a:r>
          </a:p>
          <a:p>
            <a:endParaRPr lang="en-US" dirty="0"/>
          </a:p>
          <a:p>
            <a:r>
              <a:rPr lang="en-US" dirty="0"/>
              <a:t>13 All the time</a:t>
            </a:r>
          </a:p>
          <a:p>
            <a:r>
              <a:rPr lang="en-US" dirty="0"/>
              <a:t>11 Only when in use</a:t>
            </a:r>
          </a:p>
          <a:p>
            <a:r>
              <a:rPr lang="en-US" dirty="0"/>
              <a:t>43 Denied</a:t>
            </a:r>
          </a:p>
        </p:txBody>
      </p:sp>
      <p:pic>
        <p:nvPicPr>
          <p:cNvPr id="7" name="Picture 6"/>
          <p:cNvPicPr>
            <a:picLocks noChangeAspect="1"/>
          </p:cNvPicPr>
          <p:nvPr/>
        </p:nvPicPr>
        <p:blipFill>
          <a:blip r:embed="rId7"/>
          <a:stretch>
            <a:fillRect/>
          </a:stretch>
        </p:blipFill>
        <p:spPr>
          <a:xfrm>
            <a:off x="5804806" y="3175912"/>
            <a:ext cx="2729933" cy="2372696"/>
          </a:xfrm>
          <a:prstGeom prst="rect">
            <a:avLst/>
          </a:prstGeom>
        </p:spPr>
      </p:pic>
    </p:spTree>
    <p:extLst>
      <p:ext uri="{BB962C8B-B14F-4D97-AF65-F5344CB8AC3E}">
        <p14:creationId xmlns:p14="http://schemas.microsoft.com/office/powerpoint/2010/main" val="256135843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274838"/>
            <a:ext cx="6096000" cy="2308324"/>
          </a:xfrm>
          <a:prstGeom prst="rect">
            <a:avLst/>
          </a:prstGeom>
        </p:spPr>
        <p:txBody>
          <a:bodyPr>
            <a:spAutoFit/>
          </a:bodyPr>
          <a:lstStyle/>
          <a:p>
            <a:r>
              <a:rPr lang="en-US" dirty="0">
                <a:solidFill>
                  <a:srgbClr val="000000"/>
                </a:solidFill>
                <a:latin typeface="opensans"/>
              </a:rPr>
              <a:t>So Musk is making the machine to make the machine. Musk has brought </a:t>
            </a:r>
            <a:r>
              <a:rPr lang="en-US" dirty="0">
                <a:solidFill>
                  <a:srgbClr val="FF4E00"/>
                </a:solidFill>
                <a:latin typeface="opensans"/>
                <a:hlinkClick r:id="rId2"/>
              </a:rPr>
              <a:t>lessons learned</a:t>
            </a:r>
            <a:r>
              <a:rPr lang="en-US" dirty="0">
                <a:solidFill>
                  <a:srgbClr val="000000"/>
                </a:solidFill>
                <a:latin typeface="opensans"/>
              </a:rPr>
              <a:t> from Tesla’s assembly line so workers do not burn out. They will work three 12-hour days and then have a four-day weekend. Then they’ll work four 12-hour shifts with a three-day weekend. Thus, with four shifts, the Boca </a:t>
            </a:r>
            <a:r>
              <a:rPr lang="en-US" dirty="0" err="1">
                <a:solidFill>
                  <a:srgbClr val="000000"/>
                </a:solidFill>
                <a:latin typeface="opensans"/>
              </a:rPr>
              <a:t>Chica</a:t>
            </a:r>
            <a:r>
              <a:rPr lang="en-US" dirty="0">
                <a:solidFill>
                  <a:srgbClr val="000000"/>
                </a:solidFill>
                <a:latin typeface="opensans"/>
              </a:rPr>
              <a:t> site can operate at full capacity 24 hours a day, seven days a week. </a:t>
            </a:r>
            <a:r>
              <a:rPr lang="en-US" dirty="0" err="1">
                <a:solidFill>
                  <a:srgbClr val="000000"/>
                </a:solidFill>
                <a:latin typeface="opensans"/>
              </a:rPr>
              <a:t>SpaceX</a:t>
            </a:r>
            <a:r>
              <a:rPr lang="en-US" dirty="0">
                <a:solidFill>
                  <a:srgbClr val="000000"/>
                </a:solidFill>
                <a:latin typeface="opensans"/>
              </a:rPr>
              <a:t> is throwing in hot meals every three to four hours, for free.</a:t>
            </a:r>
            <a:endParaRPr lang="en-US" dirty="0"/>
          </a:p>
        </p:txBody>
      </p:sp>
      <p:sp>
        <p:nvSpPr>
          <p:cNvPr id="3" name="Rectangle 2"/>
          <p:cNvSpPr/>
          <p:nvPr/>
        </p:nvSpPr>
        <p:spPr>
          <a:xfrm>
            <a:off x="787400" y="5112435"/>
            <a:ext cx="6096000" cy="646331"/>
          </a:xfrm>
          <a:prstGeom prst="rect">
            <a:avLst/>
          </a:prstGeom>
        </p:spPr>
        <p:txBody>
          <a:bodyPr>
            <a:spAutoFit/>
          </a:bodyPr>
          <a:lstStyle/>
          <a:p>
            <a:r>
              <a:rPr lang="en-US" dirty="0">
                <a:hlinkClick r:id="rId3"/>
              </a:rPr>
              <a:t>https://arstechnica.com/science/2020/03/inside-elon-musks-plan-to-build-one-starship-a-week-and-settle-mars/</a:t>
            </a:r>
            <a:endParaRPr lang="en-US" dirty="0"/>
          </a:p>
        </p:txBody>
      </p:sp>
    </p:spTree>
    <p:extLst>
      <p:ext uri="{BB962C8B-B14F-4D97-AF65-F5344CB8AC3E}">
        <p14:creationId xmlns:p14="http://schemas.microsoft.com/office/powerpoint/2010/main" val="223174798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9133" y="801914"/>
            <a:ext cx="4033309" cy="21618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459133" y="2959539"/>
            <a:ext cx="6096000" cy="400110"/>
          </a:xfrm>
          <a:prstGeom prst="rect">
            <a:avLst/>
          </a:prstGeom>
        </p:spPr>
        <p:txBody>
          <a:bodyPr>
            <a:spAutoFit/>
          </a:bodyPr>
          <a:lstStyle/>
          <a:p>
            <a:r>
              <a:rPr lang="en-US" sz="2000" dirty="0">
                <a:hlinkClick r:id="rId4"/>
              </a:rPr>
              <a:t>Source</a:t>
            </a:r>
            <a:endParaRPr lang="en-US" dirty="0"/>
          </a:p>
        </p:txBody>
      </p:sp>
      <p:pic>
        <p:nvPicPr>
          <p:cNvPr id="5" name="Picture 2" descr="No, the sign isn't real.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4800" y="3819440"/>
            <a:ext cx="4027642" cy="21618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59133" y="5981299"/>
            <a:ext cx="6096000" cy="400110"/>
          </a:xfrm>
          <a:prstGeom prst="rect">
            <a:avLst/>
          </a:prstGeom>
        </p:spPr>
        <p:txBody>
          <a:bodyPr>
            <a:spAutoFit/>
          </a:bodyPr>
          <a:lstStyle/>
          <a:p>
            <a:r>
              <a:rPr lang="en-US" sz="2000" dirty="0">
                <a:hlinkClick r:id="rId6"/>
              </a:rPr>
              <a:t>Source</a:t>
            </a:r>
            <a:endParaRPr lang="en-US" dirty="0"/>
          </a:p>
        </p:txBody>
      </p:sp>
      <p:sp>
        <p:nvSpPr>
          <p:cNvPr id="6" name="Rectangle 5"/>
          <p:cNvSpPr/>
          <p:nvPr/>
        </p:nvSpPr>
        <p:spPr>
          <a:xfrm>
            <a:off x="550333" y="780124"/>
            <a:ext cx="2827866" cy="1384995"/>
          </a:xfrm>
          <a:prstGeom prst="rect">
            <a:avLst/>
          </a:prstGeom>
        </p:spPr>
        <p:txBody>
          <a:bodyPr wrap="square">
            <a:spAutoFit/>
          </a:bodyPr>
          <a:lstStyle/>
          <a:p>
            <a:r>
              <a:rPr lang="en-US" sz="2800" b="1" dirty="0" err="1"/>
              <a:t>SpaceX</a:t>
            </a:r>
            <a:r>
              <a:rPr lang="en-US" sz="2800" b="1" dirty="0"/>
              <a:t> facility Boca </a:t>
            </a:r>
            <a:r>
              <a:rPr lang="en-US" sz="2800" b="1" dirty="0" err="1"/>
              <a:t>Chica</a:t>
            </a:r>
            <a:r>
              <a:rPr lang="en-US" sz="2800" b="1" dirty="0"/>
              <a:t> Beach, Texas</a:t>
            </a:r>
          </a:p>
        </p:txBody>
      </p:sp>
      <p:sp>
        <p:nvSpPr>
          <p:cNvPr id="7" name="Rectangle 6"/>
          <p:cNvSpPr/>
          <p:nvPr/>
        </p:nvSpPr>
        <p:spPr>
          <a:xfrm>
            <a:off x="550333" y="2733378"/>
            <a:ext cx="6096000" cy="2462213"/>
          </a:xfrm>
          <a:prstGeom prst="rect">
            <a:avLst/>
          </a:prstGeom>
        </p:spPr>
        <p:txBody>
          <a:bodyPr>
            <a:spAutoFit/>
          </a:bodyPr>
          <a:lstStyle/>
          <a:p>
            <a:pPr marL="285750" indent="-285750">
              <a:buFont typeface="Arial" panose="020B0604020202020204" pitchFamily="34" charset="0"/>
              <a:buChar char="•"/>
            </a:pPr>
            <a:r>
              <a:rPr lang="en-US" sz="2200" dirty="0">
                <a:solidFill>
                  <a:srgbClr val="000000"/>
                </a:solidFill>
                <a:latin typeface="opensans"/>
              </a:rPr>
              <a:t>Hired 252 people on February 23</a:t>
            </a:r>
          </a:p>
          <a:p>
            <a:pPr marL="285750" indent="-285750">
              <a:buFont typeface="Arial" panose="020B0604020202020204" pitchFamily="34" charset="0"/>
              <a:buChar char="•"/>
            </a:pPr>
            <a:r>
              <a:rPr lang="en-US" sz="2200" dirty="0">
                <a:solidFill>
                  <a:srgbClr val="000000"/>
                </a:solidFill>
                <a:latin typeface="opensans"/>
              </a:rPr>
              <a:t>More than doubled the work force</a:t>
            </a:r>
          </a:p>
          <a:p>
            <a:pPr marL="285750" indent="-285750">
              <a:buFont typeface="Arial" panose="020B0604020202020204" pitchFamily="34" charset="0"/>
              <a:buChar char="•"/>
            </a:pPr>
            <a:r>
              <a:rPr lang="en-US" sz="2200" dirty="0">
                <a:solidFill>
                  <a:srgbClr val="000000"/>
                </a:solidFill>
                <a:latin typeface="opensans"/>
              </a:rPr>
              <a:t>Four 12 hour days/week, 24/7</a:t>
            </a:r>
          </a:p>
          <a:p>
            <a:pPr marL="285750" indent="-285750">
              <a:buFont typeface="Arial" panose="020B0604020202020204" pitchFamily="34" charset="0"/>
              <a:buChar char="•"/>
            </a:pPr>
            <a:r>
              <a:rPr lang="en-US" sz="2200" dirty="0">
                <a:solidFill>
                  <a:srgbClr val="000000"/>
                </a:solidFill>
                <a:latin typeface="opensans"/>
              </a:rPr>
              <a:t>Plan to make 1,000 Starships</a:t>
            </a:r>
          </a:p>
          <a:p>
            <a:pPr marL="285750" indent="-285750">
              <a:buFont typeface="Arial" panose="020B0604020202020204" pitchFamily="34" charset="0"/>
              <a:buChar char="•"/>
            </a:pPr>
            <a:r>
              <a:rPr lang="en-US" sz="2200" dirty="0">
                <a:solidFill>
                  <a:srgbClr val="000000"/>
                </a:solidFill>
                <a:latin typeface="opensans"/>
              </a:rPr>
              <a:t>One per week by the end of the year</a:t>
            </a:r>
          </a:p>
          <a:p>
            <a:pPr marL="285750" indent="-285750">
              <a:buFont typeface="Arial" panose="020B0604020202020204" pitchFamily="34" charset="0"/>
              <a:buChar char="•"/>
            </a:pPr>
            <a:r>
              <a:rPr lang="en-US" sz="2200" dirty="0">
                <a:solidFill>
                  <a:srgbClr val="000000"/>
                </a:solidFill>
                <a:latin typeface="opensans"/>
              </a:rPr>
              <a:t>Each will launch 400 </a:t>
            </a:r>
            <a:r>
              <a:rPr lang="en-US" sz="2200" dirty="0" err="1">
                <a:solidFill>
                  <a:srgbClr val="000000"/>
                </a:solidFill>
                <a:latin typeface="opensans"/>
              </a:rPr>
              <a:t>Starlink</a:t>
            </a:r>
            <a:r>
              <a:rPr lang="en-US" sz="2200" dirty="0">
                <a:solidFill>
                  <a:srgbClr val="000000"/>
                </a:solidFill>
                <a:latin typeface="opensans"/>
              </a:rPr>
              <a:t> satellites</a:t>
            </a:r>
          </a:p>
          <a:p>
            <a:pPr marL="285750" indent="-285750">
              <a:buFont typeface="Arial" panose="020B0604020202020204" pitchFamily="34" charset="0"/>
              <a:buChar char="•"/>
            </a:pPr>
            <a:r>
              <a:rPr lang="en-US" sz="2200" dirty="0">
                <a:solidFill>
                  <a:srgbClr val="000000"/>
                </a:solidFill>
                <a:latin typeface="opensans"/>
              </a:rPr>
              <a:t>Musk learned manufacturing from Tesla</a:t>
            </a:r>
          </a:p>
        </p:txBody>
      </p:sp>
      <p:sp>
        <p:nvSpPr>
          <p:cNvPr id="8" name="Rectangle 7"/>
          <p:cNvSpPr/>
          <p:nvPr/>
        </p:nvSpPr>
        <p:spPr>
          <a:xfrm>
            <a:off x="550333" y="2070797"/>
            <a:ext cx="895823" cy="400110"/>
          </a:xfrm>
          <a:prstGeom prst="rect">
            <a:avLst/>
          </a:prstGeom>
        </p:spPr>
        <p:txBody>
          <a:bodyPr wrap="none">
            <a:spAutoFit/>
          </a:bodyPr>
          <a:lstStyle/>
          <a:p>
            <a:r>
              <a:rPr lang="en-US" sz="2000" dirty="0">
                <a:hlinkClick r:id="rId6"/>
              </a:rPr>
              <a:t>Source</a:t>
            </a:r>
            <a:endParaRPr lang="en-US" dirty="0"/>
          </a:p>
        </p:txBody>
      </p:sp>
      <p:sp>
        <p:nvSpPr>
          <p:cNvPr id="3" name="Rectangle 2"/>
          <p:cNvSpPr/>
          <p:nvPr/>
        </p:nvSpPr>
        <p:spPr>
          <a:xfrm>
            <a:off x="550333" y="5458063"/>
            <a:ext cx="3534237" cy="430887"/>
          </a:xfrm>
          <a:prstGeom prst="rect">
            <a:avLst/>
          </a:prstGeom>
        </p:spPr>
        <p:txBody>
          <a:bodyPr wrap="none">
            <a:spAutoFit/>
          </a:bodyPr>
          <a:lstStyle/>
          <a:p>
            <a:r>
              <a:rPr lang="en-US" sz="2200" dirty="0">
                <a:hlinkClick r:id="rId7"/>
              </a:rPr>
              <a:t>Video of construction activity</a:t>
            </a:r>
            <a:endParaRPr lang="en-US" sz="2200" dirty="0"/>
          </a:p>
        </p:txBody>
      </p:sp>
    </p:spTree>
    <p:extLst>
      <p:ext uri="{BB962C8B-B14F-4D97-AF65-F5344CB8AC3E}">
        <p14:creationId xmlns:p14="http://schemas.microsoft.com/office/powerpoint/2010/main" val="1443848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938" y="831809"/>
            <a:ext cx="2292744" cy="523220"/>
          </a:xfrm>
          <a:prstGeom prst="rect">
            <a:avLst/>
          </a:prstGeom>
          <a:noFill/>
        </p:spPr>
        <p:txBody>
          <a:bodyPr wrap="none" rtlCol="0">
            <a:spAutoFit/>
          </a:bodyPr>
          <a:lstStyle/>
          <a:p>
            <a:r>
              <a:rPr lang="en-US" sz="2800" b="1" dirty="0"/>
              <a:t>Quiz feedback</a:t>
            </a:r>
          </a:p>
        </p:txBody>
      </p:sp>
      <p:sp>
        <p:nvSpPr>
          <p:cNvPr id="3" name="TextBox 2"/>
          <p:cNvSpPr txBox="1"/>
          <p:nvPr/>
        </p:nvSpPr>
        <p:spPr>
          <a:xfrm>
            <a:off x="1468938" y="2344786"/>
            <a:ext cx="8145871" cy="2308324"/>
          </a:xfrm>
          <a:prstGeom prst="rect">
            <a:avLst/>
          </a:prstGeom>
          <a:noFill/>
        </p:spPr>
        <p:txBody>
          <a:bodyPr wrap="square" rtlCol="0">
            <a:spAutoFit/>
          </a:bodyPr>
          <a:lstStyle/>
          <a:p>
            <a:r>
              <a:rPr lang="en-US" sz="2400" dirty="0"/>
              <a:t>Do you know how to find the past quizzes?</a:t>
            </a:r>
          </a:p>
          <a:p>
            <a:endParaRPr lang="en-US" sz="2400" dirty="0"/>
          </a:p>
          <a:p>
            <a:r>
              <a:rPr lang="en-US" sz="2400" dirty="0"/>
              <a:t>Why do I give the quizzes?</a:t>
            </a:r>
          </a:p>
          <a:p>
            <a:endParaRPr lang="en-US" sz="2400" dirty="0"/>
          </a:p>
          <a:p>
            <a:r>
              <a:rPr lang="en-US" sz="2400" dirty="0"/>
              <a:t>Did you answer “IDK” to any of the questions, and if so, what if anything did you do to find the answer?</a:t>
            </a:r>
          </a:p>
        </p:txBody>
      </p:sp>
    </p:spTree>
    <p:extLst>
      <p:ext uri="{BB962C8B-B14F-4D97-AF65-F5344CB8AC3E}">
        <p14:creationId xmlns:p14="http://schemas.microsoft.com/office/powerpoint/2010/main" val="89484721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A6EA7E-CF47-43BA-B490-FBB3A8A5709D}"/>
              </a:ext>
            </a:extLst>
          </p:cNvPr>
          <p:cNvSpPr/>
          <p:nvPr/>
        </p:nvSpPr>
        <p:spPr>
          <a:xfrm>
            <a:off x="6212878" y="4447492"/>
            <a:ext cx="895823" cy="400110"/>
          </a:xfrm>
          <a:prstGeom prst="rect">
            <a:avLst/>
          </a:prstGeom>
        </p:spPr>
        <p:txBody>
          <a:bodyPr wrap="none">
            <a:spAutoFit/>
          </a:bodyPr>
          <a:lstStyle/>
          <a:p>
            <a:r>
              <a:rPr lang="en-US" sz="2000" dirty="0">
                <a:hlinkClick r:id="rId2"/>
              </a:rPr>
              <a:t>Source</a:t>
            </a:r>
            <a:endParaRPr lang="en-US" sz="2000" dirty="0"/>
          </a:p>
        </p:txBody>
      </p:sp>
      <p:sp>
        <p:nvSpPr>
          <p:cNvPr id="2" name="TextBox 1"/>
          <p:cNvSpPr txBox="1"/>
          <p:nvPr/>
        </p:nvSpPr>
        <p:spPr>
          <a:xfrm>
            <a:off x="701269" y="1656920"/>
            <a:ext cx="3272589" cy="954107"/>
          </a:xfrm>
          <a:prstGeom prst="rect">
            <a:avLst/>
          </a:prstGeom>
          <a:noFill/>
        </p:spPr>
        <p:txBody>
          <a:bodyPr wrap="square" rtlCol="0">
            <a:spAutoFit/>
          </a:bodyPr>
          <a:lstStyle/>
          <a:p>
            <a:r>
              <a:rPr lang="en-US" sz="2800" b="1" dirty="0"/>
              <a:t>Satellite sizes – small is in these days</a:t>
            </a:r>
          </a:p>
        </p:txBody>
      </p:sp>
      <p:graphicFrame>
        <p:nvGraphicFramePr>
          <p:cNvPr id="3" name="Table 2"/>
          <p:cNvGraphicFramePr>
            <a:graphicFrameLocks noGrp="1"/>
          </p:cNvGraphicFramePr>
          <p:nvPr>
            <p:extLst>
              <p:ext uri="{D42A27DB-BD31-4B8C-83A1-F6EECF244321}">
                <p14:modId xmlns:p14="http://schemas.microsoft.com/office/powerpoint/2010/main" val="2407883822"/>
              </p:ext>
            </p:extLst>
          </p:nvPr>
        </p:nvGraphicFramePr>
        <p:xfrm>
          <a:off x="6276829" y="1606098"/>
          <a:ext cx="5087858" cy="2776872"/>
        </p:xfrm>
        <a:graphic>
          <a:graphicData uri="http://schemas.openxmlformats.org/drawingml/2006/table">
            <a:tbl>
              <a:tblPr firstRow="1" bandRow="1">
                <a:tableStyleId>{5940675A-B579-460E-94D1-54222C63F5DA}</a:tableStyleId>
              </a:tblPr>
              <a:tblGrid>
                <a:gridCol w="3155930">
                  <a:extLst>
                    <a:ext uri="{9D8B030D-6E8A-4147-A177-3AD203B41FA5}">
                      <a16:colId xmlns:a16="http://schemas.microsoft.com/office/drawing/2014/main" val="3599728310"/>
                    </a:ext>
                  </a:extLst>
                </a:gridCol>
                <a:gridCol w="1931928">
                  <a:extLst>
                    <a:ext uri="{9D8B030D-6E8A-4147-A177-3AD203B41FA5}">
                      <a16:colId xmlns:a16="http://schemas.microsoft.com/office/drawing/2014/main" val="422540659"/>
                    </a:ext>
                  </a:extLst>
                </a:gridCol>
              </a:tblGrid>
              <a:tr h="0">
                <a:tc>
                  <a:txBody>
                    <a:bodyPr/>
                    <a:lstStyle/>
                    <a:p>
                      <a:r>
                        <a:rPr lang="en-US" sz="2400" b="1" dirty="0"/>
                        <a:t>Type</a:t>
                      </a:r>
                    </a:p>
                  </a:txBody>
                  <a:tcPr/>
                </a:tc>
                <a:tc>
                  <a:txBody>
                    <a:bodyPr/>
                    <a:lstStyle/>
                    <a:p>
                      <a:r>
                        <a:rPr lang="en-US" sz="2400" b="1" dirty="0"/>
                        <a:t>Mass</a:t>
                      </a:r>
                    </a:p>
                  </a:txBody>
                  <a:tcPr/>
                </a:tc>
                <a:extLst>
                  <a:ext uri="{0D108BD9-81ED-4DB2-BD59-A6C34878D82A}">
                    <a16:rowId xmlns:a16="http://schemas.microsoft.com/office/drawing/2014/main" val="3487862636"/>
                  </a:ext>
                </a:extLst>
              </a:tr>
              <a:tr h="370840">
                <a:tc>
                  <a:txBody>
                    <a:bodyPr/>
                    <a:lstStyle/>
                    <a:p>
                      <a:r>
                        <a:rPr lang="en-US" sz="2400" dirty="0"/>
                        <a:t>Large geostationary</a:t>
                      </a:r>
                    </a:p>
                  </a:txBody>
                  <a:tcPr/>
                </a:tc>
                <a:tc>
                  <a:txBody>
                    <a:bodyPr/>
                    <a:lstStyle/>
                    <a:p>
                      <a:r>
                        <a:rPr lang="en-US" sz="2400" dirty="0"/>
                        <a:t>7,000</a:t>
                      </a:r>
                      <a:r>
                        <a:rPr lang="en-US" sz="2400" baseline="0" dirty="0"/>
                        <a:t> kg</a:t>
                      </a:r>
                      <a:endParaRPr lang="en-US" sz="2400" dirty="0"/>
                    </a:p>
                  </a:txBody>
                  <a:tcPr/>
                </a:tc>
                <a:extLst>
                  <a:ext uri="{0D108BD9-81ED-4DB2-BD59-A6C34878D82A}">
                    <a16:rowId xmlns:a16="http://schemas.microsoft.com/office/drawing/2014/main" val="4251896340"/>
                  </a:ext>
                </a:extLst>
              </a:tr>
              <a:tr h="370840">
                <a:tc>
                  <a:txBody>
                    <a:bodyPr/>
                    <a:lstStyle/>
                    <a:p>
                      <a:r>
                        <a:rPr lang="en-US" sz="2400" dirty="0"/>
                        <a:t>SES </a:t>
                      </a:r>
                      <a:r>
                        <a:rPr lang="en-US" sz="2400" dirty="0" err="1"/>
                        <a:t>mPower</a:t>
                      </a:r>
                      <a:r>
                        <a:rPr lang="en-US" sz="2400" dirty="0"/>
                        <a:t> MEO</a:t>
                      </a:r>
                    </a:p>
                  </a:txBody>
                  <a:tcPr/>
                </a:tc>
                <a:tc>
                  <a:txBody>
                    <a:bodyPr/>
                    <a:lstStyle/>
                    <a:p>
                      <a:r>
                        <a:rPr lang="en-US" sz="2400" dirty="0"/>
                        <a:t>1,700 kg</a:t>
                      </a:r>
                    </a:p>
                  </a:txBody>
                  <a:tcPr/>
                </a:tc>
                <a:extLst>
                  <a:ext uri="{0D108BD9-81ED-4DB2-BD59-A6C34878D82A}">
                    <a16:rowId xmlns:a16="http://schemas.microsoft.com/office/drawing/2014/main" val="1177772526"/>
                  </a:ext>
                </a:extLst>
              </a:tr>
              <a:tr h="370840">
                <a:tc>
                  <a:txBody>
                    <a:bodyPr/>
                    <a:lstStyle/>
                    <a:p>
                      <a:r>
                        <a:rPr lang="en-US" sz="2400" dirty="0" err="1"/>
                        <a:t>SpaceX</a:t>
                      </a:r>
                      <a:r>
                        <a:rPr lang="en-US" sz="2400" dirty="0"/>
                        <a:t> LEO </a:t>
                      </a:r>
                    </a:p>
                  </a:txBody>
                  <a:tcPr/>
                </a:tc>
                <a:tc>
                  <a:txBody>
                    <a:bodyPr/>
                    <a:lstStyle/>
                    <a:p>
                      <a:r>
                        <a:rPr lang="en-US" sz="2400" dirty="0"/>
                        <a:t>227 kg</a:t>
                      </a:r>
                    </a:p>
                  </a:txBody>
                  <a:tcPr/>
                </a:tc>
                <a:extLst>
                  <a:ext uri="{0D108BD9-81ED-4DB2-BD59-A6C34878D82A}">
                    <a16:rowId xmlns:a16="http://schemas.microsoft.com/office/drawing/2014/main" val="485353392"/>
                  </a:ext>
                </a:extLst>
              </a:tr>
              <a:tr h="370840">
                <a:tc>
                  <a:txBody>
                    <a:bodyPr/>
                    <a:lstStyle/>
                    <a:p>
                      <a:r>
                        <a:rPr lang="en-US" sz="2400" dirty="0"/>
                        <a:t>OneWeb LEO</a:t>
                      </a:r>
                    </a:p>
                  </a:txBody>
                  <a:tcPr/>
                </a:tc>
                <a:tc>
                  <a:txBody>
                    <a:bodyPr/>
                    <a:lstStyle/>
                    <a:p>
                      <a:r>
                        <a:rPr lang="en-US" sz="2400" dirty="0"/>
                        <a:t>147 kg</a:t>
                      </a:r>
                    </a:p>
                  </a:txBody>
                  <a:tcPr/>
                </a:tc>
                <a:extLst>
                  <a:ext uri="{0D108BD9-81ED-4DB2-BD59-A6C34878D82A}">
                    <a16:rowId xmlns:a16="http://schemas.microsoft.com/office/drawing/2014/main" val="3671127998"/>
                  </a:ext>
                </a:extLst>
              </a:tr>
              <a:tr h="490872">
                <a:tc>
                  <a:txBody>
                    <a:bodyPr/>
                    <a:lstStyle/>
                    <a:p>
                      <a:r>
                        <a:rPr lang="en-US" sz="2400" dirty="0" err="1"/>
                        <a:t>Cubesats</a:t>
                      </a:r>
                      <a:endParaRPr lang="en-US" sz="2400" dirty="0"/>
                    </a:p>
                  </a:txBody>
                  <a:tcPr/>
                </a:tc>
                <a:tc>
                  <a:txBody>
                    <a:bodyPr/>
                    <a:lstStyle/>
                    <a:p>
                      <a:r>
                        <a:rPr lang="en-US" sz="2400" dirty="0"/>
                        <a:t>1.33 kg/unit</a:t>
                      </a:r>
                    </a:p>
                  </a:txBody>
                  <a:tcPr/>
                </a:tc>
                <a:extLst>
                  <a:ext uri="{0D108BD9-81ED-4DB2-BD59-A6C34878D82A}">
                    <a16:rowId xmlns:a16="http://schemas.microsoft.com/office/drawing/2014/main" val="1703508493"/>
                  </a:ext>
                </a:extLst>
              </a:tr>
            </a:tbl>
          </a:graphicData>
        </a:graphic>
      </p:graphicFrame>
    </p:spTree>
    <p:extLst>
      <p:ext uri="{BB962C8B-B14F-4D97-AF65-F5344CB8AC3E}">
        <p14:creationId xmlns:p14="http://schemas.microsoft.com/office/powerpoint/2010/main" val="353542358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eplerPolarSatellites">
            <a:hlinkClick r:id="" action="ppaction://media"/>
            <a:extLst>
              <a:ext uri="{FF2B5EF4-FFF2-40B4-BE49-F238E27FC236}">
                <a16:creationId xmlns:a16="http://schemas.microsoft.com/office/drawing/2014/main" id="{33ED1141-1F52-46E5-9E64-FFDEA27880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92308" y="467359"/>
            <a:ext cx="2726103" cy="2726103"/>
          </a:xfrm>
          <a:prstGeom prst="rect">
            <a:avLst/>
          </a:prstGeom>
          <a:ln>
            <a:noFill/>
          </a:ln>
        </p:spPr>
      </p:pic>
      <p:sp>
        <p:nvSpPr>
          <p:cNvPr id="3" name="Rectangle 2">
            <a:extLst>
              <a:ext uri="{FF2B5EF4-FFF2-40B4-BE49-F238E27FC236}">
                <a16:creationId xmlns:a16="http://schemas.microsoft.com/office/drawing/2014/main" id="{EDDF840C-6776-4606-ADA5-8138B7D8A8F2}"/>
              </a:ext>
            </a:extLst>
          </p:cNvPr>
          <p:cNvSpPr/>
          <p:nvPr/>
        </p:nvSpPr>
        <p:spPr>
          <a:xfrm>
            <a:off x="10391484" y="3244334"/>
            <a:ext cx="824072" cy="369332"/>
          </a:xfrm>
          <a:prstGeom prst="rect">
            <a:avLst/>
          </a:prstGeom>
        </p:spPr>
        <p:txBody>
          <a:bodyPr wrap="none">
            <a:spAutoFit/>
          </a:bodyPr>
          <a:lstStyle/>
          <a:p>
            <a:r>
              <a:rPr lang="en-US" dirty="0">
                <a:hlinkClick r:id="rId5"/>
              </a:rPr>
              <a:t>Source</a:t>
            </a:r>
            <a:endParaRPr lang="en-US" dirty="0"/>
          </a:p>
        </p:txBody>
      </p:sp>
      <p:sp>
        <p:nvSpPr>
          <p:cNvPr id="4" name="TextBox 3">
            <a:extLst>
              <a:ext uri="{FF2B5EF4-FFF2-40B4-BE49-F238E27FC236}">
                <a16:creationId xmlns:a16="http://schemas.microsoft.com/office/drawing/2014/main" id="{7C303AA2-4C91-41FE-941F-8DA9454BC194}"/>
              </a:ext>
            </a:extLst>
          </p:cNvPr>
          <p:cNvSpPr txBox="1"/>
          <p:nvPr/>
        </p:nvSpPr>
        <p:spPr>
          <a:xfrm>
            <a:off x="724746" y="1429174"/>
            <a:ext cx="3437864" cy="1631216"/>
          </a:xfrm>
          <a:prstGeom prst="rect">
            <a:avLst/>
          </a:prstGeom>
          <a:noFill/>
        </p:spPr>
        <p:txBody>
          <a:bodyPr wrap="none" rtlCol="0">
            <a:spAutoFit/>
          </a:bodyPr>
          <a:lstStyle/>
          <a:p>
            <a:r>
              <a:rPr lang="en-US" sz="2800" b="1" dirty="0"/>
              <a:t>Kepler Nano satellites</a:t>
            </a:r>
          </a:p>
          <a:p>
            <a:pPr marL="285750" indent="-285750">
              <a:buFont typeface="Arial" panose="020B0604020202020204" pitchFamily="34" charset="0"/>
              <a:buChar char="•"/>
            </a:pPr>
            <a:r>
              <a:rPr lang="en-US" sz="2400" dirty="0"/>
              <a:t>Internet of things </a:t>
            </a:r>
          </a:p>
          <a:p>
            <a:pPr marL="285750" indent="-285750">
              <a:buFont typeface="Arial" panose="020B0604020202020204" pitchFamily="34" charset="0"/>
              <a:buChar char="•"/>
            </a:pPr>
            <a:r>
              <a:rPr lang="en-US" sz="2400" dirty="0"/>
              <a:t>Maritime</a:t>
            </a:r>
          </a:p>
          <a:p>
            <a:pPr marL="285750" indent="-285750">
              <a:buFont typeface="Arial" panose="020B0604020202020204" pitchFamily="34" charset="0"/>
              <a:buChar char="•"/>
            </a:pPr>
            <a:r>
              <a:rPr lang="en-US" sz="2400" dirty="0"/>
              <a:t>Fixed locations</a:t>
            </a:r>
          </a:p>
        </p:txBody>
      </p:sp>
      <p:pic>
        <p:nvPicPr>
          <p:cNvPr id="2052" name="Picture 4">
            <a:extLst>
              <a:ext uri="{FF2B5EF4-FFF2-40B4-BE49-F238E27FC236}">
                <a16:creationId xmlns:a16="http://schemas.microsoft.com/office/drawing/2014/main" id="{674679B6-4539-4CB5-BAAB-B4F62A4C4B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2308" y="3940845"/>
            <a:ext cx="2996077" cy="2247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90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95098" y="865305"/>
            <a:ext cx="7524016" cy="4234470"/>
          </a:xfrm>
          <a:prstGeom prst="rect">
            <a:avLst/>
          </a:prstGeom>
        </p:spPr>
      </p:pic>
      <p:sp>
        <p:nvSpPr>
          <p:cNvPr id="4" name="Rectangle 3"/>
          <p:cNvSpPr/>
          <p:nvPr/>
        </p:nvSpPr>
        <p:spPr>
          <a:xfrm>
            <a:off x="396854" y="1283172"/>
            <a:ext cx="2579549" cy="1815882"/>
          </a:xfrm>
          <a:prstGeom prst="rect">
            <a:avLst/>
          </a:prstGeom>
        </p:spPr>
        <p:txBody>
          <a:bodyPr wrap="square">
            <a:spAutoFit/>
          </a:bodyPr>
          <a:lstStyle/>
          <a:p>
            <a:r>
              <a:rPr lang="en-US" sz="2800" b="1" dirty="0" err="1">
                <a:solidFill>
                  <a:srgbClr val="000000"/>
                </a:solidFill>
              </a:rPr>
              <a:t>Shotcut</a:t>
            </a:r>
            <a:r>
              <a:rPr lang="en-US" sz="2800" b="1" dirty="0">
                <a:solidFill>
                  <a:srgbClr val="000000"/>
                </a:solidFill>
              </a:rPr>
              <a:t>: a free, open source, cross-platform video editor</a:t>
            </a:r>
            <a:endParaRPr lang="en-US" sz="2800" b="1" i="0" dirty="0">
              <a:solidFill>
                <a:srgbClr val="000000"/>
              </a:solidFill>
              <a:effectLst/>
            </a:endParaRPr>
          </a:p>
        </p:txBody>
      </p:sp>
      <p:sp>
        <p:nvSpPr>
          <p:cNvPr id="5" name="Rectangle 4"/>
          <p:cNvSpPr/>
          <p:nvPr/>
        </p:nvSpPr>
        <p:spPr>
          <a:xfrm>
            <a:off x="396854" y="3526632"/>
            <a:ext cx="1628972" cy="461665"/>
          </a:xfrm>
          <a:prstGeom prst="rect">
            <a:avLst/>
          </a:prstGeom>
        </p:spPr>
        <p:txBody>
          <a:bodyPr wrap="none">
            <a:spAutoFit/>
          </a:bodyPr>
          <a:lstStyle/>
          <a:p>
            <a:r>
              <a:rPr lang="en-US" sz="2400" dirty="0">
                <a:hlinkClick r:id="rId3"/>
              </a:rPr>
              <a:t>Shotcut.org</a:t>
            </a:r>
            <a:endParaRPr lang="en-US" sz="2400" dirty="0"/>
          </a:p>
        </p:txBody>
      </p:sp>
    </p:spTree>
    <p:extLst>
      <p:ext uri="{BB962C8B-B14F-4D97-AF65-F5344CB8AC3E}">
        <p14:creationId xmlns:p14="http://schemas.microsoft.com/office/powerpoint/2010/main" val="115654570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04497" y="712693"/>
            <a:ext cx="6406243" cy="4276166"/>
          </a:xfrm>
          <a:prstGeom prst="rect">
            <a:avLst/>
          </a:prstGeom>
        </p:spPr>
      </p:pic>
      <p:sp>
        <p:nvSpPr>
          <p:cNvPr id="4" name="Rectangle 3"/>
          <p:cNvSpPr/>
          <p:nvPr/>
        </p:nvSpPr>
        <p:spPr>
          <a:xfrm>
            <a:off x="5008227" y="5114862"/>
            <a:ext cx="6704162" cy="1107996"/>
          </a:xfrm>
          <a:prstGeom prst="rect">
            <a:avLst/>
          </a:prstGeom>
        </p:spPr>
        <p:txBody>
          <a:bodyPr wrap="square">
            <a:spAutoFit/>
          </a:bodyPr>
          <a:lstStyle/>
          <a:p>
            <a:r>
              <a:rPr lang="en-US" sz="2200" dirty="0">
                <a:solidFill>
                  <a:srgbClr val="404040"/>
                </a:solidFill>
              </a:rPr>
              <a:t>This image is composed of 300 short 13-second exposures taken within 70 minutes from </a:t>
            </a:r>
            <a:r>
              <a:rPr lang="en-US" sz="2200" dirty="0" err="1">
                <a:solidFill>
                  <a:srgbClr val="404040"/>
                </a:solidFill>
              </a:rPr>
              <a:t>Waldenburg</a:t>
            </a:r>
            <a:r>
              <a:rPr lang="en-US" sz="2200" dirty="0">
                <a:solidFill>
                  <a:srgbClr val="404040"/>
                </a:solidFill>
              </a:rPr>
              <a:t>, Germany, on 12 August 2018. </a:t>
            </a:r>
            <a:r>
              <a:rPr lang="en-US" sz="2200" dirty="0">
                <a:hlinkClick r:id="rId3"/>
              </a:rPr>
              <a:t>Source</a:t>
            </a:r>
            <a:endParaRPr lang="en-US" sz="2200" dirty="0">
              <a:solidFill>
                <a:srgbClr val="404040"/>
              </a:solidFill>
            </a:endParaRPr>
          </a:p>
        </p:txBody>
      </p:sp>
      <p:sp>
        <p:nvSpPr>
          <p:cNvPr id="7" name="TextBox 6"/>
          <p:cNvSpPr txBox="1"/>
          <p:nvPr/>
        </p:nvSpPr>
        <p:spPr>
          <a:xfrm>
            <a:off x="531155" y="712693"/>
            <a:ext cx="3462617" cy="4431983"/>
          </a:xfrm>
          <a:prstGeom prst="rect">
            <a:avLst/>
          </a:prstGeom>
          <a:noFill/>
        </p:spPr>
        <p:txBody>
          <a:bodyPr wrap="square" rtlCol="0">
            <a:spAutoFit/>
          </a:bodyPr>
          <a:lstStyle/>
          <a:p>
            <a:r>
              <a:rPr lang="en-US" sz="2800" b="1" dirty="0"/>
              <a:t>A minor problem in the past</a:t>
            </a:r>
          </a:p>
          <a:p>
            <a:endParaRPr lang="en-US" sz="2800" b="1" dirty="0"/>
          </a:p>
          <a:p>
            <a:r>
              <a:rPr lang="en-US" sz="2200" dirty="0"/>
              <a:t>Good news:</a:t>
            </a:r>
          </a:p>
          <a:p>
            <a:endParaRPr lang="en-US" sz="2200" dirty="0"/>
          </a:p>
          <a:p>
            <a:pPr marL="342900" indent="-342900">
              <a:buFont typeface="Arial" panose="020B0604020202020204" pitchFamily="34" charset="0"/>
              <a:buChar char="•"/>
            </a:pPr>
            <a:r>
              <a:rPr lang="en-US" sz="2200" dirty="0"/>
              <a:t>Only a  problem while satellites are above the horizon after dark</a:t>
            </a:r>
          </a:p>
          <a:p>
            <a:pPr marL="342900" indent="-342900">
              <a:buFont typeface="Arial" panose="020B0604020202020204" pitchFamily="34" charset="0"/>
              <a:buChar char="•"/>
            </a:pPr>
            <a:r>
              <a:rPr lang="en-US" sz="2200" dirty="0"/>
              <a:t>Previous video at low altitude</a:t>
            </a:r>
          </a:p>
          <a:p>
            <a:pPr marL="342900" indent="-342900">
              <a:buFont typeface="Arial" panose="020B0604020202020204" pitchFamily="34" charset="0"/>
              <a:buChar char="•"/>
            </a:pPr>
            <a:r>
              <a:rPr lang="en-US" sz="2200" dirty="0" err="1"/>
              <a:t>SpaceX</a:t>
            </a:r>
            <a:r>
              <a:rPr lang="en-US" sz="2200" dirty="0"/>
              <a:t> </a:t>
            </a:r>
            <a:r>
              <a:rPr lang="en-US" sz="2200" dirty="0">
                <a:hlinkClick r:id="rId4"/>
              </a:rPr>
              <a:t>working to minimize the problem</a:t>
            </a:r>
            <a:endParaRPr lang="en-US" sz="2200" dirty="0"/>
          </a:p>
        </p:txBody>
      </p:sp>
    </p:spTree>
    <p:extLst>
      <p:ext uri="{BB962C8B-B14F-4D97-AF65-F5344CB8AC3E}">
        <p14:creationId xmlns:p14="http://schemas.microsoft.com/office/powerpoint/2010/main" val="394646089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28134" y="1305492"/>
            <a:ext cx="4969295" cy="4969295"/>
          </a:xfrm>
          <a:prstGeom prst="rect">
            <a:avLst/>
          </a:prstGeom>
        </p:spPr>
      </p:pic>
      <p:sp>
        <p:nvSpPr>
          <p:cNvPr id="4" name="TextBox 3"/>
          <p:cNvSpPr txBox="1"/>
          <p:nvPr/>
        </p:nvSpPr>
        <p:spPr>
          <a:xfrm>
            <a:off x="987178" y="2512866"/>
            <a:ext cx="3287642" cy="2800767"/>
          </a:xfrm>
          <a:prstGeom prst="rect">
            <a:avLst/>
          </a:prstGeom>
          <a:noFill/>
        </p:spPr>
        <p:txBody>
          <a:bodyPr wrap="square" rtlCol="0">
            <a:spAutoFit/>
          </a:bodyPr>
          <a:lstStyle/>
          <a:p>
            <a:r>
              <a:rPr lang="en-US" sz="2200" dirty="0"/>
              <a:t>When you turn the water on and the 100-foot long hose is empty, how long does it take the water to come out the other end?</a:t>
            </a:r>
          </a:p>
          <a:p>
            <a:endParaRPr lang="en-US" sz="2200" dirty="0"/>
          </a:p>
          <a:p>
            <a:r>
              <a:rPr lang="en-US" sz="2200" dirty="0"/>
              <a:t>That would be the latency of the hose.</a:t>
            </a:r>
          </a:p>
        </p:txBody>
      </p:sp>
      <p:sp>
        <p:nvSpPr>
          <p:cNvPr id="5" name="TextBox 4"/>
          <p:cNvSpPr txBox="1"/>
          <p:nvPr/>
        </p:nvSpPr>
        <p:spPr>
          <a:xfrm>
            <a:off x="987178" y="805399"/>
            <a:ext cx="2640659" cy="800219"/>
          </a:xfrm>
          <a:prstGeom prst="rect">
            <a:avLst/>
          </a:prstGeom>
          <a:noFill/>
        </p:spPr>
        <p:txBody>
          <a:bodyPr wrap="none" rtlCol="0">
            <a:spAutoFit/>
          </a:bodyPr>
          <a:lstStyle/>
          <a:p>
            <a:r>
              <a:rPr lang="en-US" sz="2800" b="1" dirty="0"/>
              <a:t>What is latency?</a:t>
            </a:r>
          </a:p>
          <a:p>
            <a:r>
              <a:rPr lang="en-US" dirty="0"/>
              <a:t>  </a:t>
            </a:r>
          </a:p>
        </p:txBody>
      </p:sp>
    </p:spTree>
    <p:extLst>
      <p:ext uri="{BB962C8B-B14F-4D97-AF65-F5344CB8AC3E}">
        <p14:creationId xmlns:p14="http://schemas.microsoft.com/office/powerpoint/2010/main" val="175020504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27049" y="525043"/>
            <a:ext cx="7073267" cy="5191431"/>
          </a:xfrm>
          <a:prstGeom prst="rect">
            <a:avLst/>
          </a:prstGeom>
        </p:spPr>
      </p:pic>
      <p:sp>
        <p:nvSpPr>
          <p:cNvPr id="4" name="TextBox 3"/>
          <p:cNvSpPr txBox="1"/>
          <p:nvPr/>
        </p:nvSpPr>
        <p:spPr>
          <a:xfrm>
            <a:off x="987178" y="805399"/>
            <a:ext cx="2640659" cy="800219"/>
          </a:xfrm>
          <a:prstGeom prst="rect">
            <a:avLst/>
          </a:prstGeom>
          <a:noFill/>
        </p:spPr>
        <p:txBody>
          <a:bodyPr wrap="none" rtlCol="0">
            <a:spAutoFit/>
          </a:bodyPr>
          <a:lstStyle/>
          <a:p>
            <a:r>
              <a:rPr lang="en-US" sz="2800" b="1" dirty="0"/>
              <a:t>What is latency?</a:t>
            </a:r>
          </a:p>
          <a:p>
            <a:r>
              <a:rPr lang="en-US" dirty="0"/>
              <a:t>  </a:t>
            </a:r>
          </a:p>
        </p:txBody>
      </p:sp>
      <p:sp>
        <p:nvSpPr>
          <p:cNvPr id="5" name="TextBox 4"/>
          <p:cNvSpPr txBox="1"/>
          <p:nvPr/>
        </p:nvSpPr>
        <p:spPr>
          <a:xfrm>
            <a:off x="987178" y="2517331"/>
            <a:ext cx="2930299" cy="2123658"/>
          </a:xfrm>
          <a:prstGeom prst="rect">
            <a:avLst/>
          </a:prstGeom>
          <a:noFill/>
        </p:spPr>
        <p:txBody>
          <a:bodyPr wrap="square" rtlCol="0">
            <a:spAutoFit/>
          </a:bodyPr>
          <a:lstStyle/>
          <a:p>
            <a:r>
              <a:rPr lang="en-US" sz="2200" dirty="0"/>
              <a:t>How long would it take if the hose were a thousand feet long? A million? A billion?</a:t>
            </a:r>
          </a:p>
          <a:p>
            <a:endParaRPr lang="en-US" sz="2200" dirty="0"/>
          </a:p>
          <a:p>
            <a:r>
              <a:rPr lang="en-US" sz="2200" dirty="0"/>
              <a:t>A lot longer.</a:t>
            </a:r>
          </a:p>
        </p:txBody>
      </p:sp>
    </p:spTree>
    <p:extLst>
      <p:ext uri="{BB962C8B-B14F-4D97-AF65-F5344CB8AC3E}">
        <p14:creationId xmlns:p14="http://schemas.microsoft.com/office/powerpoint/2010/main" val="42961805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127883" y="2274838"/>
            <a:ext cx="443115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We are reminded of the story of the young mathematician </a:t>
            </a:r>
            <a:r>
              <a:rPr kumimoji="0" lang="en-GB" altLang="en-US"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Srinivasa</a:t>
            </a:r>
            <a:r>
              <a:rPr kumimoji="0" lang="en-GB"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GB" altLang="en-US"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Ramanujan</a:t>
            </a:r>
            <a:r>
              <a:rPr kumimoji="0" lang="en-GB"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who rose to fame and after writing Professor G.H. Hardy at Cambridge from his village in Southern India, </a:t>
            </a:r>
            <a:r>
              <a:rPr kumimoji="0" lang="en-GB"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hlinkClick r:id="rId2"/>
              </a:rPr>
              <a:t>http://s cienceworld.wolfram.com/biography/Ramanujan.html</a:t>
            </a:r>
            <a:r>
              <a:rPr kumimoji="0" lang="en-GB"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endParaRPr kumimoji="0" lang="en-GB"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0062339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54040" y="1146155"/>
            <a:ext cx="6096000" cy="1692771"/>
          </a:xfrm>
          <a:prstGeom prst="rect">
            <a:avLst/>
          </a:prstGeom>
        </p:spPr>
        <p:txBody>
          <a:bodyPr>
            <a:spAutoFit/>
          </a:bodyPr>
          <a:lstStyle/>
          <a:p>
            <a:r>
              <a:rPr lang="en-US" sz="2800" b="1" dirty="0">
                <a:solidFill>
                  <a:srgbClr val="000000"/>
                </a:solidFill>
                <a:latin typeface="LabGrotesque"/>
              </a:rPr>
              <a:t>How 4 Chinese Hackers Allegedly Took Down Equifax</a:t>
            </a:r>
          </a:p>
          <a:p>
            <a:r>
              <a:rPr lang="en-US" sz="2400" dirty="0">
                <a:solidFill>
                  <a:srgbClr val="000000"/>
                </a:solidFill>
                <a:latin typeface="LabGrotesque"/>
                <a:hlinkClick r:id="rId2"/>
              </a:rPr>
              <a:t>Scary article</a:t>
            </a:r>
            <a:br>
              <a:rPr lang="en-US" sz="2400" dirty="0">
                <a:solidFill>
                  <a:srgbClr val="FFFFFF"/>
                </a:solidFill>
                <a:latin typeface="BreveText"/>
              </a:rPr>
            </a:br>
            <a:endParaRPr lang="en-US" sz="2400" dirty="0"/>
          </a:p>
        </p:txBody>
      </p:sp>
    </p:spTree>
    <p:extLst>
      <p:ext uri="{BB962C8B-B14F-4D97-AF65-F5344CB8AC3E}">
        <p14:creationId xmlns:p14="http://schemas.microsoft.com/office/powerpoint/2010/main" val="203749131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16703" y="2087062"/>
            <a:ext cx="3897990" cy="369332"/>
          </a:xfrm>
          <a:prstGeom prst="rect">
            <a:avLst/>
          </a:prstGeom>
          <a:noFill/>
        </p:spPr>
        <p:txBody>
          <a:bodyPr wrap="none" rtlCol="0">
            <a:spAutoFit/>
          </a:bodyPr>
          <a:lstStyle/>
          <a:p>
            <a:r>
              <a:rPr lang="en-US" dirty="0">
                <a:hlinkClick r:id="rId2"/>
              </a:rPr>
              <a:t>Cisco Visual Networking Index database</a:t>
            </a:r>
            <a:endParaRPr lang="en-US" dirty="0"/>
          </a:p>
        </p:txBody>
      </p:sp>
      <p:sp>
        <p:nvSpPr>
          <p:cNvPr id="4" name="Rectangle 3"/>
          <p:cNvSpPr/>
          <p:nvPr/>
        </p:nvSpPr>
        <p:spPr>
          <a:xfrm>
            <a:off x="4216703" y="3326884"/>
            <a:ext cx="4037387" cy="369332"/>
          </a:xfrm>
          <a:prstGeom prst="rect">
            <a:avLst/>
          </a:prstGeom>
        </p:spPr>
        <p:txBody>
          <a:bodyPr wrap="none">
            <a:spAutoFit/>
          </a:bodyPr>
          <a:lstStyle/>
          <a:p>
            <a:r>
              <a:rPr lang="en-US" dirty="0">
                <a:hlinkClick r:id="rId3"/>
              </a:rPr>
              <a:t>Ericsson Mobility Report November 2018</a:t>
            </a:r>
            <a:endParaRPr lang="en-US" dirty="0"/>
          </a:p>
        </p:txBody>
      </p:sp>
    </p:spTree>
    <p:extLst>
      <p:ext uri="{BB962C8B-B14F-4D97-AF65-F5344CB8AC3E}">
        <p14:creationId xmlns:p14="http://schemas.microsoft.com/office/powerpoint/2010/main" val="75601545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46353" y="5845238"/>
            <a:ext cx="1246821" cy="461665"/>
          </a:xfrm>
          <a:prstGeom prst="rect">
            <a:avLst/>
          </a:prstGeom>
        </p:spPr>
        <p:txBody>
          <a:bodyPr wrap="square">
            <a:spAutoFit/>
          </a:bodyPr>
          <a:lstStyle/>
          <a:p>
            <a:pPr algn="r"/>
            <a:r>
              <a:rPr lang="en-US" sz="2400" dirty="0">
                <a:hlinkClick r:id="rId3"/>
              </a:rPr>
              <a:t>Source</a:t>
            </a:r>
            <a:endParaRPr lang="en-US" sz="2400" dirty="0"/>
          </a:p>
        </p:txBody>
      </p:sp>
      <p:pic>
        <p:nvPicPr>
          <p:cNvPr id="5" name="Picture 4"/>
          <p:cNvPicPr>
            <a:picLocks noChangeAspect="1"/>
          </p:cNvPicPr>
          <p:nvPr/>
        </p:nvPicPr>
        <p:blipFill>
          <a:blip r:embed="rId4"/>
          <a:stretch>
            <a:fillRect/>
          </a:stretch>
        </p:blipFill>
        <p:spPr>
          <a:xfrm>
            <a:off x="5072017" y="841662"/>
            <a:ext cx="6521157" cy="4982795"/>
          </a:xfrm>
          <a:prstGeom prst="rect">
            <a:avLst/>
          </a:prstGeom>
          <a:ln>
            <a:solidFill>
              <a:schemeClr val="tx1"/>
            </a:solidFill>
          </a:ln>
        </p:spPr>
      </p:pic>
      <p:sp>
        <p:nvSpPr>
          <p:cNvPr id="3" name="TextBox 2"/>
          <p:cNvSpPr txBox="1"/>
          <p:nvPr/>
        </p:nvSpPr>
        <p:spPr>
          <a:xfrm>
            <a:off x="498764" y="841662"/>
            <a:ext cx="4114800" cy="1015663"/>
          </a:xfrm>
          <a:prstGeom prst="rect">
            <a:avLst/>
          </a:prstGeom>
          <a:noFill/>
        </p:spPr>
        <p:txBody>
          <a:bodyPr wrap="square" rtlCol="0">
            <a:spAutoFit/>
          </a:bodyPr>
          <a:lstStyle/>
          <a:p>
            <a:r>
              <a:rPr lang="en-US" sz="3200" b="1" dirty="0"/>
              <a:t>Multi-Layer integration</a:t>
            </a:r>
          </a:p>
          <a:p>
            <a:endParaRPr lang="en-US" sz="2800" dirty="0"/>
          </a:p>
        </p:txBody>
      </p:sp>
      <p:sp>
        <p:nvSpPr>
          <p:cNvPr id="4" name="TextBox 3"/>
          <p:cNvSpPr txBox="1"/>
          <p:nvPr/>
        </p:nvSpPr>
        <p:spPr>
          <a:xfrm>
            <a:off x="498764" y="1690254"/>
            <a:ext cx="3859132" cy="4154984"/>
          </a:xfrm>
          <a:prstGeom prst="rect">
            <a:avLst/>
          </a:prstGeom>
          <a:noFill/>
        </p:spPr>
        <p:txBody>
          <a:bodyPr wrap="square" rtlCol="0">
            <a:spAutoFit/>
          </a:bodyPr>
          <a:lstStyle/>
          <a:p>
            <a:r>
              <a:rPr lang="en-US" sz="2400" dirty="0"/>
              <a:t>An integrated Internet with terrestrial, atmospheric, LEO, MEO, GEO and deep-space layers</a:t>
            </a:r>
          </a:p>
          <a:p>
            <a:pPr marL="285750" indent="-285750">
              <a:buFont typeface="Arial" panose="020B0604020202020204" pitchFamily="34" charset="0"/>
              <a:buChar char="•"/>
            </a:pPr>
            <a:r>
              <a:rPr lang="en-US" sz="2400" dirty="0"/>
              <a:t>SES MEO/GEO integration</a:t>
            </a:r>
          </a:p>
          <a:p>
            <a:pPr marL="285750" indent="-285750">
              <a:buFont typeface="Arial" panose="020B0604020202020204" pitchFamily="34" charset="0"/>
              <a:buChar char="•"/>
            </a:pPr>
            <a:r>
              <a:rPr lang="en-US" sz="2400" dirty="0" err="1"/>
              <a:t>Telesat</a:t>
            </a:r>
            <a:r>
              <a:rPr lang="en-US" sz="2400" dirty="0"/>
              <a:t> using Google Loon software</a:t>
            </a:r>
          </a:p>
          <a:p>
            <a:pPr marL="285750" indent="-285750">
              <a:buFont typeface="Arial" panose="020B0604020202020204" pitchFamily="34" charset="0"/>
              <a:buChar char="•"/>
            </a:pPr>
            <a:r>
              <a:rPr lang="en-US" sz="2400" dirty="0"/>
              <a:t>Devising standards for 5G mobile-satellite integration</a:t>
            </a:r>
          </a:p>
          <a:p>
            <a:r>
              <a:rPr lang="en-US" sz="2400" dirty="0"/>
              <a:t>This is the start of an ongoing project for many years</a:t>
            </a:r>
          </a:p>
        </p:txBody>
      </p:sp>
    </p:spTree>
    <p:extLst>
      <p:ext uri="{BB962C8B-B14F-4D97-AF65-F5344CB8AC3E}">
        <p14:creationId xmlns:p14="http://schemas.microsoft.com/office/powerpoint/2010/main" val="578465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5554" y="813552"/>
            <a:ext cx="8920893" cy="4770537"/>
          </a:xfrm>
          <a:prstGeom prst="rect">
            <a:avLst/>
          </a:prstGeom>
          <a:noFill/>
        </p:spPr>
        <p:txBody>
          <a:bodyPr wrap="square" rtlCol="0">
            <a:spAutoFit/>
          </a:bodyPr>
          <a:lstStyle/>
          <a:p>
            <a:r>
              <a:rPr lang="en-US" sz="2400" b="1" dirty="0"/>
              <a:t>Quiz guidelines</a:t>
            </a:r>
          </a:p>
          <a:p>
            <a:endParaRPr lang="en-US" sz="2000" dirty="0"/>
          </a:p>
          <a:p>
            <a:pPr marL="285750" indent="-285750">
              <a:buFont typeface="Arial" panose="020B0604020202020204" pitchFamily="34" charset="0"/>
              <a:buChar char="•"/>
            </a:pPr>
            <a:r>
              <a:rPr lang="en-US" sz="2000" dirty="0"/>
              <a:t>Write clearly and use pen or dark pencil – if I can’t read it it’s wrong.</a:t>
            </a:r>
          </a:p>
          <a:p>
            <a:pPr marL="285750" indent="-285750">
              <a:buFont typeface="Arial" panose="020B0604020202020204" pitchFamily="34" charset="0"/>
              <a:buChar char="•"/>
            </a:pPr>
            <a:r>
              <a:rPr lang="en-US" sz="2000" dirty="0"/>
              <a:t>Print your name.</a:t>
            </a:r>
          </a:p>
          <a:p>
            <a:pPr marL="285750" indent="-285750">
              <a:buFont typeface="Arial" panose="020B0604020202020204" pitchFamily="34" charset="0"/>
              <a:buChar char="•"/>
            </a:pPr>
            <a:r>
              <a:rPr lang="en-US" sz="2000" dirty="0"/>
              <a:t>The quizzes are closed book – no notes or computers.</a:t>
            </a:r>
          </a:p>
          <a:p>
            <a:pPr marL="285750" indent="-285750">
              <a:buFont typeface="Arial" panose="020B0604020202020204" pitchFamily="34" charset="0"/>
              <a:buChar char="•"/>
            </a:pPr>
            <a:r>
              <a:rPr lang="en-US" sz="2000" dirty="0"/>
              <a:t>The purpose is self-diagnostic – if you do not know the answer, how do you plan to learn it?</a:t>
            </a:r>
          </a:p>
          <a:p>
            <a:pPr marL="285750" indent="-285750">
              <a:buFont typeface="Arial" panose="020B0604020202020204" pitchFamily="34" charset="0"/>
              <a:buChar char="•"/>
            </a:pPr>
            <a:r>
              <a:rPr lang="en-US" sz="2000" dirty="0"/>
              <a:t>If you do not know the answer, write “IDK” and don’t feel bad –</a:t>
            </a:r>
            <a:r>
              <a:rPr lang="en-US" sz="2000" dirty="0">
                <a:solidFill>
                  <a:srgbClr val="FF0000"/>
                </a:solidFill>
              </a:rPr>
              <a:t> </a:t>
            </a:r>
            <a:r>
              <a:rPr lang="en-US" sz="2000" i="1" dirty="0">
                <a:solidFill>
                  <a:srgbClr val="FF0000"/>
                </a:solidFill>
              </a:rPr>
              <a:t>it means you learned what you don’t know</a:t>
            </a:r>
            <a:r>
              <a:rPr lang="en-US" sz="2000" dirty="0">
                <a:solidFill>
                  <a:srgbClr val="FF0000"/>
                </a:solidFill>
              </a:rPr>
              <a:t> </a:t>
            </a:r>
            <a:r>
              <a:rPr lang="en-US" sz="2000" dirty="0"/>
              <a:t>– what you need to learn. Now, go learn it.</a:t>
            </a:r>
          </a:p>
          <a:p>
            <a:pPr marL="285750" indent="-285750">
              <a:buFont typeface="Arial" panose="020B0604020202020204" pitchFamily="34" charset="0"/>
              <a:buChar char="•"/>
            </a:pPr>
            <a:r>
              <a:rPr lang="en-US" sz="2000" dirty="0"/>
              <a:t>You don’t have to repeat the question – just number your answers.</a:t>
            </a:r>
          </a:p>
          <a:p>
            <a:pPr marL="285750" indent="-285750">
              <a:buFont typeface="Arial" panose="020B0604020202020204" pitchFamily="34" charset="0"/>
              <a:buChar char="•"/>
            </a:pPr>
            <a:r>
              <a:rPr lang="en-US" sz="2000" dirty="0"/>
              <a:t>I consider the quiz questions important so they might guide your study.</a:t>
            </a:r>
          </a:p>
          <a:p>
            <a:pPr marL="285750" indent="-285750">
              <a:buFont typeface="Arial" panose="020B0604020202020204" pitchFamily="34" charset="0"/>
              <a:buChar char="•"/>
            </a:pPr>
            <a:r>
              <a:rPr lang="en-US" sz="2000" dirty="0"/>
              <a:t>You can suggest quiz questions and I will use them if I agree that they are getting at something important.</a:t>
            </a:r>
          </a:p>
          <a:p>
            <a:pPr marL="285750" indent="-285750">
              <a:buFont typeface="Arial" panose="020B0604020202020204" pitchFamily="34" charset="0"/>
              <a:buChar char="•"/>
            </a:pPr>
            <a:r>
              <a:rPr lang="en-US" sz="2000" dirty="0"/>
              <a:t>(</a:t>
            </a:r>
            <a:r>
              <a:rPr lang="en-US" sz="2000" dirty="0">
                <a:solidFill>
                  <a:srgbClr val="FF0000"/>
                </a:solidFill>
              </a:rPr>
              <a:t>You can also suggest exam questions</a:t>
            </a:r>
            <a:r>
              <a:rPr lang="en-US" sz="2000" dirty="0"/>
              <a:t>).</a:t>
            </a:r>
          </a:p>
          <a:p>
            <a:endParaRPr lang="en-US" sz="2000" dirty="0"/>
          </a:p>
        </p:txBody>
      </p:sp>
    </p:spTree>
    <p:extLst>
      <p:ext uri="{BB962C8B-B14F-4D97-AF65-F5344CB8AC3E}">
        <p14:creationId xmlns:p14="http://schemas.microsoft.com/office/powerpoint/2010/main" val="60247259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01911" y="661108"/>
            <a:ext cx="6556612" cy="3257752"/>
          </a:xfrm>
          <a:prstGeom prst="rect">
            <a:avLst/>
          </a:prstGeom>
          <a:ln w="12700">
            <a:solidFill>
              <a:schemeClr val="tx1">
                <a:lumMod val="65000"/>
                <a:lumOff val="35000"/>
              </a:schemeClr>
            </a:solidFill>
          </a:ln>
        </p:spPr>
      </p:pic>
      <p:sp>
        <p:nvSpPr>
          <p:cNvPr id="5" name="Rectangle 4"/>
          <p:cNvSpPr/>
          <p:nvPr/>
        </p:nvSpPr>
        <p:spPr>
          <a:xfrm>
            <a:off x="5000930" y="3918860"/>
            <a:ext cx="3994107" cy="769441"/>
          </a:xfrm>
          <a:prstGeom prst="rect">
            <a:avLst/>
          </a:prstGeom>
        </p:spPr>
        <p:txBody>
          <a:bodyPr wrap="none">
            <a:spAutoFit/>
          </a:bodyPr>
          <a:lstStyle/>
          <a:p>
            <a:pPr marL="342900" indent="-342900" algn="r">
              <a:buFont typeface="Arial" panose="020B0604020202020204" pitchFamily="34" charset="0"/>
              <a:buChar char="•"/>
            </a:pPr>
            <a:r>
              <a:rPr lang="en-US" sz="2200" dirty="0">
                <a:hlinkClick r:id="rId4"/>
              </a:rPr>
              <a:t>Interactive version of this map</a:t>
            </a:r>
            <a:endParaRPr lang="en-US" sz="2200" dirty="0"/>
          </a:p>
          <a:p>
            <a:pPr marL="342900" indent="-342900" algn="r">
              <a:buFont typeface="Arial" panose="020B0604020202020204" pitchFamily="34" charset="0"/>
              <a:buChar char="•"/>
            </a:pPr>
            <a:r>
              <a:rPr lang="en-US" sz="2200" dirty="0">
                <a:hlinkClick r:id="rId5"/>
              </a:rPr>
              <a:t>Map with cable characteristics</a:t>
            </a:r>
            <a:endParaRPr lang="en-US" sz="2200" dirty="0"/>
          </a:p>
        </p:txBody>
      </p:sp>
      <p:sp>
        <p:nvSpPr>
          <p:cNvPr id="6" name="Rectangle 5"/>
          <p:cNvSpPr/>
          <p:nvPr/>
        </p:nvSpPr>
        <p:spPr>
          <a:xfrm>
            <a:off x="433136" y="2171031"/>
            <a:ext cx="3976008" cy="2462213"/>
          </a:xfrm>
          <a:prstGeom prst="rect">
            <a:avLst/>
          </a:prstGeom>
        </p:spPr>
        <p:txBody>
          <a:bodyPr wrap="square">
            <a:spAutoFit/>
          </a:bodyPr>
          <a:lstStyle/>
          <a:p>
            <a:r>
              <a:rPr lang="en-US" sz="2200" dirty="0">
                <a:solidFill>
                  <a:srgbClr val="000000"/>
                </a:solidFill>
              </a:rPr>
              <a:t> </a:t>
            </a:r>
            <a:r>
              <a:rPr lang="en-US" sz="2200" dirty="0">
                <a:solidFill>
                  <a:srgbClr val="000000"/>
                </a:solidFill>
                <a:hlinkClick r:id="rId6"/>
              </a:rPr>
              <a:t>FLAG</a:t>
            </a:r>
            <a:r>
              <a:rPr lang="en-US" sz="2200" dirty="0">
                <a:solidFill>
                  <a:srgbClr val="000000"/>
                </a:solidFill>
              </a:rPr>
              <a:t>: An in-depth look at the installation of the </a:t>
            </a:r>
            <a:r>
              <a:rPr lang="en-US" sz="2200" dirty="0" err="1">
                <a:solidFill>
                  <a:srgbClr val="000000"/>
                </a:solidFill>
              </a:rPr>
              <a:t>Fiberoptic</a:t>
            </a:r>
            <a:r>
              <a:rPr lang="en-US" sz="2200" dirty="0">
                <a:solidFill>
                  <a:srgbClr val="000000"/>
                </a:solidFill>
              </a:rPr>
              <a:t> Link Around the Globe.</a:t>
            </a:r>
          </a:p>
          <a:p>
            <a:endParaRPr lang="en-US" sz="2200" dirty="0">
              <a:solidFill>
                <a:srgbClr val="000000"/>
              </a:solidFill>
            </a:endParaRPr>
          </a:p>
          <a:p>
            <a:r>
              <a:rPr lang="en-US" sz="2200" dirty="0">
                <a:solidFill>
                  <a:srgbClr val="000000"/>
                </a:solidFill>
                <a:hlinkClick r:id="rId7"/>
              </a:rPr>
              <a:t>Video</a:t>
            </a:r>
            <a:r>
              <a:rPr lang="en-US" sz="2200" dirty="0">
                <a:solidFill>
                  <a:srgbClr val="000000"/>
                </a:solidFill>
              </a:rPr>
              <a:t> on the installation of the second trans-Atlantic undersea cable in 1959.</a:t>
            </a:r>
            <a:endParaRPr lang="en-US" sz="2200" dirty="0"/>
          </a:p>
        </p:txBody>
      </p:sp>
      <p:sp>
        <p:nvSpPr>
          <p:cNvPr id="9" name="TextBox 8"/>
          <p:cNvSpPr txBox="1"/>
          <p:nvPr/>
        </p:nvSpPr>
        <p:spPr>
          <a:xfrm>
            <a:off x="433136" y="661108"/>
            <a:ext cx="3282043" cy="1384995"/>
          </a:xfrm>
          <a:prstGeom prst="rect">
            <a:avLst/>
          </a:prstGeom>
          <a:noFill/>
        </p:spPr>
        <p:txBody>
          <a:bodyPr wrap="square" rtlCol="0">
            <a:spAutoFit/>
          </a:bodyPr>
          <a:lstStyle/>
          <a:p>
            <a:r>
              <a:rPr lang="en-US" sz="2800" b="1" dirty="0"/>
              <a:t>Undersea cables – the nervous system of the planet</a:t>
            </a:r>
            <a:r>
              <a:rPr lang="en-US" sz="2800" dirty="0"/>
              <a:t>*</a:t>
            </a:r>
          </a:p>
        </p:txBody>
      </p:sp>
      <p:sp>
        <p:nvSpPr>
          <p:cNvPr id="10" name="TextBox 9"/>
          <p:cNvSpPr txBox="1"/>
          <p:nvPr/>
        </p:nvSpPr>
        <p:spPr>
          <a:xfrm>
            <a:off x="433136" y="5604989"/>
            <a:ext cx="6112202" cy="769441"/>
          </a:xfrm>
          <a:prstGeom prst="rect">
            <a:avLst/>
          </a:prstGeom>
          <a:noFill/>
        </p:spPr>
        <p:txBody>
          <a:bodyPr wrap="square" rtlCol="0">
            <a:spAutoFit/>
          </a:bodyPr>
          <a:lstStyle/>
          <a:p>
            <a:r>
              <a:rPr lang="en-US" sz="2200" dirty="0"/>
              <a:t>* If the Internet is evolving into the nervous system of an intelligent planet, people are routers.</a:t>
            </a:r>
          </a:p>
        </p:txBody>
      </p:sp>
    </p:spTree>
    <p:extLst>
      <p:ext uri="{BB962C8B-B14F-4D97-AF65-F5344CB8AC3E}">
        <p14:creationId xmlns:p14="http://schemas.microsoft.com/office/powerpoint/2010/main" val="1005568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5537" y="739036"/>
            <a:ext cx="5254843" cy="5404981"/>
          </a:xfrm>
          <a:prstGeom prst="rect">
            <a:avLst/>
          </a:prstGeom>
        </p:spPr>
      </p:pic>
      <p:sp>
        <p:nvSpPr>
          <p:cNvPr id="3" name="TextBox 2"/>
          <p:cNvSpPr txBox="1"/>
          <p:nvPr/>
        </p:nvSpPr>
        <p:spPr>
          <a:xfrm>
            <a:off x="544883" y="1077238"/>
            <a:ext cx="4628366" cy="4524315"/>
          </a:xfrm>
          <a:prstGeom prst="rect">
            <a:avLst/>
          </a:prstGeom>
          <a:noFill/>
        </p:spPr>
        <p:txBody>
          <a:bodyPr wrap="square" rtlCol="0">
            <a:spAutoFit/>
          </a:bodyPr>
          <a:lstStyle/>
          <a:p>
            <a:r>
              <a:rPr lang="en-US" sz="2800" b="1" dirty="0"/>
              <a:t>OneWeb plans to launch 34 LEO Internet-service satellites tomorrow.</a:t>
            </a:r>
          </a:p>
          <a:p>
            <a:endParaRPr lang="en-US" sz="2800" dirty="0"/>
          </a:p>
          <a:p>
            <a:r>
              <a:rPr lang="en-US" sz="2200" b="1" dirty="0" err="1"/>
              <a:t>SpaceX</a:t>
            </a:r>
            <a:endParaRPr lang="en-US" sz="2200" b="1" dirty="0"/>
          </a:p>
          <a:p>
            <a:pPr marL="342900" indent="-342900">
              <a:buFont typeface="Arial" panose="020B0604020202020204" pitchFamily="34" charset="0"/>
              <a:buChar char="•"/>
            </a:pPr>
            <a:r>
              <a:rPr lang="en-US" sz="2200" dirty="0"/>
              <a:t>Goal: funding Mars settlement</a:t>
            </a:r>
          </a:p>
          <a:p>
            <a:pPr marL="342900" indent="-342900">
              <a:buFont typeface="Arial" panose="020B0604020202020204" pitchFamily="34" charset="0"/>
              <a:buChar char="•"/>
            </a:pPr>
            <a:r>
              <a:rPr lang="en-US" sz="2200" dirty="0"/>
              <a:t>Organization: vertically integrated </a:t>
            </a:r>
          </a:p>
          <a:p>
            <a:endParaRPr lang="en-US" sz="2200" dirty="0"/>
          </a:p>
          <a:p>
            <a:r>
              <a:rPr lang="en-US" sz="2200" b="1" dirty="0"/>
              <a:t>OneWeb </a:t>
            </a:r>
          </a:p>
          <a:p>
            <a:pPr marL="342900" indent="-342900">
              <a:buFont typeface="Arial" panose="020B0604020202020204" pitchFamily="34" charset="0"/>
              <a:buChar char="•"/>
            </a:pPr>
            <a:r>
              <a:rPr lang="en-US" sz="2200" dirty="0"/>
              <a:t>Goal: connecting the unconnected</a:t>
            </a:r>
          </a:p>
          <a:p>
            <a:pPr marL="342900" indent="-342900">
              <a:buFont typeface="Arial" panose="020B0604020202020204" pitchFamily="34" charset="0"/>
              <a:buChar char="•"/>
            </a:pPr>
            <a:r>
              <a:rPr lang="en-US" sz="2200" dirty="0"/>
              <a:t>Organization: working with partners and suppliers</a:t>
            </a:r>
          </a:p>
        </p:txBody>
      </p:sp>
    </p:spTree>
    <p:extLst>
      <p:ext uri="{BB962C8B-B14F-4D97-AF65-F5344CB8AC3E}">
        <p14:creationId xmlns:p14="http://schemas.microsoft.com/office/powerpoint/2010/main" val="3543373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9889" y="2119423"/>
            <a:ext cx="6464595" cy="954107"/>
          </a:xfrm>
          <a:prstGeom prst="rect">
            <a:avLst/>
          </a:prstGeom>
          <a:noFill/>
        </p:spPr>
        <p:txBody>
          <a:bodyPr wrap="square" rtlCol="0">
            <a:spAutoFit/>
          </a:bodyPr>
          <a:lstStyle/>
          <a:p>
            <a:r>
              <a:rPr lang="en-US" sz="2800" dirty="0"/>
              <a:t>My email address is </a:t>
            </a:r>
            <a:r>
              <a:rPr lang="en-US" sz="2800" dirty="0">
                <a:hlinkClick r:id="rId2"/>
              </a:rPr>
              <a:t>lpress@csudh.edu</a:t>
            </a:r>
            <a:r>
              <a:rPr lang="en-US" sz="2800" dirty="0"/>
              <a:t> – you can’t reach me through Blackboard.</a:t>
            </a:r>
          </a:p>
        </p:txBody>
      </p:sp>
    </p:spTree>
    <p:extLst>
      <p:ext uri="{BB962C8B-B14F-4D97-AF65-F5344CB8AC3E}">
        <p14:creationId xmlns:p14="http://schemas.microsoft.com/office/powerpoint/2010/main" val="1835274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49273" y="1484334"/>
            <a:ext cx="8322280" cy="4678471"/>
          </a:xfrm>
          <a:prstGeom prst="rect">
            <a:avLst/>
          </a:prstGeom>
        </p:spPr>
      </p:pic>
      <p:cxnSp>
        <p:nvCxnSpPr>
          <p:cNvPr id="4" name="Straight Arrow Connector 3"/>
          <p:cNvCxnSpPr/>
          <p:nvPr/>
        </p:nvCxnSpPr>
        <p:spPr>
          <a:xfrm flipH="1">
            <a:off x="7803715" y="1020871"/>
            <a:ext cx="1340285" cy="1258866"/>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803715" y="870559"/>
            <a:ext cx="713985" cy="106471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2356" y="1471808"/>
            <a:ext cx="1997901" cy="2677656"/>
          </a:xfrm>
          <a:prstGeom prst="rect">
            <a:avLst/>
          </a:prstGeom>
          <a:noFill/>
        </p:spPr>
        <p:txBody>
          <a:bodyPr wrap="square" rtlCol="0">
            <a:spAutoFit/>
          </a:bodyPr>
          <a:lstStyle/>
          <a:p>
            <a:r>
              <a:rPr lang="en-US" sz="2800" b="1" dirty="0"/>
              <a:t>A Russian rocket being launched from </a:t>
            </a:r>
            <a:r>
              <a:rPr lang="en-US" sz="2800" b="1" dirty="0" err="1"/>
              <a:t>Khazikstan</a:t>
            </a:r>
            <a:endParaRPr lang="en-US" sz="2800" b="1" dirty="0"/>
          </a:p>
        </p:txBody>
      </p:sp>
      <p:sp>
        <p:nvSpPr>
          <p:cNvPr id="9" name="TextBox 8"/>
          <p:cNvSpPr txBox="1"/>
          <p:nvPr/>
        </p:nvSpPr>
        <p:spPr>
          <a:xfrm>
            <a:off x="6914368" y="372328"/>
            <a:ext cx="3387209" cy="400110"/>
          </a:xfrm>
          <a:prstGeom prst="rect">
            <a:avLst/>
          </a:prstGeom>
          <a:noFill/>
        </p:spPr>
        <p:txBody>
          <a:bodyPr wrap="none" rtlCol="0">
            <a:spAutoFit/>
          </a:bodyPr>
          <a:lstStyle/>
          <a:p>
            <a:r>
              <a:rPr lang="en-US" sz="2000" dirty="0"/>
              <a:t>Satellites are inside the fairing.</a:t>
            </a:r>
          </a:p>
        </p:txBody>
      </p:sp>
      <p:cxnSp>
        <p:nvCxnSpPr>
          <p:cNvPr id="10" name="Straight Arrow Connector 9"/>
          <p:cNvCxnSpPr/>
          <p:nvPr/>
        </p:nvCxnSpPr>
        <p:spPr>
          <a:xfrm flipH="1">
            <a:off x="7897660" y="3051653"/>
            <a:ext cx="845507" cy="77974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007907" y="2576748"/>
            <a:ext cx="1583254" cy="400110"/>
          </a:xfrm>
          <a:prstGeom prst="rect">
            <a:avLst/>
          </a:prstGeom>
          <a:noFill/>
        </p:spPr>
        <p:txBody>
          <a:bodyPr wrap="none" rtlCol="0">
            <a:spAutoFit/>
          </a:bodyPr>
          <a:lstStyle/>
          <a:p>
            <a:r>
              <a:rPr lang="en-US" sz="2000" dirty="0"/>
              <a:t>Main booster</a:t>
            </a:r>
          </a:p>
        </p:txBody>
      </p:sp>
      <p:sp>
        <p:nvSpPr>
          <p:cNvPr id="12" name="TextBox 11"/>
          <p:cNvSpPr txBox="1"/>
          <p:nvPr/>
        </p:nvSpPr>
        <p:spPr>
          <a:xfrm>
            <a:off x="4711474" y="4658173"/>
            <a:ext cx="1384526" cy="707886"/>
          </a:xfrm>
          <a:prstGeom prst="rect">
            <a:avLst/>
          </a:prstGeom>
          <a:noFill/>
        </p:spPr>
        <p:txBody>
          <a:bodyPr wrap="square" rtlCol="0">
            <a:spAutoFit/>
          </a:bodyPr>
          <a:lstStyle/>
          <a:p>
            <a:r>
              <a:rPr lang="en-US" sz="2000" dirty="0"/>
              <a:t>Side boosters</a:t>
            </a:r>
          </a:p>
        </p:txBody>
      </p:sp>
      <p:cxnSp>
        <p:nvCxnSpPr>
          <p:cNvPr id="13" name="Straight Arrow Connector 12"/>
          <p:cNvCxnSpPr/>
          <p:nvPr/>
        </p:nvCxnSpPr>
        <p:spPr>
          <a:xfrm flipV="1">
            <a:off x="5730658" y="4919336"/>
            <a:ext cx="1592894" cy="270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32357" y="4827450"/>
            <a:ext cx="2467627" cy="830997"/>
          </a:xfrm>
          <a:prstGeom prst="rect">
            <a:avLst/>
          </a:prstGeom>
        </p:spPr>
        <p:txBody>
          <a:bodyPr wrap="square">
            <a:spAutoFit/>
          </a:bodyPr>
          <a:lstStyle/>
          <a:p>
            <a:r>
              <a:rPr lang="en-US" sz="2400" dirty="0">
                <a:hlinkClick r:id="rId4"/>
              </a:rPr>
              <a:t>Geek out – watch the launch</a:t>
            </a:r>
            <a:endParaRPr lang="en-US" sz="2400" dirty="0"/>
          </a:p>
        </p:txBody>
      </p:sp>
    </p:spTree>
    <p:extLst>
      <p:ext uri="{BB962C8B-B14F-4D97-AF65-F5344CB8AC3E}">
        <p14:creationId xmlns:p14="http://schemas.microsoft.com/office/powerpoint/2010/main" val="14817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60275" y="5303068"/>
            <a:ext cx="6096000" cy="400110"/>
          </a:xfrm>
          <a:prstGeom prst="rect">
            <a:avLst/>
          </a:prstGeom>
        </p:spPr>
        <p:txBody>
          <a:bodyPr>
            <a:spAutoFit/>
          </a:bodyPr>
          <a:lstStyle/>
          <a:p>
            <a:pPr algn="r"/>
            <a:r>
              <a:rPr lang="en-US" sz="2000" dirty="0">
                <a:hlinkClick r:id="rId3"/>
              </a:rPr>
              <a:t>International Telecommunication Union (ITU)</a:t>
            </a:r>
            <a:endParaRPr lang="en-US" sz="2200" dirty="0"/>
          </a:p>
        </p:txBody>
      </p:sp>
      <p:sp>
        <p:nvSpPr>
          <p:cNvPr id="6" name="Rectangle 5"/>
          <p:cNvSpPr/>
          <p:nvPr/>
        </p:nvSpPr>
        <p:spPr>
          <a:xfrm>
            <a:off x="474615" y="733587"/>
            <a:ext cx="3117669" cy="1384995"/>
          </a:xfrm>
          <a:prstGeom prst="rect">
            <a:avLst/>
          </a:prstGeom>
        </p:spPr>
        <p:txBody>
          <a:bodyPr wrap="square">
            <a:spAutoFit/>
          </a:bodyPr>
          <a:lstStyle/>
          <a:p>
            <a:r>
              <a:rPr lang="en-US" sz="2800" b="1" dirty="0"/>
              <a:t>Measuring digital development, 2019</a:t>
            </a:r>
          </a:p>
          <a:p>
            <a:endParaRPr lang="en-US" sz="2800" i="0" u="none" strike="noStrike" dirty="0">
              <a:effectLst/>
            </a:endParaRPr>
          </a:p>
        </p:txBody>
      </p:sp>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615" y="5542367"/>
            <a:ext cx="549396" cy="537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206891" y="5303068"/>
            <a:ext cx="2901377" cy="1015663"/>
          </a:xfrm>
          <a:prstGeom prst="rect">
            <a:avLst/>
          </a:prstGeom>
          <a:noFill/>
        </p:spPr>
        <p:txBody>
          <a:bodyPr wrap="square" rtlCol="0">
            <a:spAutoFit/>
          </a:bodyPr>
          <a:lstStyle/>
          <a:p>
            <a:r>
              <a:rPr lang="en-US" sz="2000" dirty="0"/>
              <a:t>What are 2G, 3G and LTE? Which do you have?</a:t>
            </a:r>
          </a:p>
          <a:p>
            <a:r>
              <a:rPr lang="en-US" sz="2000" dirty="0"/>
              <a:t>What is the ITU?</a:t>
            </a:r>
          </a:p>
        </p:txBody>
      </p:sp>
      <p:sp>
        <p:nvSpPr>
          <p:cNvPr id="10" name="Rectangle 9"/>
          <p:cNvSpPr/>
          <p:nvPr/>
        </p:nvSpPr>
        <p:spPr>
          <a:xfrm>
            <a:off x="474615" y="2207200"/>
            <a:ext cx="2976306" cy="2246769"/>
          </a:xfrm>
          <a:prstGeom prst="rect">
            <a:avLst/>
          </a:prstGeom>
        </p:spPr>
        <p:txBody>
          <a:bodyPr wrap="square">
            <a:spAutoFit/>
          </a:bodyPr>
          <a:lstStyle/>
          <a:p>
            <a:r>
              <a:rPr lang="en-US" sz="2000" dirty="0">
                <a:solidFill>
                  <a:srgbClr val="14171A"/>
                </a:solidFill>
                <a:latin typeface="system-ui"/>
              </a:rPr>
              <a:t>97 percent of the world population now lives within reach of a mobile cellular signal. </a:t>
            </a:r>
          </a:p>
          <a:p>
            <a:endParaRPr lang="en-US" sz="2000" dirty="0">
              <a:solidFill>
                <a:srgbClr val="14171A"/>
              </a:solidFill>
              <a:latin typeface="system-ui"/>
            </a:endParaRPr>
          </a:p>
          <a:p>
            <a:r>
              <a:rPr lang="en-US" sz="2000" dirty="0">
                <a:solidFill>
                  <a:srgbClr val="14171A"/>
                </a:solidFill>
                <a:latin typeface="system-ui"/>
              </a:rPr>
              <a:t>53.6 percent use the Internet.</a:t>
            </a:r>
            <a:endParaRPr lang="en-US" sz="2000" b="0" i="0" dirty="0">
              <a:solidFill>
                <a:srgbClr val="14171A"/>
              </a:solidFill>
              <a:effectLst/>
              <a:latin typeface="system-ui"/>
            </a:endParaRPr>
          </a:p>
        </p:txBody>
      </p:sp>
      <p:pic>
        <p:nvPicPr>
          <p:cNvPr id="11" name="Picture 10"/>
          <p:cNvPicPr>
            <a:picLocks noChangeAspect="1"/>
          </p:cNvPicPr>
          <p:nvPr/>
        </p:nvPicPr>
        <p:blipFill>
          <a:blip r:embed="rId5"/>
          <a:stretch>
            <a:fillRect/>
          </a:stretch>
        </p:blipFill>
        <p:spPr>
          <a:xfrm>
            <a:off x="4467497" y="830754"/>
            <a:ext cx="7316933" cy="4523436"/>
          </a:xfrm>
          <a:prstGeom prst="rect">
            <a:avLst/>
          </a:prstGeom>
        </p:spPr>
      </p:pic>
    </p:spTree>
    <p:extLst>
      <p:ext uri="{BB962C8B-B14F-4D97-AF65-F5344CB8AC3E}">
        <p14:creationId xmlns:p14="http://schemas.microsoft.com/office/powerpoint/2010/main" val="1949058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3380" y="923355"/>
            <a:ext cx="4782463" cy="523220"/>
          </a:xfrm>
          <a:prstGeom prst="rect">
            <a:avLst/>
          </a:prstGeom>
          <a:noFill/>
        </p:spPr>
        <p:txBody>
          <a:bodyPr wrap="none" rtlCol="0">
            <a:spAutoFit/>
          </a:bodyPr>
          <a:lstStyle/>
          <a:p>
            <a:r>
              <a:rPr lang="en-US" sz="2800" b="1" dirty="0"/>
              <a:t>Anonymous study habit survey</a:t>
            </a:r>
          </a:p>
        </p:txBody>
      </p:sp>
      <p:sp>
        <p:nvSpPr>
          <p:cNvPr id="3" name="TextBox 2"/>
          <p:cNvSpPr txBox="1"/>
          <p:nvPr/>
        </p:nvSpPr>
        <p:spPr>
          <a:xfrm>
            <a:off x="1523380" y="1802243"/>
            <a:ext cx="9113970" cy="4031873"/>
          </a:xfrm>
          <a:prstGeom prst="rect">
            <a:avLst/>
          </a:prstGeom>
          <a:noFill/>
        </p:spPr>
        <p:txBody>
          <a:bodyPr wrap="none" rtlCol="0">
            <a:spAutoFit/>
          </a:bodyPr>
          <a:lstStyle/>
          <a:p>
            <a:pPr marL="342900" indent="-342900">
              <a:buAutoNum type="arabicPeriod"/>
            </a:pPr>
            <a:r>
              <a:rPr lang="en-US" sz="2000" dirty="0"/>
              <a:t>Did you study the Course Overview presentation that I presented in the last class?</a:t>
            </a:r>
          </a:p>
          <a:p>
            <a:pPr marL="342900" indent="-342900">
              <a:buFont typeface="+mj-lt"/>
              <a:buAutoNum type="alphaUcPeriod"/>
            </a:pPr>
            <a:endParaRPr lang="en-US" sz="2000" dirty="0"/>
          </a:p>
          <a:p>
            <a:pPr marL="342900" indent="-342900">
              <a:buFont typeface="+mj-lt"/>
              <a:buAutoNum type="alphaUcPeriod"/>
            </a:pPr>
            <a:r>
              <a:rPr lang="en-US" sz="2000" dirty="0"/>
              <a:t>No </a:t>
            </a:r>
            <a:r>
              <a:rPr lang="en-US" sz="2000" dirty="0">
                <a:solidFill>
                  <a:srgbClr val="FF0000"/>
                </a:solidFill>
              </a:rPr>
              <a:t>5</a:t>
            </a:r>
          </a:p>
          <a:p>
            <a:pPr marL="342900" indent="-342900">
              <a:buFont typeface="+mj-lt"/>
              <a:buAutoNum type="alphaUcPeriod"/>
            </a:pPr>
            <a:r>
              <a:rPr lang="en-US" sz="2000" dirty="0"/>
              <a:t>Yes, but I only looked at the slides, not the notes on each slide. </a:t>
            </a:r>
            <a:r>
              <a:rPr lang="en-US" sz="2000" dirty="0">
                <a:solidFill>
                  <a:srgbClr val="FF0000"/>
                </a:solidFill>
              </a:rPr>
              <a:t>16</a:t>
            </a:r>
          </a:p>
          <a:p>
            <a:pPr marL="342900" indent="-342900">
              <a:buFont typeface="+mj-lt"/>
              <a:buAutoNum type="alphaUcPeriod"/>
            </a:pPr>
            <a:r>
              <a:rPr lang="en-US" sz="2000" dirty="0"/>
              <a:t>Yes, I read &amp; studied the notes on each slide as well as the slide itself. </a:t>
            </a:r>
          </a:p>
          <a:p>
            <a:pPr marL="342900" indent="-342900">
              <a:buFont typeface="+mj-lt"/>
              <a:buAutoNum type="alphaUcPeriod"/>
            </a:pPr>
            <a:r>
              <a:rPr lang="en-US" sz="2000" dirty="0"/>
              <a:t>Yes, and I stopped and thought about the questions marked with “stop sign” icons.</a:t>
            </a:r>
          </a:p>
          <a:p>
            <a:pPr marL="342900" indent="-342900">
              <a:buFont typeface="+mj-lt"/>
              <a:buAutoNum type="alphaUcPeriod"/>
            </a:pPr>
            <a:r>
              <a:rPr lang="en-US" sz="2000" dirty="0"/>
              <a:t>Both C and D</a:t>
            </a:r>
          </a:p>
          <a:p>
            <a:pPr marL="342900" indent="-342900">
              <a:buFont typeface="+mj-lt"/>
              <a:buAutoNum type="alphaUcPeriod"/>
            </a:pPr>
            <a:endParaRPr lang="en-US" sz="2000" dirty="0"/>
          </a:p>
          <a:p>
            <a:r>
              <a:rPr lang="en-US" sz="2000" dirty="0"/>
              <a:t>2. Did you watch the video of the talk by Peter </a:t>
            </a:r>
            <a:r>
              <a:rPr lang="en-US" sz="2000" dirty="0" err="1"/>
              <a:t>Norvig</a:t>
            </a:r>
            <a:r>
              <a:rPr lang="en-US" sz="2000" dirty="0"/>
              <a:t>? (yes/no) </a:t>
            </a:r>
            <a:r>
              <a:rPr lang="en-US" sz="2000" dirty="0">
                <a:solidFill>
                  <a:srgbClr val="FF0000"/>
                </a:solidFill>
              </a:rPr>
              <a:t>7/14</a:t>
            </a:r>
          </a:p>
          <a:p>
            <a:endParaRPr lang="en-US" sz="2000" dirty="0"/>
          </a:p>
          <a:p>
            <a:r>
              <a:rPr lang="en-US" sz="2000" dirty="0"/>
              <a:t>3. Did you take notes during our last class? (yes/no) </a:t>
            </a:r>
            <a:r>
              <a:rPr lang="en-US" sz="2000" dirty="0">
                <a:solidFill>
                  <a:srgbClr val="FF0000"/>
                </a:solidFill>
              </a:rPr>
              <a:t>10/11</a:t>
            </a:r>
          </a:p>
          <a:p>
            <a:endParaRPr lang="en-US" dirty="0"/>
          </a:p>
          <a:p>
            <a:endParaRPr lang="en-US" dirty="0"/>
          </a:p>
        </p:txBody>
      </p:sp>
    </p:spTree>
    <p:extLst>
      <p:ext uri="{BB962C8B-B14F-4D97-AF65-F5344CB8AC3E}">
        <p14:creationId xmlns:p14="http://schemas.microsoft.com/office/powerpoint/2010/main" val="777254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2.bp.blogspot.com/_kWn7nmpeutU/R_O1vYWTQbI/AAAAAAAAARE/MoAOsn6wVIY/s400/thats%2Ball%2Bfolks%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488" y="774118"/>
            <a:ext cx="4415027" cy="513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377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5900" y="545246"/>
            <a:ext cx="3780202" cy="1107996"/>
          </a:xfrm>
          <a:prstGeom prst="rect">
            <a:avLst/>
          </a:prstGeom>
          <a:noFill/>
        </p:spPr>
        <p:txBody>
          <a:bodyPr wrap="none" rtlCol="0">
            <a:spAutoFit/>
          </a:bodyPr>
          <a:lstStyle/>
          <a:p>
            <a:pPr algn="ctr"/>
            <a:r>
              <a:rPr lang="en-US" sz="6600" dirty="0"/>
              <a:t>Discussion</a:t>
            </a:r>
          </a:p>
        </p:txBody>
      </p:sp>
      <p:sp>
        <p:nvSpPr>
          <p:cNvPr id="3" name="TextBox 2"/>
          <p:cNvSpPr txBox="1"/>
          <p:nvPr/>
        </p:nvSpPr>
        <p:spPr>
          <a:xfrm>
            <a:off x="3677167" y="1992716"/>
            <a:ext cx="4837671" cy="1815882"/>
          </a:xfrm>
          <a:prstGeom prst="rect">
            <a:avLst/>
          </a:prstGeom>
          <a:noFill/>
        </p:spPr>
        <p:txBody>
          <a:bodyPr wrap="none" rtlCol="0">
            <a:spAutoFit/>
          </a:bodyPr>
          <a:lstStyle/>
          <a:p>
            <a:pPr algn="ctr"/>
            <a:r>
              <a:rPr lang="en-US" sz="2800" dirty="0"/>
              <a:t>Last week’s class</a:t>
            </a:r>
          </a:p>
          <a:p>
            <a:pPr algn="ctr"/>
            <a:r>
              <a:rPr lang="en-US" sz="2800" dirty="0"/>
              <a:t>Assignment feedback</a:t>
            </a:r>
          </a:p>
          <a:p>
            <a:pPr algn="ctr"/>
            <a:r>
              <a:rPr lang="en-US" sz="2800" dirty="0"/>
              <a:t>Current events</a:t>
            </a:r>
          </a:p>
          <a:p>
            <a:pPr algn="ctr"/>
            <a:r>
              <a:rPr lang="en-US" sz="2800" dirty="0"/>
              <a:t>Anonymous study-habit surveys</a:t>
            </a:r>
          </a:p>
        </p:txBody>
      </p:sp>
      <p:sp>
        <p:nvSpPr>
          <p:cNvPr id="4" name="TextBox 3"/>
          <p:cNvSpPr txBox="1"/>
          <p:nvPr/>
        </p:nvSpPr>
        <p:spPr>
          <a:xfrm>
            <a:off x="5381189" y="4055791"/>
            <a:ext cx="1429622" cy="584775"/>
          </a:xfrm>
          <a:prstGeom prst="rect">
            <a:avLst/>
          </a:prstGeom>
          <a:noFill/>
        </p:spPr>
        <p:txBody>
          <a:bodyPr wrap="none" rtlCol="0">
            <a:spAutoFit/>
          </a:bodyPr>
          <a:lstStyle/>
          <a:p>
            <a:pPr algn="ctr"/>
            <a:r>
              <a:rPr lang="en-US" sz="3200" dirty="0"/>
              <a:t>Week 4</a:t>
            </a:r>
          </a:p>
        </p:txBody>
      </p:sp>
    </p:spTree>
    <p:extLst>
      <p:ext uri="{BB962C8B-B14F-4D97-AF65-F5344CB8AC3E}">
        <p14:creationId xmlns:p14="http://schemas.microsoft.com/office/powerpoint/2010/main" val="2870343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2" y="1586753"/>
            <a:ext cx="5089710" cy="2646878"/>
          </a:xfrm>
          <a:prstGeom prst="rect">
            <a:avLst/>
          </a:prstGeom>
          <a:noFill/>
        </p:spPr>
        <p:txBody>
          <a:bodyPr wrap="square" rtlCol="0">
            <a:spAutoFit/>
          </a:bodyPr>
          <a:lstStyle/>
          <a:p>
            <a:r>
              <a:rPr lang="en-US" sz="2800" b="1" dirty="0"/>
              <a:t>Who …</a:t>
            </a:r>
          </a:p>
          <a:p>
            <a:endParaRPr lang="en-US" dirty="0"/>
          </a:p>
          <a:p>
            <a:pPr marL="342900" indent="-342900">
              <a:buFont typeface="Arial" panose="020B0604020202020204" pitchFamily="34" charset="0"/>
              <a:buChar char="•"/>
            </a:pPr>
            <a:r>
              <a:rPr lang="en-US" sz="2400" dirty="0"/>
              <a:t>Asked about the Space Force?</a:t>
            </a:r>
          </a:p>
          <a:p>
            <a:pPr marL="342900" indent="-342900">
              <a:buFont typeface="Arial" panose="020B0604020202020204" pitchFamily="34" charset="0"/>
              <a:buChar char="•"/>
            </a:pPr>
            <a:r>
              <a:rPr lang="en-US" sz="2400" dirty="0"/>
              <a:t>Asked about Space debris?</a:t>
            </a:r>
          </a:p>
          <a:p>
            <a:pPr marL="342900" indent="-342900">
              <a:buFont typeface="Arial" panose="020B0604020202020204" pitchFamily="34" charset="0"/>
              <a:buChar char="•"/>
            </a:pPr>
            <a:r>
              <a:rPr lang="en-US" sz="2400" dirty="0"/>
              <a:t>Asked about the Survey Gizmo server after class last week?</a:t>
            </a:r>
          </a:p>
          <a:p>
            <a:endParaRPr lang="en-US" sz="2400" dirty="0"/>
          </a:p>
        </p:txBody>
      </p:sp>
    </p:spTree>
    <p:extLst>
      <p:ext uri="{BB962C8B-B14F-4D97-AF65-F5344CB8AC3E}">
        <p14:creationId xmlns:p14="http://schemas.microsoft.com/office/powerpoint/2010/main" val="2528739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79973" y="267940"/>
            <a:ext cx="1999882" cy="923330"/>
          </a:xfrm>
          <a:prstGeom prst="rect">
            <a:avLst/>
          </a:prstGeom>
          <a:noFill/>
        </p:spPr>
        <p:txBody>
          <a:bodyPr wrap="square" rtlCol="0">
            <a:spAutoFit/>
          </a:bodyPr>
          <a:lstStyle/>
          <a:p>
            <a:r>
              <a:rPr lang="en-US" dirty="0"/>
              <a:t>Storage devices: magnetic tape drives</a:t>
            </a:r>
          </a:p>
        </p:txBody>
      </p:sp>
      <p:pic>
        <p:nvPicPr>
          <p:cNvPr id="4" name="Picture 3"/>
          <p:cNvPicPr>
            <a:picLocks noChangeAspect="1"/>
          </p:cNvPicPr>
          <p:nvPr/>
        </p:nvPicPr>
        <p:blipFill>
          <a:blip r:embed="rId3"/>
          <a:stretch>
            <a:fillRect/>
          </a:stretch>
        </p:blipFill>
        <p:spPr>
          <a:xfrm>
            <a:off x="1264428" y="1523632"/>
            <a:ext cx="9781130" cy="3978449"/>
          </a:xfrm>
          <a:prstGeom prst="rect">
            <a:avLst/>
          </a:prstGeom>
        </p:spPr>
      </p:pic>
      <p:sp>
        <p:nvSpPr>
          <p:cNvPr id="5" name="TextBox 4"/>
          <p:cNvSpPr txBox="1"/>
          <p:nvPr/>
        </p:nvSpPr>
        <p:spPr>
          <a:xfrm>
            <a:off x="9954756" y="343255"/>
            <a:ext cx="1415845" cy="923330"/>
          </a:xfrm>
          <a:prstGeom prst="rect">
            <a:avLst/>
          </a:prstGeom>
          <a:noFill/>
        </p:spPr>
        <p:txBody>
          <a:bodyPr wrap="square" rtlCol="0">
            <a:spAutoFit/>
          </a:bodyPr>
          <a:lstStyle/>
          <a:p>
            <a:r>
              <a:rPr lang="en-US" dirty="0"/>
              <a:t>Output device: printer</a:t>
            </a:r>
          </a:p>
        </p:txBody>
      </p:sp>
      <p:sp>
        <p:nvSpPr>
          <p:cNvPr id="6" name="TextBox 5"/>
          <p:cNvSpPr txBox="1"/>
          <p:nvPr/>
        </p:nvSpPr>
        <p:spPr>
          <a:xfrm>
            <a:off x="456217" y="1580949"/>
            <a:ext cx="1616422" cy="646331"/>
          </a:xfrm>
          <a:prstGeom prst="rect">
            <a:avLst/>
          </a:prstGeom>
          <a:noFill/>
        </p:spPr>
        <p:txBody>
          <a:bodyPr wrap="square" rtlCol="0">
            <a:spAutoFit/>
          </a:bodyPr>
          <a:lstStyle/>
          <a:p>
            <a:r>
              <a:rPr lang="en-US" dirty="0"/>
              <a:t>Output device: card punch</a:t>
            </a:r>
          </a:p>
        </p:txBody>
      </p:sp>
      <p:sp>
        <p:nvSpPr>
          <p:cNvPr id="7" name="TextBox 6"/>
          <p:cNvSpPr txBox="1"/>
          <p:nvPr/>
        </p:nvSpPr>
        <p:spPr>
          <a:xfrm>
            <a:off x="2262261" y="343255"/>
            <a:ext cx="1616422" cy="646331"/>
          </a:xfrm>
          <a:prstGeom prst="rect">
            <a:avLst/>
          </a:prstGeom>
          <a:noFill/>
        </p:spPr>
        <p:txBody>
          <a:bodyPr wrap="square" rtlCol="0">
            <a:spAutoFit/>
          </a:bodyPr>
          <a:lstStyle/>
          <a:p>
            <a:r>
              <a:rPr lang="en-US" dirty="0"/>
              <a:t>Input device: card reader</a:t>
            </a:r>
          </a:p>
        </p:txBody>
      </p:sp>
      <p:sp>
        <p:nvSpPr>
          <p:cNvPr id="8" name="TextBox 7"/>
          <p:cNvSpPr txBox="1"/>
          <p:nvPr/>
        </p:nvSpPr>
        <p:spPr>
          <a:xfrm>
            <a:off x="6096000" y="265833"/>
            <a:ext cx="1616422" cy="646331"/>
          </a:xfrm>
          <a:prstGeom prst="rect">
            <a:avLst/>
          </a:prstGeom>
          <a:noFill/>
        </p:spPr>
        <p:txBody>
          <a:bodyPr wrap="square" rtlCol="0">
            <a:spAutoFit/>
          </a:bodyPr>
          <a:lstStyle/>
          <a:p>
            <a:r>
              <a:rPr lang="en-US" dirty="0"/>
              <a:t>Memory and CPU</a:t>
            </a:r>
          </a:p>
        </p:txBody>
      </p:sp>
      <p:sp>
        <p:nvSpPr>
          <p:cNvPr id="9" name="TextBox 8"/>
          <p:cNvSpPr txBox="1"/>
          <p:nvPr/>
        </p:nvSpPr>
        <p:spPr>
          <a:xfrm>
            <a:off x="3878683" y="5651884"/>
            <a:ext cx="2300747" cy="923330"/>
          </a:xfrm>
          <a:prstGeom prst="rect">
            <a:avLst/>
          </a:prstGeom>
          <a:noFill/>
        </p:spPr>
        <p:txBody>
          <a:bodyPr wrap="square" rtlCol="0">
            <a:spAutoFit/>
          </a:bodyPr>
          <a:lstStyle/>
          <a:p>
            <a:r>
              <a:rPr lang="en-US" dirty="0"/>
              <a:t>Operator’s console: keyboard (input)  and printer (output)</a:t>
            </a:r>
          </a:p>
        </p:txBody>
      </p:sp>
      <p:cxnSp>
        <p:nvCxnSpPr>
          <p:cNvPr id="15" name="Straight Arrow Connector 14"/>
          <p:cNvCxnSpPr/>
          <p:nvPr/>
        </p:nvCxnSpPr>
        <p:spPr>
          <a:xfrm>
            <a:off x="1084217" y="2323920"/>
            <a:ext cx="594360" cy="471531"/>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843349" y="1043539"/>
            <a:ext cx="28600" cy="1074821"/>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8862061" y="949193"/>
            <a:ext cx="17796" cy="668785"/>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752045" y="949135"/>
            <a:ext cx="27578" cy="1036419"/>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10350138" y="1373829"/>
            <a:ext cx="25584" cy="961492"/>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4950488" y="3429000"/>
            <a:ext cx="59093" cy="2220811"/>
          </a:xfrm>
          <a:prstGeom prst="straightConnector1">
            <a:avLst/>
          </a:prstGeom>
          <a:ln w="38100">
            <a:solidFill>
              <a:srgbClr val="FF0000"/>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8585777" y="5649811"/>
            <a:ext cx="3075644" cy="707886"/>
          </a:xfrm>
          <a:prstGeom prst="rect">
            <a:avLst/>
          </a:prstGeom>
          <a:noFill/>
        </p:spPr>
        <p:txBody>
          <a:bodyPr wrap="square" rtlCol="0">
            <a:spAutoFit/>
          </a:bodyPr>
          <a:lstStyle/>
          <a:p>
            <a:r>
              <a:rPr lang="en-US" sz="2000" b="1" dirty="0"/>
              <a:t>IBM 1401, 1959-1972, 12,000 sold or leased</a:t>
            </a:r>
          </a:p>
        </p:txBody>
      </p:sp>
    </p:spTree>
    <p:extLst>
      <p:ext uri="{BB962C8B-B14F-4D97-AF65-F5344CB8AC3E}">
        <p14:creationId xmlns:p14="http://schemas.microsoft.com/office/powerpoint/2010/main" val="3911708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028976" y="-44299"/>
            <a:ext cx="5692665" cy="1143000"/>
          </a:xfrm>
        </p:spPr>
        <p:txBody>
          <a:bodyPr>
            <a:normAutofit/>
          </a:bodyPr>
          <a:lstStyle/>
          <a:p>
            <a:pPr algn="l"/>
            <a:r>
              <a:rPr lang="en-US" sz="2800" b="1" dirty="0">
                <a:latin typeface="+mn-lt"/>
              </a:rPr>
              <a:t>Capacities (my laptop)</a:t>
            </a:r>
          </a:p>
        </p:txBody>
      </p:sp>
      <p:sp>
        <p:nvSpPr>
          <p:cNvPr id="70659" name="Rectangle 3"/>
          <p:cNvSpPr>
            <a:spLocks noChangeArrowheads="1"/>
          </p:cNvSpPr>
          <p:nvPr/>
        </p:nvSpPr>
        <p:spPr bwMode="auto">
          <a:xfrm>
            <a:off x="4336942" y="2514600"/>
            <a:ext cx="35052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Memory</a:t>
            </a:r>
          </a:p>
          <a:p>
            <a:pPr algn="ctr"/>
            <a:r>
              <a:rPr lang="en-US" sz="2000" dirty="0"/>
              <a:t>(programs and data)</a:t>
            </a:r>
          </a:p>
        </p:txBody>
      </p:sp>
      <p:sp>
        <p:nvSpPr>
          <p:cNvPr id="70660" name="Rectangle 4"/>
          <p:cNvSpPr>
            <a:spLocks noChangeArrowheads="1"/>
          </p:cNvSpPr>
          <p:nvPr/>
        </p:nvSpPr>
        <p:spPr bwMode="auto">
          <a:xfrm>
            <a:off x="4336942" y="990600"/>
            <a:ext cx="3505200" cy="914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CPU</a:t>
            </a:r>
          </a:p>
        </p:txBody>
      </p:sp>
      <p:sp>
        <p:nvSpPr>
          <p:cNvPr id="70662" name="Rectangle 6"/>
          <p:cNvSpPr>
            <a:spLocks noChangeArrowheads="1"/>
          </p:cNvSpPr>
          <p:nvPr/>
        </p:nvSpPr>
        <p:spPr bwMode="auto">
          <a:xfrm>
            <a:off x="4336942" y="4800600"/>
            <a:ext cx="35052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Storage devices</a:t>
            </a:r>
          </a:p>
          <a:p>
            <a:pPr algn="ctr"/>
            <a:r>
              <a:rPr lang="en-US" sz="2000" dirty="0"/>
              <a:t>(programs and data)</a:t>
            </a:r>
          </a:p>
        </p:txBody>
      </p:sp>
      <p:sp>
        <p:nvSpPr>
          <p:cNvPr id="70663" name="Rectangle 7"/>
          <p:cNvSpPr>
            <a:spLocks noChangeArrowheads="1"/>
          </p:cNvSpPr>
          <p:nvPr/>
        </p:nvSpPr>
        <p:spPr bwMode="auto">
          <a:xfrm>
            <a:off x="1898542" y="2514600"/>
            <a:ext cx="18288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Input</a:t>
            </a:r>
          </a:p>
          <a:p>
            <a:pPr algn="ctr"/>
            <a:r>
              <a:rPr lang="en-US" sz="2000" dirty="0"/>
              <a:t>devices</a:t>
            </a:r>
          </a:p>
        </p:txBody>
      </p:sp>
      <p:sp>
        <p:nvSpPr>
          <p:cNvPr id="70664" name="Rectangle 8"/>
          <p:cNvSpPr>
            <a:spLocks noChangeArrowheads="1"/>
          </p:cNvSpPr>
          <p:nvPr/>
        </p:nvSpPr>
        <p:spPr bwMode="auto">
          <a:xfrm>
            <a:off x="8451742" y="2514600"/>
            <a:ext cx="18288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Output</a:t>
            </a:r>
          </a:p>
          <a:p>
            <a:pPr algn="ctr"/>
            <a:r>
              <a:rPr lang="en-US" sz="2000" dirty="0"/>
              <a:t>devices</a:t>
            </a:r>
          </a:p>
        </p:txBody>
      </p:sp>
      <p:sp>
        <p:nvSpPr>
          <p:cNvPr id="70672" name="Line 16"/>
          <p:cNvSpPr>
            <a:spLocks noChangeShapeType="1"/>
          </p:cNvSpPr>
          <p:nvPr/>
        </p:nvSpPr>
        <p:spPr bwMode="auto">
          <a:xfrm>
            <a:off x="6089542" y="4191000"/>
            <a:ext cx="0" cy="609600"/>
          </a:xfrm>
          <a:prstGeom prst="line">
            <a:avLst/>
          </a:prstGeom>
          <a:noFill/>
          <a:ln w="508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0673" name="Line 17"/>
          <p:cNvSpPr>
            <a:spLocks noChangeShapeType="1"/>
          </p:cNvSpPr>
          <p:nvPr/>
        </p:nvSpPr>
        <p:spPr bwMode="auto">
          <a:xfrm>
            <a:off x="6089542" y="1905000"/>
            <a:ext cx="0" cy="609600"/>
          </a:xfrm>
          <a:prstGeom prst="line">
            <a:avLst/>
          </a:prstGeom>
          <a:noFill/>
          <a:ln w="508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0674" name="Line 18"/>
          <p:cNvSpPr>
            <a:spLocks noChangeShapeType="1"/>
          </p:cNvSpPr>
          <p:nvPr/>
        </p:nvSpPr>
        <p:spPr bwMode="auto">
          <a:xfrm>
            <a:off x="3727342" y="3352800"/>
            <a:ext cx="6096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0675" name="Line 19"/>
          <p:cNvSpPr>
            <a:spLocks noChangeShapeType="1"/>
          </p:cNvSpPr>
          <p:nvPr/>
        </p:nvSpPr>
        <p:spPr bwMode="auto">
          <a:xfrm>
            <a:off x="7842142" y="3352800"/>
            <a:ext cx="6096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1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77" y="5357439"/>
            <a:ext cx="579828" cy="57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03097" y="5245754"/>
            <a:ext cx="2049639" cy="769441"/>
          </a:xfrm>
          <a:prstGeom prst="rect">
            <a:avLst/>
          </a:prstGeom>
        </p:spPr>
        <p:txBody>
          <a:bodyPr wrap="square">
            <a:spAutoFit/>
          </a:bodyPr>
          <a:lstStyle/>
          <a:p>
            <a:r>
              <a:rPr lang="en-US" sz="2200" dirty="0"/>
              <a:t>What is a Byte? A is a </a:t>
            </a:r>
            <a:r>
              <a:rPr lang="en-US" sz="2200" dirty="0" err="1"/>
              <a:t>Gbyte</a:t>
            </a:r>
            <a:r>
              <a:rPr lang="en-US" sz="2200" dirty="0"/>
              <a:t>?</a:t>
            </a:r>
          </a:p>
        </p:txBody>
      </p:sp>
      <p:sp>
        <p:nvSpPr>
          <p:cNvPr id="18" name="TextBox 17"/>
          <p:cNvSpPr txBox="1"/>
          <p:nvPr/>
        </p:nvSpPr>
        <p:spPr>
          <a:xfrm>
            <a:off x="4331245" y="3617996"/>
            <a:ext cx="3545512" cy="430887"/>
          </a:xfrm>
          <a:prstGeom prst="rect">
            <a:avLst/>
          </a:prstGeom>
          <a:noFill/>
        </p:spPr>
        <p:txBody>
          <a:bodyPr wrap="square" rtlCol="0">
            <a:spAutoFit/>
          </a:bodyPr>
          <a:lstStyle/>
          <a:p>
            <a:pPr algn="ctr"/>
            <a:r>
              <a:rPr lang="en-US" sz="2200" dirty="0">
                <a:solidFill>
                  <a:srgbClr val="FF0000"/>
                </a:solidFill>
              </a:rPr>
              <a:t>16 </a:t>
            </a:r>
            <a:r>
              <a:rPr lang="en-US" sz="2200" dirty="0" err="1">
                <a:solidFill>
                  <a:srgbClr val="FF0000"/>
                </a:solidFill>
              </a:rPr>
              <a:t>GBytes</a:t>
            </a:r>
            <a:endParaRPr lang="en-US" sz="2200" dirty="0">
              <a:solidFill>
                <a:srgbClr val="FF0000"/>
              </a:solidFill>
            </a:endParaRPr>
          </a:p>
        </p:txBody>
      </p:sp>
      <p:sp>
        <p:nvSpPr>
          <p:cNvPr id="19" name="TextBox 18"/>
          <p:cNvSpPr txBox="1"/>
          <p:nvPr/>
        </p:nvSpPr>
        <p:spPr>
          <a:xfrm>
            <a:off x="4331245" y="5937267"/>
            <a:ext cx="3545512" cy="430887"/>
          </a:xfrm>
          <a:prstGeom prst="rect">
            <a:avLst/>
          </a:prstGeom>
          <a:noFill/>
        </p:spPr>
        <p:txBody>
          <a:bodyPr wrap="square" rtlCol="0">
            <a:spAutoFit/>
          </a:bodyPr>
          <a:lstStyle/>
          <a:p>
            <a:pPr algn="ctr"/>
            <a:r>
              <a:rPr lang="en-US" sz="2200">
                <a:solidFill>
                  <a:srgbClr val="FF0000"/>
                </a:solidFill>
              </a:rPr>
              <a:t>512 GBytes</a:t>
            </a:r>
            <a:endParaRPr lang="en-US" sz="2200" dirty="0">
              <a:solidFill>
                <a:srgbClr val="FF0000"/>
              </a:solidFill>
            </a:endParaRPr>
          </a:p>
        </p:txBody>
      </p:sp>
      <p:pic>
        <p:nvPicPr>
          <p:cNvPr id="20"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8245" y="5357439"/>
            <a:ext cx="579828" cy="57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9182365" y="5093355"/>
            <a:ext cx="2049639" cy="1107996"/>
          </a:xfrm>
          <a:prstGeom prst="rect">
            <a:avLst/>
          </a:prstGeom>
        </p:spPr>
        <p:txBody>
          <a:bodyPr wrap="square">
            <a:spAutoFit/>
          </a:bodyPr>
          <a:lstStyle/>
          <a:p>
            <a:r>
              <a:rPr lang="en-US" sz="2200" dirty="0"/>
              <a:t>What is the capacity of the Internet?</a:t>
            </a:r>
          </a:p>
        </p:txBody>
      </p:sp>
    </p:spTree>
    <p:extLst>
      <p:ext uri="{BB962C8B-B14F-4D97-AF65-F5344CB8AC3E}">
        <p14:creationId xmlns:p14="http://schemas.microsoft.com/office/powerpoint/2010/main" val="2158768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028977" y="-44299"/>
            <a:ext cx="9144000" cy="1143000"/>
          </a:xfrm>
        </p:spPr>
        <p:txBody>
          <a:bodyPr>
            <a:normAutofit/>
          </a:bodyPr>
          <a:lstStyle/>
          <a:p>
            <a:pPr algn="l"/>
            <a:r>
              <a:rPr lang="en-US" sz="2800" b="1" dirty="0">
                <a:latin typeface="+mn-lt"/>
              </a:rPr>
              <a:t>Typical data transfer rates</a:t>
            </a:r>
          </a:p>
        </p:txBody>
      </p:sp>
      <p:sp>
        <p:nvSpPr>
          <p:cNvPr id="70659" name="Rectangle 3"/>
          <p:cNvSpPr>
            <a:spLocks noChangeArrowheads="1"/>
          </p:cNvSpPr>
          <p:nvPr/>
        </p:nvSpPr>
        <p:spPr bwMode="auto">
          <a:xfrm>
            <a:off x="4336942" y="2514600"/>
            <a:ext cx="35052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Memory</a:t>
            </a:r>
          </a:p>
          <a:p>
            <a:pPr algn="ctr"/>
            <a:r>
              <a:rPr lang="en-US" sz="2000" dirty="0"/>
              <a:t>(programs and data)</a:t>
            </a:r>
          </a:p>
        </p:txBody>
      </p:sp>
      <p:sp>
        <p:nvSpPr>
          <p:cNvPr id="70660" name="Rectangle 4"/>
          <p:cNvSpPr>
            <a:spLocks noChangeArrowheads="1"/>
          </p:cNvSpPr>
          <p:nvPr/>
        </p:nvSpPr>
        <p:spPr bwMode="auto">
          <a:xfrm>
            <a:off x="4336942" y="990600"/>
            <a:ext cx="3505200" cy="914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CPU</a:t>
            </a:r>
          </a:p>
        </p:txBody>
      </p:sp>
      <p:sp>
        <p:nvSpPr>
          <p:cNvPr id="70662" name="Rectangle 6"/>
          <p:cNvSpPr>
            <a:spLocks noChangeArrowheads="1"/>
          </p:cNvSpPr>
          <p:nvPr/>
        </p:nvSpPr>
        <p:spPr bwMode="auto">
          <a:xfrm>
            <a:off x="4336942" y="4800600"/>
            <a:ext cx="35052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Storage devices</a:t>
            </a:r>
          </a:p>
          <a:p>
            <a:pPr algn="ctr"/>
            <a:r>
              <a:rPr lang="en-US" sz="2000" dirty="0"/>
              <a:t>(programs and data)</a:t>
            </a:r>
          </a:p>
        </p:txBody>
      </p:sp>
      <p:sp>
        <p:nvSpPr>
          <p:cNvPr id="70663" name="Rectangle 7"/>
          <p:cNvSpPr>
            <a:spLocks noChangeArrowheads="1"/>
          </p:cNvSpPr>
          <p:nvPr/>
        </p:nvSpPr>
        <p:spPr bwMode="auto">
          <a:xfrm>
            <a:off x="1898542" y="2514600"/>
            <a:ext cx="18288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Input</a:t>
            </a:r>
          </a:p>
          <a:p>
            <a:pPr algn="ctr"/>
            <a:r>
              <a:rPr lang="en-US" sz="2000" dirty="0"/>
              <a:t>devices</a:t>
            </a:r>
          </a:p>
        </p:txBody>
      </p:sp>
      <p:sp>
        <p:nvSpPr>
          <p:cNvPr id="70664" name="Rectangle 8"/>
          <p:cNvSpPr>
            <a:spLocks noChangeArrowheads="1"/>
          </p:cNvSpPr>
          <p:nvPr/>
        </p:nvSpPr>
        <p:spPr bwMode="auto">
          <a:xfrm>
            <a:off x="8451742" y="2514600"/>
            <a:ext cx="18288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Output</a:t>
            </a:r>
          </a:p>
          <a:p>
            <a:pPr algn="ctr"/>
            <a:r>
              <a:rPr lang="en-US" sz="2000" dirty="0"/>
              <a:t>devices</a:t>
            </a:r>
          </a:p>
        </p:txBody>
      </p:sp>
      <p:sp>
        <p:nvSpPr>
          <p:cNvPr id="70672" name="Line 16"/>
          <p:cNvSpPr>
            <a:spLocks noChangeShapeType="1"/>
          </p:cNvSpPr>
          <p:nvPr/>
        </p:nvSpPr>
        <p:spPr bwMode="auto">
          <a:xfrm>
            <a:off x="6089542" y="4191000"/>
            <a:ext cx="0" cy="609600"/>
          </a:xfrm>
          <a:prstGeom prst="line">
            <a:avLst/>
          </a:prstGeom>
          <a:noFill/>
          <a:ln w="508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0673" name="Line 17"/>
          <p:cNvSpPr>
            <a:spLocks noChangeShapeType="1"/>
          </p:cNvSpPr>
          <p:nvPr/>
        </p:nvSpPr>
        <p:spPr bwMode="auto">
          <a:xfrm>
            <a:off x="6089542" y="1905000"/>
            <a:ext cx="0" cy="609600"/>
          </a:xfrm>
          <a:prstGeom prst="line">
            <a:avLst/>
          </a:prstGeom>
          <a:noFill/>
          <a:ln w="508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0674" name="Line 18"/>
          <p:cNvSpPr>
            <a:spLocks noChangeShapeType="1"/>
          </p:cNvSpPr>
          <p:nvPr/>
        </p:nvSpPr>
        <p:spPr bwMode="auto">
          <a:xfrm>
            <a:off x="3727342" y="3352800"/>
            <a:ext cx="6096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0675" name="Line 19"/>
          <p:cNvSpPr>
            <a:spLocks noChangeShapeType="1"/>
          </p:cNvSpPr>
          <p:nvPr/>
        </p:nvSpPr>
        <p:spPr bwMode="auto">
          <a:xfrm>
            <a:off x="7842142" y="3352800"/>
            <a:ext cx="6096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 name="TextBox 1"/>
          <p:cNvSpPr txBox="1"/>
          <p:nvPr/>
        </p:nvSpPr>
        <p:spPr>
          <a:xfrm>
            <a:off x="6365404" y="2002274"/>
            <a:ext cx="4028276" cy="430887"/>
          </a:xfrm>
          <a:prstGeom prst="rect">
            <a:avLst/>
          </a:prstGeom>
          <a:noFill/>
        </p:spPr>
        <p:txBody>
          <a:bodyPr wrap="square" rtlCol="0">
            <a:spAutoFit/>
          </a:bodyPr>
          <a:lstStyle/>
          <a:p>
            <a:r>
              <a:rPr lang="en-US" sz="2200" dirty="0">
                <a:solidFill>
                  <a:srgbClr val="FF0000"/>
                </a:solidFill>
              </a:rPr>
              <a:t>About 13,000 </a:t>
            </a:r>
            <a:r>
              <a:rPr lang="en-US" sz="2200" dirty="0" err="1">
                <a:solidFill>
                  <a:srgbClr val="FF0000"/>
                </a:solidFill>
              </a:rPr>
              <a:t>Mbits</a:t>
            </a:r>
            <a:r>
              <a:rPr lang="en-US" sz="2200" dirty="0">
                <a:solidFill>
                  <a:srgbClr val="FF0000"/>
                </a:solidFill>
              </a:rPr>
              <a:t> per second </a:t>
            </a:r>
          </a:p>
        </p:txBody>
      </p:sp>
      <p:sp>
        <p:nvSpPr>
          <p:cNvPr id="13" name="TextBox 12"/>
          <p:cNvSpPr txBox="1"/>
          <p:nvPr/>
        </p:nvSpPr>
        <p:spPr>
          <a:xfrm>
            <a:off x="6365404" y="4291219"/>
            <a:ext cx="4188296" cy="430887"/>
          </a:xfrm>
          <a:prstGeom prst="rect">
            <a:avLst/>
          </a:prstGeom>
          <a:noFill/>
        </p:spPr>
        <p:txBody>
          <a:bodyPr wrap="square" rtlCol="0">
            <a:spAutoFit/>
          </a:bodyPr>
          <a:lstStyle/>
          <a:p>
            <a:r>
              <a:rPr lang="en-US" sz="2200" dirty="0">
                <a:solidFill>
                  <a:srgbClr val="FF0000"/>
                </a:solidFill>
              </a:rPr>
              <a:t>About 500 </a:t>
            </a:r>
            <a:r>
              <a:rPr lang="en-US" sz="2200" dirty="0" err="1">
                <a:solidFill>
                  <a:srgbClr val="FF0000"/>
                </a:solidFill>
              </a:rPr>
              <a:t>Mbits</a:t>
            </a:r>
            <a:r>
              <a:rPr lang="en-US" sz="2200" dirty="0">
                <a:solidFill>
                  <a:srgbClr val="FF0000"/>
                </a:solidFill>
              </a:rPr>
              <a:t> per second </a:t>
            </a:r>
          </a:p>
        </p:txBody>
      </p:sp>
      <p:pic>
        <p:nvPicPr>
          <p:cNvPr id="1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77" y="5357439"/>
            <a:ext cx="579828" cy="57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03097" y="5093355"/>
            <a:ext cx="2049639" cy="1107996"/>
          </a:xfrm>
          <a:prstGeom prst="rect">
            <a:avLst/>
          </a:prstGeom>
        </p:spPr>
        <p:txBody>
          <a:bodyPr wrap="square">
            <a:spAutoFit/>
          </a:bodyPr>
          <a:lstStyle/>
          <a:p>
            <a:r>
              <a:rPr lang="en-US" sz="2200" dirty="0"/>
              <a:t>What is the I/O device transfer rate?</a:t>
            </a:r>
          </a:p>
        </p:txBody>
      </p:sp>
      <p:pic>
        <p:nvPicPr>
          <p:cNvPr id="1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8245" y="5357439"/>
            <a:ext cx="579828" cy="57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9182365" y="5093355"/>
            <a:ext cx="2049639" cy="1107996"/>
          </a:xfrm>
          <a:prstGeom prst="rect">
            <a:avLst/>
          </a:prstGeom>
        </p:spPr>
        <p:txBody>
          <a:bodyPr wrap="square">
            <a:spAutoFit/>
          </a:bodyPr>
          <a:lstStyle/>
          <a:p>
            <a:r>
              <a:rPr lang="en-US" sz="2200" dirty="0"/>
              <a:t>What is transfer rate to and from the Internet?</a:t>
            </a:r>
          </a:p>
        </p:txBody>
      </p:sp>
      <p:pic>
        <p:nvPicPr>
          <p:cNvPr id="1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8245" y="1105893"/>
            <a:ext cx="579828" cy="57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9225231" y="1180677"/>
            <a:ext cx="2049639" cy="430887"/>
          </a:xfrm>
          <a:prstGeom prst="rect">
            <a:avLst/>
          </a:prstGeom>
        </p:spPr>
        <p:txBody>
          <a:bodyPr wrap="square">
            <a:spAutoFit/>
          </a:bodyPr>
          <a:lstStyle/>
          <a:p>
            <a:r>
              <a:rPr lang="en-US" sz="2200" dirty="0"/>
              <a:t>What are bits?</a:t>
            </a:r>
          </a:p>
        </p:txBody>
      </p:sp>
    </p:spTree>
    <p:extLst>
      <p:ext uri="{BB962C8B-B14F-4D97-AF65-F5344CB8AC3E}">
        <p14:creationId xmlns:p14="http://schemas.microsoft.com/office/powerpoint/2010/main" val="1317607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028977" y="-44299"/>
            <a:ext cx="9144000" cy="1143000"/>
          </a:xfrm>
        </p:spPr>
        <p:txBody>
          <a:bodyPr>
            <a:normAutofit/>
          </a:bodyPr>
          <a:lstStyle/>
          <a:p>
            <a:pPr algn="l"/>
            <a:r>
              <a:rPr lang="en-US" sz="2800" b="1" dirty="0">
                <a:latin typeface="+mn-lt"/>
              </a:rPr>
              <a:t>Typical data transfer rates</a:t>
            </a:r>
          </a:p>
        </p:txBody>
      </p:sp>
      <p:sp>
        <p:nvSpPr>
          <p:cNvPr id="70659" name="Rectangle 3"/>
          <p:cNvSpPr>
            <a:spLocks noChangeArrowheads="1"/>
          </p:cNvSpPr>
          <p:nvPr/>
        </p:nvSpPr>
        <p:spPr bwMode="auto">
          <a:xfrm>
            <a:off x="4336942" y="2514600"/>
            <a:ext cx="35052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Memory</a:t>
            </a:r>
          </a:p>
          <a:p>
            <a:pPr algn="ctr"/>
            <a:r>
              <a:rPr lang="en-US" sz="2000" dirty="0"/>
              <a:t>(programs and data)</a:t>
            </a:r>
          </a:p>
        </p:txBody>
      </p:sp>
      <p:sp>
        <p:nvSpPr>
          <p:cNvPr id="70660" name="Rectangle 4"/>
          <p:cNvSpPr>
            <a:spLocks noChangeArrowheads="1"/>
          </p:cNvSpPr>
          <p:nvPr/>
        </p:nvSpPr>
        <p:spPr bwMode="auto">
          <a:xfrm>
            <a:off x="4336942" y="990600"/>
            <a:ext cx="3505200" cy="914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CPU</a:t>
            </a:r>
          </a:p>
        </p:txBody>
      </p:sp>
      <p:sp>
        <p:nvSpPr>
          <p:cNvPr id="70662" name="Rectangle 6"/>
          <p:cNvSpPr>
            <a:spLocks noChangeArrowheads="1"/>
          </p:cNvSpPr>
          <p:nvPr/>
        </p:nvSpPr>
        <p:spPr bwMode="auto">
          <a:xfrm>
            <a:off x="4336942" y="4800600"/>
            <a:ext cx="35052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Storage devices</a:t>
            </a:r>
          </a:p>
          <a:p>
            <a:pPr algn="ctr"/>
            <a:r>
              <a:rPr lang="en-US" sz="2000" dirty="0"/>
              <a:t>(programs and data)</a:t>
            </a:r>
          </a:p>
        </p:txBody>
      </p:sp>
      <p:sp>
        <p:nvSpPr>
          <p:cNvPr id="70663" name="Rectangle 7"/>
          <p:cNvSpPr>
            <a:spLocks noChangeArrowheads="1"/>
          </p:cNvSpPr>
          <p:nvPr/>
        </p:nvSpPr>
        <p:spPr bwMode="auto">
          <a:xfrm>
            <a:off x="1898542" y="2514600"/>
            <a:ext cx="18288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Input</a:t>
            </a:r>
          </a:p>
          <a:p>
            <a:pPr algn="ctr"/>
            <a:r>
              <a:rPr lang="en-US" sz="2000" dirty="0"/>
              <a:t>devices</a:t>
            </a:r>
          </a:p>
        </p:txBody>
      </p:sp>
      <p:sp>
        <p:nvSpPr>
          <p:cNvPr id="70664" name="Rectangle 8"/>
          <p:cNvSpPr>
            <a:spLocks noChangeArrowheads="1"/>
          </p:cNvSpPr>
          <p:nvPr/>
        </p:nvSpPr>
        <p:spPr bwMode="auto">
          <a:xfrm>
            <a:off x="8451742" y="2514600"/>
            <a:ext cx="18288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Output</a:t>
            </a:r>
          </a:p>
          <a:p>
            <a:pPr algn="ctr"/>
            <a:r>
              <a:rPr lang="en-US" sz="2000" dirty="0"/>
              <a:t>devices</a:t>
            </a:r>
          </a:p>
        </p:txBody>
      </p:sp>
      <p:sp>
        <p:nvSpPr>
          <p:cNvPr id="70672" name="Line 16"/>
          <p:cNvSpPr>
            <a:spLocks noChangeShapeType="1"/>
          </p:cNvSpPr>
          <p:nvPr/>
        </p:nvSpPr>
        <p:spPr bwMode="auto">
          <a:xfrm>
            <a:off x="6089542" y="4191000"/>
            <a:ext cx="0" cy="609600"/>
          </a:xfrm>
          <a:prstGeom prst="line">
            <a:avLst/>
          </a:prstGeom>
          <a:noFill/>
          <a:ln w="508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0673" name="Line 17"/>
          <p:cNvSpPr>
            <a:spLocks noChangeShapeType="1"/>
          </p:cNvSpPr>
          <p:nvPr/>
        </p:nvSpPr>
        <p:spPr bwMode="auto">
          <a:xfrm>
            <a:off x="6089542" y="1905000"/>
            <a:ext cx="0" cy="609600"/>
          </a:xfrm>
          <a:prstGeom prst="line">
            <a:avLst/>
          </a:prstGeom>
          <a:noFill/>
          <a:ln w="508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0674" name="Line 18"/>
          <p:cNvSpPr>
            <a:spLocks noChangeShapeType="1"/>
          </p:cNvSpPr>
          <p:nvPr/>
        </p:nvSpPr>
        <p:spPr bwMode="auto">
          <a:xfrm>
            <a:off x="3727342" y="3352800"/>
            <a:ext cx="6096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0675" name="Line 19"/>
          <p:cNvSpPr>
            <a:spLocks noChangeShapeType="1"/>
          </p:cNvSpPr>
          <p:nvPr/>
        </p:nvSpPr>
        <p:spPr bwMode="auto">
          <a:xfrm>
            <a:off x="7842142" y="3352800"/>
            <a:ext cx="6096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 name="TextBox 1"/>
          <p:cNvSpPr txBox="1"/>
          <p:nvPr/>
        </p:nvSpPr>
        <p:spPr>
          <a:xfrm>
            <a:off x="6365404" y="2002274"/>
            <a:ext cx="5178896" cy="430887"/>
          </a:xfrm>
          <a:prstGeom prst="rect">
            <a:avLst/>
          </a:prstGeom>
          <a:noFill/>
        </p:spPr>
        <p:txBody>
          <a:bodyPr wrap="square" rtlCol="0">
            <a:spAutoFit/>
          </a:bodyPr>
          <a:lstStyle/>
          <a:p>
            <a:r>
              <a:rPr lang="en-US" sz="2200" dirty="0">
                <a:solidFill>
                  <a:srgbClr val="FF0000"/>
                </a:solidFill>
              </a:rPr>
              <a:t>Inconceivably fast – depends on </a:t>
            </a:r>
            <a:r>
              <a:rPr lang="en-US" sz="2200" dirty="0" err="1">
                <a:solidFill>
                  <a:srgbClr val="FF0000"/>
                </a:solidFill>
              </a:rPr>
              <a:t>technoolgy</a:t>
            </a:r>
            <a:endParaRPr lang="en-US" sz="2200" dirty="0">
              <a:solidFill>
                <a:srgbClr val="FF0000"/>
              </a:solidFill>
            </a:endParaRPr>
          </a:p>
        </p:txBody>
      </p:sp>
      <p:sp>
        <p:nvSpPr>
          <p:cNvPr id="13" name="TextBox 12"/>
          <p:cNvSpPr txBox="1"/>
          <p:nvPr/>
        </p:nvSpPr>
        <p:spPr>
          <a:xfrm>
            <a:off x="6365404" y="4291219"/>
            <a:ext cx="4866600" cy="430887"/>
          </a:xfrm>
          <a:prstGeom prst="rect">
            <a:avLst/>
          </a:prstGeom>
          <a:noFill/>
        </p:spPr>
        <p:txBody>
          <a:bodyPr wrap="square" rtlCol="0">
            <a:spAutoFit/>
          </a:bodyPr>
          <a:lstStyle/>
          <a:p>
            <a:r>
              <a:rPr lang="en-US" sz="2200" dirty="0">
                <a:solidFill>
                  <a:srgbClr val="FF0000"/>
                </a:solidFill>
              </a:rPr>
              <a:t>Very fast – depends upon technology</a:t>
            </a:r>
          </a:p>
        </p:txBody>
      </p:sp>
      <p:pic>
        <p:nvPicPr>
          <p:cNvPr id="1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77" y="5357439"/>
            <a:ext cx="579828" cy="57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03097" y="5093355"/>
            <a:ext cx="2049639" cy="1107996"/>
          </a:xfrm>
          <a:prstGeom prst="rect">
            <a:avLst/>
          </a:prstGeom>
        </p:spPr>
        <p:txBody>
          <a:bodyPr wrap="square">
            <a:spAutoFit/>
          </a:bodyPr>
          <a:lstStyle/>
          <a:p>
            <a:r>
              <a:rPr lang="en-US" sz="2200" dirty="0"/>
              <a:t>What is the I/O device transfer rate?</a:t>
            </a:r>
          </a:p>
        </p:txBody>
      </p:sp>
      <p:pic>
        <p:nvPicPr>
          <p:cNvPr id="1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8245" y="5357439"/>
            <a:ext cx="579828" cy="57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9182365" y="5093355"/>
            <a:ext cx="2049639" cy="1107996"/>
          </a:xfrm>
          <a:prstGeom prst="rect">
            <a:avLst/>
          </a:prstGeom>
        </p:spPr>
        <p:txBody>
          <a:bodyPr wrap="square">
            <a:spAutoFit/>
          </a:bodyPr>
          <a:lstStyle/>
          <a:p>
            <a:r>
              <a:rPr lang="en-US" sz="2200" dirty="0"/>
              <a:t>What is transfer rate to and from the Internet?</a:t>
            </a:r>
          </a:p>
        </p:txBody>
      </p:sp>
    </p:spTree>
    <p:extLst>
      <p:ext uri="{BB962C8B-B14F-4D97-AF65-F5344CB8AC3E}">
        <p14:creationId xmlns:p14="http://schemas.microsoft.com/office/powerpoint/2010/main" val="3873754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8337" y="2489506"/>
            <a:ext cx="4307181" cy="2629283"/>
          </a:xfrm>
          <a:prstGeom prst="rect">
            <a:avLst/>
          </a:prstGeom>
        </p:spPr>
      </p:pic>
      <p:sp>
        <p:nvSpPr>
          <p:cNvPr id="5" name="TextBox 4"/>
          <p:cNvSpPr txBox="1"/>
          <p:nvPr/>
        </p:nvSpPr>
        <p:spPr>
          <a:xfrm>
            <a:off x="588337" y="616681"/>
            <a:ext cx="7762061" cy="954107"/>
          </a:xfrm>
          <a:prstGeom prst="rect">
            <a:avLst/>
          </a:prstGeom>
          <a:noFill/>
        </p:spPr>
        <p:txBody>
          <a:bodyPr wrap="none" rtlCol="0">
            <a:spAutoFit/>
          </a:bodyPr>
          <a:lstStyle/>
          <a:p>
            <a:r>
              <a:rPr lang="en-US" sz="2800" b="1" dirty="0"/>
              <a:t>The Electronic Text portion of the class home page:</a:t>
            </a:r>
          </a:p>
          <a:p>
            <a:r>
              <a:rPr lang="en-US" sz="2800" dirty="0">
                <a:hlinkClick r:id="rId3"/>
              </a:rPr>
              <a:t>http://som.csudh.edu/fac/lpress/275/</a:t>
            </a:r>
            <a:endParaRPr lang="en-US" sz="2800" dirty="0"/>
          </a:p>
        </p:txBody>
      </p:sp>
      <p:sp>
        <p:nvSpPr>
          <p:cNvPr id="6" name="TextBox 5"/>
          <p:cNvSpPr txBox="1"/>
          <p:nvPr/>
        </p:nvSpPr>
        <p:spPr>
          <a:xfrm>
            <a:off x="5044379" y="2449771"/>
            <a:ext cx="6520696" cy="1292662"/>
          </a:xfrm>
          <a:prstGeom prst="rect">
            <a:avLst/>
          </a:prstGeom>
          <a:noFill/>
        </p:spPr>
        <p:txBody>
          <a:bodyPr wrap="none" rtlCol="0">
            <a:spAutoFit/>
          </a:bodyPr>
          <a:lstStyle/>
          <a:p>
            <a:r>
              <a:rPr lang="en-US" sz="2600" dirty="0">
                <a:solidFill>
                  <a:srgbClr val="FF0000"/>
                </a:solidFill>
              </a:rPr>
              <a:t>Presentations you should study </a:t>
            </a:r>
          </a:p>
          <a:p>
            <a:r>
              <a:rPr lang="en-US" sz="2600" dirty="0">
                <a:solidFill>
                  <a:srgbClr val="FF0000"/>
                </a:solidFill>
              </a:rPr>
              <a:t>Assignments with due dates</a:t>
            </a:r>
          </a:p>
          <a:p>
            <a:r>
              <a:rPr lang="en-US" sz="2600" dirty="0">
                <a:solidFill>
                  <a:srgbClr val="FF0000"/>
                </a:solidFill>
              </a:rPr>
              <a:t>Weekly discussion – feedback &amp; current events</a:t>
            </a:r>
          </a:p>
        </p:txBody>
      </p:sp>
      <p:sp>
        <p:nvSpPr>
          <p:cNvPr id="7" name="TextBox 6"/>
          <p:cNvSpPr txBox="1"/>
          <p:nvPr/>
        </p:nvSpPr>
        <p:spPr>
          <a:xfrm>
            <a:off x="5044379" y="3914632"/>
            <a:ext cx="6699270" cy="1292662"/>
          </a:xfrm>
          <a:prstGeom prst="rect">
            <a:avLst/>
          </a:prstGeom>
          <a:noFill/>
        </p:spPr>
        <p:txBody>
          <a:bodyPr wrap="none" rtlCol="0">
            <a:spAutoFit/>
          </a:bodyPr>
          <a:lstStyle/>
          <a:p>
            <a:r>
              <a:rPr lang="en-US" sz="2600" dirty="0">
                <a:solidFill>
                  <a:srgbClr val="FF0000"/>
                </a:solidFill>
              </a:rPr>
              <a:t>Organization of the topic modules &amp; assignment</a:t>
            </a:r>
          </a:p>
          <a:p>
            <a:r>
              <a:rPr lang="en-US" sz="2600" dirty="0">
                <a:solidFill>
                  <a:srgbClr val="FF0000"/>
                </a:solidFill>
              </a:rPr>
              <a:t>Many topic modules – only study those I assign</a:t>
            </a:r>
          </a:p>
          <a:p>
            <a:r>
              <a:rPr lang="en-US" sz="2600" dirty="0">
                <a:solidFill>
                  <a:srgbClr val="FF0000"/>
                </a:solidFill>
              </a:rPr>
              <a:t>Many assignments – only do those I assign</a:t>
            </a:r>
          </a:p>
        </p:txBody>
      </p:sp>
      <p:sp>
        <p:nvSpPr>
          <p:cNvPr id="8" name="TextBox 7"/>
          <p:cNvSpPr txBox="1"/>
          <p:nvPr/>
        </p:nvSpPr>
        <p:spPr>
          <a:xfrm>
            <a:off x="588337" y="5869172"/>
            <a:ext cx="6795578" cy="461665"/>
          </a:xfrm>
          <a:prstGeom prst="rect">
            <a:avLst/>
          </a:prstGeom>
          <a:noFill/>
        </p:spPr>
        <p:txBody>
          <a:bodyPr wrap="none" rtlCol="0">
            <a:spAutoFit/>
          </a:bodyPr>
          <a:lstStyle/>
          <a:p>
            <a:r>
              <a:rPr lang="en-US" sz="2400" dirty="0"/>
              <a:t>Question from </a:t>
            </a:r>
            <a:r>
              <a:rPr lang="en-US" sz="2400" dirty="0">
                <a:solidFill>
                  <a:srgbClr val="FF0000"/>
                </a:solidFill>
              </a:rPr>
              <a:t>Angelica Anaya </a:t>
            </a:r>
            <a:r>
              <a:rPr lang="en-US" sz="2400" dirty="0"/>
              <a:t>and </a:t>
            </a:r>
            <a:r>
              <a:rPr lang="en-US" sz="2400" dirty="0">
                <a:solidFill>
                  <a:srgbClr val="FF0000"/>
                </a:solidFill>
              </a:rPr>
              <a:t>Adam Maldonado</a:t>
            </a:r>
          </a:p>
        </p:txBody>
      </p:sp>
    </p:spTree>
    <p:extLst>
      <p:ext uri="{BB962C8B-B14F-4D97-AF65-F5344CB8AC3E}">
        <p14:creationId xmlns:p14="http://schemas.microsoft.com/office/powerpoint/2010/main" val="662437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887764" y="1271814"/>
          <a:ext cx="3399702" cy="3415555"/>
        </p:xfrm>
        <a:graphic>
          <a:graphicData uri="http://schemas.openxmlformats.org/drawingml/2006/table">
            <a:tbl>
              <a:tblPr/>
              <a:tblGrid>
                <a:gridCol w="644148">
                  <a:extLst>
                    <a:ext uri="{9D8B030D-6E8A-4147-A177-3AD203B41FA5}">
                      <a16:colId xmlns:a16="http://schemas.microsoft.com/office/drawing/2014/main" val="447060686"/>
                    </a:ext>
                  </a:extLst>
                </a:gridCol>
                <a:gridCol w="2041732">
                  <a:extLst>
                    <a:ext uri="{9D8B030D-6E8A-4147-A177-3AD203B41FA5}">
                      <a16:colId xmlns:a16="http://schemas.microsoft.com/office/drawing/2014/main" val="2923655609"/>
                    </a:ext>
                  </a:extLst>
                </a:gridCol>
                <a:gridCol w="713822">
                  <a:extLst>
                    <a:ext uri="{9D8B030D-6E8A-4147-A177-3AD203B41FA5}">
                      <a16:colId xmlns:a16="http://schemas.microsoft.com/office/drawing/2014/main" val="2880671072"/>
                    </a:ext>
                  </a:extLst>
                </a:gridCol>
              </a:tblGrid>
              <a:tr h="0">
                <a:tc>
                  <a:txBody>
                    <a:bodyPr/>
                    <a:lstStyle/>
                    <a:p>
                      <a:pPr algn="l" fontAlgn="b"/>
                      <a:r>
                        <a:rPr lang="en-US" sz="1800" b="1" i="0" u="none" strike="noStrike" dirty="0">
                          <a:solidFill>
                            <a:srgbClr val="000000"/>
                          </a:solidFill>
                          <a:effectLst/>
                          <a:latin typeface="Calibri" panose="020F0502020204030204" pitchFamily="34" charset="0"/>
                        </a:rPr>
                        <a:t>Rank</a:t>
                      </a:r>
                    </a:p>
                  </a:txBody>
                  <a:tcPr marL="4233" marR="4233" marT="4233"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panose="020F0502020204030204" pitchFamily="34" charset="0"/>
                        </a:rPr>
                        <a:t>Nation</a:t>
                      </a:r>
                    </a:p>
                  </a:txBody>
                  <a:tcPr marL="4233" marR="4233" marT="4233"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panose="020F0502020204030204" pitchFamily="34" charset="0"/>
                        </a:rPr>
                        <a:t>Speed</a:t>
                      </a:r>
                    </a:p>
                  </a:txBody>
                  <a:tcPr marL="4233" marR="4233" marT="4233" marB="0" anchor="b">
                    <a:lnL>
                      <a:noFill/>
                    </a:lnL>
                    <a:lnR>
                      <a:noFill/>
                    </a:lnR>
                    <a:lnT>
                      <a:noFill/>
                    </a:lnT>
                    <a:lnB>
                      <a:noFill/>
                    </a:lnB>
                  </a:tcPr>
                </a:tc>
                <a:extLst>
                  <a:ext uri="{0D108BD9-81ED-4DB2-BD59-A6C34878D82A}">
                    <a16:rowId xmlns:a16="http://schemas.microsoft.com/office/drawing/2014/main" val="3917376345"/>
                  </a:ext>
                </a:extLst>
              </a:tr>
              <a:tr h="285182">
                <a:tc>
                  <a:txBody>
                    <a:bodyPr/>
                    <a:lstStyle/>
                    <a:p>
                      <a:pPr algn="l" fontAlgn="b"/>
                      <a:r>
                        <a:rPr lang="en-US" sz="1800" b="0" i="0" u="none" strike="noStrike">
                          <a:solidFill>
                            <a:srgbClr val="000000"/>
                          </a:solidFill>
                          <a:effectLst/>
                          <a:latin typeface="Calibri" panose="020F0502020204030204" pitchFamily="34" charset="0"/>
                        </a:rPr>
                        <a:t>1</a:t>
                      </a:r>
                    </a:p>
                  </a:txBody>
                  <a:tcPr marL="4233" marR="4233" marT="423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South Korea</a:t>
                      </a:r>
                    </a:p>
                  </a:txBody>
                  <a:tcPr marL="4233" marR="4233" marT="4233"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103.18</a:t>
                      </a:r>
                    </a:p>
                  </a:txBody>
                  <a:tcPr marL="4233" marR="4233" marT="4233" marB="0" anchor="b">
                    <a:lnL>
                      <a:noFill/>
                    </a:lnL>
                    <a:lnR>
                      <a:noFill/>
                    </a:lnR>
                    <a:lnT>
                      <a:noFill/>
                    </a:lnT>
                    <a:lnB>
                      <a:noFill/>
                    </a:lnB>
                  </a:tcPr>
                </a:tc>
                <a:extLst>
                  <a:ext uri="{0D108BD9-81ED-4DB2-BD59-A6C34878D82A}">
                    <a16:rowId xmlns:a16="http://schemas.microsoft.com/office/drawing/2014/main" val="4184648826"/>
                  </a:ext>
                </a:extLst>
              </a:tr>
              <a:tr h="285182">
                <a:tc>
                  <a:txBody>
                    <a:bodyPr/>
                    <a:lstStyle/>
                    <a:p>
                      <a:pPr algn="l" fontAlgn="b"/>
                      <a:r>
                        <a:rPr lang="en-US" sz="1800" b="0" i="0" u="none" strike="noStrike">
                          <a:solidFill>
                            <a:srgbClr val="000000"/>
                          </a:solidFill>
                          <a:effectLst/>
                          <a:latin typeface="Calibri" panose="020F0502020204030204" pitchFamily="34" charset="0"/>
                        </a:rPr>
                        <a:t>2</a:t>
                      </a:r>
                    </a:p>
                  </a:txBody>
                  <a:tcPr marL="4233" marR="4233" marT="4233"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United Arab Emirates</a:t>
                      </a:r>
                    </a:p>
                  </a:txBody>
                  <a:tcPr marL="4233" marR="4233" marT="4233"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86.77</a:t>
                      </a:r>
                    </a:p>
                  </a:txBody>
                  <a:tcPr marL="4233" marR="4233" marT="4233" marB="0" anchor="b">
                    <a:lnL>
                      <a:noFill/>
                    </a:lnL>
                    <a:lnR>
                      <a:noFill/>
                    </a:lnR>
                    <a:lnT>
                      <a:noFill/>
                    </a:lnT>
                    <a:lnB>
                      <a:noFill/>
                    </a:lnB>
                  </a:tcPr>
                </a:tc>
                <a:extLst>
                  <a:ext uri="{0D108BD9-81ED-4DB2-BD59-A6C34878D82A}">
                    <a16:rowId xmlns:a16="http://schemas.microsoft.com/office/drawing/2014/main" val="2721901464"/>
                  </a:ext>
                </a:extLst>
              </a:tr>
              <a:tr h="285182">
                <a:tc>
                  <a:txBody>
                    <a:bodyPr/>
                    <a:lstStyle/>
                    <a:p>
                      <a:pPr algn="l" fontAlgn="b"/>
                      <a:r>
                        <a:rPr lang="en-US" sz="1800" b="0" i="0" u="none" strike="noStrike">
                          <a:solidFill>
                            <a:srgbClr val="000000"/>
                          </a:solidFill>
                          <a:effectLst/>
                          <a:latin typeface="Calibri" panose="020F0502020204030204" pitchFamily="34" charset="0"/>
                        </a:rPr>
                        <a:t>3</a:t>
                      </a:r>
                    </a:p>
                  </a:txBody>
                  <a:tcPr marL="4233" marR="4233" marT="423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Qatar</a:t>
                      </a:r>
                    </a:p>
                  </a:txBody>
                  <a:tcPr marL="4233" marR="4233" marT="4233"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79.21</a:t>
                      </a:r>
                    </a:p>
                  </a:txBody>
                  <a:tcPr marL="4233" marR="4233" marT="4233" marB="0" anchor="b">
                    <a:lnL>
                      <a:noFill/>
                    </a:lnL>
                    <a:lnR>
                      <a:noFill/>
                    </a:lnR>
                    <a:lnT>
                      <a:noFill/>
                    </a:lnT>
                    <a:lnB>
                      <a:noFill/>
                    </a:lnB>
                  </a:tcPr>
                </a:tc>
                <a:extLst>
                  <a:ext uri="{0D108BD9-81ED-4DB2-BD59-A6C34878D82A}">
                    <a16:rowId xmlns:a16="http://schemas.microsoft.com/office/drawing/2014/main" val="3477792719"/>
                  </a:ext>
                </a:extLst>
              </a:tr>
              <a:tr h="285182">
                <a:tc>
                  <a:txBody>
                    <a:bodyPr/>
                    <a:lstStyle/>
                    <a:p>
                      <a:pPr algn="l" fontAlgn="b"/>
                      <a:r>
                        <a:rPr lang="en-US" sz="1800" b="0" i="0" u="none" strike="noStrike">
                          <a:solidFill>
                            <a:srgbClr val="000000"/>
                          </a:solidFill>
                          <a:effectLst/>
                          <a:latin typeface="Calibri" panose="020F0502020204030204" pitchFamily="34" charset="0"/>
                        </a:rPr>
                        <a:t>4</a:t>
                      </a:r>
                    </a:p>
                  </a:txBody>
                  <a:tcPr marL="4233" marR="4233" marT="423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Canada</a:t>
                      </a:r>
                    </a:p>
                  </a:txBody>
                  <a:tcPr marL="4233" marR="4233" marT="4233"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70.74</a:t>
                      </a:r>
                    </a:p>
                  </a:txBody>
                  <a:tcPr marL="4233" marR="4233" marT="4233" marB="0" anchor="b">
                    <a:lnL>
                      <a:noFill/>
                    </a:lnL>
                    <a:lnR>
                      <a:noFill/>
                    </a:lnR>
                    <a:lnT>
                      <a:noFill/>
                    </a:lnT>
                    <a:lnB>
                      <a:noFill/>
                    </a:lnB>
                  </a:tcPr>
                </a:tc>
                <a:extLst>
                  <a:ext uri="{0D108BD9-81ED-4DB2-BD59-A6C34878D82A}">
                    <a16:rowId xmlns:a16="http://schemas.microsoft.com/office/drawing/2014/main" val="3530422440"/>
                  </a:ext>
                </a:extLst>
              </a:tr>
              <a:tr h="285182">
                <a:tc>
                  <a:txBody>
                    <a:bodyPr/>
                    <a:lstStyle/>
                    <a:p>
                      <a:pPr algn="l" fontAlgn="b"/>
                      <a:r>
                        <a:rPr lang="en-US" sz="1800" b="0" i="0" u="none" strike="noStrike">
                          <a:solidFill>
                            <a:srgbClr val="000000"/>
                          </a:solidFill>
                          <a:effectLst/>
                          <a:latin typeface="Calibri" panose="020F0502020204030204" pitchFamily="34" charset="0"/>
                        </a:rPr>
                        <a:t>5</a:t>
                      </a:r>
                    </a:p>
                  </a:txBody>
                  <a:tcPr marL="4233" marR="4233" marT="4233"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China</a:t>
                      </a:r>
                    </a:p>
                  </a:txBody>
                  <a:tcPr marL="4233" marR="4233" marT="4233"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67.71</a:t>
                      </a:r>
                    </a:p>
                  </a:txBody>
                  <a:tcPr marL="4233" marR="4233" marT="4233" marB="0" anchor="b">
                    <a:lnL>
                      <a:noFill/>
                    </a:lnL>
                    <a:lnR>
                      <a:noFill/>
                    </a:lnR>
                    <a:lnT>
                      <a:noFill/>
                    </a:lnT>
                    <a:lnB>
                      <a:noFill/>
                    </a:lnB>
                  </a:tcPr>
                </a:tc>
                <a:extLst>
                  <a:ext uri="{0D108BD9-81ED-4DB2-BD59-A6C34878D82A}">
                    <a16:rowId xmlns:a16="http://schemas.microsoft.com/office/drawing/2014/main" val="3164266948"/>
                  </a:ext>
                </a:extLst>
              </a:tr>
              <a:tr h="285182">
                <a:tc>
                  <a:txBody>
                    <a:bodyPr/>
                    <a:lstStyle/>
                    <a:p>
                      <a:pPr algn="l" fontAlgn="b"/>
                      <a:r>
                        <a:rPr lang="en-US" sz="1800" b="0" i="0" u="none" strike="noStrike">
                          <a:solidFill>
                            <a:srgbClr val="000000"/>
                          </a:solidFill>
                          <a:effectLst/>
                          <a:latin typeface="Calibri" panose="020F0502020204030204" pitchFamily="34" charset="0"/>
                        </a:rPr>
                        <a:t>...</a:t>
                      </a:r>
                    </a:p>
                  </a:txBody>
                  <a:tcPr marL="4233" marR="4233" marT="4233"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4233" marR="4233" marT="423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4233" marR="4233" marT="4233" marB="0" anchor="b">
                    <a:lnL>
                      <a:noFill/>
                    </a:lnL>
                    <a:lnR>
                      <a:noFill/>
                    </a:lnR>
                    <a:lnT>
                      <a:noFill/>
                    </a:lnT>
                    <a:lnB>
                      <a:noFill/>
                    </a:lnB>
                  </a:tcPr>
                </a:tc>
                <a:extLst>
                  <a:ext uri="{0D108BD9-81ED-4DB2-BD59-A6C34878D82A}">
                    <a16:rowId xmlns:a16="http://schemas.microsoft.com/office/drawing/2014/main" val="374283151"/>
                  </a:ext>
                </a:extLst>
              </a:tr>
              <a:tr h="285182">
                <a:tc>
                  <a:txBody>
                    <a:bodyPr/>
                    <a:lstStyle/>
                    <a:p>
                      <a:pPr algn="l" fontAlgn="b"/>
                      <a:r>
                        <a:rPr lang="en-US" sz="1800" b="0" i="0" u="none" strike="noStrike">
                          <a:solidFill>
                            <a:srgbClr val="000000"/>
                          </a:solidFill>
                          <a:effectLst/>
                          <a:latin typeface="Calibri" panose="020F0502020204030204" pitchFamily="34" charset="0"/>
                        </a:rPr>
                        <a:t>32</a:t>
                      </a:r>
                    </a:p>
                  </a:txBody>
                  <a:tcPr marL="4233" marR="4233" marT="423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Serbia</a:t>
                      </a:r>
                    </a:p>
                  </a:txBody>
                  <a:tcPr marL="4233" marR="4233" marT="4233"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43.38</a:t>
                      </a:r>
                    </a:p>
                  </a:txBody>
                  <a:tcPr marL="4233" marR="4233" marT="4233" marB="0" anchor="b">
                    <a:lnL>
                      <a:noFill/>
                    </a:lnL>
                    <a:lnR>
                      <a:noFill/>
                    </a:lnR>
                    <a:lnT>
                      <a:noFill/>
                    </a:lnT>
                    <a:lnB>
                      <a:noFill/>
                    </a:lnB>
                  </a:tcPr>
                </a:tc>
                <a:extLst>
                  <a:ext uri="{0D108BD9-81ED-4DB2-BD59-A6C34878D82A}">
                    <a16:rowId xmlns:a16="http://schemas.microsoft.com/office/drawing/2014/main" val="503432505"/>
                  </a:ext>
                </a:extLst>
              </a:tr>
              <a:tr h="285182">
                <a:tc>
                  <a:txBody>
                    <a:bodyPr/>
                    <a:lstStyle/>
                    <a:p>
                      <a:pPr algn="l" fontAlgn="b"/>
                      <a:r>
                        <a:rPr lang="en-US" sz="1800" b="0" i="0" u="none" strike="noStrike">
                          <a:solidFill>
                            <a:srgbClr val="000000"/>
                          </a:solidFill>
                          <a:effectLst/>
                          <a:latin typeface="Calibri" panose="020F0502020204030204" pitchFamily="34" charset="0"/>
                        </a:rPr>
                        <a:t>33</a:t>
                      </a:r>
                    </a:p>
                  </a:txBody>
                  <a:tcPr marL="4233" marR="4233" marT="423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Oman</a:t>
                      </a:r>
                    </a:p>
                  </a:txBody>
                  <a:tcPr marL="4233" marR="4233" marT="4233"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42.97</a:t>
                      </a:r>
                    </a:p>
                  </a:txBody>
                  <a:tcPr marL="4233" marR="4233" marT="4233" marB="0" anchor="b">
                    <a:lnL>
                      <a:noFill/>
                    </a:lnL>
                    <a:lnR>
                      <a:noFill/>
                    </a:lnR>
                    <a:lnT>
                      <a:noFill/>
                    </a:lnT>
                    <a:lnB>
                      <a:noFill/>
                    </a:lnB>
                  </a:tcPr>
                </a:tc>
                <a:extLst>
                  <a:ext uri="{0D108BD9-81ED-4DB2-BD59-A6C34878D82A}">
                    <a16:rowId xmlns:a16="http://schemas.microsoft.com/office/drawing/2014/main" val="914656128"/>
                  </a:ext>
                </a:extLst>
              </a:tr>
              <a:tr h="285182">
                <a:tc>
                  <a:txBody>
                    <a:bodyPr/>
                    <a:lstStyle/>
                    <a:p>
                      <a:pPr algn="l" fontAlgn="b"/>
                      <a:r>
                        <a:rPr lang="en-US" sz="1800" b="0" i="0" u="none" strike="noStrike">
                          <a:solidFill>
                            <a:srgbClr val="000000"/>
                          </a:solidFill>
                          <a:effectLst/>
                          <a:latin typeface="Calibri" panose="020F0502020204030204" pitchFamily="34" charset="0"/>
                        </a:rPr>
                        <a:t>34</a:t>
                      </a:r>
                    </a:p>
                  </a:txBody>
                  <a:tcPr marL="4233" marR="4233" marT="423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Hungary</a:t>
                      </a:r>
                    </a:p>
                  </a:txBody>
                  <a:tcPr marL="4233" marR="4233" marT="4233"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42.31</a:t>
                      </a:r>
                    </a:p>
                  </a:txBody>
                  <a:tcPr marL="4233" marR="4233" marT="4233" marB="0" anchor="b">
                    <a:lnL>
                      <a:noFill/>
                    </a:lnL>
                    <a:lnR>
                      <a:noFill/>
                    </a:lnR>
                    <a:lnT>
                      <a:noFill/>
                    </a:lnT>
                    <a:lnB>
                      <a:noFill/>
                    </a:lnB>
                  </a:tcPr>
                </a:tc>
                <a:extLst>
                  <a:ext uri="{0D108BD9-81ED-4DB2-BD59-A6C34878D82A}">
                    <a16:rowId xmlns:a16="http://schemas.microsoft.com/office/drawing/2014/main" val="1754621127"/>
                  </a:ext>
                </a:extLst>
              </a:tr>
              <a:tr h="285182">
                <a:tc>
                  <a:txBody>
                    <a:bodyPr/>
                    <a:lstStyle/>
                    <a:p>
                      <a:pPr algn="l" fontAlgn="b"/>
                      <a:r>
                        <a:rPr lang="en-US" sz="1800" b="0" i="0" u="none" strike="noStrike">
                          <a:solidFill>
                            <a:srgbClr val="000000"/>
                          </a:solidFill>
                          <a:effectLst/>
                          <a:latin typeface="Calibri" panose="020F0502020204030204" pitchFamily="34" charset="0"/>
                        </a:rPr>
                        <a:t>35</a:t>
                      </a:r>
                    </a:p>
                  </a:txBody>
                  <a:tcPr marL="4233" marR="4233" marT="423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Montenegro</a:t>
                      </a:r>
                    </a:p>
                  </a:txBody>
                  <a:tcPr marL="4233" marR="4233" marT="4233"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41.25</a:t>
                      </a:r>
                    </a:p>
                  </a:txBody>
                  <a:tcPr marL="4233" marR="4233" marT="4233" marB="0" anchor="b">
                    <a:lnL>
                      <a:noFill/>
                    </a:lnL>
                    <a:lnR>
                      <a:noFill/>
                    </a:lnR>
                    <a:lnT>
                      <a:noFill/>
                    </a:lnT>
                    <a:lnB>
                      <a:noFill/>
                    </a:lnB>
                  </a:tcPr>
                </a:tc>
                <a:extLst>
                  <a:ext uri="{0D108BD9-81ED-4DB2-BD59-A6C34878D82A}">
                    <a16:rowId xmlns:a16="http://schemas.microsoft.com/office/drawing/2014/main" val="3736150077"/>
                  </a:ext>
                </a:extLst>
              </a:tr>
              <a:tr h="285182">
                <a:tc>
                  <a:txBody>
                    <a:bodyPr/>
                    <a:lstStyle/>
                    <a:p>
                      <a:pPr algn="l" fontAlgn="b"/>
                      <a:r>
                        <a:rPr lang="en-US" sz="1800" b="0" i="0" u="none" strike="noStrike">
                          <a:solidFill>
                            <a:srgbClr val="000000"/>
                          </a:solidFill>
                          <a:effectLst/>
                          <a:latin typeface="Calibri" panose="020F0502020204030204" pitchFamily="34" charset="0"/>
                        </a:rPr>
                        <a:t>36</a:t>
                      </a:r>
                    </a:p>
                  </a:txBody>
                  <a:tcPr marL="4233" marR="4233" marT="4233" marB="0" anchor="b">
                    <a:lnL>
                      <a:noFill/>
                    </a:lnL>
                    <a:lnR>
                      <a:noFill/>
                    </a:lnR>
                    <a:lnT>
                      <a:noFill/>
                    </a:lnT>
                    <a:lnB>
                      <a:noFill/>
                    </a:lnB>
                  </a:tcPr>
                </a:tc>
                <a:tc>
                  <a:txBody>
                    <a:bodyPr/>
                    <a:lstStyle/>
                    <a:p>
                      <a:pPr algn="l" fontAlgn="b"/>
                      <a:r>
                        <a:rPr lang="en-US" sz="1800" b="0" i="0" u="none" strike="noStrike" dirty="0">
                          <a:solidFill>
                            <a:srgbClr val="FF0000"/>
                          </a:solidFill>
                          <a:effectLst/>
                          <a:latin typeface="Calibri" panose="020F0502020204030204" pitchFamily="34" charset="0"/>
                        </a:rPr>
                        <a:t>United States</a:t>
                      </a:r>
                    </a:p>
                  </a:txBody>
                  <a:tcPr marL="4233" marR="4233" marT="4233"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41</a:t>
                      </a:r>
                    </a:p>
                  </a:txBody>
                  <a:tcPr marL="4233" marR="4233" marT="4233" marB="0" anchor="b">
                    <a:lnL>
                      <a:noFill/>
                    </a:lnL>
                    <a:lnR>
                      <a:noFill/>
                    </a:lnR>
                    <a:lnT>
                      <a:noFill/>
                    </a:lnT>
                    <a:lnB>
                      <a:noFill/>
                    </a:lnB>
                  </a:tcPr>
                </a:tc>
                <a:extLst>
                  <a:ext uri="{0D108BD9-81ED-4DB2-BD59-A6C34878D82A}">
                    <a16:rowId xmlns:a16="http://schemas.microsoft.com/office/drawing/2014/main" val="266835421"/>
                  </a:ext>
                </a:extLst>
              </a:tr>
            </a:tbl>
          </a:graphicData>
        </a:graphic>
      </p:graphicFrame>
      <p:graphicFrame>
        <p:nvGraphicFramePr>
          <p:cNvPr id="4" name="Table 3"/>
          <p:cNvGraphicFramePr>
            <a:graphicFrameLocks noGrp="1"/>
          </p:cNvGraphicFramePr>
          <p:nvPr/>
        </p:nvGraphicFramePr>
        <p:xfrm>
          <a:off x="8766573" y="1271806"/>
          <a:ext cx="2496206" cy="3342636"/>
        </p:xfrm>
        <a:graphic>
          <a:graphicData uri="http://schemas.openxmlformats.org/drawingml/2006/table">
            <a:tbl>
              <a:tblPr/>
              <a:tblGrid>
                <a:gridCol w="564835">
                  <a:extLst>
                    <a:ext uri="{9D8B030D-6E8A-4147-A177-3AD203B41FA5}">
                      <a16:colId xmlns:a16="http://schemas.microsoft.com/office/drawing/2014/main" val="4188509334"/>
                    </a:ext>
                  </a:extLst>
                </a:gridCol>
                <a:gridCol w="1293654">
                  <a:extLst>
                    <a:ext uri="{9D8B030D-6E8A-4147-A177-3AD203B41FA5}">
                      <a16:colId xmlns:a16="http://schemas.microsoft.com/office/drawing/2014/main" val="957456655"/>
                    </a:ext>
                  </a:extLst>
                </a:gridCol>
                <a:gridCol w="637717">
                  <a:extLst>
                    <a:ext uri="{9D8B030D-6E8A-4147-A177-3AD203B41FA5}">
                      <a16:colId xmlns:a16="http://schemas.microsoft.com/office/drawing/2014/main" val="3281850695"/>
                    </a:ext>
                  </a:extLst>
                </a:gridCol>
              </a:tblGrid>
              <a:tr h="255864">
                <a:tc>
                  <a:txBody>
                    <a:bodyPr/>
                    <a:lstStyle/>
                    <a:p>
                      <a:pPr algn="l" fontAlgn="b"/>
                      <a:r>
                        <a:rPr lang="en-US" sz="1800" b="1" i="0" u="none" strike="noStrike" dirty="0">
                          <a:solidFill>
                            <a:srgbClr val="000000"/>
                          </a:solidFill>
                          <a:effectLst/>
                          <a:latin typeface="Calibri" panose="020F0502020204030204" pitchFamily="34" charset="0"/>
                        </a:rPr>
                        <a:t>Rank</a:t>
                      </a:r>
                    </a:p>
                  </a:txBody>
                  <a:tcPr marL="4233" marR="4233" marT="4233" marB="0" anchor="b">
                    <a:lnL>
                      <a:noFill/>
                    </a:lnL>
                    <a:lnR>
                      <a:noFill/>
                    </a:lnR>
                    <a:lnT>
                      <a:noFill/>
                    </a:lnT>
                    <a:lnB>
                      <a:noFill/>
                    </a:lnB>
                  </a:tcPr>
                </a:tc>
                <a:tc>
                  <a:txBody>
                    <a:bodyPr/>
                    <a:lstStyle/>
                    <a:p>
                      <a:pPr algn="l" fontAlgn="b"/>
                      <a:r>
                        <a:rPr lang="en-US" sz="1800" b="1" i="0" u="none" strike="noStrike">
                          <a:solidFill>
                            <a:srgbClr val="000000"/>
                          </a:solidFill>
                          <a:effectLst/>
                          <a:latin typeface="Calibri" panose="020F0502020204030204" pitchFamily="34" charset="0"/>
                        </a:rPr>
                        <a:t>Nation</a:t>
                      </a:r>
                    </a:p>
                  </a:txBody>
                  <a:tcPr marL="4233" marR="4233" marT="4233" marB="0" anchor="b">
                    <a:lnL>
                      <a:noFill/>
                    </a:lnL>
                    <a:lnR>
                      <a:noFill/>
                    </a:lnR>
                    <a:lnT>
                      <a:noFill/>
                    </a:lnT>
                    <a:lnB>
                      <a:noFill/>
                    </a:lnB>
                  </a:tcPr>
                </a:tc>
                <a:tc>
                  <a:txBody>
                    <a:bodyPr/>
                    <a:lstStyle/>
                    <a:p>
                      <a:pPr algn="l" fontAlgn="b"/>
                      <a:r>
                        <a:rPr lang="en-US" sz="1800" b="1" i="0" u="none" strike="noStrike">
                          <a:solidFill>
                            <a:srgbClr val="000000"/>
                          </a:solidFill>
                          <a:effectLst/>
                          <a:latin typeface="Calibri" panose="020F0502020204030204" pitchFamily="34" charset="0"/>
                        </a:rPr>
                        <a:t>Speed</a:t>
                      </a:r>
                    </a:p>
                  </a:txBody>
                  <a:tcPr marL="4233" marR="4233" marT="4233" marB="0" anchor="b">
                    <a:lnL>
                      <a:noFill/>
                    </a:lnL>
                    <a:lnR>
                      <a:noFill/>
                    </a:lnR>
                    <a:lnT>
                      <a:noFill/>
                    </a:lnT>
                    <a:lnB>
                      <a:noFill/>
                    </a:lnB>
                  </a:tcPr>
                </a:tc>
                <a:extLst>
                  <a:ext uri="{0D108BD9-81ED-4DB2-BD59-A6C34878D82A}">
                    <a16:rowId xmlns:a16="http://schemas.microsoft.com/office/drawing/2014/main" val="30110913"/>
                  </a:ext>
                </a:extLst>
              </a:tr>
              <a:tr h="255864">
                <a:tc>
                  <a:txBody>
                    <a:bodyPr/>
                    <a:lstStyle/>
                    <a:p>
                      <a:pPr algn="l" fontAlgn="b"/>
                      <a:r>
                        <a:rPr lang="en-US" sz="1800" b="0" i="0" u="none" strike="noStrike">
                          <a:solidFill>
                            <a:srgbClr val="000000"/>
                          </a:solidFill>
                          <a:effectLst/>
                          <a:latin typeface="Calibri" panose="020F0502020204030204" pitchFamily="34" charset="0"/>
                        </a:rPr>
                        <a:t>1</a:t>
                      </a:r>
                    </a:p>
                  </a:txBody>
                  <a:tcPr marL="4233" marR="4233" marT="423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Singapore</a:t>
                      </a:r>
                    </a:p>
                  </a:txBody>
                  <a:tcPr marL="4233" marR="4233" marT="423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200.1</a:t>
                      </a:r>
                    </a:p>
                  </a:txBody>
                  <a:tcPr marL="4233" marR="4233" marT="4233" marB="0" anchor="b">
                    <a:lnL>
                      <a:noFill/>
                    </a:lnL>
                    <a:lnR>
                      <a:noFill/>
                    </a:lnR>
                    <a:lnT>
                      <a:noFill/>
                    </a:lnT>
                    <a:lnB>
                      <a:noFill/>
                    </a:lnB>
                  </a:tcPr>
                </a:tc>
                <a:extLst>
                  <a:ext uri="{0D108BD9-81ED-4DB2-BD59-A6C34878D82A}">
                    <a16:rowId xmlns:a16="http://schemas.microsoft.com/office/drawing/2014/main" val="3767068111"/>
                  </a:ext>
                </a:extLst>
              </a:tr>
              <a:tr h="255864">
                <a:tc>
                  <a:txBody>
                    <a:bodyPr/>
                    <a:lstStyle/>
                    <a:p>
                      <a:pPr algn="l" fontAlgn="b"/>
                      <a:r>
                        <a:rPr lang="en-US" sz="1800" b="0" i="0" u="none" strike="noStrike">
                          <a:solidFill>
                            <a:srgbClr val="000000"/>
                          </a:solidFill>
                          <a:effectLst/>
                          <a:latin typeface="Calibri" panose="020F0502020204030204" pitchFamily="34" charset="0"/>
                        </a:rPr>
                        <a:t>2</a:t>
                      </a:r>
                    </a:p>
                  </a:txBody>
                  <a:tcPr marL="4233" marR="4233" marT="4233"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Hong Kong</a:t>
                      </a:r>
                    </a:p>
                  </a:txBody>
                  <a:tcPr marL="4233" marR="4233" marT="423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164.9</a:t>
                      </a:r>
                    </a:p>
                  </a:txBody>
                  <a:tcPr marL="4233" marR="4233" marT="4233" marB="0" anchor="b">
                    <a:lnL>
                      <a:noFill/>
                    </a:lnL>
                    <a:lnR>
                      <a:noFill/>
                    </a:lnR>
                    <a:lnT>
                      <a:noFill/>
                    </a:lnT>
                    <a:lnB>
                      <a:noFill/>
                    </a:lnB>
                  </a:tcPr>
                </a:tc>
                <a:extLst>
                  <a:ext uri="{0D108BD9-81ED-4DB2-BD59-A6C34878D82A}">
                    <a16:rowId xmlns:a16="http://schemas.microsoft.com/office/drawing/2014/main" val="245886882"/>
                  </a:ext>
                </a:extLst>
              </a:tr>
              <a:tr h="255864">
                <a:tc>
                  <a:txBody>
                    <a:bodyPr/>
                    <a:lstStyle/>
                    <a:p>
                      <a:pPr algn="l" fontAlgn="b"/>
                      <a:r>
                        <a:rPr lang="en-US" sz="1800" b="0" i="0" u="none" strike="noStrike">
                          <a:solidFill>
                            <a:srgbClr val="000000"/>
                          </a:solidFill>
                          <a:effectLst/>
                          <a:latin typeface="Calibri" panose="020F0502020204030204" pitchFamily="34" charset="0"/>
                        </a:rPr>
                        <a:t>3</a:t>
                      </a:r>
                    </a:p>
                  </a:txBody>
                  <a:tcPr marL="4233" marR="4233" marT="423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Monaco</a:t>
                      </a:r>
                    </a:p>
                  </a:txBody>
                  <a:tcPr marL="4233" marR="4233" marT="423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148.9</a:t>
                      </a:r>
                    </a:p>
                  </a:txBody>
                  <a:tcPr marL="4233" marR="4233" marT="4233" marB="0" anchor="b">
                    <a:lnL>
                      <a:noFill/>
                    </a:lnL>
                    <a:lnR>
                      <a:noFill/>
                    </a:lnR>
                    <a:lnT>
                      <a:noFill/>
                    </a:lnT>
                    <a:lnB>
                      <a:noFill/>
                    </a:lnB>
                  </a:tcPr>
                </a:tc>
                <a:extLst>
                  <a:ext uri="{0D108BD9-81ED-4DB2-BD59-A6C34878D82A}">
                    <a16:rowId xmlns:a16="http://schemas.microsoft.com/office/drawing/2014/main" val="2473466462"/>
                  </a:ext>
                </a:extLst>
              </a:tr>
              <a:tr h="255864">
                <a:tc>
                  <a:txBody>
                    <a:bodyPr/>
                    <a:lstStyle/>
                    <a:p>
                      <a:pPr algn="l" fontAlgn="b"/>
                      <a:r>
                        <a:rPr lang="en-US" sz="1800" b="0" i="0" u="none" strike="noStrike">
                          <a:solidFill>
                            <a:srgbClr val="000000"/>
                          </a:solidFill>
                          <a:effectLst/>
                          <a:latin typeface="Calibri" panose="020F0502020204030204" pitchFamily="34" charset="0"/>
                        </a:rPr>
                        <a:t>4</a:t>
                      </a:r>
                    </a:p>
                  </a:txBody>
                  <a:tcPr marL="4233" marR="4233" marT="423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Romania</a:t>
                      </a:r>
                    </a:p>
                  </a:txBody>
                  <a:tcPr marL="4233" marR="4233" marT="423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144.9</a:t>
                      </a:r>
                    </a:p>
                  </a:txBody>
                  <a:tcPr marL="4233" marR="4233" marT="4233" marB="0" anchor="b">
                    <a:lnL>
                      <a:noFill/>
                    </a:lnL>
                    <a:lnR>
                      <a:noFill/>
                    </a:lnR>
                    <a:lnT>
                      <a:noFill/>
                    </a:lnT>
                    <a:lnB>
                      <a:noFill/>
                    </a:lnB>
                  </a:tcPr>
                </a:tc>
                <a:extLst>
                  <a:ext uri="{0D108BD9-81ED-4DB2-BD59-A6C34878D82A}">
                    <a16:rowId xmlns:a16="http://schemas.microsoft.com/office/drawing/2014/main" val="3840875499"/>
                  </a:ext>
                </a:extLst>
              </a:tr>
              <a:tr h="255864">
                <a:tc>
                  <a:txBody>
                    <a:bodyPr/>
                    <a:lstStyle/>
                    <a:p>
                      <a:pPr algn="l" fontAlgn="b"/>
                      <a:r>
                        <a:rPr lang="en-US" sz="1800" b="0" i="0" u="none" strike="noStrike">
                          <a:solidFill>
                            <a:srgbClr val="000000"/>
                          </a:solidFill>
                          <a:effectLst/>
                          <a:latin typeface="Calibri" panose="020F0502020204030204" pitchFamily="34" charset="0"/>
                        </a:rPr>
                        <a:t>5</a:t>
                      </a:r>
                    </a:p>
                  </a:txBody>
                  <a:tcPr marL="4233" marR="4233" marT="4233"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South Korea</a:t>
                      </a:r>
                    </a:p>
                  </a:txBody>
                  <a:tcPr marL="4233" marR="4233" marT="423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144.4</a:t>
                      </a:r>
                    </a:p>
                  </a:txBody>
                  <a:tcPr marL="4233" marR="4233" marT="4233" marB="0" anchor="b">
                    <a:lnL>
                      <a:noFill/>
                    </a:lnL>
                    <a:lnR>
                      <a:noFill/>
                    </a:lnR>
                    <a:lnT>
                      <a:noFill/>
                    </a:lnT>
                    <a:lnB>
                      <a:noFill/>
                    </a:lnB>
                  </a:tcPr>
                </a:tc>
                <a:extLst>
                  <a:ext uri="{0D108BD9-81ED-4DB2-BD59-A6C34878D82A}">
                    <a16:rowId xmlns:a16="http://schemas.microsoft.com/office/drawing/2014/main" val="368272829"/>
                  </a:ext>
                </a:extLst>
              </a:tr>
              <a:tr h="255864">
                <a:tc>
                  <a:txBody>
                    <a:bodyPr/>
                    <a:lstStyle/>
                    <a:p>
                      <a:pPr algn="l" fontAlgn="b"/>
                      <a:r>
                        <a:rPr lang="en-US" sz="1800" b="0" i="0" u="none" strike="noStrike">
                          <a:solidFill>
                            <a:srgbClr val="000000"/>
                          </a:solidFill>
                          <a:effectLst/>
                          <a:latin typeface="Calibri" panose="020F0502020204030204" pitchFamily="34" charset="0"/>
                        </a:rPr>
                        <a:t>6</a:t>
                      </a:r>
                    </a:p>
                  </a:txBody>
                  <a:tcPr marL="4233" marR="4233" marT="423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Switzerland</a:t>
                      </a:r>
                    </a:p>
                  </a:txBody>
                  <a:tcPr marL="4233" marR="4233" marT="423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144.3</a:t>
                      </a:r>
                    </a:p>
                  </a:txBody>
                  <a:tcPr marL="4233" marR="4233" marT="4233" marB="0" anchor="b">
                    <a:lnL>
                      <a:noFill/>
                    </a:lnL>
                    <a:lnR>
                      <a:noFill/>
                    </a:lnR>
                    <a:lnT>
                      <a:noFill/>
                    </a:lnT>
                    <a:lnB>
                      <a:noFill/>
                    </a:lnB>
                  </a:tcPr>
                </a:tc>
                <a:extLst>
                  <a:ext uri="{0D108BD9-81ED-4DB2-BD59-A6C34878D82A}">
                    <a16:rowId xmlns:a16="http://schemas.microsoft.com/office/drawing/2014/main" val="1033745227"/>
                  </a:ext>
                </a:extLst>
              </a:tr>
              <a:tr h="255864">
                <a:tc>
                  <a:txBody>
                    <a:bodyPr/>
                    <a:lstStyle/>
                    <a:p>
                      <a:pPr algn="l" fontAlgn="b"/>
                      <a:r>
                        <a:rPr lang="en-US" sz="1800" b="0" i="0" u="none" strike="noStrike">
                          <a:solidFill>
                            <a:srgbClr val="000000"/>
                          </a:solidFill>
                          <a:effectLst/>
                          <a:latin typeface="Calibri" panose="020F0502020204030204" pitchFamily="34" charset="0"/>
                        </a:rPr>
                        <a:t>7</a:t>
                      </a:r>
                    </a:p>
                  </a:txBody>
                  <a:tcPr marL="4233" marR="4233" marT="423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Liechtenstein</a:t>
                      </a:r>
                    </a:p>
                  </a:txBody>
                  <a:tcPr marL="4233" marR="4233" marT="423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139</a:t>
                      </a:r>
                    </a:p>
                  </a:txBody>
                  <a:tcPr marL="4233" marR="4233" marT="4233" marB="0" anchor="b">
                    <a:lnL>
                      <a:noFill/>
                    </a:lnL>
                    <a:lnR>
                      <a:noFill/>
                    </a:lnR>
                    <a:lnT>
                      <a:noFill/>
                    </a:lnT>
                    <a:lnB>
                      <a:noFill/>
                    </a:lnB>
                  </a:tcPr>
                </a:tc>
                <a:extLst>
                  <a:ext uri="{0D108BD9-81ED-4DB2-BD59-A6C34878D82A}">
                    <a16:rowId xmlns:a16="http://schemas.microsoft.com/office/drawing/2014/main" val="2498735643"/>
                  </a:ext>
                </a:extLst>
              </a:tr>
              <a:tr h="255864">
                <a:tc>
                  <a:txBody>
                    <a:bodyPr/>
                    <a:lstStyle/>
                    <a:p>
                      <a:pPr algn="l" fontAlgn="b"/>
                      <a:r>
                        <a:rPr lang="en-US" sz="1800" b="0" i="0" u="none" strike="noStrike">
                          <a:solidFill>
                            <a:srgbClr val="000000"/>
                          </a:solidFill>
                          <a:effectLst/>
                          <a:latin typeface="Calibri" panose="020F0502020204030204" pitchFamily="34" charset="0"/>
                        </a:rPr>
                        <a:t>8</a:t>
                      </a:r>
                    </a:p>
                  </a:txBody>
                  <a:tcPr marL="4233" marR="4233" marT="423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Taiwan</a:t>
                      </a:r>
                    </a:p>
                  </a:txBody>
                  <a:tcPr marL="4233" marR="4233" marT="423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137.9</a:t>
                      </a:r>
                    </a:p>
                  </a:txBody>
                  <a:tcPr marL="4233" marR="4233" marT="4233" marB="0" anchor="b">
                    <a:lnL>
                      <a:noFill/>
                    </a:lnL>
                    <a:lnR>
                      <a:noFill/>
                    </a:lnR>
                    <a:lnT>
                      <a:noFill/>
                    </a:lnT>
                    <a:lnB>
                      <a:noFill/>
                    </a:lnB>
                  </a:tcPr>
                </a:tc>
                <a:extLst>
                  <a:ext uri="{0D108BD9-81ED-4DB2-BD59-A6C34878D82A}">
                    <a16:rowId xmlns:a16="http://schemas.microsoft.com/office/drawing/2014/main" val="69138996"/>
                  </a:ext>
                </a:extLst>
              </a:tr>
              <a:tr h="255864">
                <a:tc>
                  <a:txBody>
                    <a:bodyPr/>
                    <a:lstStyle/>
                    <a:p>
                      <a:pPr algn="l" fontAlgn="b"/>
                      <a:r>
                        <a:rPr lang="en-US" sz="1800" b="0" i="0" u="none" strike="noStrike">
                          <a:solidFill>
                            <a:srgbClr val="000000"/>
                          </a:solidFill>
                          <a:effectLst/>
                          <a:latin typeface="Calibri" panose="020F0502020204030204" pitchFamily="34" charset="0"/>
                        </a:rPr>
                        <a:t>9</a:t>
                      </a:r>
                    </a:p>
                  </a:txBody>
                  <a:tcPr marL="4233" marR="4233" marT="423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France</a:t>
                      </a:r>
                    </a:p>
                  </a:txBody>
                  <a:tcPr marL="4233" marR="4233" marT="423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131.3</a:t>
                      </a:r>
                    </a:p>
                  </a:txBody>
                  <a:tcPr marL="4233" marR="4233" marT="4233" marB="0" anchor="b">
                    <a:lnL>
                      <a:noFill/>
                    </a:lnL>
                    <a:lnR>
                      <a:noFill/>
                    </a:lnR>
                    <a:lnT>
                      <a:noFill/>
                    </a:lnT>
                    <a:lnB>
                      <a:noFill/>
                    </a:lnB>
                  </a:tcPr>
                </a:tc>
                <a:extLst>
                  <a:ext uri="{0D108BD9-81ED-4DB2-BD59-A6C34878D82A}">
                    <a16:rowId xmlns:a16="http://schemas.microsoft.com/office/drawing/2014/main" val="2402233032"/>
                  </a:ext>
                </a:extLst>
              </a:tr>
              <a:tr h="255864">
                <a:tc>
                  <a:txBody>
                    <a:bodyPr/>
                    <a:lstStyle/>
                    <a:p>
                      <a:pPr algn="l" fontAlgn="b"/>
                      <a:r>
                        <a:rPr lang="en-US" sz="1800" b="0" i="0" u="none" strike="noStrike">
                          <a:solidFill>
                            <a:srgbClr val="000000"/>
                          </a:solidFill>
                          <a:effectLst/>
                          <a:latin typeface="Calibri" panose="020F0502020204030204" pitchFamily="34" charset="0"/>
                        </a:rPr>
                        <a:t>10</a:t>
                      </a:r>
                    </a:p>
                  </a:txBody>
                  <a:tcPr marL="4233" marR="4233" marT="4233"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Sweden</a:t>
                      </a:r>
                    </a:p>
                  </a:txBody>
                  <a:tcPr marL="4233" marR="4233" marT="4233" marB="0" anchor="b">
                    <a:lnL>
                      <a:noFill/>
                    </a:lnL>
                    <a:lnR>
                      <a:noFill/>
                    </a:lnR>
                    <a:lnT>
                      <a:noFill/>
                    </a:lnT>
                    <a:lnB>
                      <a:noFill/>
                    </a:lnB>
                  </a:tcPr>
                </a:tc>
                <a:tc>
                  <a:txBody>
                    <a:bodyPr/>
                    <a:lstStyle/>
                    <a:p>
                      <a:pPr algn="r" fontAlgn="b"/>
                      <a:r>
                        <a:rPr lang="en-US" sz="1800" b="0" i="0" u="none" strike="noStrike">
                          <a:solidFill>
                            <a:srgbClr val="000000"/>
                          </a:solidFill>
                          <a:effectLst/>
                          <a:latin typeface="Calibri" panose="020F0502020204030204" pitchFamily="34" charset="0"/>
                        </a:rPr>
                        <a:t>131.1</a:t>
                      </a:r>
                    </a:p>
                  </a:txBody>
                  <a:tcPr marL="4233" marR="4233" marT="4233" marB="0" anchor="b">
                    <a:lnL>
                      <a:noFill/>
                    </a:lnL>
                    <a:lnR>
                      <a:noFill/>
                    </a:lnR>
                    <a:lnT>
                      <a:noFill/>
                    </a:lnT>
                    <a:lnB>
                      <a:noFill/>
                    </a:lnB>
                  </a:tcPr>
                </a:tc>
                <a:extLst>
                  <a:ext uri="{0D108BD9-81ED-4DB2-BD59-A6C34878D82A}">
                    <a16:rowId xmlns:a16="http://schemas.microsoft.com/office/drawing/2014/main" val="3746131798"/>
                  </a:ext>
                </a:extLst>
              </a:tr>
              <a:tr h="255864">
                <a:tc>
                  <a:txBody>
                    <a:bodyPr/>
                    <a:lstStyle/>
                    <a:p>
                      <a:pPr algn="l" fontAlgn="b"/>
                      <a:r>
                        <a:rPr lang="en-US" sz="1800" b="0" i="0" u="none" strike="noStrike">
                          <a:solidFill>
                            <a:srgbClr val="000000"/>
                          </a:solidFill>
                          <a:effectLst/>
                          <a:latin typeface="Calibri" panose="020F0502020204030204" pitchFamily="34" charset="0"/>
                        </a:rPr>
                        <a:t>11</a:t>
                      </a:r>
                    </a:p>
                  </a:txBody>
                  <a:tcPr marL="4233" marR="4233" marT="4233" marB="0" anchor="b">
                    <a:lnL>
                      <a:noFill/>
                    </a:lnL>
                    <a:lnR>
                      <a:noFill/>
                    </a:lnR>
                    <a:lnT>
                      <a:noFill/>
                    </a:lnT>
                    <a:lnB>
                      <a:noFill/>
                    </a:lnB>
                  </a:tcPr>
                </a:tc>
                <a:tc>
                  <a:txBody>
                    <a:bodyPr/>
                    <a:lstStyle/>
                    <a:p>
                      <a:pPr algn="l" fontAlgn="b"/>
                      <a:r>
                        <a:rPr lang="en-US" sz="1800" b="0" i="0" u="none" strike="noStrike" dirty="0">
                          <a:solidFill>
                            <a:srgbClr val="FF0000"/>
                          </a:solidFill>
                          <a:effectLst/>
                          <a:latin typeface="Calibri" panose="020F0502020204030204" pitchFamily="34" charset="0"/>
                        </a:rPr>
                        <a:t>United States</a:t>
                      </a:r>
                    </a:p>
                  </a:txBody>
                  <a:tcPr marL="4233" marR="4233" marT="4233"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panose="020F0502020204030204" pitchFamily="34" charset="0"/>
                        </a:rPr>
                        <a:t>130.8</a:t>
                      </a:r>
                    </a:p>
                  </a:txBody>
                  <a:tcPr marL="4233" marR="4233" marT="4233" marB="0" anchor="b">
                    <a:lnL>
                      <a:noFill/>
                    </a:lnL>
                    <a:lnR>
                      <a:noFill/>
                    </a:lnR>
                    <a:lnT>
                      <a:noFill/>
                    </a:lnT>
                    <a:lnB>
                      <a:noFill/>
                    </a:lnB>
                  </a:tcPr>
                </a:tc>
                <a:extLst>
                  <a:ext uri="{0D108BD9-81ED-4DB2-BD59-A6C34878D82A}">
                    <a16:rowId xmlns:a16="http://schemas.microsoft.com/office/drawing/2014/main" val="2931617478"/>
                  </a:ext>
                </a:extLst>
              </a:tr>
            </a:tbl>
          </a:graphicData>
        </a:graphic>
      </p:graphicFrame>
      <p:sp>
        <p:nvSpPr>
          <p:cNvPr id="5" name="Rectangle 4"/>
          <p:cNvSpPr/>
          <p:nvPr/>
        </p:nvSpPr>
        <p:spPr>
          <a:xfrm>
            <a:off x="10536407" y="4736264"/>
            <a:ext cx="824072" cy="369332"/>
          </a:xfrm>
          <a:prstGeom prst="rect">
            <a:avLst/>
          </a:prstGeom>
        </p:spPr>
        <p:txBody>
          <a:bodyPr wrap="none">
            <a:spAutoFit/>
          </a:bodyPr>
          <a:lstStyle/>
          <a:p>
            <a:r>
              <a:rPr lang="en-US" dirty="0">
                <a:hlinkClick r:id="rId3"/>
              </a:rPr>
              <a:t>Source</a:t>
            </a:r>
            <a:endParaRPr lang="en-US" dirty="0"/>
          </a:p>
        </p:txBody>
      </p:sp>
      <p:sp>
        <p:nvSpPr>
          <p:cNvPr id="6" name="TextBox 5"/>
          <p:cNvSpPr txBox="1"/>
          <p:nvPr/>
        </p:nvSpPr>
        <p:spPr>
          <a:xfrm>
            <a:off x="739198" y="1291889"/>
            <a:ext cx="2736664" cy="1569660"/>
          </a:xfrm>
          <a:prstGeom prst="rect">
            <a:avLst/>
          </a:prstGeom>
          <a:noFill/>
        </p:spPr>
        <p:txBody>
          <a:bodyPr wrap="square" rtlCol="0">
            <a:spAutoFit/>
          </a:bodyPr>
          <a:lstStyle/>
          <a:p>
            <a:r>
              <a:rPr lang="en-US" sz="2400" b="1" dirty="0"/>
              <a:t>Average download speed, 12/2019, in megabits per second (Mbps)</a:t>
            </a:r>
          </a:p>
        </p:txBody>
      </p:sp>
      <p:pic>
        <p:nvPicPr>
          <p:cNvPr id="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9354" y="5313512"/>
            <a:ext cx="469835" cy="46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388889" y="5383237"/>
            <a:ext cx="3435530" cy="400110"/>
          </a:xfrm>
          <a:prstGeom prst="rect">
            <a:avLst/>
          </a:prstGeom>
        </p:spPr>
        <p:txBody>
          <a:bodyPr wrap="square">
            <a:spAutoFit/>
          </a:bodyPr>
          <a:lstStyle/>
          <a:p>
            <a:r>
              <a:rPr lang="en-US" sz="2000" dirty="0"/>
              <a:t>What is a bit? A megabit?</a:t>
            </a:r>
          </a:p>
        </p:txBody>
      </p:sp>
      <p:pic>
        <p:nvPicPr>
          <p:cNvPr id="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4419" y="5383237"/>
            <a:ext cx="469835" cy="46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313954" y="5383237"/>
            <a:ext cx="1806905" cy="369332"/>
          </a:xfrm>
          <a:prstGeom prst="rect">
            <a:avLst/>
          </a:prstGeom>
          <a:noFill/>
        </p:spPr>
        <p:txBody>
          <a:bodyPr wrap="none" rtlCol="0">
            <a:spAutoFit/>
          </a:bodyPr>
          <a:lstStyle/>
          <a:p>
            <a:r>
              <a:rPr lang="en-US" dirty="0"/>
              <a:t>Is this surprising?</a:t>
            </a:r>
          </a:p>
        </p:txBody>
      </p:sp>
      <p:sp>
        <p:nvSpPr>
          <p:cNvPr id="13" name="TextBox 12"/>
          <p:cNvSpPr txBox="1"/>
          <p:nvPr/>
        </p:nvSpPr>
        <p:spPr>
          <a:xfrm>
            <a:off x="4800624" y="969164"/>
            <a:ext cx="861133" cy="369332"/>
          </a:xfrm>
          <a:prstGeom prst="rect">
            <a:avLst/>
          </a:prstGeom>
          <a:noFill/>
        </p:spPr>
        <p:txBody>
          <a:bodyPr wrap="none" rtlCol="0">
            <a:spAutoFit/>
          </a:bodyPr>
          <a:lstStyle/>
          <a:p>
            <a:r>
              <a:rPr lang="en-US" b="1" dirty="0">
                <a:solidFill>
                  <a:srgbClr val="FF0000"/>
                </a:solidFill>
              </a:rPr>
              <a:t>Mobile</a:t>
            </a:r>
            <a:endParaRPr lang="en-US" sz="2000" b="1" dirty="0">
              <a:solidFill>
                <a:srgbClr val="FF0000"/>
              </a:solidFill>
            </a:endParaRPr>
          </a:p>
        </p:txBody>
      </p:sp>
      <p:sp>
        <p:nvSpPr>
          <p:cNvPr id="14" name="TextBox 13"/>
          <p:cNvSpPr txBox="1"/>
          <p:nvPr/>
        </p:nvSpPr>
        <p:spPr>
          <a:xfrm>
            <a:off x="8685576" y="969156"/>
            <a:ext cx="685701" cy="369332"/>
          </a:xfrm>
          <a:prstGeom prst="rect">
            <a:avLst/>
          </a:prstGeom>
          <a:noFill/>
        </p:spPr>
        <p:txBody>
          <a:bodyPr wrap="none" rtlCol="0">
            <a:spAutoFit/>
          </a:bodyPr>
          <a:lstStyle/>
          <a:p>
            <a:r>
              <a:rPr lang="en-US" b="1" dirty="0">
                <a:solidFill>
                  <a:srgbClr val="FF0000"/>
                </a:solidFill>
              </a:rPr>
              <a:t>Fixed</a:t>
            </a:r>
          </a:p>
        </p:txBody>
      </p:sp>
    </p:spTree>
    <p:extLst>
      <p:ext uri="{BB962C8B-B14F-4D97-AF65-F5344CB8AC3E}">
        <p14:creationId xmlns:p14="http://schemas.microsoft.com/office/powerpoint/2010/main" val="557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187" y="1019710"/>
            <a:ext cx="6096000" cy="1754326"/>
          </a:xfrm>
          <a:prstGeom prst="rect">
            <a:avLst/>
          </a:prstGeom>
        </p:spPr>
        <p:txBody>
          <a:bodyPr>
            <a:spAutoFit/>
          </a:bodyPr>
          <a:lstStyle/>
          <a:p>
            <a:r>
              <a:rPr lang="en-US" sz="2800" b="1" dirty="0"/>
              <a:t>Global averages</a:t>
            </a:r>
          </a:p>
          <a:p>
            <a:endParaRPr lang="en-US" sz="2000" dirty="0"/>
          </a:p>
          <a:p>
            <a:r>
              <a:rPr lang="en-US" sz="2000" dirty="0"/>
              <a:t>Mobile: download 32.01, upload 12.02 Mbps</a:t>
            </a:r>
          </a:p>
          <a:p>
            <a:endParaRPr lang="en-US" sz="2000" dirty="0"/>
          </a:p>
          <a:p>
            <a:r>
              <a:rPr lang="en-US" sz="2000" dirty="0"/>
              <a:t>Fixed: download 73.58, upload 40.39 Mbps</a:t>
            </a:r>
          </a:p>
        </p:txBody>
      </p:sp>
      <p:pic>
        <p:nvPicPr>
          <p:cNvPr id="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187" y="5324335"/>
            <a:ext cx="469835" cy="46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68722" y="5349456"/>
            <a:ext cx="7984156" cy="400110"/>
          </a:xfrm>
          <a:prstGeom prst="rect">
            <a:avLst/>
          </a:prstGeom>
        </p:spPr>
        <p:txBody>
          <a:bodyPr wrap="square">
            <a:spAutoFit/>
          </a:bodyPr>
          <a:lstStyle/>
          <a:p>
            <a:r>
              <a:rPr lang="en-US" sz="2000" dirty="0"/>
              <a:t>Why is average upload speed lower than average download speed?</a:t>
            </a:r>
          </a:p>
        </p:txBody>
      </p:sp>
    </p:spTree>
    <p:extLst>
      <p:ext uri="{BB962C8B-B14F-4D97-AF65-F5344CB8AC3E}">
        <p14:creationId xmlns:p14="http://schemas.microsoft.com/office/powerpoint/2010/main" val="33450228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0335" y="3085619"/>
            <a:ext cx="6096000" cy="400110"/>
          </a:xfrm>
          <a:prstGeom prst="rect">
            <a:avLst/>
          </a:prstGeom>
        </p:spPr>
        <p:txBody>
          <a:bodyPr>
            <a:spAutoFit/>
          </a:bodyPr>
          <a:lstStyle/>
          <a:p>
            <a:r>
              <a:rPr lang="en-US" sz="2000" dirty="0">
                <a:hlinkClick r:id="rId3"/>
              </a:rPr>
              <a:t>Ten MOOC Web sites</a:t>
            </a:r>
            <a:endParaRPr lang="en-US" sz="2000" dirty="0"/>
          </a:p>
        </p:txBody>
      </p:sp>
      <p:sp>
        <p:nvSpPr>
          <p:cNvPr id="4" name="Rectangle 3"/>
          <p:cNvSpPr/>
          <p:nvPr/>
        </p:nvSpPr>
        <p:spPr>
          <a:xfrm>
            <a:off x="730335" y="1016736"/>
            <a:ext cx="3487502" cy="1815882"/>
          </a:xfrm>
          <a:prstGeom prst="rect">
            <a:avLst/>
          </a:prstGeom>
        </p:spPr>
        <p:txBody>
          <a:bodyPr wrap="square">
            <a:spAutoFit/>
          </a:bodyPr>
          <a:lstStyle/>
          <a:p>
            <a:r>
              <a:rPr lang="en-US" sz="2800" b="1" dirty="0">
                <a:solidFill>
                  <a:srgbClr val="757575"/>
                </a:solidFill>
                <a:latin typeface="Roboto"/>
              </a:rPr>
              <a:t>What was unusual about Peter </a:t>
            </a:r>
            <a:r>
              <a:rPr lang="en-US" sz="2800" b="1" dirty="0" err="1">
                <a:solidFill>
                  <a:srgbClr val="757575"/>
                </a:solidFill>
                <a:latin typeface="Roboto"/>
              </a:rPr>
              <a:t>Norvig’s</a:t>
            </a:r>
            <a:r>
              <a:rPr lang="en-US" sz="2800" b="1" dirty="0">
                <a:solidFill>
                  <a:srgbClr val="757575"/>
                </a:solidFill>
                <a:latin typeface="Roboto"/>
              </a:rPr>
              <a:t> online class at Stanford?</a:t>
            </a:r>
            <a:endParaRPr lang="en-US" sz="2800" b="1" dirty="0"/>
          </a:p>
        </p:txBody>
      </p:sp>
      <p:pic>
        <p:nvPicPr>
          <p:cNvPr id="5" name="Picture 2" descr="http://1.bp.blogspot.com/-itTPKy2a_U4/U7saNZ1IkeI/AAAAAAAAbHg/OOno7b4R4dw/s1600/kidla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624" y="773407"/>
            <a:ext cx="5829630" cy="437580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7580116" y="338203"/>
            <a:ext cx="16920" cy="554647"/>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284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05739" y="1739622"/>
            <a:ext cx="10560363" cy="1260635"/>
          </a:xfrm>
          <a:prstGeom prst="rect">
            <a:avLst/>
          </a:prstGeom>
          <a:ln w="6350">
            <a:solidFill>
              <a:schemeClr val="tx1"/>
            </a:solidFill>
          </a:ln>
        </p:spPr>
      </p:pic>
      <p:pic>
        <p:nvPicPr>
          <p:cNvPr id="6" name="Picture 5"/>
          <p:cNvPicPr>
            <a:picLocks noChangeAspect="1"/>
          </p:cNvPicPr>
          <p:nvPr/>
        </p:nvPicPr>
        <p:blipFill>
          <a:blip r:embed="rId4"/>
          <a:stretch>
            <a:fillRect/>
          </a:stretch>
        </p:blipFill>
        <p:spPr>
          <a:xfrm>
            <a:off x="805739" y="3634792"/>
            <a:ext cx="10560363" cy="772951"/>
          </a:xfrm>
          <a:prstGeom prst="rect">
            <a:avLst/>
          </a:prstGeom>
          <a:ln w="6350">
            <a:solidFill>
              <a:schemeClr val="tx1"/>
            </a:solidFill>
          </a:ln>
        </p:spPr>
      </p:pic>
      <p:sp>
        <p:nvSpPr>
          <p:cNvPr id="7" name="TextBox 6"/>
          <p:cNvSpPr txBox="1"/>
          <p:nvPr/>
        </p:nvSpPr>
        <p:spPr>
          <a:xfrm>
            <a:off x="805739" y="689479"/>
            <a:ext cx="7189212" cy="523220"/>
          </a:xfrm>
          <a:prstGeom prst="rect">
            <a:avLst/>
          </a:prstGeom>
          <a:noFill/>
        </p:spPr>
        <p:txBody>
          <a:bodyPr wrap="none" rtlCol="0">
            <a:spAutoFit/>
          </a:bodyPr>
          <a:lstStyle/>
          <a:p>
            <a:r>
              <a:rPr lang="en-US" sz="2800" b="1" dirty="0"/>
              <a:t>Evolution of Google’s word processing program</a:t>
            </a:r>
          </a:p>
        </p:txBody>
      </p:sp>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739" y="5212509"/>
            <a:ext cx="49053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321209" y="5042279"/>
            <a:ext cx="6158271" cy="830997"/>
          </a:xfrm>
          <a:prstGeom prst="rect">
            <a:avLst/>
          </a:prstGeom>
          <a:noFill/>
        </p:spPr>
        <p:txBody>
          <a:bodyPr wrap="square" rtlCol="0">
            <a:spAutoFit/>
          </a:bodyPr>
          <a:lstStyle/>
          <a:p>
            <a:r>
              <a:rPr lang="en-US" sz="2400" dirty="0"/>
              <a:t>How do these differ? Which is the most recent version? What has enabled the change?</a:t>
            </a:r>
          </a:p>
        </p:txBody>
      </p:sp>
    </p:spTree>
    <p:extLst>
      <p:ext uri="{BB962C8B-B14F-4D97-AF65-F5344CB8AC3E}">
        <p14:creationId xmlns:p14="http://schemas.microsoft.com/office/powerpoint/2010/main" val="2017419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903596" y="2582679"/>
          <a:ext cx="10503544" cy="2263640"/>
        </p:xfrm>
        <a:graphic>
          <a:graphicData uri="http://schemas.openxmlformats.org/drawingml/2006/table">
            <a:tbl>
              <a:tblPr>
                <a:tableStyleId>{5C22544A-7EE6-4342-B048-85BDC9FD1C3A}</a:tableStyleId>
              </a:tblPr>
              <a:tblGrid>
                <a:gridCol w="394855">
                  <a:extLst>
                    <a:ext uri="{9D8B030D-6E8A-4147-A177-3AD203B41FA5}">
                      <a16:colId xmlns:a16="http://schemas.microsoft.com/office/drawing/2014/main" val="2544692631"/>
                    </a:ext>
                  </a:extLst>
                </a:gridCol>
                <a:gridCol w="2200276">
                  <a:extLst>
                    <a:ext uri="{9D8B030D-6E8A-4147-A177-3AD203B41FA5}">
                      <a16:colId xmlns:a16="http://schemas.microsoft.com/office/drawing/2014/main" val="2915107912"/>
                    </a:ext>
                  </a:extLst>
                </a:gridCol>
                <a:gridCol w="1770142">
                  <a:extLst>
                    <a:ext uri="{9D8B030D-6E8A-4147-A177-3AD203B41FA5}">
                      <a16:colId xmlns:a16="http://schemas.microsoft.com/office/drawing/2014/main" val="1317020185"/>
                    </a:ext>
                  </a:extLst>
                </a:gridCol>
                <a:gridCol w="1732468">
                  <a:extLst>
                    <a:ext uri="{9D8B030D-6E8A-4147-A177-3AD203B41FA5}">
                      <a16:colId xmlns:a16="http://schemas.microsoft.com/office/drawing/2014/main" val="3589844490"/>
                    </a:ext>
                  </a:extLst>
                </a:gridCol>
                <a:gridCol w="1864144">
                  <a:extLst>
                    <a:ext uri="{9D8B030D-6E8A-4147-A177-3AD203B41FA5}">
                      <a16:colId xmlns:a16="http://schemas.microsoft.com/office/drawing/2014/main" val="1728792683"/>
                    </a:ext>
                  </a:extLst>
                </a:gridCol>
                <a:gridCol w="2541659">
                  <a:extLst>
                    <a:ext uri="{9D8B030D-6E8A-4147-A177-3AD203B41FA5}">
                      <a16:colId xmlns:a16="http://schemas.microsoft.com/office/drawing/2014/main" val="2556879405"/>
                    </a:ext>
                  </a:extLst>
                </a:gridCol>
              </a:tblGrid>
              <a:tr h="452728">
                <a:tc>
                  <a:txBody>
                    <a:bodyPr/>
                    <a:lstStyle/>
                    <a:p>
                      <a:pPr algn="l" fontAlgn="b"/>
                      <a:r>
                        <a:rPr lang="en-US" sz="1600" b="1" u="none" strike="noStrike" dirty="0">
                          <a:effectLst/>
                        </a:rPr>
                        <a:t>1</a:t>
                      </a:r>
                      <a:endParaRPr lang="en-US" sz="1600" b="1" i="0" u="none" strike="noStrike" dirty="0">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Gonzalez,Jesus Martin</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dirty="0">
                          <a:effectLst/>
                        </a:rPr>
                        <a:t>Espinoza, Ramon</a:t>
                      </a:r>
                      <a:endParaRPr lang="en-US" sz="1600" b="0" i="0" u="none" strike="noStrike" dirty="0">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Escamilla, Ymelda</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Grice, Ralph</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Gonzalez Cordova,Francisco Jr</a:t>
                      </a:r>
                      <a:endParaRPr lang="en-US" sz="1600" b="0" i="0" u="none" strike="noStrike">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1872069129"/>
                  </a:ext>
                </a:extLst>
              </a:tr>
              <a:tr h="452728">
                <a:tc>
                  <a:txBody>
                    <a:bodyPr/>
                    <a:lstStyle/>
                    <a:p>
                      <a:pPr algn="l" fontAlgn="b"/>
                      <a:r>
                        <a:rPr lang="en-US" sz="1600" b="1" u="none" strike="noStrike" dirty="0">
                          <a:effectLst/>
                        </a:rPr>
                        <a:t>2</a:t>
                      </a:r>
                      <a:endParaRPr lang="en-US" sz="1600" b="1" i="0" u="none" strike="noStrike" dirty="0">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Herschler,Jeffrey</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Luna,Marlene</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Brown, Caitlin</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Kuti, Adebayo</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2536077649"/>
                  </a:ext>
                </a:extLst>
              </a:tr>
              <a:tr h="452728">
                <a:tc>
                  <a:txBody>
                    <a:bodyPr/>
                    <a:lstStyle/>
                    <a:p>
                      <a:pPr algn="l" fontAlgn="b"/>
                      <a:r>
                        <a:rPr lang="en-US" sz="1600" b="1" u="none" strike="noStrike" dirty="0">
                          <a:effectLst/>
                        </a:rPr>
                        <a:t>3</a:t>
                      </a:r>
                      <a:endParaRPr lang="en-US" sz="1600" b="1" i="0" u="none" strike="noStrike" dirty="0">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Morton,James Paul</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Zavala, Adrian</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Evans, Lisa</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Martinez Silva, Sofia</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3824175520"/>
                  </a:ext>
                </a:extLst>
              </a:tr>
              <a:tr h="452728">
                <a:tc>
                  <a:txBody>
                    <a:bodyPr/>
                    <a:lstStyle/>
                    <a:p>
                      <a:pPr algn="l" fontAlgn="b"/>
                      <a:r>
                        <a:rPr lang="en-US" sz="1600" b="1" u="none" strike="noStrike" dirty="0">
                          <a:effectLst/>
                        </a:rPr>
                        <a:t>4</a:t>
                      </a:r>
                      <a:endParaRPr lang="en-US" sz="1600" b="1" i="0" u="none" strike="noStrike" dirty="0">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Reyes,Alondra</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Hepperle, Dylan</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Anderson, Nicole</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Balding, Robert</a:t>
                      </a:r>
                    </a:p>
                  </a:txBody>
                  <a:tcPr marL="4233" marR="4233" marT="4233"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4054526742"/>
                  </a:ext>
                </a:extLst>
              </a:tr>
              <a:tr h="452728">
                <a:tc>
                  <a:txBody>
                    <a:bodyPr/>
                    <a:lstStyle/>
                    <a:p>
                      <a:pPr algn="l" fontAlgn="b"/>
                      <a:r>
                        <a:rPr lang="en-US" sz="1600" b="1" u="none" strike="noStrike" dirty="0">
                          <a:effectLst/>
                        </a:rPr>
                        <a:t>5</a:t>
                      </a:r>
                      <a:endParaRPr lang="en-US" sz="1600" b="1" i="0" u="none" strike="noStrike" dirty="0">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Westby,Tyon</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dirty="0">
                          <a:effectLst/>
                        </a:rPr>
                        <a:t>Escobedo, Jaime</a:t>
                      </a:r>
                      <a:endParaRPr lang="en-US" sz="1600" b="0" i="0" u="none" strike="noStrike" dirty="0">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Luis Zaragoza</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r>
                        <a:rPr lang="en-US" sz="1600" u="none" strike="noStrike">
                          <a:effectLst/>
                        </a:rPr>
                        <a:t>Grier, Natalie</a:t>
                      </a:r>
                      <a:endParaRPr lang="en-US" sz="1600" b="0" i="0" u="none" strike="noStrike">
                        <a:solidFill>
                          <a:srgbClr val="000000"/>
                        </a:solidFill>
                        <a:effectLst/>
                        <a:latin typeface="Calibri" panose="020F0502020204030204" pitchFamily="34" charset="0"/>
                      </a:endParaRPr>
                    </a:p>
                  </a:txBody>
                  <a:tcPr marL="4233" marR="4233" marT="4233"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4233" marR="4233" marT="4233" marB="0" anchor="b"/>
                </a:tc>
                <a:extLst>
                  <a:ext uri="{0D108BD9-81ED-4DB2-BD59-A6C34878D82A}">
                    <a16:rowId xmlns:a16="http://schemas.microsoft.com/office/drawing/2014/main" val="3294646028"/>
                  </a:ext>
                </a:extLst>
              </a:tr>
            </a:tbl>
          </a:graphicData>
        </a:graphic>
      </p:graphicFrame>
      <p:sp>
        <p:nvSpPr>
          <p:cNvPr id="2" name="TextBox 1"/>
          <p:cNvSpPr txBox="1"/>
          <p:nvPr/>
        </p:nvSpPr>
        <p:spPr>
          <a:xfrm>
            <a:off x="1132196" y="1232786"/>
            <a:ext cx="2808093" cy="523220"/>
          </a:xfrm>
          <a:prstGeom prst="rect">
            <a:avLst/>
          </a:prstGeom>
          <a:noFill/>
        </p:spPr>
        <p:txBody>
          <a:bodyPr wrap="square" rtlCol="0">
            <a:spAutoFit/>
          </a:bodyPr>
          <a:lstStyle/>
          <a:p>
            <a:r>
              <a:rPr lang="en-US" sz="2800" b="1" dirty="0"/>
              <a:t>Groups</a:t>
            </a:r>
          </a:p>
        </p:txBody>
      </p:sp>
    </p:spTree>
    <p:extLst>
      <p:ext uri="{BB962C8B-B14F-4D97-AF65-F5344CB8AC3E}">
        <p14:creationId xmlns:p14="http://schemas.microsoft.com/office/powerpoint/2010/main" val="923917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0360" y="1699260"/>
            <a:ext cx="6431279" cy="954107"/>
          </a:xfrm>
          <a:prstGeom prst="rect">
            <a:avLst/>
          </a:prstGeom>
          <a:noFill/>
        </p:spPr>
        <p:txBody>
          <a:bodyPr wrap="square" rtlCol="0">
            <a:spAutoFit/>
          </a:bodyPr>
          <a:lstStyle/>
          <a:p>
            <a:r>
              <a:rPr lang="en-US" sz="2800" b="1" dirty="0"/>
              <a:t>If you want others to see a file in Google drive, be sure to share access to it!</a:t>
            </a:r>
          </a:p>
        </p:txBody>
      </p:sp>
    </p:spTree>
    <p:extLst>
      <p:ext uri="{BB962C8B-B14F-4D97-AF65-F5344CB8AC3E}">
        <p14:creationId xmlns:p14="http://schemas.microsoft.com/office/powerpoint/2010/main" val="690992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9442" y="1135840"/>
            <a:ext cx="2519082" cy="1692771"/>
          </a:xfrm>
          <a:prstGeom prst="rect">
            <a:avLst/>
          </a:prstGeom>
        </p:spPr>
        <p:txBody>
          <a:bodyPr wrap="square">
            <a:spAutoFit/>
          </a:bodyPr>
          <a:lstStyle/>
          <a:p>
            <a:r>
              <a:rPr lang="en-US" sz="2800" b="1" dirty="0"/>
              <a:t>Who can help you out? </a:t>
            </a:r>
          </a:p>
          <a:p>
            <a:endParaRPr lang="en-US" sz="2400" dirty="0">
              <a:hlinkClick r:id="rId2"/>
            </a:endParaRPr>
          </a:p>
          <a:p>
            <a:r>
              <a:rPr lang="en-US" sz="2400" dirty="0">
                <a:hlinkClick r:id="rId2"/>
              </a:rPr>
              <a:t>Survey results</a:t>
            </a:r>
            <a:endParaRPr lang="en-US" sz="2400"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8893" y="992924"/>
            <a:ext cx="7701954" cy="429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3459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0857" y="4451080"/>
            <a:ext cx="6096000" cy="523220"/>
          </a:xfrm>
          <a:prstGeom prst="rect">
            <a:avLst/>
          </a:prstGeom>
        </p:spPr>
        <p:txBody>
          <a:bodyPr>
            <a:spAutoFit/>
          </a:bodyPr>
          <a:lstStyle/>
          <a:p>
            <a:r>
              <a:rPr lang="en-US" sz="2800" dirty="0">
                <a:hlinkClick r:id="rId2"/>
              </a:rPr>
              <a:t>Michael </a:t>
            </a:r>
            <a:r>
              <a:rPr lang="en-US" sz="2800" dirty="0" err="1">
                <a:hlinkClick r:id="rId2"/>
              </a:rPr>
              <a:t>Wesch</a:t>
            </a:r>
            <a:r>
              <a:rPr lang="en-US" sz="2800" dirty="0">
                <a:hlinkClick r:id="rId2"/>
              </a:rPr>
              <a:t> comments</a:t>
            </a:r>
            <a:endParaRPr lang="en-US" dirty="0"/>
          </a:p>
        </p:txBody>
      </p:sp>
      <p:pic>
        <p:nvPicPr>
          <p:cNvPr id="1026" name="Picture 2" descr="Image result for michael wes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857" y="935713"/>
            <a:ext cx="28194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461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3137" y="1259305"/>
            <a:ext cx="2935705" cy="1384995"/>
          </a:xfrm>
          <a:prstGeom prst="rect">
            <a:avLst/>
          </a:prstGeom>
          <a:noFill/>
        </p:spPr>
        <p:txBody>
          <a:bodyPr wrap="square" rtlCol="0">
            <a:spAutoFit/>
          </a:bodyPr>
          <a:lstStyle/>
          <a:p>
            <a:r>
              <a:rPr lang="en-US" sz="2800" b="1" dirty="0"/>
              <a:t>OneWeb launches 34 operational satellites</a:t>
            </a:r>
          </a:p>
        </p:txBody>
      </p:sp>
      <p:sp>
        <p:nvSpPr>
          <p:cNvPr id="4" name="Rectangle 3"/>
          <p:cNvSpPr/>
          <p:nvPr/>
        </p:nvSpPr>
        <p:spPr>
          <a:xfrm>
            <a:off x="433137" y="3170891"/>
            <a:ext cx="2181726" cy="1569660"/>
          </a:xfrm>
          <a:prstGeom prst="rect">
            <a:avLst/>
          </a:prstGeom>
        </p:spPr>
        <p:txBody>
          <a:bodyPr wrap="square">
            <a:spAutoFit/>
          </a:bodyPr>
          <a:lstStyle/>
          <a:p>
            <a:r>
              <a:rPr lang="en-US" sz="2400" dirty="0">
                <a:hlinkClick r:id="rId3"/>
              </a:rPr>
              <a:t>Press release – success and in communication with all 34</a:t>
            </a:r>
            <a:endParaRPr lang="en-US" sz="2400" dirty="0"/>
          </a:p>
        </p:txBody>
      </p:sp>
      <p:pic>
        <p:nvPicPr>
          <p:cNvPr id="5" name="9015WSLLZ2k"/>
          <p:cNvPicPr>
            <a:picLocks noRot="1" noChangeAspect="1"/>
          </p:cNvPicPr>
          <p:nvPr>
            <a:videoFile r:link="rId1"/>
          </p:nvPr>
        </p:nvPicPr>
        <p:blipFill>
          <a:blip r:embed="rId4"/>
          <a:stretch>
            <a:fillRect/>
          </a:stretch>
        </p:blipFill>
        <p:spPr>
          <a:xfrm>
            <a:off x="3545305" y="915722"/>
            <a:ext cx="8018379" cy="4510338"/>
          </a:xfrm>
          <a:prstGeom prst="rect">
            <a:avLst/>
          </a:prstGeom>
        </p:spPr>
      </p:pic>
    </p:spTree>
    <p:extLst>
      <p:ext uri="{BB962C8B-B14F-4D97-AF65-F5344CB8AC3E}">
        <p14:creationId xmlns:p14="http://schemas.microsoft.com/office/powerpoint/2010/main" val="36175745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28752" y="5426060"/>
            <a:ext cx="1036181" cy="461665"/>
          </a:xfrm>
          <a:prstGeom prst="rect">
            <a:avLst/>
          </a:prstGeom>
        </p:spPr>
        <p:txBody>
          <a:bodyPr wrap="none">
            <a:spAutoFit/>
          </a:bodyPr>
          <a:lstStyle/>
          <a:p>
            <a:pPr algn="r"/>
            <a:r>
              <a:rPr lang="en-US" sz="2400" dirty="0">
                <a:hlinkClick r:id="rId3"/>
              </a:rPr>
              <a:t>Source</a:t>
            </a:r>
            <a:endParaRPr lang="en-US" dirty="0"/>
          </a:p>
        </p:txBody>
      </p:sp>
      <p:pic>
        <p:nvPicPr>
          <p:cNvPr id="3" name="364353295"/>
          <p:cNvPicPr>
            <a:picLocks noRot="1" noChangeAspect="1"/>
          </p:cNvPicPr>
          <p:nvPr>
            <a:videoFile r:link="rId1"/>
          </p:nvPr>
        </p:nvPicPr>
        <p:blipFill>
          <a:blip r:embed="rId4"/>
          <a:stretch>
            <a:fillRect/>
          </a:stretch>
        </p:blipFill>
        <p:spPr>
          <a:xfrm>
            <a:off x="3545305" y="915019"/>
            <a:ext cx="8019628" cy="4511041"/>
          </a:xfrm>
          <a:prstGeom prst="rect">
            <a:avLst/>
          </a:prstGeom>
        </p:spPr>
      </p:pic>
      <p:sp>
        <p:nvSpPr>
          <p:cNvPr id="6" name="TextBox 5"/>
          <p:cNvSpPr txBox="1"/>
          <p:nvPr/>
        </p:nvSpPr>
        <p:spPr>
          <a:xfrm>
            <a:off x="433138" y="1259305"/>
            <a:ext cx="2302042" cy="954107"/>
          </a:xfrm>
          <a:prstGeom prst="rect">
            <a:avLst/>
          </a:prstGeom>
          <a:noFill/>
        </p:spPr>
        <p:txBody>
          <a:bodyPr wrap="square" rtlCol="0">
            <a:spAutoFit/>
          </a:bodyPr>
          <a:lstStyle/>
          <a:p>
            <a:r>
              <a:rPr lang="en-US" sz="2800" b="1" dirty="0"/>
              <a:t>OneWeb system design</a:t>
            </a:r>
          </a:p>
        </p:txBody>
      </p:sp>
    </p:spTree>
    <p:extLst>
      <p:ext uri="{BB962C8B-B14F-4D97-AF65-F5344CB8AC3E}">
        <p14:creationId xmlns:p14="http://schemas.microsoft.com/office/powerpoint/2010/main" val="1333397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27457" y="1736651"/>
            <a:ext cx="2235535" cy="2797767"/>
          </a:xfrm>
          <a:prstGeom prst="rect">
            <a:avLst/>
          </a:prstGeom>
        </p:spPr>
      </p:pic>
      <p:pic>
        <p:nvPicPr>
          <p:cNvPr id="5" name="Picture 4"/>
          <p:cNvPicPr>
            <a:picLocks noChangeAspect="1"/>
          </p:cNvPicPr>
          <p:nvPr/>
        </p:nvPicPr>
        <p:blipFill>
          <a:blip r:embed="rId4"/>
          <a:stretch>
            <a:fillRect/>
          </a:stretch>
        </p:blipFill>
        <p:spPr>
          <a:xfrm>
            <a:off x="6800497" y="1736651"/>
            <a:ext cx="4881540" cy="2797767"/>
          </a:xfrm>
          <a:prstGeom prst="rect">
            <a:avLst/>
          </a:prstGeom>
        </p:spPr>
      </p:pic>
      <p:sp>
        <p:nvSpPr>
          <p:cNvPr id="6" name="TextBox 5"/>
          <p:cNvSpPr txBox="1"/>
          <p:nvPr/>
        </p:nvSpPr>
        <p:spPr>
          <a:xfrm>
            <a:off x="4027457" y="4534418"/>
            <a:ext cx="2115867" cy="707886"/>
          </a:xfrm>
          <a:prstGeom prst="rect">
            <a:avLst/>
          </a:prstGeom>
          <a:noFill/>
        </p:spPr>
        <p:txBody>
          <a:bodyPr wrap="square" rtlCol="0">
            <a:spAutoFit/>
          </a:bodyPr>
          <a:lstStyle/>
          <a:p>
            <a:r>
              <a:rPr lang="en-US" sz="2000" dirty="0"/>
              <a:t>Operator’s console</a:t>
            </a:r>
          </a:p>
        </p:txBody>
      </p:sp>
      <p:sp>
        <p:nvSpPr>
          <p:cNvPr id="7" name="TextBox 6"/>
          <p:cNvSpPr txBox="1"/>
          <p:nvPr/>
        </p:nvSpPr>
        <p:spPr>
          <a:xfrm>
            <a:off x="6800497" y="4543372"/>
            <a:ext cx="5270997" cy="400110"/>
          </a:xfrm>
          <a:prstGeom prst="rect">
            <a:avLst/>
          </a:prstGeom>
          <a:noFill/>
        </p:spPr>
        <p:txBody>
          <a:bodyPr wrap="square" rtlCol="0">
            <a:spAutoFit/>
          </a:bodyPr>
          <a:lstStyle/>
          <a:p>
            <a:r>
              <a:rPr lang="en-US" sz="2000" dirty="0"/>
              <a:t>The computer -- the room behind the console</a:t>
            </a:r>
          </a:p>
        </p:txBody>
      </p:sp>
      <p:sp>
        <p:nvSpPr>
          <p:cNvPr id="3" name="TextBox 2"/>
          <p:cNvSpPr txBox="1"/>
          <p:nvPr/>
        </p:nvSpPr>
        <p:spPr>
          <a:xfrm>
            <a:off x="425302" y="1868457"/>
            <a:ext cx="2913725" cy="1938992"/>
          </a:xfrm>
          <a:prstGeom prst="rect">
            <a:avLst/>
          </a:prstGeom>
          <a:noFill/>
        </p:spPr>
        <p:txBody>
          <a:bodyPr wrap="square" rtlCol="0">
            <a:spAutoFit/>
          </a:bodyPr>
          <a:lstStyle/>
          <a:p>
            <a:r>
              <a:rPr lang="en-US" sz="2000" b="1" dirty="0"/>
              <a:t>Built 1961-3</a:t>
            </a:r>
          </a:p>
          <a:p>
            <a:r>
              <a:rPr lang="en-US" sz="2000" b="1" dirty="0"/>
              <a:t>Memory</a:t>
            </a:r>
          </a:p>
          <a:p>
            <a:pPr lvl="1"/>
            <a:r>
              <a:rPr lang="en-US" sz="2000" b="1" dirty="0"/>
              <a:t>Fast: 1.5 Megabytes</a:t>
            </a:r>
          </a:p>
          <a:p>
            <a:pPr lvl="1"/>
            <a:r>
              <a:rPr lang="en-US" sz="2000" b="1" dirty="0"/>
              <a:t>Slow: 1.6 Megabytes </a:t>
            </a:r>
          </a:p>
          <a:p>
            <a:r>
              <a:rPr lang="en-US" sz="2000" b="1" dirty="0"/>
              <a:t>Storage</a:t>
            </a:r>
          </a:p>
          <a:p>
            <a:r>
              <a:rPr lang="en-US" sz="2000" b="1" dirty="0"/>
              <a:t>        18 tape drives</a:t>
            </a:r>
          </a:p>
        </p:txBody>
      </p:sp>
      <p:sp>
        <p:nvSpPr>
          <p:cNvPr id="4" name="TextBox 3"/>
          <p:cNvSpPr txBox="1"/>
          <p:nvPr/>
        </p:nvSpPr>
        <p:spPr>
          <a:xfrm>
            <a:off x="425302" y="460685"/>
            <a:ext cx="9244069" cy="523220"/>
          </a:xfrm>
          <a:prstGeom prst="rect">
            <a:avLst/>
          </a:prstGeom>
          <a:noFill/>
        </p:spPr>
        <p:txBody>
          <a:bodyPr wrap="none" rtlCol="0">
            <a:spAutoFit/>
          </a:bodyPr>
          <a:lstStyle/>
          <a:p>
            <a:r>
              <a:rPr lang="en-US" sz="2800" b="1" dirty="0"/>
              <a:t>The computer I used for my dissertation, the IBM AN/FSQ-32</a:t>
            </a:r>
          </a:p>
        </p:txBody>
      </p:sp>
      <p:sp>
        <p:nvSpPr>
          <p:cNvPr id="8" name="Rectangle 7"/>
          <p:cNvSpPr/>
          <p:nvPr/>
        </p:nvSpPr>
        <p:spPr>
          <a:xfrm>
            <a:off x="10979888" y="6105032"/>
            <a:ext cx="824072" cy="369332"/>
          </a:xfrm>
          <a:prstGeom prst="rect">
            <a:avLst/>
          </a:prstGeom>
        </p:spPr>
        <p:txBody>
          <a:bodyPr wrap="none">
            <a:spAutoFit/>
          </a:bodyPr>
          <a:lstStyle/>
          <a:p>
            <a:r>
              <a:rPr lang="en-US" dirty="0">
                <a:hlinkClick r:id="rId5"/>
              </a:rPr>
              <a:t>Source</a:t>
            </a:r>
            <a:endParaRPr lang="en-US" dirty="0"/>
          </a:p>
        </p:txBody>
      </p:sp>
      <p:sp>
        <p:nvSpPr>
          <p:cNvPr id="9" name="Rectangle 8"/>
          <p:cNvSpPr/>
          <p:nvPr/>
        </p:nvSpPr>
        <p:spPr>
          <a:xfrm>
            <a:off x="425302" y="3973986"/>
            <a:ext cx="3064650" cy="1938992"/>
          </a:xfrm>
          <a:prstGeom prst="rect">
            <a:avLst/>
          </a:prstGeom>
        </p:spPr>
        <p:txBody>
          <a:bodyPr wrap="square">
            <a:spAutoFit/>
          </a:bodyPr>
          <a:lstStyle/>
          <a:p>
            <a:r>
              <a:rPr lang="en-US" sz="2000" dirty="0"/>
              <a:t>The Q3 weighed 98.8 tons, occupied nearly an entire floor of a large office building and was said to use 1/20 of the power of Santa Monica.</a:t>
            </a:r>
          </a:p>
        </p:txBody>
      </p:sp>
    </p:spTree>
    <p:extLst>
      <p:ext uri="{BB962C8B-B14F-4D97-AF65-F5344CB8AC3E}">
        <p14:creationId xmlns:p14="http://schemas.microsoft.com/office/powerpoint/2010/main" val="736921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75195" y="751115"/>
            <a:ext cx="8936316" cy="5052953"/>
          </a:xfrm>
          <a:prstGeom prst="rect">
            <a:avLst/>
          </a:prstGeom>
        </p:spPr>
      </p:pic>
      <p:sp>
        <p:nvSpPr>
          <p:cNvPr id="5" name="TextBox 4"/>
          <p:cNvSpPr txBox="1"/>
          <p:nvPr/>
        </p:nvSpPr>
        <p:spPr>
          <a:xfrm>
            <a:off x="394569" y="1127342"/>
            <a:ext cx="1979663" cy="1815882"/>
          </a:xfrm>
          <a:prstGeom prst="rect">
            <a:avLst/>
          </a:prstGeom>
          <a:noFill/>
        </p:spPr>
        <p:txBody>
          <a:bodyPr wrap="square" rtlCol="0">
            <a:spAutoFit/>
          </a:bodyPr>
          <a:lstStyle/>
          <a:p>
            <a:r>
              <a:rPr lang="en-US" sz="2800" b="1" dirty="0"/>
              <a:t>Geo-</a:t>
            </a:r>
          </a:p>
          <a:p>
            <a:r>
              <a:rPr lang="en-US" sz="2800" b="1" dirty="0"/>
              <a:t>Stationary (GEO)</a:t>
            </a:r>
          </a:p>
          <a:p>
            <a:r>
              <a:rPr lang="en-US" sz="2800" b="1" dirty="0"/>
              <a:t>satellite</a:t>
            </a:r>
          </a:p>
        </p:txBody>
      </p:sp>
    </p:spTree>
    <p:extLst>
      <p:ext uri="{BB962C8B-B14F-4D97-AF65-F5344CB8AC3E}">
        <p14:creationId xmlns:p14="http://schemas.microsoft.com/office/powerpoint/2010/main" val="37175979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34824" y="757822"/>
            <a:ext cx="8929777" cy="5004147"/>
          </a:xfrm>
          <a:prstGeom prst="rect">
            <a:avLst/>
          </a:prstGeom>
        </p:spPr>
      </p:pic>
      <p:sp>
        <p:nvSpPr>
          <p:cNvPr id="5" name="TextBox 4"/>
          <p:cNvSpPr txBox="1"/>
          <p:nvPr/>
        </p:nvSpPr>
        <p:spPr>
          <a:xfrm>
            <a:off x="394569" y="1127342"/>
            <a:ext cx="1829603" cy="954107"/>
          </a:xfrm>
          <a:prstGeom prst="rect">
            <a:avLst/>
          </a:prstGeom>
          <a:noFill/>
        </p:spPr>
        <p:txBody>
          <a:bodyPr wrap="none" rtlCol="0">
            <a:spAutoFit/>
          </a:bodyPr>
          <a:lstStyle/>
          <a:p>
            <a:r>
              <a:rPr lang="en-US" sz="2800" b="1" dirty="0"/>
              <a:t>Low-earth </a:t>
            </a:r>
          </a:p>
          <a:p>
            <a:r>
              <a:rPr lang="en-US" sz="2800" b="1" dirty="0"/>
              <a:t>Orbit (LEO)</a:t>
            </a:r>
          </a:p>
        </p:txBody>
      </p:sp>
    </p:spTree>
    <p:extLst>
      <p:ext uri="{BB962C8B-B14F-4D97-AF65-F5344CB8AC3E}">
        <p14:creationId xmlns:p14="http://schemas.microsoft.com/office/powerpoint/2010/main" val="38867987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4569" y="1127342"/>
            <a:ext cx="1634165" cy="523220"/>
          </a:xfrm>
          <a:prstGeom prst="rect">
            <a:avLst/>
          </a:prstGeom>
          <a:noFill/>
        </p:spPr>
        <p:txBody>
          <a:bodyPr wrap="none" rtlCol="0">
            <a:spAutoFit/>
          </a:bodyPr>
          <a:lstStyle/>
          <a:p>
            <a:r>
              <a:rPr lang="en-US" sz="2800" b="1" dirty="0"/>
              <a:t>Gateways</a:t>
            </a:r>
          </a:p>
        </p:txBody>
      </p:sp>
      <p:pic>
        <p:nvPicPr>
          <p:cNvPr id="7" name="Picture 6"/>
          <p:cNvPicPr>
            <a:picLocks noChangeAspect="1"/>
          </p:cNvPicPr>
          <p:nvPr/>
        </p:nvPicPr>
        <p:blipFill>
          <a:blip r:embed="rId3"/>
          <a:stretch>
            <a:fillRect/>
          </a:stretch>
        </p:blipFill>
        <p:spPr>
          <a:xfrm>
            <a:off x="2617132" y="757825"/>
            <a:ext cx="8929777" cy="5004147"/>
          </a:xfrm>
          <a:prstGeom prst="rect">
            <a:avLst/>
          </a:prstGeom>
        </p:spPr>
      </p:pic>
    </p:spTree>
    <p:extLst>
      <p:ext uri="{BB962C8B-B14F-4D97-AF65-F5344CB8AC3E}">
        <p14:creationId xmlns:p14="http://schemas.microsoft.com/office/powerpoint/2010/main" val="2202671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4569" y="1127342"/>
            <a:ext cx="1964320" cy="954107"/>
          </a:xfrm>
          <a:prstGeom prst="rect">
            <a:avLst/>
          </a:prstGeom>
          <a:noFill/>
        </p:spPr>
        <p:txBody>
          <a:bodyPr wrap="none" rtlCol="0">
            <a:spAutoFit/>
          </a:bodyPr>
          <a:lstStyle/>
          <a:p>
            <a:r>
              <a:rPr lang="en-US" sz="2800" b="1" dirty="0" err="1"/>
              <a:t>Ka</a:t>
            </a:r>
            <a:r>
              <a:rPr lang="en-US" sz="2800" b="1" dirty="0"/>
              <a:t> links</a:t>
            </a:r>
          </a:p>
          <a:p>
            <a:r>
              <a:rPr lang="en-US" sz="2800" b="1" dirty="0"/>
              <a:t>to gateways</a:t>
            </a:r>
          </a:p>
        </p:txBody>
      </p:sp>
      <p:pic>
        <p:nvPicPr>
          <p:cNvPr id="5" name="Picture 4"/>
          <p:cNvPicPr>
            <a:picLocks noChangeAspect="1"/>
          </p:cNvPicPr>
          <p:nvPr/>
        </p:nvPicPr>
        <p:blipFill>
          <a:blip r:embed="rId3"/>
          <a:stretch>
            <a:fillRect/>
          </a:stretch>
        </p:blipFill>
        <p:spPr>
          <a:xfrm>
            <a:off x="2617940" y="770351"/>
            <a:ext cx="8923545" cy="5003973"/>
          </a:xfrm>
          <a:prstGeom prst="rect">
            <a:avLst/>
          </a:prstGeom>
        </p:spPr>
      </p:pic>
    </p:spTree>
    <p:extLst>
      <p:ext uri="{BB962C8B-B14F-4D97-AF65-F5344CB8AC3E}">
        <p14:creationId xmlns:p14="http://schemas.microsoft.com/office/powerpoint/2010/main" val="8066999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4569" y="1127342"/>
            <a:ext cx="1729256" cy="954107"/>
          </a:xfrm>
          <a:prstGeom prst="rect">
            <a:avLst/>
          </a:prstGeom>
          <a:noFill/>
        </p:spPr>
        <p:txBody>
          <a:bodyPr wrap="none" rtlCol="0">
            <a:spAutoFit/>
          </a:bodyPr>
          <a:lstStyle/>
          <a:p>
            <a:r>
              <a:rPr lang="en-US" sz="2800" b="1" dirty="0"/>
              <a:t>Ku links to</a:t>
            </a:r>
          </a:p>
          <a:p>
            <a:r>
              <a:rPr lang="en-US" sz="2800" b="1" dirty="0"/>
              <a:t>end users</a:t>
            </a:r>
          </a:p>
        </p:txBody>
      </p:sp>
      <p:pic>
        <p:nvPicPr>
          <p:cNvPr id="5" name="Picture 4"/>
          <p:cNvPicPr>
            <a:picLocks noChangeAspect="1"/>
          </p:cNvPicPr>
          <p:nvPr/>
        </p:nvPicPr>
        <p:blipFill>
          <a:blip r:embed="rId3"/>
          <a:stretch>
            <a:fillRect/>
          </a:stretch>
        </p:blipFill>
        <p:spPr>
          <a:xfrm>
            <a:off x="2630466" y="774922"/>
            <a:ext cx="8923545" cy="5000333"/>
          </a:xfrm>
          <a:prstGeom prst="rect">
            <a:avLst/>
          </a:prstGeom>
        </p:spPr>
      </p:pic>
    </p:spTree>
    <p:extLst>
      <p:ext uri="{BB962C8B-B14F-4D97-AF65-F5344CB8AC3E}">
        <p14:creationId xmlns:p14="http://schemas.microsoft.com/office/powerpoint/2010/main" val="37217891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4569" y="1127342"/>
            <a:ext cx="1979113" cy="954107"/>
          </a:xfrm>
          <a:prstGeom prst="rect">
            <a:avLst/>
          </a:prstGeom>
          <a:noFill/>
        </p:spPr>
        <p:txBody>
          <a:bodyPr wrap="square" rtlCol="0">
            <a:spAutoFit/>
          </a:bodyPr>
          <a:lstStyle/>
          <a:p>
            <a:r>
              <a:rPr lang="en-US" sz="2800" b="1" dirty="0"/>
              <a:t>Before handoff</a:t>
            </a:r>
          </a:p>
        </p:txBody>
      </p:sp>
      <p:pic>
        <p:nvPicPr>
          <p:cNvPr id="5" name="Picture 4"/>
          <p:cNvPicPr>
            <a:picLocks noChangeAspect="1"/>
          </p:cNvPicPr>
          <p:nvPr/>
        </p:nvPicPr>
        <p:blipFill>
          <a:blip r:embed="rId3"/>
          <a:stretch>
            <a:fillRect/>
          </a:stretch>
        </p:blipFill>
        <p:spPr>
          <a:xfrm>
            <a:off x="2612428" y="768659"/>
            <a:ext cx="8884463" cy="5018366"/>
          </a:xfrm>
          <a:prstGeom prst="rect">
            <a:avLst/>
          </a:prstGeom>
        </p:spPr>
      </p:pic>
    </p:spTree>
    <p:extLst>
      <p:ext uri="{BB962C8B-B14F-4D97-AF65-F5344CB8AC3E}">
        <p14:creationId xmlns:p14="http://schemas.microsoft.com/office/powerpoint/2010/main" val="1740898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4569" y="1127342"/>
            <a:ext cx="1866379" cy="954107"/>
          </a:xfrm>
          <a:prstGeom prst="rect">
            <a:avLst/>
          </a:prstGeom>
          <a:noFill/>
        </p:spPr>
        <p:txBody>
          <a:bodyPr wrap="square" rtlCol="0">
            <a:spAutoFit/>
          </a:bodyPr>
          <a:lstStyle/>
          <a:p>
            <a:r>
              <a:rPr lang="en-US" sz="2800" b="1" dirty="0"/>
              <a:t>After handoff</a:t>
            </a:r>
          </a:p>
        </p:txBody>
      </p:sp>
      <p:pic>
        <p:nvPicPr>
          <p:cNvPr id="5" name="Picture 4"/>
          <p:cNvPicPr>
            <a:picLocks noChangeAspect="1"/>
          </p:cNvPicPr>
          <p:nvPr/>
        </p:nvPicPr>
        <p:blipFill>
          <a:blip r:embed="rId2"/>
          <a:stretch>
            <a:fillRect/>
          </a:stretch>
        </p:blipFill>
        <p:spPr>
          <a:xfrm>
            <a:off x="2612428" y="765192"/>
            <a:ext cx="8882495" cy="5003044"/>
          </a:xfrm>
          <a:prstGeom prst="rect">
            <a:avLst/>
          </a:prstGeom>
        </p:spPr>
      </p:pic>
    </p:spTree>
    <p:extLst>
      <p:ext uri="{BB962C8B-B14F-4D97-AF65-F5344CB8AC3E}">
        <p14:creationId xmlns:p14="http://schemas.microsoft.com/office/powerpoint/2010/main" val="1749927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768" y="1942716"/>
            <a:ext cx="6786243" cy="3666813"/>
          </a:xfrm>
          <a:prstGeom prst="rect">
            <a:avLst/>
          </a:prstGeom>
          <a:ln>
            <a:solidFill>
              <a:schemeClr val="tx1">
                <a:lumMod val="65000"/>
                <a:lumOff val="35000"/>
              </a:schemeClr>
            </a:solidFill>
          </a:ln>
        </p:spPr>
      </p:pic>
      <p:sp>
        <p:nvSpPr>
          <p:cNvPr id="3" name="Rectangle 2"/>
          <p:cNvSpPr/>
          <p:nvPr/>
        </p:nvSpPr>
        <p:spPr>
          <a:xfrm>
            <a:off x="673768" y="515035"/>
            <a:ext cx="9673390" cy="523220"/>
          </a:xfrm>
          <a:prstGeom prst="rect">
            <a:avLst/>
          </a:prstGeom>
        </p:spPr>
        <p:txBody>
          <a:bodyPr wrap="square">
            <a:spAutoFit/>
          </a:bodyPr>
          <a:lstStyle/>
          <a:p>
            <a:r>
              <a:rPr lang="en-US" sz="2800" b="1" dirty="0" err="1">
                <a:hlinkClick r:id="rId4"/>
              </a:rPr>
              <a:t>SpaceX</a:t>
            </a:r>
            <a:r>
              <a:rPr lang="en-US" sz="2800" b="1" dirty="0">
                <a:hlinkClick r:id="rId4"/>
              </a:rPr>
              <a:t> Boca </a:t>
            </a:r>
            <a:r>
              <a:rPr lang="en-US" sz="2800" b="1" dirty="0" err="1">
                <a:hlinkClick r:id="rId4"/>
              </a:rPr>
              <a:t>Chica</a:t>
            </a:r>
            <a:r>
              <a:rPr lang="en-US" sz="2800" b="1" dirty="0">
                <a:hlinkClick r:id="rId4"/>
              </a:rPr>
              <a:t> launch and manufacturing site</a:t>
            </a:r>
            <a:endParaRPr lang="en-US" sz="2800" b="1" dirty="0"/>
          </a:p>
        </p:txBody>
      </p:sp>
      <p:pic>
        <p:nvPicPr>
          <p:cNvPr id="1026" name="Picture 2" descr="SpaceX private-launch facility location--TexasProposal--2013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2448" y="1942716"/>
            <a:ext cx="2773219" cy="36668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32815" y="5609529"/>
            <a:ext cx="964431" cy="430887"/>
          </a:xfrm>
          <a:prstGeom prst="rect">
            <a:avLst/>
          </a:prstGeom>
        </p:spPr>
        <p:txBody>
          <a:bodyPr wrap="none">
            <a:spAutoFit/>
          </a:bodyPr>
          <a:lstStyle/>
          <a:p>
            <a:pPr algn="r"/>
            <a:r>
              <a:rPr lang="en-US" sz="2200" dirty="0">
                <a:hlinkClick r:id="rId6"/>
              </a:rPr>
              <a:t>Source</a:t>
            </a:r>
            <a:endParaRPr lang="en-US" sz="2200" dirty="0"/>
          </a:p>
        </p:txBody>
      </p:sp>
    </p:spTree>
    <p:extLst>
      <p:ext uri="{BB962C8B-B14F-4D97-AF65-F5344CB8AC3E}">
        <p14:creationId xmlns:p14="http://schemas.microsoft.com/office/powerpoint/2010/main" val="2718181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2" y="833717"/>
            <a:ext cx="7407961" cy="4948518"/>
          </a:xfrm>
          <a:prstGeom prst="rect">
            <a:avLst/>
          </a:prstGeom>
          <a:ln>
            <a:solidFill>
              <a:schemeClr val="tx1">
                <a:lumMod val="65000"/>
                <a:lumOff val="35000"/>
              </a:schemeClr>
            </a:solidFill>
          </a:ln>
        </p:spPr>
      </p:pic>
      <p:sp>
        <p:nvSpPr>
          <p:cNvPr id="3" name="Rectangle 2"/>
          <p:cNvSpPr/>
          <p:nvPr/>
        </p:nvSpPr>
        <p:spPr>
          <a:xfrm>
            <a:off x="5426763" y="5889811"/>
            <a:ext cx="6096000" cy="400110"/>
          </a:xfrm>
          <a:prstGeom prst="rect">
            <a:avLst/>
          </a:prstGeom>
        </p:spPr>
        <p:txBody>
          <a:bodyPr>
            <a:spAutoFit/>
          </a:bodyPr>
          <a:lstStyle/>
          <a:p>
            <a:pPr algn="r"/>
            <a:r>
              <a:rPr lang="en-US" sz="2000" dirty="0">
                <a:hlinkClick r:id="rId3"/>
              </a:rPr>
              <a:t>Source</a:t>
            </a:r>
            <a:endParaRPr lang="en-US" dirty="0"/>
          </a:p>
        </p:txBody>
      </p:sp>
      <p:sp>
        <p:nvSpPr>
          <p:cNvPr id="4" name="TextBox 3"/>
          <p:cNvSpPr txBox="1"/>
          <p:nvPr/>
        </p:nvSpPr>
        <p:spPr>
          <a:xfrm>
            <a:off x="504264" y="833717"/>
            <a:ext cx="2850777" cy="2585323"/>
          </a:xfrm>
          <a:prstGeom prst="rect">
            <a:avLst/>
          </a:prstGeom>
          <a:noFill/>
        </p:spPr>
        <p:txBody>
          <a:bodyPr wrap="square" rtlCol="0">
            <a:spAutoFit/>
          </a:bodyPr>
          <a:lstStyle/>
          <a:p>
            <a:r>
              <a:rPr lang="en-US" sz="2800" b="1" dirty="0"/>
              <a:t>How technology improves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200" dirty="0"/>
              <a:t>Turn-around drops as </a:t>
            </a:r>
            <a:r>
              <a:rPr lang="en-US" sz="2200" dirty="0" err="1"/>
              <a:t>SpaceX</a:t>
            </a:r>
            <a:r>
              <a:rPr lang="en-US" sz="2200" dirty="0"/>
              <a:t> learns.</a:t>
            </a:r>
          </a:p>
          <a:p>
            <a:pPr marL="285750" indent="-285750">
              <a:buFont typeface="Arial" panose="020B0604020202020204" pitchFamily="34" charset="0"/>
              <a:buChar char="•"/>
            </a:pPr>
            <a:r>
              <a:rPr lang="en-US" sz="2200" dirty="0"/>
              <a:t>Amazon will learn too.</a:t>
            </a:r>
          </a:p>
        </p:txBody>
      </p:sp>
    </p:spTree>
    <p:extLst>
      <p:ext uri="{BB962C8B-B14F-4D97-AF65-F5344CB8AC3E}">
        <p14:creationId xmlns:p14="http://schemas.microsoft.com/office/powerpoint/2010/main" val="152493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690336"/>
            <a:ext cx="6096000" cy="369332"/>
          </a:xfrm>
          <a:prstGeom prst="rect">
            <a:avLst/>
          </a:prstGeom>
        </p:spPr>
        <p:txBody>
          <a:bodyPr>
            <a:spAutoFit/>
          </a:bodyPr>
          <a:lstStyle/>
          <a:p>
            <a:endParaRPr lang="en-US" dirty="0"/>
          </a:p>
        </p:txBody>
      </p:sp>
      <p:pic>
        <p:nvPicPr>
          <p:cNvPr id="3" name="bvim4rsNHkQ"/>
          <p:cNvPicPr>
            <a:picLocks noRot="1" noChangeAspect="1"/>
          </p:cNvPicPr>
          <p:nvPr>
            <a:videoFile r:link="rId1"/>
          </p:nvPr>
        </p:nvPicPr>
        <p:blipFill>
          <a:blip r:embed="rId3"/>
          <a:stretch>
            <a:fillRect/>
          </a:stretch>
        </p:blipFill>
        <p:spPr>
          <a:xfrm>
            <a:off x="4323230" y="874060"/>
            <a:ext cx="7254686" cy="4080761"/>
          </a:xfrm>
          <a:prstGeom prst="rect">
            <a:avLst/>
          </a:prstGeom>
        </p:spPr>
      </p:pic>
      <p:sp>
        <p:nvSpPr>
          <p:cNvPr id="4" name="Rectangle 3"/>
          <p:cNvSpPr/>
          <p:nvPr/>
        </p:nvSpPr>
        <p:spPr>
          <a:xfrm>
            <a:off x="540125" y="1028701"/>
            <a:ext cx="3245222" cy="2308324"/>
          </a:xfrm>
          <a:prstGeom prst="rect">
            <a:avLst/>
          </a:prstGeom>
        </p:spPr>
        <p:txBody>
          <a:bodyPr wrap="square">
            <a:spAutoFit/>
          </a:bodyPr>
          <a:lstStyle/>
          <a:p>
            <a:r>
              <a:rPr lang="en-US" sz="2400" b="1" dirty="0">
                <a:solidFill>
                  <a:srgbClr val="14171A"/>
                </a:solidFill>
                <a:latin typeface="system-ui"/>
              </a:rPr>
              <a:t>Before </a:t>
            </a:r>
            <a:r>
              <a:rPr lang="en-US" sz="2400" b="1" dirty="0" err="1">
                <a:solidFill>
                  <a:srgbClr val="14171A"/>
                </a:solidFill>
                <a:latin typeface="system-ui"/>
              </a:rPr>
              <a:t>SpaceX</a:t>
            </a:r>
            <a:r>
              <a:rPr lang="en-US" sz="2400" b="1" dirty="0">
                <a:solidFill>
                  <a:srgbClr val="14171A"/>
                </a:solidFill>
                <a:latin typeface="system-ui"/>
              </a:rPr>
              <a:t> could improve rocket reuse, they had to learn how do </a:t>
            </a:r>
            <a:r>
              <a:rPr lang="en-US" sz="2400" b="1" dirty="0" err="1">
                <a:solidFill>
                  <a:srgbClr val="14171A"/>
                </a:solidFill>
                <a:latin typeface="system-ui"/>
              </a:rPr>
              <a:t>do</a:t>
            </a:r>
            <a:r>
              <a:rPr lang="en-US" sz="2400" b="1" dirty="0">
                <a:solidFill>
                  <a:srgbClr val="14171A"/>
                </a:solidFill>
                <a:latin typeface="system-ui"/>
              </a:rPr>
              <a:t> it in the first place.</a:t>
            </a:r>
          </a:p>
          <a:p>
            <a:r>
              <a:rPr lang="en-US" sz="2400" b="1" dirty="0">
                <a:solidFill>
                  <a:srgbClr val="14171A"/>
                </a:solidFill>
                <a:latin typeface="system-ui"/>
              </a:rPr>
              <a:t> </a:t>
            </a:r>
          </a:p>
        </p:txBody>
      </p:sp>
    </p:spTree>
    <p:extLst>
      <p:ext uri="{BB962C8B-B14F-4D97-AF65-F5344CB8AC3E}">
        <p14:creationId xmlns:p14="http://schemas.microsoft.com/office/powerpoint/2010/main" val="237539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781" y="1707403"/>
            <a:ext cx="2452577" cy="376897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9520" y="1048624"/>
            <a:ext cx="544573" cy="836868"/>
          </a:xfrm>
          <a:prstGeom prst="rect">
            <a:avLst/>
          </a:prstGeom>
        </p:spPr>
      </p:pic>
      <p:pic>
        <p:nvPicPr>
          <p:cNvPr id="6" name="Picture 5"/>
          <p:cNvPicPr>
            <a:picLocks noChangeAspect="1"/>
          </p:cNvPicPr>
          <p:nvPr/>
        </p:nvPicPr>
        <p:blipFill>
          <a:blip r:embed="rId5"/>
          <a:stretch>
            <a:fillRect/>
          </a:stretch>
        </p:blipFill>
        <p:spPr>
          <a:xfrm>
            <a:off x="8721192" y="4674713"/>
            <a:ext cx="1397276" cy="174868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0081" y="697699"/>
            <a:ext cx="544573" cy="83686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5967" y="885356"/>
            <a:ext cx="544573" cy="83686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7544" y="573483"/>
            <a:ext cx="544573" cy="83686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1008" y="885356"/>
            <a:ext cx="544573" cy="83686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0740" y="1027359"/>
            <a:ext cx="544573" cy="83686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8342" y="676434"/>
            <a:ext cx="544573" cy="836868"/>
          </a:xfrm>
          <a:prstGeom prst="rect">
            <a:avLst/>
          </a:prstGeom>
        </p:spPr>
      </p:pic>
      <p:cxnSp>
        <p:nvCxnSpPr>
          <p:cNvPr id="13" name="Straight Arrow Connector 12"/>
          <p:cNvCxnSpPr>
            <a:stCxn id="11" idx="2"/>
          </p:cNvCxnSpPr>
          <p:nvPr/>
        </p:nvCxnSpPr>
        <p:spPr>
          <a:xfrm>
            <a:off x="7493027" y="1864227"/>
            <a:ext cx="1277601" cy="2789221"/>
          </a:xfrm>
          <a:prstGeom prst="straightConnector1">
            <a:avLst/>
          </a:prstGeom>
          <a:ln w="41275">
            <a:solidFill>
              <a:srgbClr val="FF0000"/>
            </a:solidFill>
            <a:prstDash val="sys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2"/>
          </p:cNvCxnSpPr>
          <p:nvPr/>
        </p:nvCxnSpPr>
        <p:spPr>
          <a:xfrm>
            <a:off x="8133295" y="1722224"/>
            <a:ext cx="849729" cy="2952489"/>
          </a:xfrm>
          <a:prstGeom prst="straightConnector1">
            <a:avLst/>
          </a:prstGeom>
          <a:ln w="41275">
            <a:solidFill>
              <a:srgbClr val="FF0000"/>
            </a:solidFill>
            <a:prstDash val="sys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2"/>
          </p:cNvCxnSpPr>
          <p:nvPr/>
        </p:nvCxnSpPr>
        <p:spPr>
          <a:xfrm>
            <a:off x="8770629" y="1513302"/>
            <a:ext cx="433885" cy="3161411"/>
          </a:xfrm>
          <a:prstGeom prst="straightConnector1">
            <a:avLst/>
          </a:prstGeom>
          <a:ln w="41275">
            <a:solidFill>
              <a:srgbClr val="FF0000"/>
            </a:solidFill>
            <a:prstDash val="sys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2"/>
            <a:endCxn id="6" idx="0"/>
          </p:cNvCxnSpPr>
          <p:nvPr/>
        </p:nvCxnSpPr>
        <p:spPr>
          <a:xfrm flipH="1">
            <a:off x="9419830" y="1410351"/>
            <a:ext cx="1" cy="3264362"/>
          </a:xfrm>
          <a:prstGeom prst="straightConnector1">
            <a:avLst/>
          </a:prstGeom>
          <a:ln w="41275">
            <a:solidFill>
              <a:srgbClr val="FF0000"/>
            </a:solidFill>
            <a:prstDash val="sys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2"/>
          </p:cNvCxnSpPr>
          <p:nvPr/>
        </p:nvCxnSpPr>
        <p:spPr>
          <a:xfrm flipH="1">
            <a:off x="9681661" y="1534567"/>
            <a:ext cx="360707" cy="3140146"/>
          </a:xfrm>
          <a:prstGeom prst="straightConnector1">
            <a:avLst/>
          </a:prstGeom>
          <a:ln w="41275">
            <a:solidFill>
              <a:srgbClr val="FF0000"/>
            </a:solidFill>
            <a:prstDash val="sys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2"/>
          </p:cNvCxnSpPr>
          <p:nvPr/>
        </p:nvCxnSpPr>
        <p:spPr>
          <a:xfrm flipH="1">
            <a:off x="9888279" y="1722224"/>
            <a:ext cx="779975" cy="2949013"/>
          </a:xfrm>
          <a:prstGeom prst="straightConnector1">
            <a:avLst/>
          </a:prstGeom>
          <a:ln w="41275">
            <a:solidFill>
              <a:srgbClr val="FF0000"/>
            </a:solidFill>
            <a:prstDash val="sys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10118468" y="1878156"/>
            <a:ext cx="1127175" cy="2796557"/>
          </a:xfrm>
          <a:prstGeom prst="straightConnector1">
            <a:avLst/>
          </a:prstGeom>
          <a:ln w="41275">
            <a:solidFill>
              <a:srgbClr val="FF0000"/>
            </a:solidFill>
            <a:prstDash val="sys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225825" y="1184183"/>
            <a:ext cx="1369029" cy="523220"/>
          </a:xfrm>
          <a:prstGeom prst="rect">
            <a:avLst/>
          </a:prstGeom>
          <a:noFill/>
        </p:spPr>
        <p:txBody>
          <a:bodyPr wrap="none" rtlCol="0">
            <a:spAutoFit/>
          </a:bodyPr>
          <a:lstStyle/>
          <a:p>
            <a:r>
              <a:rPr lang="en-US" sz="2800" dirty="0"/>
              <a:t>Upstairs</a:t>
            </a:r>
          </a:p>
        </p:txBody>
      </p:sp>
      <p:sp>
        <p:nvSpPr>
          <p:cNvPr id="36" name="TextBox 35"/>
          <p:cNvSpPr txBox="1"/>
          <p:nvPr/>
        </p:nvSpPr>
        <p:spPr>
          <a:xfrm>
            <a:off x="5225825" y="5380073"/>
            <a:ext cx="1811522" cy="523220"/>
          </a:xfrm>
          <a:prstGeom prst="rect">
            <a:avLst/>
          </a:prstGeom>
          <a:noFill/>
        </p:spPr>
        <p:txBody>
          <a:bodyPr wrap="none" rtlCol="0">
            <a:spAutoFit/>
          </a:bodyPr>
          <a:lstStyle/>
          <a:p>
            <a:r>
              <a:rPr lang="en-US" sz="2800" dirty="0"/>
              <a:t>Downstairs</a:t>
            </a:r>
            <a:endParaRPr lang="en-US" dirty="0"/>
          </a:p>
        </p:txBody>
      </p:sp>
      <p:sp>
        <p:nvSpPr>
          <p:cNvPr id="37" name="TextBox 36"/>
          <p:cNvSpPr txBox="1"/>
          <p:nvPr/>
        </p:nvSpPr>
        <p:spPr>
          <a:xfrm>
            <a:off x="737191" y="475330"/>
            <a:ext cx="2015295" cy="523220"/>
          </a:xfrm>
          <a:prstGeom prst="rect">
            <a:avLst/>
          </a:prstGeom>
          <a:noFill/>
        </p:spPr>
        <p:txBody>
          <a:bodyPr wrap="none" rtlCol="0">
            <a:spAutoFit/>
          </a:bodyPr>
          <a:lstStyle/>
          <a:p>
            <a:r>
              <a:rPr lang="en-US" sz="2800" b="1" dirty="0"/>
              <a:t>Timesharing</a:t>
            </a:r>
          </a:p>
        </p:txBody>
      </p:sp>
      <p:sp>
        <p:nvSpPr>
          <p:cNvPr id="38" name="TextBox 37"/>
          <p:cNvSpPr txBox="1"/>
          <p:nvPr/>
        </p:nvSpPr>
        <p:spPr>
          <a:xfrm>
            <a:off x="737191" y="5549057"/>
            <a:ext cx="2083982" cy="830997"/>
          </a:xfrm>
          <a:prstGeom prst="rect">
            <a:avLst/>
          </a:prstGeom>
          <a:noFill/>
        </p:spPr>
        <p:txBody>
          <a:bodyPr wrap="square" rtlCol="0">
            <a:spAutoFit/>
          </a:bodyPr>
          <a:lstStyle/>
          <a:p>
            <a:r>
              <a:rPr lang="en-US" sz="2400" dirty="0"/>
              <a:t>Teletype user terminal</a:t>
            </a:r>
          </a:p>
        </p:txBody>
      </p:sp>
    </p:spTree>
    <p:extLst>
      <p:ext uri="{BB962C8B-B14F-4D97-AF65-F5344CB8AC3E}">
        <p14:creationId xmlns:p14="http://schemas.microsoft.com/office/powerpoint/2010/main" val="2569014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6280" y="4290060"/>
            <a:ext cx="6096000" cy="1200329"/>
          </a:xfrm>
          <a:prstGeom prst="rect">
            <a:avLst/>
          </a:prstGeom>
        </p:spPr>
        <p:txBody>
          <a:bodyPr>
            <a:spAutoFit/>
          </a:bodyPr>
          <a:lstStyle/>
          <a:p>
            <a:pPr marL="342900" indent="-342900">
              <a:buFont typeface="Arial" panose="020B0604020202020204" pitchFamily="34" charset="0"/>
              <a:buChar char="•"/>
            </a:pPr>
            <a:r>
              <a:rPr lang="en-US" sz="2400" dirty="0">
                <a:hlinkClick r:id="rId2"/>
              </a:rPr>
              <a:t>A good introduction</a:t>
            </a:r>
            <a:endParaRPr lang="en-US" sz="2400" dirty="0"/>
          </a:p>
          <a:p>
            <a:pPr marL="342900" indent="-342900">
              <a:buFont typeface="Arial" panose="020B0604020202020204" pitchFamily="34" charset="0"/>
              <a:buChar char="•"/>
            </a:pPr>
            <a:r>
              <a:rPr lang="en-US" sz="2400" dirty="0">
                <a:hlinkClick r:id="rId3"/>
              </a:rPr>
              <a:t>Space Force careers</a:t>
            </a:r>
            <a:endParaRPr lang="en-US" sz="2400" dirty="0"/>
          </a:p>
          <a:p>
            <a:pPr marL="342900" indent="-342900">
              <a:buFont typeface="Arial" panose="020B0604020202020204" pitchFamily="34" charset="0"/>
              <a:buChar char="•"/>
            </a:pPr>
            <a:endParaRPr lang="en-US" sz="2400" dirty="0"/>
          </a:p>
        </p:txBody>
      </p:sp>
      <p:pic>
        <p:nvPicPr>
          <p:cNvPr id="5" name="Picture 4"/>
          <p:cNvPicPr>
            <a:picLocks noChangeAspect="1"/>
          </p:cNvPicPr>
          <p:nvPr/>
        </p:nvPicPr>
        <p:blipFill>
          <a:blip r:embed="rId4"/>
          <a:stretch>
            <a:fillRect/>
          </a:stretch>
        </p:blipFill>
        <p:spPr>
          <a:xfrm>
            <a:off x="4991687" y="1613535"/>
            <a:ext cx="6840688" cy="3843815"/>
          </a:xfrm>
          <a:prstGeom prst="rect">
            <a:avLst/>
          </a:prstGeom>
        </p:spPr>
      </p:pic>
      <p:sp>
        <p:nvSpPr>
          <p:cNvPr id="6" name="TextBox 5"/>
          <p:cNvSpPr txBox="1"/>
          <p:nvPr/>
        </p:nvSpPr>
        <p:spPr>
          <a:xfrm>
            <a:off x="716280" y="2355265"/>
            <a:ext cx="3337560" cy="1569660"/>
          </a:xfrm>
          <a:prstGeom prst="rect">
            <a:avLst/>
          </a:prstGeom>
          <a:noFill/>
        </p:spPr>
        <p:txBody>
          <a:bodyPr wrap="square" rtlCol="0">
            <a:spAutoFit/>
          </a:bodyPr>
          <a:lstStyle/>
          <a:p>
            <a:r>
              <a:rPr lang="en-US" sz="2400" dirty="0"/>
              <a:t>The Space Force and other government agencies will fuel the space industry</a:t>
            </a:r>
          </a:p>
        </p:txBody>
      </p:sp>
      <p:sp>
        <p:nvSpPr>
          <p:cNvPr id="7" name="TextBox 6"/>
          <p:cNvSpPr txBox="1"/>
          <p:nvPr/>
        </p:nvSpPr>
        <p:spPr>
          <a:xfrm>
            <a:off x="716280" y="1090315"/>
            <a:ext cx="3153107" cy="523220"/>
          </a:xfrm>
          <a:prstGeom prst="rect">
            <a:avLst/>
          </a:prstGeom>
          <a:noFill/>
        </p:spPr>
        <p:txBody>
          <a:bodyPr wrap="none" rtlCol="0">
            <a:spAutoFit/>
          </a:bodyPr>
          <a:lstStyle/>
          <a:p>
            <a:r>
              <a:rPr lang="en-US" sz="2800" b="1" dirty="0"/>
              <a:t>Space Force created</a:t>
            </a:r>
          </a:p>
        </p:txBody>
      </p:sp>
    </p:spTree>
    <p:extLst>
      <p:ext uri="{BB962C8B-B14F-4D97-AF65-F5344CB8AC3E}">
        <p14:creationId xmlns:p14="http://schemas.microsoft.com/office/powerpoint/2010/main" val="35044467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2841" y="898358"/>
            <a:ext cx="7363327" cy="523220"/>
          </a:xfrm>
          <a:prstGeom prst="rect">
            <a:avLst/>
          </a:prstGeom>
          <a:noFill/>
        </p:spPr>
        <p:txBody>
          <a:bodyPr wrap="square" rtlCol="0">
            <a:spAutoFit/>
          </a:bodyPr>
          <a:lstStyle/>
          <a:p>
            <a:r>
              <a:rPr lang="en-US" sz="2800" b="1" dirty="0"/>
              <a:t>A study-habit fact</a:t>
            </a:r>
          </a:p>
        </p:txBody>
      </p:sp>
      <p:sp>
        <p:nvSpPr>
          <p:cNvPr id="3" name="TextBox 2"/>
          <p:cNvSpPr txBox="1"/>
          <p:nvPr/>
        </p:nvSpPr>
        <p:spPr>
          <a:xfrm>
            <a:off x="1135380" y="2560320"/>
            <a:ext cx="9178731" cy="523220"/>
          </a:xfrm>
          <a:prstGeom prst="rect">
            <a:avLst/>
          </a:prstGeom>
          <a:noFill/>
        </p:spPr>
        <p:txBody>
          <a:bodyPr wrap="none" rtlCol="0">
            <a:spAutoFit/>
          </a:bodyPr>
          <a:lstStyle/>
          <a:p>
            <a:r>
              <a:rPr lang="en-US" sz="2800" dirty="0"/>
              <a:t>As of 6:30 this evening, five people had looked back at Quiz 2.</a:t>
            </a:r>
          </a:p>
        </p:txBody>
      </p:sp>
    </p:spTree>
    <p:extLst>
      <p:ext uri="{BB962C8B-B14F-4D97-AF65-F5344CB8AC3E}">
        <p14:creationId xmlns:p14="http://schemas.microsoft.com/office/powerpoint/2010/main" val="35971671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2841" y="898358"/>
            <a:ext cx="7363327" cy="523220"/>
          </a:xfrm>
          <a:prstGeom prst="rect">
            <a:avLst/>
          </a:prstGeom>
          <a:noFill/>
        </p:spPr>
        <p:txBody>
          <a:bodyPr wrap="square" rtlCol="0">
            <a:spAutoFit/>
          </a:bodyPr>
          <a:lstStyle/>
          <a:p>
            <a:r>
              <a:rPr lang="en-US" sz="2800" b="1" dirty="0"/>
              <a:t>Anonymous study-habits survey</a:t>
            </a:r>
          </a:p>
        </p:txBody>
      </p:sp>
      <p:sp>
        <p:nvSpPr>
          <p:cNvPr id="3" name="TextBox 2"/>
          <p:cNvSpPr txBox="1"/>
          <p:nvPr/>
        </p:nvSpPr>
        <p:spPr>
          <a:xfrm>
            <a:off x="1251284" y="2318084"/>
            <a:ext cx="9395585" cy="3416320"/>
          </a:xfrm>
          <a:prstGeom prst="rect">
            <a:avLst/>
          </a:prstGeom>
          <a:noFill/>
        </p:spPr>
        <p:txBody>
          <a:bodyPr wrap="none" rtlCol="0">
            <a:spAutoFit/>
          </a:bodyPr>
          <a:lstStyle/>
          <a:p>
            <a:r>
              <a:rPr lang="en-US" sz="2400" dirty="0"/>
              <a:t>The last two week’s quizzes are now online.</a:t>
            </a:r>
          </a:p>
          <a:p>
            <a:endParaRPr lang="en-US" sz="2400" dirty="0"/>
          </a:p>
          <a:p>
            <a:r>
              <a:rPr lang="en-US" sz="2400" dirty="0"/>
              <a:t>How many have you looked at? (0, 1, 2)</a:t>
            </a:r>
          </a:p>
          <a:p>
            <a:endParaRPr lang="en-US" sz="2400" dirty="0"/>
          </a:p>
          <a:p>
            <a:r>
              <a:rPr lang="en-US" sz="2400" dirty="0"/>
              <a:t>Have you followed up on any of your “IDK” questions? (Y, N)</a:t>
            </a:r>
          </a:p>
          <a:p>
            <a:endParaRPr lang="en-US" sz="2400" dirty="0"/>
          </a:p>
          <a:p>
            <a:r>
              <a:rPr lang="en-US" sz="2400" dirty="0"/>
              <a:t>Have you searched for our class hashtag #</a:t>
            </a:r>
            <a:r>
              <a:rPr lang="en-US" sz="2400" dirty="0" err="1"/>
              <a:t>DHNetLiteracy</a:t>
            </a:r>
            <a:r>
              <a:rPr lang="en-US" sz="2400" dirty="0"/>
              <a:t> on Twitter? (Y/N)</a:t>
            </a:r>
          </a:p>
          <a:p>
            <a:endParaRPr lang="en-US" sz="2400" dirty="0"/>
          </a:p>
          <a:p>
            <a:endParaRPr lang="en-US" sz="2400" dirty="0"/>
          </a:p>
        </p:txBody>
      </p:sp>
    </p:spTree>
    <p:extLst>
      <p:ext uri="{BB962C8B-B14F-4D97-AF65-F5344CB8AC3E}">
        <p14:creationId xmlns:p14="http://schemas.microsoft.com/office/powerpoint/2010/main" val="12369805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2.bp.blogspot.com/_kWn7nmpeutU/R_O1vYWTQbI/AAAAAAAAARE/MoAOsn6wVIY/s400/thats%2Ball%2Bfolks%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488" y="774118"/>
            <a:ext cx="4415027" cy="513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6622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5900" y="545246"/>
            <a:ext cx="3780202" cy="1107996"/>
          </a:xfrm>
          <a:prstGeom prst="rect">
            <a:avLst/>
          </a:prstGeom>
          <a:noFill/>
        </p:spPr>
        <p:txBody>
          <a:bodyPr wrap="none" rtlCol="0">
            <a:spAutoFit/>
          </a:bodyPr>
          <a:lstStyle/>
          <a:p>
            <a:pPr algn="ctr"/>
            <a:r>
              <a:rPr lang="en-US" sz="6600" dirty="0"/>
              <a:t>Discussion</a:t>
            </a:r>
          </a:p>
        </p:txBody>
      </p:sp>
      <p:sp>
        <p:nvSpPr>
          <p:cNvPr id="3" name="TextBox 2"/>
          <p:cNvSpPr txBox="1"/>
          <p:nvPr/>
        </p:nvSpPr>
        <p:spPr>
          <a:xfrm>
            <a:off x="3677167" y="1992716"/>
            <a:ext cx="4837671" cy="1815882"/>
          </a:xfrm>
          <a:prstGeom prst="rect">
            <a:avLst/>
          </a:prstGeom>
          <a:noFill/>
        </p:spPr>
        <p:txBody>
          <a:bodyPr wrap="none" rtlCol="0">
            <a:spAutoFit/>
          </a:bodyPr>
          <a:lstStyle/>
          <a:p>
            <a:pPr algn="ctr"/>
            <a:r>
              <a:rPr lang="en-US" sz="2800" dirty="0"/>
              <a:t>Last week’s class</a:t>
            </a:r>
          </a:p>
          <a:p>
            <a:pPr algn="ctr"/>
            <a:r>
              <a:rPr lang="en-US" sz="2800" dirty="0"/>
              <a:t>Assignment feedback</a:t>
            </a:r>
          </a:p>
          <a:p>
            <a:pPr algn="ctr"/>
            <a:r>
              <a:rPr lang="en-US" sz="2800" dirty="0"/>
              <a:t>Current events</a:t>
            </a:r>
          </a:p>
          <a:p>
            <a:pPr algn="ctr"/>
            <a:r>
              <a:rPr lang="en-US" sz="2800" dirty="0"/>
              <a:t>Anonymous study-habit surveys</a:t>
            </a:r>
          </a:p>
        </p:txBody>
      </p:sp>
      <p:sp>
        <p:nvSpPr>
          <p:cNvPr id="4" name="TextBox 3"/>
          <p:cNvSpPr txBox="1"/>
          <p:nvPr/>
        </p:nvSpPr>
        <p:spPr>
          <a:xfrm>
            <a:off x="5381189" y="4055791"/>
            <a:ext cx="1429622" cy="584775"/>
          </a:xfrm>
          <a:prstGeom prst="rect">
            <a:avLst/>
          </a:prstGeom>
          <a:noFill/>
        </p:spPr>
        <p:txBody>
          <a:bodyPr wrap="none" rtlCol="0">
            <a:spAutoFit/>
          </a:bodyPr>
          <a:lstStyle/>
          <a:p>
            <a:pPr algn="ctr"/>
            <a:r>
              <a:rPr lang="en-US" sz="3200" dirty="0"/>
              <a:t>Week 5</a:t>
            </a:r>
          </a:p>
        </p:txBody>
      </p:sp>
    </p:spTree>
    <p:extLst>
      <p:ext uri="{BB962C8B-B14F-4D97-AF65-F5344CB8AC3E}">
        <p14:creationId xmlns:p14="http://schemas.microsoft.com/office/powerpoint/2010/main" val="14466514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028977" y="-44299"/>
            <a:ext cx="9144000" cy="1143000"/>
          </a:xfrm>
        </p:spPr>
        <p:txBody>
          <a:bodyPr>
            <a:normAutofit/>
          </a:bodyPr>
          <a:lstStyle/>
          <a:p>
            <a:pPr algn="l"/>
            <a:r>
              <a:rPr lang="en-US" sz="2800" b="1" dirty="0">
                <a:latin typeface="+mn-lt"/>
              </a:rPr>
              <a:t>Typical data transfer rates</a:t>
            </a:r>
          </a:p>
        </p:txBody>
      </p:sp>
      <p:sp>
        <p:nvSpPr>
          <p:cNvPr id="70659" name="Rectangle 3"/>
          <p:cNvSpPr>
            <a:spLocks noChangeArrowheads="1"/>
          </p:cNvSpPr>
          <p:nvPr/>
        </p:nvSpPr>
        <p:spPr bwMode="auto">
          <a:xfrm>
            <a:off x="4336942" y="2514600"/>
            <a:ext cx="35052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Memory</a:t>
            </a:r>
          </a:p>
          <a:p>
            <a:pPr algn="ctr"/>
            <a:r>
              <a:rPr lang="en-US" sz="2000" dirty="0"/>
              <a:t>(programs and data)</a:t>
            </a:r>
          </a:p>
        </p:txBody>
      </p:sp>
      <p:sp>
        <p:nvSpPr>
          <p:cNvPr id="70660" name="Rectangle 4"/>
          <p:cNvSpPr>
            <a:spLocks noChangeArrowheads="1"/>
          </p:cNvSpPr>
          <p:nvPr/>
        </p:nvSpPr>
        <p:spPr bwMode="auto">
          <a:xfrm>
            <a:off x="4336942" y="990600"/>
            <a:ext cx="3505200" cy="914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CPU</a:t>
            </a:r>
          </a:p>
        </p:txBody>
      </p:sp>
      <p:sp>
        <p:nvSpPr>
          <p:cNvPr id="70662" name="Rectangle 6"/>
          <p:cNvSpPr>
            <a:spLocks noChangeArrowheads="1"/>
          </p:cNvSpPr>
          <p:nvPr/>
        </p:nvSpPr>
        <p:spPr bwMode="auto">
          <a:xfrm>
            <a:off x="4336942" y="4800600"/>
            <a:ext cx="35052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Storage devices</a:t>
            </a:r>
          </a:p>
          <a:p>
            <a:pPr algn="ctr"/>
            <a:r>
              <a:rPr lang="en-US" sz="2000" dirty="0"/>
              <a:t>(programs and data)</a:t>
            </a:r>
          </a:p>
        </p:txBody>
      </p:sp>
      <p:sp>
        <p:nvSpPr>
          <p:cNvPr id="70663" name="Rectangle 7"/>
          <p:cNvSpPr>
            <a:spLocks noChangeArrowheads="1"/>
          </p:cNvSpPr>
          <p:nvPr/>
        </p:nvSpPr>
        <p:spPr bwMode="auto">
          <a:xfrm>
            <a:off x="1898542" y="2514600"/>
            <a:ext cx="18288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Input</a:t>
            </a:r>
          </a:p>
          <a:p>
            <a:pPr algn="ctr"/>
            <a:r>
              <a:rPr lang="en-US" sz="2000" dirty="0"/>
              <a:t>devices</a:t>
            </a:r>
          </a:p>
        </p:txBody>
      </p:sp>
      <p:sp>
        <p:nvSpPr>
          <p:cNvPr id="70664" name="Rectangle 8"/>
          <p:cNvSpPr>
            <a:spLocks noChangeArrowheads="1"/>
          </p:cNvSpPr>
          <p:nvPr/>
        </p:nvSpPr>
        <p:spPr bwMode="auto">
          <a:xfrm>
            <a:off x="8451742" y="2514600"/>
            <a:ext cx="1828800" cy="1676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2000" dirty="0"/>
              <a:t>Output</a:t>
            </a:r>
          </a:p>
          <a:p>
            <a:pPr algn="ctr"/>
            <a:r>
              <a:rPr lang="en-US" sz="2000" dirty="0"/>
              <a:t>devices</a:t>
            </a:r>
          </a:p>
        </p:txBody>
      </p:sp>
      <p:sp>
        <p:nvSpPr>
          <p:cNvPr id="70672" name="Line 16"/>
          <p:cNvSpPr>
            <a:spLocks noChangeShapeType="1"/>
          </p:cNvSpPr>
          <p:nvPr/>
        </p:nvSpPr>
        <p:spPr bwMode="auto">
          <a:xfrm>
            <a:off x="6089542" y="4191000"/>
            <a:ext cx="0" cy="609600"/>
          </a:xfrm>
          <a:prstGeom prst="line">
            <a:avLst/>
          </a:prstGeom>
          <a:noFill/>
          <a:ln w="508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0673" name="Line 17"/>
          <p:cNvSpPr>
            <a:spLocks noChangeShapeType="1"/>
          </p:cNvSpPr>
          <p:nvPr/>
        </p:nvSpPr>
        <p:spPr bwMode="auto">
          <a:xfrm>
            <a:off x="6089542" y="1905000"/>
            <a:ext cx="0" cy="609600"/>
          </a:xfrm>
          <a:prstGeom prst="line">
            <a:avLst/>
          </a:prstGeom>
          <a:noFill/>
          <a:ln w="508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0674" name="Line 18"/>
          <p:cNvSpPr>
            <a:spLocks noChangeShapeType="1"/>
          </p:cNvSpPr>
          <p:nvPr/>
        </p:nvSpPr>
        <p:spPr bwMode="auto">
          <a:xfrm>
            <a:off x="3727342" y="3352800"/>
            <a:ext cx="6096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0675" name="Line 19"/>
          <p:cNvSpPr>
            <a:spLocks noChangeShapeType="1"/>
          </p:cNvSpPr>
          <p:nvPr/>
        </p:nvSpPr>
        <p:spPr bwMode="auto">
          <a:xfrm>
            <a:off x="7842142" y="3352800"/>
            <a:ext cx="60960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 name="TextBox 1"/>
          <p:cNvSpPr txBox="1"/>
          <p:nvPr/>
        </p:nvSpPr>
        <p:spPr>
          <a:xfrm>
            <a:off x="6365404" y="2002274"/>
            <a:ext cx="5178896" cy="430887"/>
          </a:xfrm>
          <a:prstGeom prst="rect">
            <a:avLst/>
          </a:prstGeom>
          <a:noFill/>
        </p:spPr>
        <p:txBody>
          <a:bodyPr wrap="square" rtlCol="0">
            <a:spAutoFit/>
          </a:bodyPr>
          <a:lstStyle/>
          <a:p>
            <a:r>
              <a:rPr lang="en-US" sz="2200" dirty="0">
                <a:solidFill>
                  <a:srgbClr val="FF0000"/>
                </a:solidFill>
              </a:rPr>
              <a:t>Inconceivably fast – changing technologies</a:t>
            </a:r>
          </a:p>
        </p:txBody>
      </p:sp>
      <p:sp>
        <p:nvSpPr>
          <p:cNvPr id="13" name="TextBox 12"/>
          <p:cNvSpPr txBox="1"/>
          <p:nvPr/>
        </p:nvSpPr>
        <p:spPr>
          <a:xfrm>
            <a:off x="6365404" y="4294692"/>
            <a:ext cx="4866600" cy="430887"/>
          </a:xfrm>
          <a:prstGeom prst="rect">
            <a:avLst/>
          </a:prstGeom>
          <a:noFill/>
        </p:spPr>
        <p:txBody>
          <a:bodyPr wrap="square" rtlCol="0">
            <a:spAutoFit/>
          </a:bodyPr>
          <a:lstStyle/>
          <a:p>
            <a:r>
              <a:rPr lang="en-US" sz="2200" dirty="0">
                <a:solidFill>
                  <a:srgbClr val="FF0000"/>
                </a:solidFill>
              </a:rPr>
              <a:t>Very fast – changing technologies</a:t>
            </a:r>
          </a:p>
        </p:txBody>
      </p:sp>
      <p:pic>
        <p:nvPicPr>
          <p:cNvPr id="1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77" y="5357439"/>
            <a:ext cx="579828" cy="57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03097" y="5093355"/>
            <a:ext cx="2049639" cy="1107996"/>
          </a:xfrm>
          <a:prstGeom prst="rect">
            <a:avLst/>
          </a:prstGeom>
        </p:spPr>
        <p:txBody>
          <a:bodyPr wrap="square">
            <a:spAutoFit/>
          </a:bodyPr>
          <a:lstStyle/>
          <a:p>
            <a:r>
              <a:rPr lang="en-US" sz="2200" dirty="0"/>
              <a:t>What is the I/O device transfer rate?</a:t>
            </a:r>
          </a:p>
        </p:txBody>
      </p:sp>
      <p:pic>
        <p:nvPicPr>
          <p:cNvPr id="1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8245" y="5357439"/>
            <a:ext cx="579828" cy="57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9182365" y="5093355"/>
            <a:ext cx="2049639" cy="1107996"/>
          </a:xfrm>
          <a:prstGeom prst="rect">
            <a:avLst/>
          </a:prstGeom>
        </p:spPr>
        <p:txBody>
          <a:bodyPr wrap="square">
            <a:spAutoFit/>
          </a:bodyPr>
          <a:lstStyle/>
          <a:p>
            <a:r>
              <a:rPr lang="en-US" sz="2200" dirty="0"/>
              <a:t>What is transfer rate to and from the Internet?</a:t>
            </a:r>
          </a:p>
        </p:txBody>
      </p:sp>
    </p:spTree>
    <p:extLst>
      <p:ext uri="{BB962C8B-B14F-4D97-AF65-F5344CB8AC3E}">
        <p14:creationId xmlns:p14="http://schemas.microsoft.com/office/powerpoint/2010/main" val="29584740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760" y="450809"/>
            <a:ext cx="5601213" cy="523220"/>
          </a:xfrm>
          <a:prstGeom prst="rect">
            <a:avLst/>
          </a:prstGeom>
          <a:noFill/>
        </p:spPr>
        <p:txBody>
          <a:bodyPr wrap="none" rtlCol="0">
            <a:spAutoFit/>
          </a:bodyPr>
          <a:lstStyle/>
          <a:p>
            <a:r>
              <a:rPr lang="en-US" sz="2800" b="1" dirty="0"/>
              <a:t>Common storage technology (today)</a:t>
            </a:r>
          </a:p>
        </p:txBody>
      </p:sp>
      <p:sp>
        <p:nvSpPr>
          <p:cNvPr id="4" name="TextBox 3"/>
          <p:cNvSpPr txBox="1"/>
          <p:nvPr/>
        </p:nvSpPr>
        <p:spPr>
          <a:xfrm>
            <a:off x="1508760" y="1250909"/>
            <a:ext cx="8892540" cy="5170646"/>
          </a:xfrm>
          <a:prstGeom prst="rect">
            <a:avLst/>
          </a:prstGeom>
          <a:noFill/>
        </p:spPr>
        <p:txBody>
          <a:bodyPr wrap="square" rtlCol="0">
            <a:spAutoFit/>
          </a:bodyPr>
          <a:lstStyle/>
          <a:p>
            <a:r>
              <a:rPr lang="en-US" sz="2200" b="1" dirty="0"/>
              <a:t>Options:</a:t>
            </a:r>
          </a:p>
          <a:p>
            <a:r>
              <a:rPr lang="en-US" sz="2200" dirty="0"/>
              <a:t>Solid state drive plugged into USB port</a:t>
            </a:r>
          </a:p>
          <a:p>
            <a:r>
              <a:rPr lang="en-US" sz="2200" dirty="0"/>
              <a:t>Hard drive plugged into USB port</a:t>
            </a:r>
          </a:p>
          <a:p>
            <a:r>
              <a:rPr lang="en-US" sz="2200" dirty="0"/>
              <a:t>Solid state drive inside your computer</a:t>
            </a:r>
          </a:p>
          <a:p>
            <a:r>
              <a:rPr lang="en-US" sz="2200" dirty="0"/>
              <a:t>Hard drive inside your computer</a:t>
            </a:r>
          </a:p>
          <a:p>
            <a:endParaRPr lang="en-US" sz="2200" b="1" dirty="0"/>
          </a:p>
          <a:p>
            <a:r>
              <a:rPr lang="en-US" sz="2200" b="1" dirty="0"/>
              <a:t>Tradeoffs:</a:t>
            </a:r>
          </a:p>
          <a:p>
            <a:r>
              <a:rPr lang="en-US" sz="2200" dirty="0"/>
              <a:t>USB ports slow things down.</a:t>
            </a:r>
          </a:p>
          <a:p>
            <a:r>
              <a:rPr lang="en-US" sz="2200" dirty="0"/>
              <a:t>Solid state drives are faster and more reliable that hard drives.</a:t>
            </a:r>
          </a:p>
          <a:p>
            <a:r>
              <a:rPr lang="en-US" sz="2200" dirty="0"/>
              <a:t>Hard drives are cheaper and easier to recover data after a crash.</a:t>
            </a:r>
          </a:p>
          <a:p>
            <a:endParaRPr lang="en-US" sz="2200" dirty="0"/>
          </a:p>
          <a:p>
            <a:r>
              <a:rPr lang="en-US" sz="2200" b="1" dirty="0"/>
              <a:t>Bottom line:</a:t>
            </a:r>
          </a:p>
          <a:p>
            <a:r>
              <a:rPr lang="en-US" sz="2200" dirty="0"/>
              <a:t>Since we use the Internet more and more for storage, I use a laptop with solid state storage and keep an external (USB) hard drive around for occasional backup.</a:t>
            </a:r>
          </a:p>
        </p:txBody>
      </p:sp>
    </p:spTree>
    <p:extLst>
      <p:ext uri="{BB962C8B-B14F-4D97-AF65-F5344CB8AC3E}">
        <p14:creationId xmlns:p14="http://schemas.microsoft.com/office/powerpoint/2010/main" val="28041107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0176" y="2689260"/>
            <a:ext cx="814485" cy="108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028" y="1674334"/>
            <a:ext cx="4035425"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292" name="Text Box 4"/>
          <p:cNvSpPr txBox="1">
            <a:spLocks noChangeArrowheads="1"/>
          </p:cNvSpPr>
          <p:nvPr/>
        </p:nvSpPr>
        <p:spPr bwMode="auto">
          <a:xfrm>
            <a:off x="2419070" y="3758011"/>
            <a:ext cx="12271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dirty="0"/>
              <a:t>mobile user</a:t>
            </a:r>
          </a:p>
        </p:txBody>
      </p:sp>
      <p:sp>
        <p:nvSpPr>
          <p:cNvPr id="140293" name="Rectangle 5"/>
          <p:cNvSpPr>
            <a:spLocks noChangeArrowheads="1"/>
          </p:cNvSpPr>
          <p:nvPr/>
        </p:nvSpPr>
        <p:spPr bwMode="auto">
          <a:xfrm>
            <a:off x="152400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3200" dirty="0"/>
              <a:t>Mobile connectivity</a:t>
            </a:r>
          </a:p>
        </p:txBody>
      </p:sp>
      <p:sp>
        <p:nvSpPr>
          <p:cNvPr id="140294" name="Text Box 6"/>
          <p:cNvSpPr txBox="1">
            <a:spLocks noChangeArrowheads="1"/>
          </p:cNvSpPr>
          <p:nvPr/>
        </p:nvSpPr>
        <p:spPr bwMode="auto">
          <a:xfrm>
            <a:off x="3295650" y="5469412"/>
            <a:ext cx="6000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How does the mobile user connect to the Internet?</a:t>
            </a:r>
          </a:p>
        </p:txBody>
      </p:sp>
      <p:sp>
        <p:nvSpPr>
          <p:cNvPr id="140295" name="Line 7"/>
          <p:cNvSpPr>
            <a:spLocks noChangeShapeType="1"/>
          </p:cNvSpPr>
          <p:nvPr/>
        </p:nvSpPr>
        <p:spPr bwMode="auto">
          <a:xfrm flipH="1" flipV="1">
            <a:off x="4359275" y="3222142"/>
            <a:ext cx="0" cy="2298924"/>
          </a:xfrm>
          <a:prstGeom prst="line">
            <a:avLst/>
          </a:prstGeom>
          <a:noFill/>
          <a:ln w="31750">
            <a:solidFill>
              <a:srgbClr val="FF00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296" name="Line 8"/>
          <p:cNvSpPr>
            <a:spLocks noChangeShapeType="1"/>
          </p:cNvSpPr>
          <p:nvPr/>
        </p:nvSpPr>
        <p:spPr bwMode="auto">
          <a:xfrm flipH="1">
            <a:off x="3260728" y="3149121"/>
            <a:ext cx="2270125" cy="15875"/>
          </a:xfrm>
          <a:prstGeom prst="line">
            <a:avLst/>
          </a:prstGeom>
          <a:noFill/>
          <a:ln w="38100">
            <a:solidFill>
              <a:schemeClr val="tx1"/>
            </a:solidFill>
            <a:prstDash val="dash"/>
            <a:round/>
            <a:headEnd type="triangle"/>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297" name="Rectangle 9"/>
          <p:cNvSpPr>
            <a:spLocks noChangeArrowheads="1"/>
          </p:cNvSpPr>
          <p:nvPr/>
        </p:nvSpPr>
        <p:spPr bwMode="auto">
          <a:xfrm>
            <a:off x="6789738" y="2872893"/>
            <a:ext cx="1725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t>The Internet</a:t>
            </a:r>
          </a:p>
        </p:txBody>
      </p:sp>
      <p:pic>
        <p:nvPicPr>
          <p:cNvPr id="1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4557" y="5425995"/>
            <a:ext cx="456171" cy="456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46311" y="2918324"/>
            <a:ext cx="1032655" cy="954107"/>
          </a:xfrm>
          <a:prstGeom prst="rect">
            <a:avLst/>
          </a:prstGeom>
          <a:noFill/>
        </p:spPr>
        <p:txBody>
          <a:bodyPr wrap="none" rtlCol="0">
            <a:spAutoFit/>
          </a:bodyPr>
          <a:lstStyle/>
          <a:p>
            <a:r>
              <a:rPr lang="en-US" sz="2800" b="1" dirty="0">
                <a:solidFill>
                  <a:srgbClr val="FF0000"/>
                </a:solidFill>
              </a:rPr>
              <a:t>Last </a:t>
            </a:r>
          </a:p>
          <a:p>
            <a:r>
              <a:rPr lang="en-US" sz="2800" b="1" dirty="0">
                <a:solidFill>
                  <a:srgbClr val="FF0000"/>
                </a:solidFill>
              </a:rPr>
              <a:t>Week</a:t>
            </a:r>
          </a:p>
        </p:txBody>
      </p:sp>
    </p:spTree>
    <p:extLst>
      <p:ext uri="{BB962C8B-B14F-4D97-AF65-F5344CB8AC3E}">
        <p14:creationId xmlns:p14="http://schemas.microsoft.com/office/powerpoint/2010/main" val="23680779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325" y="1083175"/>
            <a:ext cx="1492250"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8328" y="4266113"/>
            <a:ext cx="187166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9" name="Text Box 7"/>
          <p:cNvSpPr txBox="1">
            <a:spLocks noChangeArrowheads="1"/>
          </p:cNvSpPr>
          <p:nvPr/>
        </p:nvSpPr>
        <p:spPr bwMode="auto">
          <a:xfrm>
            <a:off x="1524000" y="29845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dirty="0"/>
              <a:t>The path to the Internet –  </a:t>
            </a:r>
            <a:r>
              <a:rPr lang="en-US" altLang="en-US" sz="2800" dirty="0">
                <a:solidFill>
                  <a:srgbClr val="FF0000"/>
                </a:solidFill>
              </a:rPr>
              <a:t>1-4G</a:t>
            </a:r>
          </a:p>
        </p:txBody>
      </p:sp>
      <p:pic>
        <p:nvPicPr>
          <p:cNvPr id="286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6075" y="4266116"/>
            <a:ext cx="1055688" cy="141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1" name="Line 9"/>
          <p:cNvSpPr>
            <a:spLocks noChangeShapeType="1"/>
          </p:cNvSpPr>
          <p:nvPr/>
        </p:nvSpPr>
        <p:spPr bwMode="auto">
          <a:xfrm flipV="1">
            <a:off x="3780315" y="2918324"/>
            <a:ext cx="1797401" cy="1614488"/>
          </a:xfrm>
          <a:prstGeom prst="line">
            <a:avLst/>
          </a:prstGeom>
          <a:noFill/>
          <a:ln w="19050">
            <a:solidFill>
              <a:schemeClr val="tx1"/>
            </a:solidFill>
            <a:prstDash val="dash"/>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3" name="Line 11"/>
          <p:cNvSpPr>
            <a:spLocks noChangeShapeType="1"/>
          </p:cNvSpPr>
          <p:nvPr/>
        </p:nvSpPr>
        <p:spPr bwMode="auto">
          <a:xfrm flipH="1" flipV="1">
            <a:off x="6638924" y="2953252"/>
            <a:ext cx="1654010" cy="1725633"/>
          </a:xfrm>
          <a:prstGeom prst="line">
            <a:avLst/>
          </a:prstGeom>
          <a:noFill/>
          <a:ln w="19050">
            <a:solidFill>
              <a:schemeClr val="tx1"/>
            </a:solidFill>
            <a:prstDash val="solid"/>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Rectangle 9"/>
          <p:cNvSpPr/>
          <p:nvPr/>
        </p:nvSpPr>
        <p:spPr>
          <a:xfrm>
            <a:off x="4444707" y="6023162"/>
            <a:ext cx="4088876" cy="430887"/>
          </a:xfrm>
          <a:prstGeom prst="rect">
            <a:avLst/>
          </a:prstGeom>
        </p:spPr>
        <p:txBody>
          <a:bodyPr wrap="none">
            <a:spAutoFit/>
          </a:bodyPr>
          <a:lstStyle/>
          <a:p>
            <a:pPr algn="ctr"/>
            <a:r>
              <a:rPr lang="en-US" altLang="en-US" sz="2200" dirty="0"/>
              <a:t>What would slow the connection?</a:t>
            </a:r>
          </a:p>
        </p:txBody>
      </p:sp>
      <p:pic>
        <p:nvPicPr>
          <p:cNvPr id="1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4197" y="5988403"/>
            <a:ext cx="492515" cy="492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30716" y="1413684"/>
            <a:ext cx="1295030" cy="769441"/>
          </a:xfrm>
          <a:prstGeom prst="rect">
            <a:avLst/>
          </a:prstGeom>
          <a:noFill/>
        </p:spPr>
        <p:txBody>
          <a:bodyPr wrap="square" rtlCol="0">
            <a:spAutoFit/>
          </a:bodyPr>
          <a:lstStyle/>
          <a:p>
            <a:r>
              <a:rPr lang="en-US" sz="2200" dirty="0"/>
              <a:t>Radio</a:t>
            </a:r>
          </a:p>
          <a:p>
            <a:r>
              <a:rPr lang="en-US" sz="2200" dirty="0"/>
              <a:t>Fiber</a:t>
            </a:r>
          </a:p>
        </p:txBody>
      </p:sp>
      <p:cxnSp>
        <p:nvCxnSpPr>
          <p:cNvPr id="4" name="Straight Connector 3"/>
          <p:cNvCxnSpPr/>
          <p:nvPr/>
        </p:nvCxnSpPr>
        <p:spPr>
          <a:xfrm>
            <a:off x="3325746" y="1625300"/>
            <a:ext cx="100940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313871" y="1982982"/>
            <a:ext cx="1009402"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0" name="Rectangle 9"/>
          <p:cNvSpPr>
            <a:spLocks noChangeArrowheads="1"/>
          </p:cNvSpPr>
          <p:nvPr/>
        </p:nvSpPr>
        <p:spPr bwMode="auto">
          <a:xfrm>
            <a:off x="8517645" y="4743159"/>
            <a:ext cx="11978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dirty="0"/>
              <a:t>Internet</a:t>
            </a:r>
          </a:p>
        </p:txBody>
      </p:sp>
      <p:sp>
        <p:nvSpPr>
          <p:cNvPr id="3" name="Rectangle 2"/>
          <p:cNvSpPr/>
          <p:nvPr/>
        </p:nvSpPr>
        <p:spPr>
          <a:xfrm>
            <a:off x="5607387" y="2813655"/>
            <a:ext cx="1001869" cy="769441"/>
          </a:xfrm>
          <a:prstGeom prst="rect">
            <a:avLst/>
          </a:prstGeom>
        </p:spPr>
        <p:txBody>
          <a:bodyPr wrap="square">
            <a:spAutoFit/>
          </a:bodyPr>
          <a:lstStyle/>
          <a:p>
            <a:pPr algn="ctr"/>
            <a:r>
              <a:rPr lang="en-US" sz="2200" dirty="0"/>
              <a:t>Base Station</a:t>
            </a:r>
          </a:p>
        </p:txBody>
      </p:sp>
      <p:sp>
        <p:nvSpPr>
          <p:cNvPr id="15" name="TextBox 14"/>
          <p:cNvSpPr txBox="1"/>
          <p:nvPr/>
        </p:nvSpPr>
        <p:spPr>
          <a:xfrm>
            <a:off x="746311" y="2918324"/>
            <a:ext cx="1032655" cy="954107"/>
          </a:xfrm>
          <a:prstGeom prst="rect">
            <a:avLst/>
          </a:prstGeom>
          <a:noFill/>
        </p:spPr>
        <p:txBody>
          <a:bodyPr wrap="none" rtlCol="0">
            <a:spAutoFit/>
          </a:bodyPr>
          <a:lstStyle/>
          <a:p>
            <a:r>
              <a:rPr lang="en-US" sz="2800" b="1" dirty="0">
                <a:solidFill>
                  <a:srgbClr val="FF0000"/>
                </a:solidFill>
              </a:rPr>
              <a:t>Last </a:t>
            </a:r>
          </a:p>
          <a:p>
            <a:r>
              <a:rPr lang="en-US" sz="2800" b="1" dirty="0">
                <a:solidFill>
                  <a:srgbClr val="FF0000"/>
                </a:solidFill>
              </a:rPr>
              <a:t>Week</a:t>
            </a:r>
          </a:p>
        </p:txBody>
      </p:sp>
    </p:spTree>
    <p:extLst>
      <p:ext uri="{BB962C8B-B14F-4D97-AF65-F5344CB8AC3E}">
        <p14:creationId xmlns:p14="http://schemas.microsoft.com/office/powerpoint/2010/main" val="24714123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28177" y="5416034"/>
            <a:ext cx="1036181" cy="461665"/>
          </a:xfrm>
          <a:prstGeom prst="rect">
            <a:avLst/>
          </a:prstGeom>
        </p:spPr>
        <p:txBody>
          <a:bodyPr wrap="none">
            <a:spAutoFit/>
          </a:bodyPr>
          <a:lstStyle/>
          <a:p>
            <a:r>
              <a:rPr lang="en-US" sz="2400" dirty="0">
                <a:hlinkClick r:id="rId2"/>
              </a:rPr>
              <a:t>Source</a:t>
            </a:r>
            <a:endParaRPr lang="en-US" sz="2400" dirty="0"/>
          </a:p>
        </p:txBody>
      </p:sp>
      <p:pic>
        <p:nvPicPr>
          <p:cNvPr id="3" name="Picture 2"/>
          <p:cNvPicPr>
            <a:picLocks noChangeAspect="1"/>
          </p:cNvPicPr>
          <p:nvPr/>
        </p:nvPicPr>
        <p:blipFill>
          <a:blip r:embed="rId3"/>
          <a:stretch>
            <a:fillRect/>
          </a:stretch>
        </p:blipFill>
        <p:spPr>
          <a:xfrm>
            <a:off x="4419675" y="1027336"/>
            <a:ext cx="7091751" cy="4466684"/>
          </a:xfrm>
          <a:prstGeom prst="rect">
            <a:avLst/>
          </a:prstGeom>
        </p:spPr>
      </p:pic>
      <p:sp>
        <p:nvSpPr>
          <p:cNvPr id="4" name="TextBox 3"/>
          <p:cNvSpPr txBox="1"/>
          <p:nvPr/>
        </p:nvSpPr>
        <p:spPr>
          <a:xfrm>
            <a:off x="815340" y="1120140"/>
            <a:ext cx="2226892" cy="523220"/>
          </a:xfrm>
          <a:prstGeom prst="rect">
            <a:avLst/>
          </a:prstGeom>
          <a:noFill/>
        </p:spPr>
        <p:txBody>
          <a:bodyPr wrap="none" rtlCol="0">
            <a:spAutoFit/>
          </a:bodyPr>
          <a:lstStyle/>
          <a:p>
            <a:r>
              <a:rPr lang="en-US" sz="2800" b="1" dirty="0"/>
              <a:t>5G Small cells</a:t>
            </a:r>
          </a:p>
        </p:txBody>
      </p:sp>
      <p:pic>
        <p:nvPicPr>
          <p:cNvPr id="2050" name="Picture 2" descr="https://2.bp.blogspot.com/-9hnLVEwhYxQ/WrpE8SScEOI/AAAAAAABKPA/chQfU9J3SbEI7qpGbrG5mx_AdEmjgzlnACLcBGAs/s1600/Bangladeshsmallce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1356" y="2547882"/>
            <a:ext cx="2054860" cy="2769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65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7514" y="900441"/>
            <a:ext cx="6421739" cy="523220"/>
          </a:xfrm>
          <a:prstGeom prst="rect">
            <a:avLst/>
          </a:prstGeom>
          <a:noFill/>
        </p:spPr>
        <p:txBody>
          <a:bodyPr wrap="square" rtlCol="0">
            <a:spAutoFit/>
          </a:bodyPr>
          <a:lstStyle/>
          <a:p>
            <a:r>
              <a:rPr lang="en-US" sz="2800" b="1" dirty="0"/>
              <a:t>Assignment 3 was messed up (twice).</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3181" y="2200195"/>
            <a:ext cx="669767" cy="65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22948" y="2296732"/>
            <a:ext cx="8083095" cy="461665"/>
          </a:xfrm>
          <a:prstGeom prst="rect">
            <a:avLst/>
          </a:prstGeom>
          <a:noFill/>
        </p:spPr>
        <p:txBody>
          <a:bodyPr wrap="square" rtlCol="0">
            <a:spAutoFit/>
          </a:bodyPr>
          <a:lstStyle/>
          <a:p>
            <a:r>
              <a:rPr lang="en-US" sz="2400" dirty="0"/>
              <a:t>What happened?</a:t>
            </a:r>
          </a:p>
        </p:txBody>
      </p:sp>
    </p:spTree>
    <p:extLst>
      <p:ext uri="{BB962C8B-B14F-4D97-AF65-F5344CB8AC3E}">
        <p14:creationId xmlns:p14="http://schemas.microsoft.com/office/powerpoint/2010/main" val="13025731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28177" y="5416034"/>
            <a:ext cx="1036181" cy="461665"/>
          </a:xfrm>
          <a:prstGeom prst="rect">
            <a:avLst/>
          </a:prstGeom>
        </p:spPr>
        <p:txBody>
          <a:bodyPr wrap="none">
            <a:spAutoFit/>
          </a:bodyPr>
          <a:lstStyle/>
          <a:p>
            <a:r>
              <a:rPr lang="en-US" sz="2400" dirty="0">
                <a:hlinkClick r:id="rId2"/>
              </a:rPr>
              <a:t>Source</a:t>
            </a:r>
            <a:endParaRPr lang="en-US" sz="2400" dirty="0"/>
          </a:p>
        </p:txBody>
      </p:sp>
      <p:pic>
        <p:nvPicPr>
          <p:cNvPr id="3" name="Picture 2"/>
          <p:cNvPicPr>
            <a:picLocks noChangeAspect="1"/>
          </p:cNvPicPr>
          <p:nvPr/>
        </p:nvPicPr>
        <p:blipFill>
          <a:blip r:embed="rId3"/>
          <a:stretch>
            <a:fillRect/>
          </a:stretch>
        </p:blipFill>
        <p:spPr>
          <a:xfrm>
            <a:off x="4419675" y="1027336"/>
            <a:ext cx="7091751" cy="4466684"/>
          </a:xfrm>
          <a:prstGeom prst="rect">
            <a:avLst/>
          </a:prstGeom>
        </p:spPr>
      </p:pic>
      <p:sp>
        <p:nvSpPr>
          <p:cNvPr id="4" name="TextBox 3"/>
          <p:cNvSpPr txBox="1"/>
          <p:nvPr/>
        </p:nvSpPr>
        <p:spPr>
          <a:xfrm>
            <a:off x="815340" y="1120140"/>
            <a:ext cx="2226892" cy="523220"/>
          </a:xfrm>
          <a:prstGeom prst="rect">
            <a:avLst/>
          </a:prstGeom>
          <a:noFill/>
        </p:spPr>
        <p:txBody>
          <a:bodyPr wrap="none" rtlCol="0">
            <a:spAutoFit/>
          </a:bodyPr>
          <a:lstStyle/>
          <a:p>
            <a:r>
              <a:rPr lang="en-US" sz="2800" b="1" dirty="0"/>
              <a:t>5G Small cells</a:t>
            </a:r>
          </a:p>
        </p:txBody>
      </p:sp>
      <p:sp>
        <p:nvSpPr>
          <p:cNvPr id="5" name="TextBox 4"/>
          <p:cNvSpPr txBox="1"/>
          <p:nvPr/>
        </p:nvSpPr>
        <p:spPr>
          <a:xfrm>
            <a:off x="816266" y="2735580"/>
            <a:ext cx="2769669" cy="1938992"/>
          </a:xfrm>
          <a:prstGeom prst="rect">
            <a:avLst/>
          </a:prstGeom>
          <a:noFill/>
        </p:spPr>
        <p:txBody>
          <a:bodyPr wrap="none" rtlCol="0">
            <a:spAutoFit/>
          </a:bodyPr>
          <a:lstStyle/>
          <a:p>
            <a:pPr marL="342900" indent="-342900">
              <a:buFont typeface="Arial" panose="020B0604020202020204" pitchFamily="34" charset="0"/>
              <a:buChar char="•"/>
            </a:pPr>
            <a:r>
              <a:rPr lang="en-US" sz="2400" dirty="0"/>
              <a:t>High frequency</a:t>
            </a:r>
          </a:p>
          <a:p>
            <a:pPr marL="342900" indent="-342900">
              <a:buFont typeface="Arial" panose="020B0604020202020204" pitchFamily="34" charset="0"/>
              <a:buChar char="•"/>
            </a:pPr>
            <a:r>
              <a:rPr lang="en-US" sz="2400" dirty="0"/>
              <a:t>Fast transmission</a:t>
            </a:r>
          </a:p>
          <a:p>
            <a:pPr marL="342900" indent="-342900">
              <a:buFont typeface="Arial" panose="020B0604020202020204" pitchFamily="34" charset="0"/>
              <a:buChar char="•"/>
            </a:pPr>
            <a:r>
              <a:rPr lang="en-US" sz="2400" dirty="0"/>
              <a:t>Rapid attenuation</a:t>
            </a:r>
          </a:p>
          <a:p>
            <a:pPr marL="342900" indent="-342900">
              <a:buFont typeface="Arial" panose="020B0604020202020204" pitchFamily="34" charset="0"/>
              <a:buChar char="•"/>
            </a:pPr>
            <a:r>
              <a:rPr lang="en-US" sz="2400" dirty="0"/>
              <a:t>Poor penetration</a:t>
            </a:r>
          </a:p>
          <a:p>
            <a:pPr marL="342900" indent="-342900">
              <a:buFont typeface="Arial" panose="020B0604020202020204" pitchFamily="34" charset="0"/>
              <a:buChar char="•"/>
            </a:pPr>
            <a:r>
              <a:rPr lang="en-US" sz="2400" dirty="0"/>
              <a:t>Easy to install</a:t>
            </a:r>
          </a:p>
        </p:txBody>
      </p:sp>
    </p:spTree>
    <p:extLst>
      <p:ext uri="{BB962C8B-B14F-4D97-AF65-F5344CB8AC3E}">
        <p14:creationId xmlns:p14="http://schemas.microsoft.com/office/powerpoint/2010/main" val="15448793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197" y="1018720"/>
            <a:ext cx="1492250"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8328" y="4266113"/>
            <a:ext cx="187166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9" name="Text Box 7"/>
          <p:cNvSpPr txBox="1">
            <a:spLocks noChangeArrowheads="1"/>
          </p:cNvSpPr>
          <p:nvPr/>
        </p:nvSpPr>
        <p:spPr bwMode="auto">
          <a:xfrm>
            <a:off x="1524000" y="29845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dirty="0"/>
              <a:t>The path to the Internet – </a:t>
            </a:r>
            <a:r>
              <a:rPr lang="en-US" altLang="en-US" sz="2800" dirty="0">
                <a:solidFill>
                  <a:srgbClr val="FF0000"/>
                </a:solidFill>
              </a:rPr>
              <a:t>5G</a:t>
            </a:r>
          </a:p>
        </p:txBody>
      </p:sp>
      <p:pic>
        <p:nvPicPr>
          <p:cNvPr id="286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6075" y="4266116"/>
            <a:ext cx="1055688" cy="141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1" name="Line 9"/>
          <p:cNvSpPr>
            <a:spLocks noChangeShapeType="1"/>
          </p:cNvSpPr>
          <p:nvPr/>
        </p:nvSpPr>
        <p:spPr bwMode="auto">
          <a:xfrm flipV="1">
            <a:off x="4745255" y="2813655"/>
            <a:ext cx="832464" cy="820553"/>
          </a:xfrm>
          <a:prstGeom prst="line">
            <a:avLst/>
          </a:prstGeom>
          <a:noFill/>
          <a:ln w="19050">
            <a:solidFill>
              <a:schemeClr val="tx1"/>
            </a:solidFill>
            <a:prstDash val="solid"/>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3" name="Line 11"/>
          <p:cNvSpPr>
            <a:spLocks noChangeShapeType="1"/>
          </p:cNvSpPr>
          <p:nvPr/>
        </p:nvSpPr>
        <p:spPr bwMode="auto">
          <a:xfrm flipH="1" flipV="1">
            <a:off x="6555587" y="2823790"/>
            <a:ext cx="1688166" cy="1825015"/>
          </a:xfrm>
          <a:prstGeom prst="line">
            <a:avLst/>
          </a:prstGeom>
          <a:noFill/>
          <a:ln w="19050">
            <a:solidFill>
              <a:schemeClr val="tx1"/>
            </a:solidFill>
            <a:prstDash val="solid"/>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Rectangle 9"/>
          <p:cNvSpPr/>
          <p:nvPr/>
        </p:nvSpPr>
        <p:spPr>
          <a:xfrm>
            <a:off x="4444707" y="6023162"/>
            <a:ext cx="4088876" cy="430887"/>
          </a:xfrm>
          <a:prstGeom prst="rect">
            <a:avLst/>
          </a:prstGeom>
        </p:spPr>
        <p:txBody>
          <a:bodyPr wrap="none">
            <a:spAutoFit/>
          </a:bodyPr>
          <a:lstStyle/>
          <a:p>
            <a:pPr algn="ctr"/>
            <a:r>
              <a:rPr lang="en-US" altLang="en-US" sz="2200" dirty="0"/>
              <a:t>What would slow the connection?</a:t>
            </a:r>
          </a:p>
        </p:txBody>
      </p:sp>
      <p:pic>
        <p:nvPicPr>
          <p:cNvPr id="1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4197" y="5988403"/>
            <a:ext cx="492515" cy="492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30716" y="1413684"/>
            <a:ext cx="1295030" cy="769441"/>
          </a:xfrm>
          <a:prstGeom prst="rect">
            <a:avLst/>
          </a:prstGeom>
          <a:noFill/>
        </p:spPr>
        <p:txBody>
          <a:bodyPr wrap="square" rtlCol="0">
            <a:spAutoFit/>
          </a:bodyPr>
          <a:lstStyle/>
          <a:p>
            <a:r>
              <a:rPr lang="en-US" sz="2200" dirty="0"/>
              <a:t>Radio</a:t>
            </a:r>
          </a:p>
          <a:p>
            <a:r>
              <a:rPr lang="en-US" sz="2200" dirty="0"/>
              <a:t>Fiber</a:t>
            </a:r>
          </a:p>
        </p:txBody>
      </p:sp>
      <p:cxnSp>
        <p:nvCxnSpPr>
          <p:cNvPr id="4" name="Straight Connector 3"/>
          <p:cNvCxnSpPr/>
          <p:nvPr/>
        </p:nvCxnSpPr>
        <p:spPr>
          <a:xfrm>
            <a:off x="3325746" y="1625300"/>
            <a:ext cx="100940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313871" y="1982982"/>
            <a:ext cx="1009402"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0" name="Rectangle 9"/>
          <p:cNvSpPr>
            <a:spLocks noChangeArrowheads="1"/>
          </p:cNvSpPr>
          <p:nvPr/>
        </p:nvSpPr>
        <p:spPr bwMode="auto">
          <a:xfrm>
            <a:off x="8517645" y="4743159"/>
            <a:ext cx="11978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dirty="0"/>
              <a:t>Internet</a:t>
            </a:r>
          </a:p>
        </p:txBody>
      </p:sp>
      <p:sp>
        <p:nvSpPr>
          <p:cNvPr id="3" name="Rectangle 2"/>
          <p:cNvSpPr/>
          <p:nvPr/>
        </p:nvSpPr>
        <p:spPr>
          <a:xfrm>
            <a:off x="5607387" y="2813655"/>
            <a:ext cx="1001869" cy="769441"/>
          </a:xfrm>
          <a:prstGeom prst="rect">
            <a:avLst/>
          </a:prstGeom>
        </p:spPr>
        <p:txBody>
          <a:bodyPr wrap="square">
            <a:spAutoFit/>
          </a:bodyPr>
          <a:lstStyle/>
          <a:p>
            <a:pPr algn="ctr"/>
            <a:r>
              <a:rPr lang="en-US" sz="2200" dirty="0"/>
              <a:t>Base Station</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3765" y="2614891"/>
            <a:ext cx="1003637" cy="1019317"/>
          </a:xfrm>
          <a:prstGeom prst="rect">
            <a:avLst/>
          </a:prstGeom>
        </p:spPr>
      </p:pic>
      <p:sp>
        <p:nvSpPr>
          <p:cNvPr id="16" name="Line 9"/>
          <p:cNvSpPr>
            <a:spLocks noChangeShapeType="1"/>
          </p:cNvSpPr>
          <p:nvPr/>
        </p:nvSpPr>
        <p:spPr bwMode="auto">
          <a:xfrm flipV="1">
            <a:off x="3847760" y="3634206"/>
            <a:ext cx="882661" cy="860791"/>
          </a:xfrm>
          <a:prstGeom prst="line">
            <a:avLst/>
          </a:prstGeom>
          <a:noFill/>
          <a:ln w="19050">
            <a:solidFill>
              <a:schemeClr val="tx1"/>
            </a:solidFill>
            <a:prstDash val="dash"/>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Rectangle 20"/>
          <p:cNvSpPr/>
          <p:nvPr/>
        </p:nvSpPr>
        <p:spPr>
          <a:xfrm>
            <a:off x="3256937" y="2659559"/>
            <a:ext cx="1001869" cy="769441"/>
          </a:xfrm>
          <a:prstGeom prst="rect">
            <a:avLst/>
          </a:prstGeom>
        </p:spPr>
        <p:txBody>
          <a:bodyPr wrap="square">
            <a:spAutoFit/>
          </a:bodyPr>
          <a:lstStyle/>
          <a:p>
            <a:pPr algn="ctr"/>
            <a:r>
              <a:rPr lang="en-US" sz="2200" dirty="0"/>
              <a:t>Small</a:t>
            </a:r>
          </a:p>
          <a:p>
            <a:pPr algn="ctr"/>
            <a:r>
              <a:rPr lang="en-US" sz="2200" dirty="0"/>
              <a:t>Cell</a:t>
            </a:r>
          </a:p>
        </p:txBody>
      </p:sp>
    </p:spTree>
    <p:extLst>
      <p:ext uri="{BB962C8B-B14F-4D97-AF65-F5344CB8AC3E}">
        <p14:creationId xmlns:p14="http://schemas.microsoft.com/office/powerpoint/2010/main" val="7433769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325" y="1083175"/>
            <a:ext cx="1492250"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8328" y="4266113"/>
            <a:ext cx="187166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9" name="Text Box 7"/>
          <p:cNvSpPr txBox="1">
            <a:spLocks noChangeArrowheads="1"/>
          </p:cNvSpPr>
          <p:nvPr/>
        </p:nvSpPr>
        <p:spPr bwMode="auto">
          <a:xfrm>
            <a:off x="1524000" y="29845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dirty="0"/>
              <a:t>The path to the Internet – </a:t>
            </a:r>
            <a:r>
              <a:rPr lang="en-US" altLang="en-US" sz="2800" dirty="0">
                <a:solidFill>
                  <a:srgbClr val="FF0000"/>
                </a:solidFill>
              </a:rPr>
              <a:t>5G</a:t>
            </a:r>
          </a:p>
        </p:txBody>
      </p:sp>
      <p:pic>
        <p:nvPicPr>
          <p:cNvPr id="286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6075" y="4266116"/>
            <a:ext cx="1055688" cy="141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1" name="Line 9"/>
          <p:cNvSpPr>
            <a:spLocks noChangeShapeType="1"/>
          </p:cNvSpPr>
          <p:nvPr/>
        </p:nvSpPr>
        <p:spPr bwMode="auto">
          <a:xfrm flipV="1">
            <a:off x="4745255" y="2918324"/>
            <a:ext cx="832461" cy="715884"/>
          </a:xfrm>
          <a:prstGeom prst="line">
            <a:avLst/>
          </a:prstGeom>
          <a:noFill/>
          <a:ln w="19050">
            <a:solidFill>
              <a:schemeClr val="tx1"/>
            </a:solidFill>
            <a:prstDash val="solid"/>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3" name="Line 11"/>
          <p:cNvSpPr>
            <a:spLocks noChangeShapeType="1"/>
          </p:cNvSpPr>
          <p:nvPr/>
        </p:nvSpPr>
        <p:spPr bwMode="auto">
          <a:xfrm flipH="1" flipV="1">
            <a:off x="6638924" y="2953252"/>
            <a:ext cx="1654010" cy="1725633"/>
          </a:xfrm>
          <a:prstGeom prst="line">
            <a:avLst/>
          </a:prstGeom>
          <a:noFill/>
          <a:ln w="19050">
            <a:solidFill>
              <a:schemeClr val="tx1"/>
            </a:solidFill>
            <a:prstDash val="solid"/>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Rectangle 9"/>
          <p:cNvSpPr/>
          <p:nvPr/>
        </p:nvSpPr>
        <p:spPr>
          <a:xfrm>
            <a:off x="4444707" y="6023162"/>
            <a:ext cx="4088876" cy="430887"/>
          </a:xfrm>
          <a:prstGeom prst="rect">
            <a:avLst/>
          </a:prstGeom>
        </p:spPr>
        <p:txBody>
          <a:bodyPr wrap="none">
            <a:spAutoFit/>
          </a:bodyPr>
          <a:lstStyle/>
          <a:p>
            <a:pPr algn="ctr"/>
            <a:r>
              <a:rPr lang="en-US" altLang="en-US" sz="2200" dirty="0"/>
              <a:t>What would slow the connection?</a:t>
            </a:r>
          </a:p>
        </p:txBody>
      </p:sp>
      <p:pic>
        <p:nvPicPr>
          <p:cNvPr id="1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4197" y="5988403"/>
            <a:ext cx="492515" cy="492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30716" y="1413684"/>
            <a:ext cx="1295030" cy="769441"/>
          </a:xfrm>
          <a:prstGeom prst="rect">
            <a:avLst/>
          </a:prstGeom>
          <a:noFill/>
        </p:spPr>
        <p:txBody>
          <a:bodyPr wrap="square" rtlCol="0">
            <a:spAutoFit/>
          </a:bodyPr>
          <a:lstStyle/>
          <a:p>
            <a:r>
              <a:rPr lang="en-US" sz="2200" dirty="0"/>
              <a:t>Radio</a:t>
            </a:r>
          </a:p>
          <a:p>
            <a:r>
              <a:rPr lang="en-US" sz="2200" dirty="0"/>
              <a:t>Fiber</a:t>
            </a:r>
          </a:p>
        </p:txBody>
      </p:sp>
      <p:cxnSp>
        <p:nvCxnSpPr>
          <p:cNvPr id="4" name="Straight Connector 3"/>
          <p:cNvCxnSpPr/>
          <p:nvPr/>
        </p:nvCxnSpPr>
        <p:spPr>
          <a:xfrm>
            <a:off x="3325746" y="1625300"/>
            <a:ext cx="100940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313871" y="1982982"/>
            <a:ext cx="1009402"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0" name="Rectangle 9"/>
          <p:cNvSpPr>
            <a:spLocks noChangeArrowheads="1"/>
          </p:cNvSpPr>
          <p:nvPr/>
        </p:nvSpPr>
        <p:spPr bwMode="auto">
          <a:xfrm>
            <a:off x="8517645" y="4743159"/>
            <a:ext cx="11978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dirty="0"/>
              <a:t>Internet</a:t>
            </a:r>
          </a:p>
        </p:txBody>
      </p:sp>
      <p:sp>
        <p:nvSpPr>
          <p:cNvPr id="3" name="Rectangle 2"/>
          <p:cNvSpPr/>
          <p:nvPr/>
        </p:nvSpPr>
        <p:spPr>
          <a:xfrm>
            <a:off x="5607387" y="2813655"/>
            <a:ext cx="1001869" cy="769441"/>
          </a:xfrm>
          <a:prstGeom prst="rect">
            <a:avLst/>
          </a:prstGeom>
        </p:spPr>
        <p:txBody>
          <a:bodyPr wrap="square">
            <a:spAutoFit/>
          </a:bodyPr>
          <a:lstStyle/>
          <a:p>
            <a:pPr algn="ctr"/>
            <a:r>
              <a:rPr lang="en-US" sz="2200" dirty="0"/>
              <a:t>Base Station</a:t>
            </a:r>
          </a:p>
        </p:txBody>
      </p:sp>
      <p:sp>
        <p:nvSpPr>
          <p:cNvPr id="16" name="Line 9"/>
          <p:cNvSpPr>
            <a:spLocks noChangeShapeType="1"/>
          </p:cNvSpPr>
          <p:nvPr/>
        </p:nvSpPr>
        <p:spPr bwMode="auto">
          <a:xfrm flipV="1">
            <a:off x="3847760" y="3634206"/>
            <a:ext cx="882661" cy="860791"/>
          </a:xfrm>
          <a:prstGeom prst="line">
            <a:avLst/>
          </a:prstGeom>
          <a:noFill/>
          <a:ln w="19050">
            <a:solidFill>
              <a:schemeClr val="tx1"/>
            </a:solidFill>
            <a:prstDash val="dash"/>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Rectangle 20"/>
          <p:cNvSpPr/>
          <p:nvPr/>
        </p:nvSpPr>
        <p:spPr>
          <a:xfrm>
            <a:off x="3283331" y="2938851"/>
            <a:ext cx="1528311" cy="769441"/>
          </a:xfrm>
          <a:prstGeom prst="rect">
            <a:avLst/>
          </a:prstGeom>
        </p:spPr>
        <p:txBody>
          <a:bodyPr wrap="square">
            <a:spAutoFit/>
          </a:bodyPr>
          <a:lstStyle/>
          <a:p>
            <a:pPr algn="ctr"/>
            <a:r>
              <a:rPr lang="en-US" sz="2200" dirty="0"/>
              <a:t>Small cell</a:t>
            </a:r>
          </a:p>
          <a:p>
            <a:pPr algn="ctr"/>
            <a:r>
              <a:rPr lang="en-US" sz="2200" dirty="0"/>
              <a:t>Data center</a:t>
            </a:r>
          </a:p>
        </p:txBody>
      </p:sp>
      <p:sp>
        <p:nvSpPr>
          <p:cNvPr id="5" name="TextBox 4"/>
          <p:cNvSpPr txBox="1"/>
          <p:nvPr/>
        </p:nvSpPr>
        <p:spPr>
          <a:xfrm flipH="1">
            <a:off x="4519830" y="2686399"/>
            <a:ext cx="261127" cy="1323439"/>
          </a:xfrm>
          <a:prstGeom prst="rect">
            <a:avLst/>
          </a:prstGeom>
          <a:noFill/>
        </p:spPr>
        <p:txBody>
          <a:bodyPr wrap="square" rtlCol="0">
            <a:spAutoFit/>
          </a:bodyPr>
          <a:lstStyle/>
          <a:p>
            <a:r>
              <a:rPr lang="en-US" sz="8000" dirty="0">
                <a:solidFill>
                  <a:srgbClr val="FF0000"/>
                </a:solidFill>
              </a:rPr>
              <a:t>.</a:t>
            </a:r>
          </a:p>
        </p:txBody>
      </p:sp>
    </p:spTree>
    <p:extLst>
      <p:ext uri="{BB962C8B-B14F-4D97-AF65-F5344CB8AC3E}">
        <p14:creationId xmlns:p14="http://schemas.microsoft.com/office/powerpoint/2010/main" val="14599820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2773" y="4364004"/>
            <a:ext cx="7183377" cy="1938992"/>
          </a:xfrm>
          <a:prstGeom prst="rect">
            <a:avLst/>
          </a:prstGeom>
        </p:spPr>
        <p:txBody>
          <a:bodyPr wrap="none">
            <a:spAutoFit/>
          </a:bodyPr>
          <a:lstStyle/>
          <a:p>
            <a:r>
              <a:rPr lang="en-US" sz="2000" i="1" dirty="0">
                <a:solidFill>
                  <a:srgbClr val="444444"/>
                </a:solidFill>
                <a:latin typeface="Arial" panose="020B0604020202020204" pitchFamily="34" charset="0"/>
              </a:rPr>
              <a:t>Possible</a:t>
            </a:r>
            <a:r>
              <a:rPr lang="en-US" sz="2000" dirty="0">
                <a:solidFill>
                  <a:srgbClr val="444444"/>
                </a:solidFill>
                <a:latin typeface="Arial" panose="020B0604020202020204" pitchFamily="34" charset="0"/>
              </a:rPr>
              <a:t> new 5G applications</a:t>
            </a:r>
          </a:p>
          <a:p>
            <a:pPr marL="342900" indent="-342900">
              <a:buFont typeface="Arial" panose="020B0604020202020204" pitchFamily="34" charset="0"/>
              <a:buChar char="•"/>
            </a:pPr>
            <a:endParaRPr lang="en-US" sz="2000" dirty="0">
              <a:solidFill>
                <a:srgbClr val="444444"/>
              </a:solidFill>
              <a:latin typeface="Arial" panose="020B0604020202020204" pitchFamily="34" charset="0"/>
            </a:endParaRPr>
          </a:p>
          <a:p>
            <a:pPr marL="342900" indent="-342900">
              <a:buFont typeface="Arial" panose="020B0604020202020204" pitchFamily="34" charset="0"/>
              <a:buChar char="•"/>
            </a:pPr>
            <a:r>
              <a:rPr lang="en-US" sz="2000" dirty="0">
                <a:solidFill>
                  <a:srgbClr val="444444"/>
                </a:solidFill>
                <a:latin typeface="Arial" panose="020B0604020202020204" pitchFamily="34" charset="0"/>
              </a:rPr>
              <a:t>Mobile broadband, like streaming movies</a:t>
            </a:r>
          </a:p>
          <a:p>
            <a:pPr marL="342900" indent="-342900">
              <a:buFont typeface="Arial" panose="020B0604020202020204" pitchFamily="34" charset="0"/>
              <a:buChar char="•"/>
            </a:pPr>
            <a:r>
              <a:rPr lang="en-US" sz="2000" dirty="0">
                <a:solidFill>
                  <a:srgbClr val="444444"/>
                </a:solidFill>
                <a:latin typeface="Arial" panose="020B0604020202020204" pitchFamily="34" charset="0"/>
              </a:rPr>
              <a:t>Fixed broadband, competing with fiber and cable to homes</a:t>
            </a:r>
          </a:p>
          <a:p>
            <a:pPr marL="342900" indent="-342900">
              <a:buFont typeface="Arial" panose="020B0604020202020204" pitchFamily="34" charset="0"/>
              <a:buChar char="•"/>
            </a:pPr>
            <a:r>
              <a:rPr lang="en-US" sz="2000" dirty="0">
                <a:solidFill>
                  <a:srgbClr val="444444"/>
                </a:solidFill>
                <a:latin typeface="Arial" panose="020B0604020202020204" pitchFamily="34" charset="0"/>
              </a:rPr>
              <a:t>Low latency, like autonomous vehicles</a:t>
            </a:r>
          </a:p>
          <a:p>
            <a:pPr marL="342900" indent="-342900">
              <a:buFont typeface="Arial" panose="020B0604020202020204" pitchFamily="34" charset="0"/>
              <a:buChar char="•"/>
            </a:pPr>
            <a:r>
              <a:rPr lang="en-US" sz="2000" dirty="0">
                <a:solidFill>
                  <a:srgbClr val="444444"/>
                </a:solidFill>
                <a:latin typeface="Arial" panose="020B0604020202020204" pitchFamily="34" charset="0"/>
              </a:rPr>
              <a:t>Internet of things, like thermostats and traffic signals</a:t>
            </a:r>
            <a:endParaRPr lang="en-US" sz="2000" dirty="0"/>
          </a:p>
        </p:txBody>
      </p:sp>
      <p:pic>
        <p:nvPicPr>
          <p:cNvPr id="3" name="Picture 2"/>
          <p:cNvPicPr>
            <a:picLocks noChangeAspect="1"/>
          </p:cNvPicPr>
          <p:nvPr/>
        </p:nvPicPr>
        <p:blipFill>
          <a:blip r:embed="rId3"/>
          <a:stretch>
            <a:fillRect/>
          </a:stretch>
        </p:blipFill>
        <p:spPr>
          <a:xfrm>
            <a:off x="6276777" y="610413"/>
            <a:ext cx="5130290" cy="3584593"/>
          </a:xfrm>
          <a:prstGeom prst="rect">
            <a:avLst/>
          </a:prstGeom>
        </p:spPr>
      </p:pic>
      <p:sp>
        <p:nvSpPr>
          <p:cNvPr id="6" name="TextBox 5"/>
          <p:cNvSpPr txBox="1"/>
          <p:nvPr/>
        </p:nvSpPr>
        <p:spPr>
          <a:xfrm rot="16200000">
            <a:off x="4443478" y="1964969"/>
            <a:ext cx="2736142" cy="430887"/>
          </a:xfrm>
          <a:prstGeom prst="rect">
            <a:avLst/>
          </a:prstGeom>
          <a:noFill/>
        </p:spPr>
        <p:txBody>
          <a:bodyPr wrap="square" rtlCol="0">
            <a:spAutoFit/>
          </a:bodyPr>
          <a:lstStyle/>
          <a:p>
            <a:r>
              <a:rPr lang="en-US" sz="2200" dirty="0"/>
              <a:t>Mobile subscriptions</a:t>
            </a:r>
          </a:p>
        </p:txBody>
      </p:sp>
      <p:sp>
        <p:nvSpPr>
          <p:cNvPr id="7" name="Rectangle 6"/>
          <p:cNvSpPr/>
          <p:nvPr/>
        </p:nvSpPr>
        <p:spPr>
          <a:xfrm>
            <a:off x="10576175" y="4133242"/>
            <a:ext cx="830893" cy="369332"/>
          </a:xfrm>
          <a:prstGeom prst="rect">
            <a:avLst/>
          </a:prstGeom>
        </p:spPr>
        <p:txBody>
          <a:bodyPr wrap="square">
            <a:spAutoFit/>
          </a:bodyPr>
          <a:lstStyle/>
          <a:p>
            <a:pPr algn="r"/>
            <a:r>
              <a:rPr lang="en-US" dirty="0">
                <a:hlinkClick r:id="rId4"/>
              </a:rPr>
              <a:t>Source</a:t>
            </a:r>
            <a:endParaRPr lang="en-US" dirty="0"/>
          </a:p>
        </p:txBody>
      </p:sp>
      <p:pic>
        <p:nvPicPr>
          <p:cNvPr id="8" name="Picture 7"/>
          <p:cNvPicPr>
            <a:picLocks noChangeAspect="1"/>
          </p:cNvPicPr>
          <p:nvPr/>
        </p:nvPicPr>
        <p:blipFill>
          <a:blip r:embed="rId5"/>
          <a:stretch>
            <a:fillRect/>
          </a:stretch>
        </p:blipFill>
        <p:spPr>
          <a:xfrm>
            <a:off x="866561" y="917166"/>
            <a:ext cx="2199369" cy="2627232"/>
          </a:xfrm>
          <a:prstGeom prst="rect">
            <a:avLst/>
          </a:prstGeom>
        </p:spPr>
      </p:pic>
    </p:spTree>
    <p:extLst>
      <p:ext uri="{BB962C8B-B14F-4D97-AF65-F5344CB8AC3E}">
        <p14:creationId xmlns:p14="http://schemas.microsoft.com/office/powerpoint/2010/main" val="5335581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0585" y="1424807"/>
            <a:ext cx="9529917" cy="4433137"/>
          </a:xfrm>
          <a:prstGeom prst="rect">
            <a:avLst/>
          </a:prstGeom>
          <a:ln>
            <a:solidFill>
              <a:schemeClr val="tx1"/>
            </a:solidFill>
          </a:ln>
        </p:spPr>
      </p:pic>
      <p:sp>
        <p:nvSpPr>
          <p:cNvPr id="3" name="TextBox 2"/>
          <p:cNvSpPr txBox="1"/>
          <p:nvPr/>
        </p:nvSpPr>
        <p:spPr>
          <a:xfrm>
            <a:off x="1460585" y="372926"/>
            <a:ext cx="3855414" cy="523220"/>
          </a:xfrm>
          <a:prstGeom prst="rect">
            <a:avLst/>
          </a:prstGeom>
          <a:noFill/>
        </p:spPr>
        <p:txBody>
          <a:bodyPr wrap="none" rtlCol="0">
            <a:spAutoFit/>
          </a:bodyPr>
          <a:lstStyle/>
          <a:p>
            <a:r>
              <a:rPr lang="en-US" sz="2800" b="1" dirty="0"/>
              <a:t>5G connections (billions)</a:t>
            </a:r>
          </a:p>
        </p:txBody>
      </p:sp>
      <p:sp>
        <p:nvSpPr>
          <p:cNvPr id="4" name="TextBox 3"/>
          <p:cNvSpPr txBox="1"/>
          <p:nvPr/>
        </p:nvSpPr>
        <p:spPr>
          <a:xfrm>
            <a:off x="10033179" y="5857944"/>
            <a:ext cx="1036181" cy="461665"/>
          </a:xfrm>
          <a:prstGeom prst="rect">
            <a:avLst/>
          </a:prstGeom>
          <a:noFill/>
        </p:spPr>
        <p:txBody>
          <a:bodyPr wrap="none" rtlCol="0">
            <a:spAutoFit/>
          </a:bodyPr>
          <a:lstStyle/>
          <a:p>
            <a:r>
              <a:rPr lang="en-US" sz="2400" dirty="0">
                <a:hlinkClick r:id="rId3"/>
              </a:rPr>
              <a:t>Source</a:t>
            </a:r>
            <a:endParaRPr lang="en-US" dirty="0"/>
          </a:p>
        </p:txBody>
      </p:sp>
    </p:spTree>
    <p:extLst>
      <p:ext uri="{BB962C8B-B14F-4D97-AF65-F5344CB8AC3E}">
        <p14:creationId xmlns:p14="http://schemas.microsoft.com/office/powerpoint/2010/main" val="26599456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739" y="415452"/>
            <a:ext cx="9461128" cy="5752790"/>
          </a:xfrm>
          <a:prstGeom prst="rect">
            <a:avLst/>
          </a:prstGeom>
        </p:spPr>
      </p:pic>
      <p:sp>
        <p:nvSpPr>
          <p:cNvPr id="5" name="TextBox 4"/>
          <p:cNvSpPr txBox="1"/>
          <p:nvPr/>
        </p:nvSpPr>
        <p:spPr>
          <a:xfrm>
            <a:off x="1642303" y="894815"/>
            <a:ext cx="1292341" cy="400110"/>
          </a:xfrm>
          <a:prstGeom prst="rect">
            <a:avLst/>
          </a:prstGeom>
          <a:noFill/>
        </p:spPr>
        <p:txBody>
          <a:bodyPr wrap="none" rtlCol="0">
            <a:spAutoFit/>
          </a:bodyPr>
          <a:lstStyle/>
          <a:p>
            <a:r>
              <a:rPr lang="en-US" sz="2000" dirty="0">
                <a:solidFill>
                  <a:srgbClr val="FF0000"/>
                </a:solidFill>
              </a:rPr>
              <a:t>2/14/2020</a:t>
            </a:r>
            <a:endParaRPr lang="en-US" sz="2400" dirty="0">
              <a:solidFill>
                <a:srgbClr val="FF0000"/>
              </a:solidFill>
            </a:endParaRPr>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2303" y="4024610"/>
            <a:ext cx="466858"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80610" y="4610354"/>
            <a:ext cx="2181497" cy="707886"/>
          </a:xfrm>
          <a:prstGeom prst="rect">
            <a:avLst/>
          </a:prstGeom>
          <a:noFill/>
        </p:spPr>
        <p:txBody>
          <a:bodyPr wrap="square" rtlCol="0">
            <a:spAutoFit/>
          </a:bodyPr>
          <a:lstStyle/>
          <a:p>
            <a:r>
              <a:rPr lang="en-US" sz="2000" dirty="0"/>
              <a:t>Why is it only “outdoors?”</a:t>
            </a:r>
          </a:p>
        </p:txBody>
      </p:sp>
      <p:sp>
        <p:nvSpPr>
          <p:cNvPr id="2" name="TextBox 1"/>
          <p:cNvSpPr txBox="1"/>
          <p:nvPr/>
        </p:nvSpPr>
        <p:spPr>
          <a:xfrm>
            <a:off x="1580610" y="5937068"/>
            <a:ext cx="824072" cy="369332"/>
          </a:xfrm>
          <a:prstGeom prst="rect">
            <a:avLst/>
          </a:prstGeom>
          <a:noFill/>
        </p:spPr>
        <p:txBody>
          <a:bodyPr wrap="none" rtlCol="0">
            <a:spAutoFit/>
          </a:bodyPr>
          <a:lstStyle/>
          <a:p>
            <a:r>
              <a:rPr lang="en-US" dirty="0">
                <a:hlinkClick r:id="rId5"/>
              </a:rPr>
              <a:t>Source</a:t>
            </a:r>
            <a:endParaRPr lang="en-US" dirty="0"/>
          </a:p>
        </p:txBody>
      </p:sp>
    </p:spTree>
    <p:extLst>
      <p:ext uri="{BB962C8B-B14F-4D97-AF65-F5344CB8AC3E}">
        <p14:creationId xmlns:p14="http://schemas.microsoft.com/office/powerpoint/2010/main" val="36435022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6000" y="662088"/>
            <a:ext cx="4571796" cy="5368641"/>
          </a:xfrm>
          <a:prstGeom prst="rect">
            <a:avLst/>
          </a:prstGeom>
        </p:spPr>
      </p:pic>
      <p:sp>
        <p:nvSpPr>
          <p:cNvPr id="4" name="TextBox 3"/>
          <p:cNvSpPr txBox="1"/>
          <p:nvPr/>
        </p:nvSpPr>
        <p:spPr>
          <a:xfrm>
            <a:off x="1008789" y="1096495"/>
            <a:ext cx="2940485" cy="2215991"/>
          </a:xfrm>
          <a:prstGeom prst="rect">
            <a:avLst/>
          </a:prstGeom>
          <a:noFill/>
        </p:spPr>
        <p:txBody>
          <a:bodyPr wrap="none" rtlCol="0">
            <a:spAutoFit/>
          </a:bodyPr>
          <a:lstStyle/>
          <a:p>
            <a:r>
              <a:rPr lang="en-US" sz="2800" b="1" dirty="0"/>
              <a:t>5G coverage detail</a:t>
            </a:r>
          </a:p>
          <a:p>
            <a:endParaRPr lang="en-US" sz="2200" dirty="0"/>
          </a:p>
          <a:p>
            <a:r>
              <a:rPr lang="en-US" sz="2200" dirty="0"/>
              <a:t>Pink: 4G</a:t>
            </a:r>
          </a:p>
          <a:p>
            <a:r>
              <a:rPr lang="en-US" sz="2200" dirty="0"/>
              <a:t>Red: 5G</a:t>
            </a:r>
          </a:p>
          <a:p>
            <a:r>
              <a:rPr lang="en-US" sz="2200" dirty="0"/>
              <a:t>Yellow: Freeways</a:t>
            </a:r>
          </a:p>
          <a:p>
            <a:r>
              <a:rPr lang="en-US" sz="2200" dirty="0"/>
              <a:t>White: Streets</a:t>
            </a:r>
          </a:p>
        </p:txBody>
      </p:sp>
      <p:sp>
        <p:nvSpPr>
          <p:cNvPr id="2" name="Rectangle 1"/>
          <p:cNvSpPr/>
          <p:nvPr/>
        </p:nvSpPr>
        <p:spPr>
          <a:xfrm>
            <a:off x="1008789" y="4669722"/>
            <a:ext cx="2643737" cy="430887"/>
          </a:xfrm>
          <a:prstGeom prst="rect">
            <a:avLst/>
          </a:prstGeom>
        </p:spPr>
        <p:txBody>
          <a:bodyPr wrap="none">
            <a:spAutoFit/>
          </a:bodyPr>
          <a:lstStyle/>
          <a:p>
            <a:r>
              <a:rPr lang="en-US" sz="2200" dirty="0"/>
              <a:t>Why downtown first?</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789" y="4039614"/>
            <a:ext cx="466858"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277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22331" y="607889"/>
            <a:ext cx="1747338" cy="584775"/>
          </a:xfrm>
          <a:prstGeom prst="rect">
            <a:avLst/>
          </a:prstGeom>
          <a:noFill/>
        </p:spPr>
        <p:txBody>
          <a:bodyPr wrap="none" rtlCol="0">
            <a:spAutoFit/>
          </a:bodyPr>
          <a:lstStyle/>
          <a:p>
            <a:pPr algn="ctr"/>
            <a:r>
              <a:rPr lang="en-US" sz="3200" dirty="0"/>
              <a:t>PC server</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990" y="1691640"/>
            <a:ext cx="7193828" cy="430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7" descr="mailbox://C:/Users/Larry/AppData/Roaming/Thunderbird/Profiles/1yi1j2as.default/Mail/imap.csudh.edu/Trash?number=2385257876&amp;part=1.2&amp;filename=ATT00001.jpg"/>
          <p:cNvSpPr>
            <a:spLocks noChangeAspect="1" noChangeArrowheads="1"/>
          </p:cNvSpPr>
          <p:nvPr/>
        </p:nvSpPr>
        <p:spPr bwMode="auto">
          <a:xfrm>
            <a:off x="1679576" y="-4572000"/>
            <a:ext cx="6962775" cy="952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9" descr="mailbox://C:/Users/Larry/AppData/Roaming/Thunderbird/Profiles/1yi1j2as.default/Mail/imap.csudh.edu/Trash?number=2385257876&amp;part=1.2&amp;filename=ATT00001.jpg"/>
          <p:cNvSpPr>
            <a:spLocks noChangeAspect="1" noChangeArrowheads="1"/>
          </p:cNvSpPr>
          <p:nvPr/>
        </p:nvSpPr>
        <p:spPr bwMode="auto">
          <a:xfrm>
            <a:off x="1831976" y="-4419600"/>
            <a:ext cx="6962775" cy="952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11" descr="mailbox://C:/Users/Larry/AppData/Roaming/Thunderbird/Profiles/1yi1j2as.default/Mail/imap.csudh.edu/Trash?number=2385257876&amp;part=1.2&amp;filename=ATT00001.jpg"/>
          <p:cNvSpPr>
            <a:spLocks noChangeAspect="1" noChangeArrowheads="1"/>
          </p:cNvSpPr>
          <p:nvPr/>
        </p:nvSpPr>
        <p:spPr bwMode="auto">
          <a:xfrm>
            <a:off x="1984376" y="-4267200"/>
            <a:ext cx="6962775" cy="952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3" descr="mailbox://C:/Users/Larry/AppData/Roaming/Thunderbird/Profiles/1yi1j2as.default/Mail/imap.csudh.edu/Trash?number=2385257876&amp;part=1.2&amp;filename=ATT00001.jpg"/>
          <p:cNvSpPr>
            <a:spLocks noChangeAspect="1" noChangeArrowheads="1"/>
          </p:cNvSpPr>
          <p:nvPr/>
        </p:nvSpPr>
        <p:spPr bwMode="auto">
          <a:xfrm>
            <a:off x="2136776" y="-4114800"/>
            <a:ext cx="6962775" cy="952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15" descr="mailbox://C:/Users/Larry/AppData/Roaming/Thunderbird/Profiles/1yi1j2as.default/Mail/imap.csudh.edu/Trash?number=2385257876&amp;part=1.2&amp;filename=ATT00001.jpg"/>
          <p:cNvSpPr>
            <a:spLocks noChangeAspect="1" noChangeArrowheads="1"/>
          </p:cNvSpPr>
          <p:nvPr/>
        </p:nvSpPr>
        <p:spPr bwMode="auto">
          <a:xfrm>
            <a:off x="2289176" y="-3962400"/>
            <a:ext cx="6962775" cy="952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625800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om.csudh.edu/fac/lpress/471/hout/netech/serverfarmNDSU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7585" y="1520799"/>
            <a:ext cx="5916830" cy="44376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57420" y="387251"/>
            <a:ext cx="3677160" cy="584775"/>
          </a:xfrm>
          <a:prstGeom prst="rect">
            <a:avLst/>
          </a:prstGeom>
        </p:spPr>
        <p:txBody>
          <a:bodyPr wrap="none">
            <a:spAutoFit/>
          </a:bodyPr>
          <a:lstStyle/>
          <a:p>
            <a:pPr algn="ctr"/>
            <a:r>
              <a:rPr lang="en-US" sz="3200" dirty="0"/>
              <a:t>An early server room</a:t>
            </a:r>
          </a:p>
        </p:txBody>
      </p:sp>
    </p:spTree>
    <p:extLst>
      <p:ext uri="{BB962C8B-B14F-4D97-AF65-F5344CB8AC3E}">
        <p14:creationId xmlns:p14="http://schemas.microsoft.com/office/powerpoint/2010/main" val="31158104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553064" y="382049"/>
            <a:ext cx="50858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dirty="0"/>
              <a:t>Servers on blades in racks</a:t>
            </a:r>
          </a:p>
        </p:txBody>
      </p:sp>
      <p:pic>
        <p:nvPicPr>
          <p:cNvPr id="1026" name="Picture 2" descr="http://localhost/som/471/hout/netech/RLX300exRackFull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918" y="1563669"/>
            <a:ext cx="229552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localhost/som/471/hout/netech/rlxblade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4135" y="1563670"/>
            <a:ext cx="4699101" cy="168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178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3181" y="2200195"/>
            <a:ext cx="669767" cy="65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22948" y="2296732"/>
            <a:ext cx="8083095" cy="461665"/>
          </a:xfrm>
          <a:prstGeom prst="rect">
            <a:avLst/>
          </a:prstGeom>
          <a:noFill/>
        </p:spPr>
        <p:txBody>
          <a:bodyPr wrap="square" rtlCol="0">
            <a:spAutoFit/>
          </a:bodyPr>
          <a:lstStyle/>
          <a:p>
            <a:r>
              <a:rPr lang="en-US" sz="2400" dirty="0"/>
              <a:t>Why did James Morton get extra credit?</a:t>
            </a:r>
          </a:p>
        </p:txBody>
      </p:sp>
    </p:spTree>
    <p:extLst>
      <p:ext uri="{BB962C8B-B14F-4D97-AF65-F5344CB8AC3E}">
        <p14:creationId xmlns:p14="http://schemas.microsoft.com/office/powerpoint/2010/main" val="24146545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inetpub\wwwroot\som\netApps\hout\oneWilshi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663" y="1586137"/>
            <a:ext cx="5804674" cy="38697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86764" y="563136"/>
            <a:ext cx="4018472" cy="584775"/>
          </a:xfrm>
          <a:prstGeom prst="rect">
            <a:avLst/>
          </a:prstGeom>
        </p:spPr>
        <p:txBody>
          <a:bodyPr wrap="none">
            <a:spAutoFit/>
          </a:bodyPr>
          <a:lstStyle/>
          <a:p>
            <a:pPr algn="ctr"/>
            <a:r>
              <a:rPr lang="en-US" sz="3200" dirty="0"/>
              <a:t>One Wilshire -- outside</a:t>
            </a:r>
          </a:p>
        </p:txBody>
      </p:sp>
      <p:sp>
        <p:nvSpPr>
          <p:cNvPr id="5" name="Rectangle 4"/>
          <p:cNvSpPr/>
          <p:nvPr/>
        </p:nvSpPr>
        <p:spPr>
          <a:xfrm>
            <a:off x="4216607" y="5942856"/>
            <a:ext cx="3758786" cy="584775"/>
          </a:xfrm>
          <a:prstGeom prst="rect">
            <a:avLst/>
          </a:prstGeom>
        </p:spPr>
        <p:txBody>
          <a:bodyPr wrap="none">
            <a:spAutoFit/>
          </a:bodyPr>
          <a:lstStyle/>
          <a:p>
            <a:pPr algn="ctr"/>
            <a:r>
              <a:rPr lang="en-US" sz="3200" dirty="0">
                <a:hlinkClick r:id="rId4"/>
              </a:rPr>
              <a:t>One Wilshire -- inside</a:t>
            </a:r>
            <a:endParaRPr lang="en-US" sz="3200" dirty="0"/>
          </a:p>
        </p:txBody>
      </p:sp>
    </p:spTree>
    <p:extLst>
      <p:ext uri="{BB962C8B-B14F-4D97-AF65-F5344CB8AC3E}">
        <p14:creationId xmlns:p14="http://schemas.microsoft.com/office/powerpoint/2010/main" val="30904430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1918" y="1517274"/>
            <a:ext cx="6128164" cy="456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48901" y="406705"/>
            <a:ext cx="4094198" cy="584775"/>
          </a:xfrm>
          <a:prstGeom prst="rect">
            <a:avLst/>
          </a:prstGeom>
          <a:noFill/>
        </p:spPr>
        <p:txBody>
          <a:bodyPr wrap="none" rtlCol="0">
            <a:spAutoFit/>
          </a:bodyPr>
          <a:lstStyle/>
          <a:p>
            <a:pPr algn="ctr"/>
            <a:r>
              <a:rPr lang="en-US" sz="3200" dirty="0"/>
              <a:t>Servers in a data center</a:t>
            </a:r>
          </a:p>
        </p:txBody>
      </p:sp>
    </p:spTree>
    <p:extLst>
      <p:ext uri="{BB962C8B-B14F-4D97-AF65-F5344CB8AC3E}">
        <p14:creationId xmlns:p14="http://schemas.microsoft.com/office/powerpoint/2010/main" val="13571604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DAYZU4A3w0"/>
          <p:cNvPicPr>
            <a:picLocks noRot="1" noChangeAspect="1"/>
          </p:cNvPicPr>
          <p:nvPr>
            <a:videoFile r:link="rId1"/>
          </p:nvPr>
        </p:nvPicPr>
        <p:blipFill>
          <a:blip r:embed="rId3"/>
          <a:stretch>
            <a:fillRect/>
          </a:stretch>
        </p:blipFill>
        <p:spPr>
          <a:xfrm>
            <a:off x="2571391" y="719043"/>
            <a:ext cx="8989277" cy="5056469"/>
          </a:xfrm>
          <a:prstGeom prst="rect">
            <a:avLst/>
          </a:prstGeom>
        </p:spPr>
      </p:pic>
      <p:sp>
        <p:nvSpPr>
          <p:cNvPr id="3" name="TextBox 2"/>
          <p:cNvSpPr txBox="1"/>
          <p:nvPr/>
        </p:nvSpPr>
        <p:spPr>
          <a:xfrm>
            <a:off x="495475" y="1311472"/>
            <a:ext cx="1824153" cy="1815882"/>
          </a:xfrm>
          <a:prstGeom prst="rect">
            <a:avLst/>
          </a:prstGeom>
          <a:noFill/>
        </p:spPr>
        <p:txBody>
          <a:bodyPr wrap="square" rtlCol="0">
            <a:spAutoFit/>
          </a:bodyPr>
          <a:lstStyle/>
          <a:p>
            <a:r>
              <a:rPr lang="en-US" sz="2800" b="1" dirty="0"/>
              <a:t>Inside a Google data center</a:t>
            </a:r>
          </a:p>
        </p:txBody>
      </p:sp>
      <p:sp>
        <p:nvSpPr>
          <p:cNvPr id="4" name="Rectangle 3"/>
          <p:cNvSpPr/>
          <p:nvPr/>
        </p:nvSpPr>
        <p:spPr>
          <a:xfrm>
            <a:off x="6988668" y="5716201"/>
            <a:ext cx="4572000" cy="461665"/>
          </a:xfrm>
          <a:prstGeom prst="rect">
            <a:avLst/>
          </a:prstGeom>
        </p:spPr>
        <p:txBody>
          <a:bodyPr>
            <a:spAutoFit/>
          </a:bodyPr>
          <a:lstStyle/>
          <a:p>
            <a:pPr algn="r"/>
            <a:r>
              <a:rPr lang="en-US" sz="2400" dirty="0">
                <a:hlinkClick r:id="rId4"/>
              </a:rPr>
              <a:t>Source</a:t>
            </a:r>
            <a:endParaRPr lang="en-US" dirty="0"/>
          </a:p>
        </p:txBody>
      </p:sp>
    </p:spTree>
    <p:extLst>
      <p:ext uri="{BB962C8B-B14F-4D97-AF65-F5344CB8AC3E}">
        <p14:creationId xmlns:p14="http://schemas.microsoft.com/office/powerpoint/2010/main" val="4276071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733" y="2156484"/>
            <a:ext cx="2393604" cy="1200329"/>
          </a:xfrm>
          <a:prstGeom prst="rect">
            <a:avLst/>
          </a:prstGeom>
        </p:spPr>
        <p:txBody>
          <a:bodyPr wrap="none">
            <a:spAutoFit/>
          </a:bodyPr>
          <a:lstStyle/>
          <a:p>
            <a:pPr marL="285750" indent="-285750">
              <a:buFont typeface="Arial" panose="020B0604020202020204" pitchFamily="34" charset="0"/>
              <a:buChar char="•"/>
            </a:pPr>
            <a:r>
              <a:rPr lang="en-US" sz="2400" dirty="0">
                <a:hlinkClick r:id="rId3"/>
              </a:rPr>
              <a:t>Liftoff</a:t>
            </a:r>
            <a:endParaRPr lang="en-US" sz="2400" dirty="0"/>
          </a:p>
          <a:p>
            <a:pPr marL="285750" indent="-285750">
              <a:buFont typeface="Arial" panose="020B0604020202020204" pitchFamily="34" charset="0"/>
              <a:buChar char="•"/>
            </a:pPr>
            <a:r>
              <a:rPr lang="en-US" sz="2400" dirty="0">
                <a:hlinkClick r:id="rId4"/>
              </a:rPr>
              <a:t>Fairing deploy</a:t>
            </a:r>
            <a:endParaRPr lang="en-US" sz="2400" dirty="0"/>
          </a:p>
          <a:p>
            <a:pPr marL="285750" indent="-285750">
              <a:buFont typeface="Arial" panose="020B0604020202020204" pitchFamily="34" charset="0"/>
              <a:buChar char="•"/>
            </a:pPr>
            <a:r>
              <a:rPr lang="en-US" sz="2400" dirty="0">
                <a:hlinkClick r:id="rId5"/>
              </a:rPr>
              <a:t>Satellite deploy</a:t>
            </a:r>
            <a:endParaRPr lang="en-US" sz="2400" dirty="0"/>
          </a:p>
        </p:txBody>
      </p:sp>
      <p:sp>
        <p:nvSpPr>
          <p:cNvPr id="4" name="TextBox 3"/>
          <p:cNvSpPr txBox="1"/>
          <p:nvPr/>
        </p:nvSpPr>
        <p:spPr>
          <a:xfrm>
            <a:off x="638733" y="1122832"/>
            <a:ext cx="3516406" cy="954107"/>
          </a:xfrm>
          <a:prstGeom prst="rect">
            <a:avLst/>
          </a:prstGeom>
          <a:noFill/>
        </p:spPr>
        <p:txBody>
          <a:bodyPr wrap="square" rtlCol="0">
            <a:spAutoFit/>
          </a:bodyPr>
          <a:lstStyle/>
          <a:p>
            <a:r>
              <a:rPr lang="en-US" sz="2800" b="1" dirty="0" err="1"/>
              <a:t>SpaceX</a:t>
            </a:r>
            <a:r>
              <a:rPr lang="en-US" sz="2800" b="1" dirty="0"/>
              <a:t> launched another 60 satellites</a:t>
            </a:r>
          </a:p>
        </p:txBody>
      </p:sp>
      <p:sp>
        <p:nvSpPr>
          <p:cNvPr id="5" name="TextBox 4"/>
          <p:cNvSpPr txBox="1"/>
          <p:nvPr/>
        </p:nvSpPr>
        <p:spPr>
          <a:xfrm>
            <a:off x="638733" y="3990238"/>
            <a:ext cx="3368488" cy="1200329"/>
          </a:xfrm>
          <a:prstGeom prst="rect">
            <a:avLst/>
          </a:prstGeom>
          <a:noFill/>
        </p:spPr>
        <p:txBody>
          <a:bodyPr wrap="square" rtlCol="0">
            <a:spAutoFit/>
          </a:bodyPr>
          <a:lstStyle/>
          <a:p>
            <a:r>
              <a:rPr lang="en-US" sz="2400" dirty="0" err="1"/>
              <a:t>SpaceX</a:t>
            </a:r>
            <a:r>
              <a:rPr lang="en-US" sz="2400" dirty="0"/>
              <a:t>: 300</a:t>
            </a:r>
          </a:p>
          <a:p>
            <a:r>
              <a:rPr lang="en-US" sz="2400" dirty="0"/>
              <a:t>OneWeb: 34</a:t>
            </a:r>
          </a:p>
          <a:p>
            <a:r>
              <a:rPr lang="en-US" sz="2400" dirty="0"/>
              <a:t>But it will be a long race.</a:t>
            </a:r>
          </a:p>
        </p:txBody>
      </p:sp>
      <p:pic>
        <p:nvPicPr>
          <p:cNvPr id="1026" name="Picture 2" descr="Image result for model t fo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4098" y="725507"/>
            <a:ext cx="6285106" cy="47138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204098" y="5515042"/>
            <a:ext cx="5053115" cy="461665"/>
          </a:xfrm>
          <a:prstGeom prst="rect">
            <a:avLst/>
          </a:prstGeom>
        </p:spPr>
        <p:txBody>
          <a:bodyPr wrap="none">
            <a:spAutoFit/>
          </a:bodyPr>
          <a:lstStyle/>
          <a:p>
            <a:r>
              <a:rPr lang="en-US" sz="2400" dirty="0"/>
              <a:t>Ford had a huge lead with the Model T.</a:t>
            </a:r>
          </a:p>
        </p:txBody>
      </p:sp>
    </p:spTree>
    <p:extLst>
      <p:ext uri="{BB962C8B-B14F-4D97-AF65-F5344CB8AC3E}">
        <p14:creationId xmlns:p14="http://schemas.microsoft.com/office/powerpoint/2010/main" val="23664671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7220" y="1167144"/>
            <a:ext cx="4221480" cy="954107"/>
          </a:xfrm>
          <a:prstGeom prst="rect">
            <a:avLst/>
          </a:prstGeom>
        </p:spPr>
        <p:txBody>
          <a:bodyPr wrap="square">
            <a:spAutoFit/>
          </a:bodyPr>
          <a:lstStyle/>
          <a:p>
            <a:r>
              <a:rPr lang="en-US" sz="2800" b="1" dirty="0">
                <a:hlinkClick r:id="rId2"/>
              </a:rPr>
              <a:t>Budget proposal: $15 billion for Space Force</a:t>
            </a:r>
            <a:endParaRPr lang="en-US" sz="2800" b="1" dirty="0"/>
          </a:p>
        </p:txBody>
      </p:sp>
      <p:sp>
        <p:nvSpPr>
          <p:cNvPr id="3" name="Rectangle 2"/>
          <p:cNvSpPr/>
          <p:nvPr/>
        </p:nvSpPr>
        <p:spPr>
          <a:xfrm>
            <a:off x="3048000" y="3105835"/>
            <a:ext cx="6096000" cy="369332"/>
          </a:xfrm>
          <a:prstGeom prst="rect">
            <a:avLst/>
          </a:prstGeom>
        </p:spPr>
        <p:txBody>
          <a:bodyPr>
            <a:spAutoFit/>
          </a:bodyPr>
          <a:lstStyle/>
          <a:p>
            <a:endParaRPr lang="en-US" dirty="0"/>
          </a:p>
        </p:txBody>
      </p:sp>
      <p:sp>
        <p:nvSpPr>
          <p:cNvPr id="4" name="Rectangle 3"/>
          <p:cNvSpPr/>
          <p:nvPr/>
        </p:nvSpPr>
        <p:spPr>
          <a:xfrm>
            <a:off x="2933700" y="4203115"/>
            <a:ext cx="6096000" cy="369332"/>
          </a:xfrm>
          <a:prstGeom prst="rect">
            <a:avLst/>
          </a:prstGeom>
        </p:spPr>
        <p:txBody>
          <a:bodyPr>
            <a:spAutoFit/>
          </a:bodyPr>
          <a:lstStyle/>
          <a:p>
            <a:endParaRPr lang="en-US" dirty="0"/>
          </a:p>
        </p:txBody>
      </p:sp>
      <p:pic>
        <p:nvPicPr>
          <p:cNvPr id="8" name="Picture 7"/>
          <p:cNvPicPr>
            <a:picLocks noChangeAspect="1"/>
          </p:cNvPicPr>
          <p:nvPr/>
        </p:nvPicPr>
        <p:blipFill>
          <a:blip r:embed="rId3"/>
          <a:stretch>
            <a:fillRect/>
          </a:stretch>
        </p:blipFill>
        <p:spPr>
          <a:xfrm>
            <a:off x="5981700" y="546918"/>
            <a:ext cx="5630061" cy="5487166"/>
          </a:xfrm>
          <a:prstGeom prst="rect">
            <a:avLst/>
          </a:prstGeom>
        </p:spPr>
      </p:pic>
      <p:sp>
        <p:nvSpPr>
          <p:cNvPr id="6" name="Rectangle 5"/>
          <p:cNvSpPr/>
          <p:nvPr/>
        </p:nvSpPr>
        <p:spPr>
          <a:xfrm>
            <a:off x="1206520" y="4864382"/>
            <a:ext cx="7397994" cy="1107996"/>
          </a:xfrm>
          <a:prstGeom prst="rect">
            <a:avLst/>
          </a:prstGeom>
        </p:spPr>
        <p:txBody>
          <a:bodyPr wrap="square">
            <a:spAutoFit/>
          </a:bodyPr>
          <a:lstStyle/>
          <a:p>
            <a:r>
              <a:rPr lang="en-US" sz="2200" dirty="0"/>
              <a:t>Job/training opportunity?</a:t>
            </a:r>
          </a:p>
          <a:p>
            <a:r>
              <a:rPr lang="en-US" sz="2200" dirty="0"/>
              <a:t>Is it consistent with your values?</a:t>
            </a:r>
          </a:p>
          <a:p>
            <a:r>
              <a:rPr lang="en-US" sz="2200" dirty="0"/>
              <a:t>Short term?</a:t>
            </a:r>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 y="5194587"/>
            <a:ext cx="466858"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5424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13729" y="1105287"/>
            <a:ext cx="3810000" cy="4647426"/>
          </a:xfrm>
          <a:prstGeom prst="rect">
            <a:avLst/>
          </a:prstGeom>
        </p:spPr>
        <p:txBody>
          <a:bodyPr wrap="square">
            <a:spAutoFit/>
          </a:bodyPr>
          <a:lstStyle/>
          <a:p>
            <a:r>
              <a:rPr lang="en-US" sz="2800" b="1" dirty="0">
                <a:solidFill>
                  <a:srgbClr val="000000"/>
                </a:solidFill>
                <a:latin typeface="Calibri" panose="020F0502020204030204" pitchFamily="34" charset="0"/>
              </a:rPr>
              <a:t>Need help with Twitter?</a:t>
            </a:r>
          </a:p>
          <a:p>
            <a:endParaRPr lang="en-US" sz="2800" b="1" dirty="0">
              <a:solidFill>
                <a:srgbClr val="000000"/>
              </a:solidFill>
              <a:latin typeface="Calibri" panose="020F0502020204030204" pitchFamily="34" charset="0"/>
            </a:endParaRPr>
          </a:p>
          <a:p>
            <a:r>
              <a:rPr lang="en-US" sz="2400" dirty="0">
                <a:solidFill>
                  <a:srgbClr val="000000"/>
                </a:solidFill>
                <a:latin typeface="Calibri" panose="020F0502020204030204" pitchFamily="34" charset="0"/>
              </a:rPr>
              <a:t>These people use Twitter at least once per week:</a:t>
            </a:r>
          </a:p>
          <a:p>
            <a:endParaRPr lang="en-US" sz="2400" dirty="0">
              <a:solidFill>
                <a:srgbClr val="000000"/>
              </a:solidFill>
              <a:latin typeface="Calibri" panose="020F0502020204030204" pitchFamily="34" charset="0"/>
            </a:endParaRPr>
          </a:p>
          <a:p>
            <a:r>
              <a:rPr lang="en-US" sz="2400" dirty="0">
                <a:solidFill>
                  <a:srgbClr val="000000"/>
                </a:solidFill>
                <a:latin typeface="Calibri" panose="020F0502020204030204" pitchFamily="34" charset="0"/>
              </a:rPr>
              <a:t>Anderson, Nicole	</a:t>
            </a:r>
          </a:p>
          <a:p>
            <a:r>
              <a:rPr lang="en-US" sz="2400" dirty="0">
                <a:solidFill>
                  <a:srgbClr val="000000"/>
                </a:solidFill>
                <a:latin typeface="Calibri" panose="020F0502020204030204" pitchFamily="34" charset="0"/>
              </a:rPr>
              <a:t>Escamilla, </a:t>
            </a:r>
            <a:r>
              <a:rPr lang="en-US" sz="2400" dirty="0" err="1">
                <a:solidFill>
                  <a:srgbClr val="000000"/>
                </a:solidFill>
                <a:latin typeface="Calibri" panose="020F0502020204030204" pitchFamily="34" charset="0"/>
              </a:rPr>
              <a:t>Ymelda</a:t>
            </a:r>
            <a:r>
              <a:rPr lang="en-US" sz="2400" dirty="0">
                <a:solidFill>
                  <a:srgbClr val="000000"/>
                </a:solidFill>
                <a:latin typeface="Calibri" panose="020F0502020204030204" pitchFamily="34" charset="0"/>
              </a:rPr>
              <a:t>	</a:t>
            </a:r>
          </a:p>
          <a:p>
            <a:r>
              <a:rPr lang="en-US" sz="2400" dirty="0">
                <a:solidFill>
                  <a:srgbClr val="000000"/>
                </a:solidFill>
                <a:latin typeface="Calibri" panose="020F0502020204030204" pitchFamily="34" charset="0"/>
              </a:rPr>
              <a:t>Escobedo, Jaime	</a:t>
            </a:r>
          </a:p>
          <a:p>
            <a:r>
              <a:rPr lang="en-US" sz="2400" dirty="0" err="1">
                <a:solidFill>
                  <a:srgbClr val="000000"/>
                </a:solidFill>
                <a:latin typeface="Calibri" panose="020F0502020204030204" pitchFamily="34" charset="0"/>
              </a:rPr>
              <a:t>Kuti</a:t>
            </a:r>
            <a:r>
              <a:rPr lang="en-US" sz="2400" dirty="0">
                <a:solidFill>
                  <a:srgbClr val="000000"/>
                </a:solidFill>
                <a:latin typeface="Calibri" panose="020F0502020204030204" pitchFamily="34" charset="0"/>
              </a:rPr>
              <a:t>, Adebayo	</a:t>
            </a:r>
          </a:p>
          <a:p>
            <a:r>
              <a:rPr lang="en-US" sz="2400" dirty="0">
                <a:solidFill>
                  <a:srgbClr val="000000"/>
                </a:solidFill>
                <a:latin typeface="Calibri" panose="020F0502020204030204" pitchFamily="34" charset="0"/>
              </a:rPr>
              <a:t>Martinez Silva, Sofia	</a:t>
            </a:r>
          </a:p>
          <a:p>
            <a:r>
              <a:rPr lang="en-US" sz="2400" dirty="0">
                <a:solidFill>
                  <a:srgbClr val="000000"/>
                </a:solidFill>
                <a:latin typeface="Calibri" panose="020F0502020204030204" pitchFamily="34" charset="0"/>
              </a:rPr>
              <a:t>Morton, James	</a:t>
            </a:r>
          </a:p>
          <a:p>
            <a:r>
              <a:rPr lang="en-US" sz="2400" dirty="0">
                <a:solidFill>
                  <a:srgbClr val="000000"/>
                </a:solidFill>
                <a:latin typeface="Calibri" panose="020F0502020204030204" pitchFamily="34" charset="0"/>
              </a:rPr>
              <a:t>Westby, </a:t>
            </a:r>
            <a:r>
              <a:rPr lang="en-US" sz="2400" dirty="0" err="1">
                <a:solidFill>
                  <a:srgbClr val="000000"/>
                </a:solidFill>
                <a:latin typeface="Calibri" panose="020F0502020204030204" pitchFamily="34" charset="0"/>
              </a:rPr>
              <a:t>Tyon</a:t>
            </a:r>
            <a:r>
              <a:rPr lang="en-US" sz="2400"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13633245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2499" y="1686072"/>
            <a:ext cx="11005710" cy="4524315"/>
          </a:xfrm>
          <a:prstGeom prst="rect">
            <a:avLst/>
          </a:prstGeom>
          <a:noFill/>
        </p:spPr>
        <p:txBody>
          <a:bodyPr wrap="square" rtlCol="0">
            <a:spAutoFit/>
          </a:bodyPr>
          <a:lstStyle/>
          <a:p>
            <a:r>
              <a:rPr lang="en-US" sz="2400" dirty="0"/>
              <a:t>The last two week’s quizzes are now online.</a:t>
            </a:r>
          </a:p>
          <a:p>
            <a:endParaRPr lang="en-US" sz="2400" dirty="0"/>
          </a:p>
          <a:p>
            <a:r>
              <a:rPr lang="en-US" sz="2400" dirty="0"/>
              <a:t>1. How many have you looked at? (0, 1, 2) </a:t>
            </a:r>
            <a:r>
              <a:rPr lang="en-US" sz="2400" dirty="0">
                <a:solidFill>
                  <a:srgbClr val="FF0000"/>
                </a:solidFill>
              </a:rPr>
              <a:t>5, 6, 6</a:t>
            </a:r>
            <a:endParaRPr lang="en-US" sz="2400" dirty="0"/>
          </a:p>
          <a:p>
            <a:r>
              <a:rPr lang="en-US" sz="2400" dirty="0"/>
              <a:t>2. Have you followed up on any of your “IDK” questions? (Y, N) </a:t>
            </a:r>
            <a:r>
              <a:rPr lang="en-US" sz="2400" dirty="0">
                <a:solidFill>
                  <a:srgbClr val="FF0000"/>
                </a:solidFill>
              </a:rPr>
              <a:t>10, 7</a:t>
            </a:r>
            <a:endParaRPr lang="en-US" sz="2400" dirty="0"/>
          </a:p>
          <a:p>
            <a:r>
              <a:rPr lang="en-US" sz="2400" dirty="0"/>
              <a:t>3. Have you searched for our class hashtag #</a:t>
            </a:r>
            <a:r>
              <a:rPr lang="en-US" sz="2400" dirty="0" err="1"/>
              <a:t>DHNetLiteracy</a:t>
            </a:r>
            <a:r>
              <a:rPr lang="en-US" sz="2400" dirty="0"/>
              <a:t> on Twitter? (Y/N) </a:t>
            </a:r>
            <a:r>
              <a:rPr lang="en-US" sz="2400" dirty="0">
                <a:solidFill>
                  <a:srgbClr val="FF0000"/>
                </a:solidFill>
              </a:rPr>
              <a:t>1, 16</a:t>
            </a:r>
          </a:p>
          <a:p>
            <a:endParaRPr lang="en-US" sz="2400" dirty="0"/>
          </a:p>
          <a:p>
            <a:r>
              <a:rPr lang="en-US" sz="2400" dirty="0"/>
              <a:t>---</a:t>
            </a:r>
          </a:p>
          <a:p>
            <a:endParaRPr lang="en-US" sz="2400" dirty="0"/>
          </a:p>
          <a:p>
            <a:r>
              <a:rPr lang="en-US" sz="2400" dirty="0"/>
              <a:t>One person gave </a:t>
            </a:r>
            <a:r>
              <a:rPr lang="en-US" sz="2400" dirty="0">
                <a:solidFill>
                  <a:srgbClr val="FF0000"/>
                </a:solidFill>
              </a:rPr>
              <a:t>4</a:t>
            </a:r>
            <a:r>
              <a:rPr lang="en-US" sz="2400" dirty="0"/>
              <a:t> answers to the 3 questions.</a:t>
            </a:r>
          </a:p>
          <a:p>
            <a:r>
              <a:rPr lang="en-US" sz="2400" dirty="0"/>
              <a:t>One person said he or she had looked at </a:t>
            </a:r>
            <a:r>
              <a:rPr lang="en-US" sz="2400" dirty="0">
                <a:solidFill>
                  <a:srgbClr val="FF0000"/>
                </a:solidFill>
              </a:rPr>
              <a:t>5</a:t>
            </a:r>
            <a:r>
              <a:rPr lang="en-US" sz="2400" dirty="0"/>
              <a:t> of the quizzes.</a:t>
            </a:r>
          </a:p>
          <a:p>
            <a:r>
              <a:rPr lang="en-US" sz="2400" dirty="0"/>
              <a:t>One person said he or she had watched “</a:t>
            </a:r>
            <a:r>
              <a:rPr lang="en-US" sz="2400" dirty="0">
                <a:solidFill>
                  <a:srgbClr val="FF0000"/>
                </a:solidFill>
              </a:rPr>
              <a:t>yes</a:t>
            </a:r>
            <a:r>
              <a:rPr lang="en-US" sz="2400" dirty="0"/>
              <a:t>” of the 2 quizzes.</a:t>
            </a:r>
          </a:p>
          <a:p>
            <a:r>
              <a:rPr lang="en-US" sz="2400" dirty="0">
                <a:solidFill>
                  <a:srgbClr val="FF0000"/>
                </a:solidFill>
              </a:rPr>
              <a:t>Be mindful – wake up!</a:t>
            </a:r>
          </a:p>
        </p:txBody>
      </p:sp>
      <p:sp>
        <p:nvSpPr>
          <p:cNvPr id="6" name="TextBox 5"/>
          <p:cNvSpPr txBox="1"/>
          <p:nvPr/>
        </p:nvSpPr>
        <p:spPr>
          <a:xfrm>
            <a:off x="948371" y="716826"/>
            <a:ext cx="7363327" cy="523220"/>
          </a:xfrm>
          <a:prstGeom prst="rect">
            <a:avLst/>
          </a:prstGeom>
          <a:noFill/>
        </p:spPr>
        <p:txBody>
          <a:bodyPr wrap="square" rtlCol="0">
            <a:spAutoFit/>
          </a:bodyPr>
          <a:lstStyle/>
          <a:p>
            <a:r>
              <a:rPr lang="en-US" sz="2800" b="1" dirty="0"/>
              <a:t>Anonymous study-habits survey</a:t>
            </a:r>
          </a:p>
        </p:txBody>
      </p:sp>
    </p:spTree>
    <p:extLst>
      <p:ext uri="{BB962C8B-B14F-4D97-AF65-F5344CB8AC3E}">
        <p14:creationId xmlns:p14="http://schemas.microsoft.com/office/powerpoint/2010/main" val="32206982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8371" y="394707"/>
            <a:ext cx="7363327" cy="523220"/>
          </a:xfrm>
          <a:prstGeom prst="rect">
            <a:avLst/>
          </a:prstGeom>
          <a:noFill/>
        </p:spPr>
        <p:txBody>
          <a:bodyPr wrap="square" rtlCol="0">
            <a:spAutoFit/>
          </a:bodyPr>
          <a:lstStyle/>
          <a:p>
            <a:r>
              <a:rPr lang="en-US" sz="2800" b="1" dirty="0"/>
              <a:t>Anonymous study-habits survey</a:t>
            </a:r>
          </a:p>
        </p:txBody>
      </p:sp>
      <p:sp>
        <p:nvSpPr>
          <p:cNvPr id="4" name="TextBox 3"/>
          <p:cNvSpPr txBox="1"/>
          <p:nvPr/>
        </p:nvSpPr>
        <p:spPr>
          <a:xfrm>
            <a:off x="948371" y="1120979"/>
            <a:ext cx="10347160" cy="5447645"/>
          </a:xfrm>
          <a:prstGeom prst="rect">
            <a:avLst/>
          </a:prstGeom>
          <a:noFill/>
        </p:spPr>
        <p:txBody>
          <a:bodyPr wrap="square" rtlCol="0">
            <a:spAutoFit/>
          </a:bodyPr>
          <a:lstStyle/>
          <a:p>
            <a:r>
              <a:rPr lang="en-US" sz="2200" dirty="0"/>
              <a:t>1. Were you a Twitter user before this class? (Y/N)</a:t>
            </a:r>
          </a:p>
          <a:p>
            <a:endParaRPr lang="en-US" sz="2200" dirty="0"/>
          </a:p>
          <a:p>
            <a:r>
              <a:rPr lang="en-US" sz="2200" dirty="0"/>
              <a:t>2. I asked you to play with Twitter for an hour last week. About how much time did you spend?</a:t>
            </a:r>
          </a:p>
          <a:p>
            <a:pPr marL="342900" indent="-342900">
              <a:buFont typeface="+mj-lt"/>
              <a:buAutoNum type="alphaUcPeriod"/>
            </a:pPr>
            <a:r>
              <a:rPr lang="en-US" sz="2200" dirty="0"/>
              <a:t>0 minutes</a:t>
            </a:r>
          </a:p>
          <a:p>
            <a:pPr marL="342900" indent="-342900">
              <a:buFont typeface="+mj-lt"/>
              <a:buAutoNum type="alphaUcPeriod"/>
            </a:pPr>
            <a:r>
              <a:rPr lang="en-US" sz="2200" dirty="0"/>
              <a:t>1-15 minutes</a:t>
            </a:r>
          </a:p>
          <a:p>
            <a:pPr marL="342900" indent="-342900">
              <a:buFont typeface="+mj-lt"/>
              <a:buAutoNum type="alphaUcPeriod"/>
            </a:pPr>
            <a:r>
              <a:rPr lang="en-US" sz="2200" dirty="0"/>
              <a:t>16-30 minutes</a:t>
            </a:r>
          </a:p>
          <a:p>
            <a:pPr marL="342900" indent="-342900">
              <a:buFont typeface="+mj-lt"/>
              <a:buAutoNum type="alphaUcPeriod"/>
            </a:pPr>
            <a:r>
              <a:rPr lang="en-US" sz="2200" dirty="0"/>
              <a:t>31-45 minutes</a:t>
            </a:r>
          </a:p>
          <a:p>
            <a:pPr marL="342900" indent="-342900">
              <a:buFont typeface="+mj-lt"/>
              <a:buAutoNum type="alphaUcPeriod"/>
            </a:pPr>
            <a:r>
              <a:rPr lang="en-US" sz="2200" dirty="0"/>
              <a:t>46 plus minutes</a:t>
            </a:r>
          </a:p>
          <a:p>
            <a:pPr marL="342900" indent="-342900">
              <a:buFont typeface="+mj-lt"/>
              <a:buAutoNum type="alphaUcPeriod"/>
            </a:pPr>
            <a:endParaRPr lang="en-US" sz="2200" dirty="0"/>
          </a:p>
          <a:p>
            <a:r>
              <a:rPr lang="en-US" sz="2200" dirty="0"/>
              <a:t>3. We could not play videos in class last week, so I asked you to watch a short animation illustrating  the operation of a low-Earth orbit (LEO) satellite Internet service at home.</a:t>
            </a:r>
          </a:p>
          <a:p>
            <a:r>
              <a:rPr lang="en-US" sz="2200" dirty="0"/>
              <a:t>Did you watch it? (Y/N)</a:t>
            </a:r>
          </a:p>
          <a:p>
            <a:endParaRPr lang="en-US" sz="2200" dirty="0"/>
          </a:p>
          <a:p>
            <a:r>
              <a:rPr lang="en-US" sz="2200" dirty="0"/>
              <a:t>4. Did you study the slides I made from stills taken from the animation? (Y/N)</a:t>
            </a:r>
          </a:p>
          <a:p>
            <a:endParaRPr lang="en-US" dirty="0"/>
          </a:p>
        </p:txBody>
      </p:sp>
    </p:spTree>
    <p:extLst>
      <p:ext uri="{BB962C8B-B14F-4D97-AF65-F5344CB8AC3E}">
        <p14:creationId xmlns:p14="http://schemas.microsoft.com/office/powerpoint/2010/main" val="7285065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21443" y="3167390"/>
            <a:ext cx="3549113" cy="523220"/>
          </a:xfrm>
          <a:prstGeom prst="rect">
            <a:avLst/>
          </a:prstGeom>
          <a:noFill/>
        </p:spPr>
        <p:txBody>
          <a:bodyPr wrap="none" rtlCol="0">
            <a:spAutoFit/>
          </a:bodyPr>
          <a:lstStyle/>
          <a:p>
            <a:pPr algn="ctr"/>
            <a:r>
              <a:rPr lang="en-US" sz="2800" b="1" dirty="0"/>
              <a:t>Midterm in two weeks</a:t>
            </a:r>
          </a:p>
        </p:txBody>
      </p:sp>
    </p:spTree>
    <p:extLst>
      <p:ext uri="{BB962C8B-B14F-4D97-AF65-F5344CB8AC3E}">
        <p14:creationId xmlns:p14="http://schemas.microsoft.com/office/powerpoint/2010/main" val="7797453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2.bp.blogspot.com/_kWn7nmpeutU/R_O1vYWTQbI/AAAAAAAAARE/MoAOsn6wVIY/s400/thats%2Ball%2Bfolks%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488" y="774118"/>
            <a:ext cx="4415027" cy="513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472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8140" y="646299"/>
            <a:ext cx="6104428" cy="523220"/>
          </a:xfrm>
          <a:prstGeom prst="rect">
            <a:avLst/>
          </a:prstGeom>
          <a:noFill/>
        </p:spPr>
        <p:txBody>
          <a:bodyPr wrap="none" rtlCol="0">
            <a:spAutoFit/>
          </a:bodyPr>
          <a:lstStyle/>
          <a:p>
            <a:r>
              <a:rPr lang="en-US" sz="2800" b="1" dirty="0"/>
              <a:t>These people did assignment 1 on time:</a:t>
            </a:r>
          </a:p>
        </p:txBody>
      </p:sp>
      <p:sp>
        <p:nvSpPr>
          <p:cNvPr id="2" name="TextBox 1"/>
          <p:cNvSpPr txBox="1"/>
          <p:nvPr/>
        </p:nvSpPr>
        <p:spPr>
          <a:xfrm>
            <a:off x="7759125" y="1511607"/>
            <a:ext cx="3326103" cy="830997"/>
          </a:xfrm>
          <a:prstGeom prst="rect">
            <a:avLst/>
          </a:prstGeom>
          <a:noFill/>
        </p:spPr>
        <p:txBody>
          <a:bodyPr wrap="none" rtlCol="0">
            <a:spAutoFit/>
          </a:bodyPr>
          <a:lstStyle/>
          <a:p>
            <a:r>
              <a:rPr lang="en-US" sz="2400" dirty="0"/>
              <a:t>One person did it 3 times</a:t>
            </a:r>
          </a:p>
          <a:p>
            <a:r>
              <a:rPr lang="en-US" sz="2400" dirty="0"/>
              <a:t>Two people did it twice</a:t>
            </a:r>
          </a:p>
        </p:txBody>
      </p:sp>
      <p:sp>
        <p:nvSpPr>
          <p:cNvPr id="9" name="Rectangle 8"/>
          <p:cNvSpPr/>
          <p:nvPr/>
        </p:nvSpPr>
        <p:spPr>
          <a:xfrm>
            <a:off x="968140" y="1511607"/>
            <a:ext cx="6096000" cy="4524315"/>
          </a:xfrm>
          <a:prstGeom prst="rect">
            <a:avLst/>
          </a:prstGeom>
        </p:spPr>
        <p:txBody>
          <a:bodyPr>
            <a:spAutoFit/>
          </a:bodyPr>
          <a:lstStyle/>
          <a:p>
            <a:r>
              <a:rPr lang="en-US" sz="2400" dirty="0"/>
              <a:t>Morton, James (Wednesday evening)</a:t>
            </a:r>
          </a:p>
          <a:p>
            <a:r>
              <a:rPr lang="en-US" sz="2400" dirty="0" err="1"/>
              <a:t>Herschler</a:t>
            </a:r>
            <a:r>
              <a:rPr lang="en-US" sz="2400" dirty="0"/>
              <a:t>, Jeffrey</a:t>
            </a:r>
          </a:p>
          <a:p>
            <a:r>
              <a:rPr lang="en-US" sz="2400" dirty="0"/>
              <a:t>Gonzalez Cordova, Francisco Jr.</a:t>
            </a:r>
          </a:p>
          <a:p>
            <a:r>
              <a:rPr lang="en-US" sz="2400" dirty="0"/>
              <a:t>Westby, </a:t>
            </a:r>
            <a:r>
              <a:rPr lang="en-US" sz="2400" dirty="0" err="1"/>
              <a:t>Tyon</a:t>
            </a:r>
            <a:endParaRPr lang="en-US" sz="2400" dirty="0"/>
          </a:p>
          <a:p>
            <a:r>
              <a:rPr lang="en-US" sz="2400" dirty="0"/>
              <a:t>Luis Zaragoza</a:t>
            </a:r>
          </a:p>
          <a:p>
            <a:r>
              <a:rPr lang="en-US" sz="2400" dirty="0"/>
              <a:t>Reyes, Alondra</a:t>
            </a:r>
          </a:p>
          <a:p>
            <a:r>
              <a:rPr lang="en-US" sz="2400" dirty="0"/>
              <a:t>Gonzalez, Jesus</a:t>
            </a:r>
          </a:p>
          <a:p>
            <a:r>
              <a:rPr lang="en-US" sz="2400" dirty="0" err="1"/>
              <a:t>Hepperle</a:t>
            </a:r>
            <a:r>
              <a:rPr lang="en-US" sz="2400" dirty="0"/>
              <a:t>, Dylan</a:t>
            </a:r>
          </a:p>
          <a:p>
            <a:r>
              <a:rPr lang="en-US" sz="2400" dirty="0"/>
              <a:t>Anderson, Nicole</a:t>
            </a:r>
          </a:p>
          <a:p>
            <a:r>
              <a:rPr lang="en-US" sz="2400" dirty="0"/>
              <a:t>Martinez Silva, Sofia</a:t>
            </a:r>
          </a:p>
          <a:p>
            <a:r>
              <a:rPr lang="en-US" sz="2400" dirty="0"/>
              <a:t>Evans, Lisa</a:t>
            </a:r>
          </a:p>
          <a:p>
            <a:r>
              <a:rPr lang="en-US" sz="2400" dirty="0"/>
              <a:t>Escobedo, Jaime (Friday at 9:55 PM)</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9125" y="2950814"/>
            <a:ext cx="587912" cy="574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417836" y="3007340"/>
            <a:ext cx="8083095" cy="461665"/>
          </a:xfrm>
          <a:prstGeom prst="rect">
            <a:avLst/>
          </a:prstGeom>
          <a:noFill/>
        </p:spPr>
        <p:txBody>
          <a:bodyPr wrap="square" rtlCol="0">
            <a:spAutoFit/>
          </a:bodyPr>
          <a:lstStyle/>
          <a:p>
            <a:r>
              <a:rPr lang="en-US" sz="2400" dirty="0"/>
              <a:t>Why the repeats?</a:t>
            </a:r>
          </a:p>
        </p:txBody>
      </p:sp>
    </p:spTree>
    <p:extLst>
      <p:ext uri="{BB962C8B-B14F-4D97-AF65-F5344CB8AC3E}">
        <p14:creationId xmlns:p14="http://schemas.microsoft.com/office/powerpoint/2010/main" val="309595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5900" y="545246"/>
            <a:ext cx="3780202" cy="1107996"/>
          </a:xfrm>
          <a:prstGeom prst="rect">
            <a:avLst/>
          </a:prstGeom>
          <a:noFill/>
        </p:spPr>
        <p:txBody>
          <a:bodyPr wrap="none" rtlCol="0">
            <a:spAutoFit/>
          </a:bodyPr>
          <a:lstStyle/>
          <a:p>
            <a:pPr algn="ctr"/>
            <a:r>
              <a:rPr lang="en-US" sz="6600" dirty="0"/>
              <a:t>Discussion</a:t>
            </a:r>
          </a:p>
        </p:txBody>
      </p:sp>
      <p:sp>
        <p:nvSpPr>
          <p:cNvPr id="3" name="TextBox 2"/>
          <p:cNvSpPr txBox="1"/>
          <p:nvPr/>
        </p:nvSpPr>
        <p:spPr>
          <a:xfrm>
            <a:off x="3677167" y="1992716"/>
            <a:ext cx="4837671" cy="1815882"/>
          </a:xfrm>
          <a:prstGeom prst="rect">
            <a:avLst/>
          </a:prstGeom>
          <a:noFill/>
        </p:spPr>
        <p:txBody>
          <a:bodyPr wrap="none" rtlCol="0">
            <a:spAutoFit/>
          </a:bodyPr>
          <a:lstStyle/>
          <a:p>
            <a:pPr algn="ctr"/>
            <a:r>
              <a:rPr lang="en-US" sz="2800" dirty="0"/>
              <a:t>Last week’s class</a:t>
            </a:r>
          </a:p>
          <a:p>
            <a:pPr algn="ctr"/>
            <a:r>
              <a:rPr lang="en-US" sz="2800" dirty="0"/>
              <a:t>Assignment feedback</a:t>
            </a:r>
          </a:p>
          <a:p>
            <a:pPr algn="ctr"/>
            <a:r>
              <a:rPr lang="en-US" sz="2800" dirty="0"/>
              <a:t>Current events</a:t>
            </a:r>
          </a:p>
          <a:p>
            <a:pPr algn="ctr"/>
            <a:r>
              <a:rPr lang="en-US" sz="2800" dirty="0"/>
              <a:t>Anonymous study-habit surveys</a:t>
            </a:r>
          </a:p>
        </p:txBody>
      </p:sp>
      <p:sp>
        <p:nvSpPr>
          <p:cNvPr id="4" name="TextBox 3"/>
          <p:cNvSpPr txBox="1"/>
          <p:nvPr/>
        </p:nvSpPr>
        <p:spPr>
          <a:xfrm>
            <a:off x="5381189" y="4055791"/>
            <a:ext cx="1429622" cy="584775"/>
          </a:xfrm>
          <a:prstGeom prst="rect">
            <a:avLst/>
          </a:prstGeom>
          <a:noFill/>
        </p:spPr>
        <p:txBody>
          <a:bodyPr wrap="none" rtlCol="0">
            <a:spAutoFit/>
          </a:bodyPr>
          <a:lstStyle/>
          <a:p>
            <a:pPr algn="ctr"/>
            <a:r>
              <a:rPr lang="en-US" sz="3200" dirty="0"/>
              <a:t>Week 6</a:t>
            </a:r>
          </a:p>
        </p:txBody>
      </p:sp>
    </p:spTree>
    <p:extLst>
      <p:ext uri="{BB962C8B-B14F-4D97-AF65-F5344CB8AC3E}">
        <p14:creationId xmlns:p14="http://schemas.microsoft.com/office/powerpoint/2010/main" val="7126655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0984" y="1314450"/>
            <a:ext cx="7594600" cy="5509200"/>
          </a:xfrm>
          <a:prstGeom prst="rect">
            <a:avLst/>
          </a:prstGeom>
          <a:noFill/>
        </p:spPr>
        <p:txBody>
          <a:bodyPr wrap="square" rtlCol="0">
            <a:spAutoFit/>
          </a:bodyPr>
          <a:lstStyle/>
          <a:p>
            <a:r>
              <a:rPr lang="en-US" sz="2200" dirty="0"/>
              <a:t>6. The answers were uneven – I thought about making another assignment, but changed my mind.</a:t>
            </a:r>
          </a:p>
          <a:p>
            <a:endParaRPr lang="en-US" sz="2200" dirty="0"/>
          </a:p>
          <a:p>
            <a:r>
              <a:rPr lang="en-US" sz="2200" dirty="0"/>
              <a:t>I combined the group </a:t>
            </a:r>
            <a:r>
              <a:rPr lang="en-US" sz="2200" dirty="0">
                <a:hlinkClick r:id="rId2"/>
              </a:rPr>
              <a:t>answers to assignment 6</a:t>
            </a:r>
            <a:r>
              <a:rPr lang="en-US" sz="2200" dirty="0"/>
              <a:t>. Feel free to study them. Make edits or suggestions that you think would improve or correct them.</a:t>
            </a:r>
          </a:p>
          <a:p>
            <a:endParaRPr lang="en-US" sz="2200" dirty="0"/>
          </a:p>
          <a:p>
            <a:r>
              <a:rPr lang="en-US" sz="2200" dirty="0"/>
              <a:t>7. Let’s put your assignment 7 answers online too. Someone in each group should send me a link to your answer </a:t>
            </a:r>
            <a:r>
              <a:rPr lang="en-US" sz="2200" b="1" dirty="0">
                <a:solidFill>
                  <a:srgbClr val="FF0000"/>
                </a:solidFill>
              </a:rPr>
              <a:t>by Friday night</a:t>
            </a:r>
            <a:r>
              <a:rPr lang="en-US" sz="2200" dirty="0"/>
              <a:t>. Don’t forget to make the link shareable.</a:t>
            </a:r>
          </a:p>
          <a:p>
            <a:endParaRPr lang="en-US" sz="2200" dirty="0"/>
          </a:p>
          <a:p>
            <a:r>
              <a:rPr lang="en-US" sz="2200" dirty="0"/>
              <a:t>8. I wanted you to focus on the difference between </a:t>
            </a:r>
            <a:r>
              <a:rPr lang="en-US" sz="2200" b="1" dirty="0"/>
              <a:t>edits</a:t>
            </a:r>
            <a:r>
              <a:rPr lang="en-US" sz="2200" dirty="0"/>
              <a:t> and </a:t>
            </a:r>
            <a:r>
              <a:rPr lang="en-US" sz="2200" b="1" dirty="0"/>
              <a:t>suggestions</a:t>
            </a:r>
            <a:r>
              <a:rPr lang="en-US" sz="2200" dirty="0"/>
              <a:t> in assignment 8. It was poorly written so I have revised it, hopefully making that clear. Be sure you understand the difference between suggestions and edits.</a:t>
            </a:r>
          </a:p>
          <a:p>
            <a:endParaRPr lang="en-US" sz="2200" dirty="0"/>
          </a:p>
        </p:txBody>
      </p:sp>
      <p:sp>
        <p:nvSpPr>
          <p:cNvPr id="3" name="TextBox 2"/>
          <p:cNvSpPr txBox="1"/>
          <p:nvPr/>
        </p:nvSpPr>
        <p:spPr>
          <a:xfrm>
            <a:off x="2070984" y="432807"/>
            <a:ext cx="7363327" cy="523220"/>
          </a:xfrm>
          <a:prstGeom prst="rect">
            <a:avLst/>
          </a:prstGeom>
          <a:noFill/>
        </p:spPr>
        <p:txBody>
          <a:bodyPr wrap="square" rtlCol="0">
            <a:spAutoFit/>
          </a:bodyPr>
          <a:lstStyle/>
          <a:p>
            <a:r>
              <a:rPr lang="en-US" sz="2800" b="1" dirty="0"/>
              <a:t>Assignment feedback</a:t>
            </a:r>
          </a:p>
        </p:txBody>
      </p:sp>
    </p:spTree>
    <p:extLst>
      <p:ext uri="{BB962C8B-B14F-4D97-AF65-F5344CB8AC3E}">
        <p14:creationId xmlns:p14="http://schemas.microsoft.com/office/powerpoint/2010/main" val="23739960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8371" y="394707"/>
            <a:ext cx="7363327" cy="523220"/>
          </a:xfrm>
          <a:prstGeom prst="rect">
            <a:avLst/>
          </a:prstGeom>
          <a:noFill/>
        </p:spPr>
        <p:txBody>
          <a:bodyPr wrap="square" rtlCol="0">
            <a:spAutoFit/>
          </a:bodyPr>
          <a:lstStyle/>
          <a:p>
            <a:r>
              <a:rPr lang="en-US" sz="2800" b="1" dirty="0"/>
              <a:t>Anonymous study-habits survey</a:t>
            </a:r>
          </a:p>
        </p:txBody>
      </p:sp>
      <p:sp>
        <p:nvSpPr>
          <p:cNvPr id="4" name="TextBox 3"/>
          <p:cNvSpPr txBox="1"/>
          <p:nvPr/>
        </p:nvSpPr>
        <p:spPr>
          <a:xfrm>
            <a:off x="948371" y="1120979"/>
            <a:ext cx="10347160" cy="4678204"/>
          </a:xfrm>
          <a:prstGeom prst="rect">
            <a:avLst/>
          </a:prstGeom>
          <a:noFill/>
        </p:spPr>
        <p:txBody>
          <a:bodyPr wrap="square" rtlCol="0">
            <a:spAutoFit/>
          </a:bodyPr>
          <a:lstStyle/>
          <a:p>
            <a:r>
              <a:rPr lang="en-US" sz="2000" dirty="0"/>
              <a:t>1. Were you a Twitter user before this class? (Y/N) </a:t>
            </a:r>
            <a:r>
              <a:rPr lang="en-US" sz="2000" dirty="0">
                <a:solidFill>
                  <a:srgbClr val="FF0000"/>
                </a:solidFill>
              </a:rPr>
              <a:t>7/8</a:t>
            </a:r>
          </a:p>
          <a:p>
            <a:endParaRPr lang="en-US" sz="2000" dirty="0"/>
          </a:p>
          <a:p>
            <a:r>
              <a:rPr lang="en-US" sz="2000" dirty="0"/>
              <a:t>2. I asked you to play with Twitter for an hour last week. About how much time did you spend?</a:t>
            </a:r>
          </a:p>
          <a:p>
            <a:pPr marL="342900" indent="-342900">
              <a:buFont typeface="+mj-lt"/>
              <a:buAutoNum type="alphaUcPeriod"/>
            </a:pPr>
            <a:r>
              <a:rPr lang="en-US" sz="2000" dirty="0"/>
              <a:t>0 minutes </a:t>
            </a:r>
            <a:r>
              <a:rPr lang="en-US" sz="2000" dirty="0">
                <a:solidFill>
                  <a:srgbClr val="FF0000"/>
                </a:solidFill>
              </a:rPr>
              <a:t>2</a:t>
            </a:r>
          </a:p>
          <a:p>
            <a:pPr marL="342900" indent="-342900">
              <a:buFont typeface="+mj-lt"/>
              <a:buAutoNum type="alphaUcPeriod"/>
            </a:pPr>
            <a:r>
              <a:rPr lang="en-US" sz="2000" dirty="0"/>
              <a:t>1-15 minutes </a:t>
            </a:r>
            <a:r>
              <a:rPr lang="en-US" sz="2000" dirty="0">
                <a:solidFill>
                  <a:srgbClr val="FF0000"/>
                </a:solidFill>
              </a:rPr>
              <a:t>2</a:t>
            </a:r>
          </a:p>
          <a:p>
            <a:pPr marL="342900" indent="-342900">
              <a:buFont typeface="+mj-lt"/>
              <a:buAutoNum type="alphaUcPeriod"/>
            </a:pPr>
            <a:r>
              <a:rPr lang="en-US" sz="2000" dirty="0"/>
              <a:t>16-30 minutes </a:t>
            </a:r>
            <a:r>
              <a:rPr lang="en-US" sz="2000" dirty="0">
                <a:solidFill>
                  <a:srgbClr val="FF0000"/>
                </a:solidFill>
              </a:rPr>
              <a:t>3</a:t>
            </a:r>
          </a:p>
          <a:p>
            <a:pPr marL="342900" indent="-342900">
              <a:buFont typeface="+mj-lt"/>
              <a:buAutoNum type="alphaUcPeriod"/>
            </a:pPr>
            <a:r>
              <a:rPr lang="en-US" sz="2000" dirty="0"/>
              <a:t>31-45 minutes </a:t>
            </a:r>
            <a:r>
              <a:rPr lang="en-US" sz="2000" dirty="0">
                <a:solidFill>
                  <a:srgbClr val="FF0000"/>
                </a:solidFill>
              </a:rPr>
              <a:t>1</a:t>
            </a:r>
          </a:p>
          <a:p>
            <a:pPr marL="342900" indent="-342900">
              <a:buFont typeface="+mj-lt"/>
              <a:buAutoNum type="alphaUcPeriod"/>
            </a:pPr>
            <a:r>
              <a:rPr lang="en-US" sz="2000" dirty="0"/>
              <a:t>46 plus minutes </a:t>
            </a:r>
            <a:r>
              <a:rPr lang="en-US" sz="2000" dirty="0">
                <a:solidFill>
                  <a:srgbClr val="FF0000"/>
                </a:solidFill>
              </a:rPr>
              <a:t>7</a:t>
            </a:r>
          </a:p>
          <a:p>
            <a:pPr marL="342900" indent="-342900">
              <a:buFont typeface="+mj-lt"/>
              <a:buAutoNum type="alphaUcPeriod"/>
            </a:pPr>
            <a:endParaRPr lang="en-US" sz="2000" dirty="0"/>
          </a:p>
          <a:p>
            <a:r>
              <a:rPr lang="en-US" sz="2000" dirty="0"/>
              <a:t>3. We could not play videos in class last week, so I asked you to watch a short animation illustrating  the operation of a low-Earth orbit (LEO) satellite Internet service at home.</a:t>
            </a:r>
          </a:p>
          <a:p>
            <a:r>
              <a:rPr lang="en-US" sz="2000" dirty="0"/>
              <a:t>Did you watch it? (Y/N) </a:t>
            </a:r>
            <a:r>
              <a:rPr lang="en-US" sz="2000" dirty="0">
                <a:solidFill>
                  <a:srgbClr val="FF0000"/>
                </a:solidFill>
              </a:rPr>
              <a:t>6/9</a:t>
            </a:r>
          </a:p>
          <a:p>
            <a:endParaRPr lang="en-US" sz="2000" dirty="0"/>
          </a:p>
          <a:p>
            <a:r>
              <a:rPr lang="en-US" sz="2000" dirty="0"/>
              <a:t>4. Did you study the slides I made from stills taken from the animation? (Y/N) </a:t>
            </a:r>
            <a:r>
              <a:rPr lang="en-US" sz="2000" dirty="0">
                <a:solidFill>
                  <a:srgbClr val="FF0000"/>
                </a:solidFill>
              </a:rPr>
              <a:t>6/9</a:t>
            </a:r>
          </a:p>
          <a:p>
            <a:endParaRPr lang="en-US" sz="1600" dirty="0"/>
          </a:p>
        </p:txBody>
      </p:sp>
      <p:sp>
        <p:nvSpPr>
          <p:cNvPr id="3" name="TextBox 2"/>
          <p:cNvSpPr txBox="1"/>
          <p:nvPr/>
        </p:nvSpPr>
        <p:spPr>
          <a:xfrm>
            <a:off x="948371" y="5645150"/>
            <a:ext cx="7386959" cy="461665"/>
          </a:xfrm>
          <a:prstGeom prst="rect">
            <a:avLst/>
          </a:prstGeom>
          <a:noFill/>
        </p:spPr>
        <p:txBody>
          <a:bodyPr wrap="none" rtlCol="0">
            <a:spAutoFit/>
          </a:bodyPr>
          <a:lstStyle/>
          <a:p>
            <a:r>
              <a:rPr lang="en-US" sz="2400" dirty="0"/>
              <a:t>Were the slides helpful or was the video self explanatory?</a:t>
            </a:r>
          </a:p>
        </p:txBody>
      </p:sp>
    </p:spTree>
    <p:extLst>
      <p:ext uri="{BB962C8B-B14F-4D97-AF65-F5344CB8AC3E}">
        <p14:creationId xmlns:p14="http://schemas.microsoft.com/office/powerpoint/2010/main" val="526735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8371" y="394707"/>
            <a:ext cx="7363327" cy="523220"/>
          </a:xfrm>
          <a:prstGeom prst="rect">
            <a:avLst/>
          </a:prstGeom>
          <a:noFill/>
        </p:spPr>
        <p:txBody>
          <a:bodyPr wrap="square" rtlCol="0">
            <a:spAutoFit/>
          </a:bodyPr>
          <a:lstStyle/>
          <a:p>
            <a:r>
              <a:rPr lang="en-US" sz="2800" b="1" dirty="0"/>
              <a:t>More anonymous study-habit feedback</a:t>
            </a:r>
          </a:p>
        </p:txBody>
      </p:sp>
      <p:sp>
        <p:nvSpPr>
          <p:cNvPr id="3" name="Rectangle 2"/>
          <p:cNvSpPr/>
          <p:nvPr/>
        </p:nvSpPr>
        <p:spPr>
          <a:xfrm>
            <a:off x="948371" y="2374384"/>
            <a:ext cx="6568786" cy="461665"/>
          </a:xfrm>
          <a:prstGeom prst="rect">
            <a:avLst/>
          </a:prstGeom>
        </p:spPr>
        <p:txBody>
          <a:bodyPr wrap="none">
            <a:spAutoFit/>
          </a:bodyPr>
          <a:lstStyle/>
          <a:p>
            <a:r>
              <a:rPr lang="en-US" sz="2400" dirty="0"/>
              <a:t>Only two people did assignment 10 before Monday</a:t>
            </a:r>
          </a:p>
        </p:txBody>
      </p:sp>
    </p:spTree>
    <p:extLst>
      <p:ext uri="{BB962C8B-B14F-4D97-AF65-F5344CB8AC3E}">
        <p14:creationId xmlns:p14="http://schemas.microsoft.com/office/powerpoint/2010/main" val="35516152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25" y="1311775"/>
            <a:ext cx="1492250"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6128" y="4494713"/>
            <a:ext cx="187166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9" name="Text Box 7"/>
          <p:cNvSpPr txBox="1">
            <a:spLocks noChangeArrowheads="1"/>
          </p:cNvSpPr>
          <p:nvPr/>
        </p:nvSpPr>
        <p:spPr bwMode="auto">
          <a:xfrm>
            <a:off x="2971800" y="52705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dirty="0"/>
              <a:t>The path to the Internet</a:t>
            </a:r>
            <a:endParaRPr lang="en-US" altLang="en-US" sz="2800" dirty="0">
              <a:solidFill>
                <a:srgbClr val="FF0000"/>
              </a:solidFill>
            </a:endParaRPr>
          </a:p>
        </p:txBody>
      </p:sp>
      <p:pic>
        <p:nvPicPr>
          <p:cNvPr id="286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3875" y="4494716"/>
            <a:ext cx="1055688" cy="141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1" name="Line 9"/>
          <p:cNvSpPr>
            <a:spLocks noChangeShapeType="1"/>
          </p:cNvSpPr>
          <p:nvPr/>
        </p:nvSpPr>
        <p:spPr bwMode="auto">
          <a:xfrm flipV="1">
            <a:off x="5228115" y="3146924"/>
            <a:ext cx="1797401" cy="1614488"/>
          </a:xfrm>
          <a:prstGeom prst="line">
            <a:avLst/>
          </a:prstGeom>
          <a:noFill/>
          <a:ln w="19050">
            <a:solidFill>
              <a:schemeClr val="tx1"/>
            </a:solidFill>
            <a:prstDash val="dash"/>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3" name="Line 11"/>
          <p:cNvSpPr>
            <a:spLocks noChangeShapeType="1"/>
          </p:cNvSpPr>
          <p:nvPr/>
        </p:nvSpPr>
        <p:spPr bwMode="auto">
          <a:xfrm flipH="1" flipV="1">
            <a:off x="8086724" y="3181852"/>
            <a:ext cx="1654010" cy="1725633"/>
          </a:xfrm>
          <a:prstGeom prst="line">
            <a:avLst/>
          </a:prstGeom>
          <a:noFill/>
          <a:ln w="19050">
            <a:solidFill>
              <a:schemeClr val="tx1"/>
            </a:solidFill>
            <a:prstDash val="solid"/>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9206216" y="1921722"/>
            <a:ext cx="1295030" cy="769441"/>
          </a:xfrm>
          <a:prstGeom prst="rect">
            <a:avLst/>
          </a:prstGeom>
          <a:noFill/>
        </p:spPr>
        <p:txBody>
          <a:bodyPr wrap="square" rtlCol="0">
            <a:spAutoFit/>
          </a:bodyPr>
          <a:lstStyle/>
          <a:p>
            <a:r>
              <a:rPr lang="en-US" sz="2200" dirty="0"/>
              <a:t>Radio</a:t>
            </a:r>
          </a:p>
          <a:p>
            <a:r>
              <a:rPr lang="en-US" sz="2200" dirty="0"/>
              <a:t>Fiber</a:t>
            </a:r>
          </a:p>
        </p:txBody>
      </p:sp>
      <p:cxnSp>
        <p:nvCxnSpPr>
          <p:cNvPr id="4" name="Straight Connector 3"/>
          <p:cNvCxnSpPr/>
          <p:nvPr/>
        </p:nvCxnSpPr>
        <p:spPr>
          <a:xfrm>
            <a:off x="10183746" y="2147001"/>
            <a:ext cx="100940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171871" y="2504683"/>
            <a:ext cx="1009402"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0" name="Rectangle 9"/>
          <p:cNvSpPr>
            <a:spLocks noChangeArrowheads="1"/>
          </p:cNvSpPr>
          <p:nvPr/>
        </p:nvSpPr>
        <p:spPr bwMode="auto">
          <a:xfrm>
            <a:off x="9965445" y="4971759"/>
            <a:ext cx="11978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dirty="0"/>
              <a:t>Internet</a:t>
            </a:r>
          </a:p>
        </p:txBody>
      </p:sp>
      <p:sp>
        <p:nvSpPr>
          <p:cNvPr id="3" name="Rectangle 2"/>
          <p:cNvSpPr/>
          <p:nvPr/>
        </p:nvSpPr>
        <p:spPr>
          <a:xfrm>
            <a:off x="7055187" y="3042255"/>
            <a:ext cx="1001869" cy="769441"/>
          </a:xfrm>
          <a:prstGeom prst="rect">
            <a:avLst/>
          </a:prstGeom>
        </p:spPr>
        <p:txBody>
          <a:bodyPr wrap="square">
            <a:spAutoFit/>
          </a:bodyPr>
          <a:lstStyle/>
          <a:p>
            <a:pPr algn="ctr"/>
            <a:r>
              <a:rPr lang="en-US" sz="2200" dirty="0"/>
              <a:t>Base Station</a:t>
            </a:r>
          </a:p>
        </p:txBody>
      </p:sp>
      <p:sp>
        <p:nvSpPr>
          <p:cNvPr id="5" name="TextBox 4"/>
          <p:cNvSpPr txBox="1"/>
          <p:nvPr/>
        </p:nvSpPr>
        <p:spPr>
          <a:xfrm>
            <a:off x="584200" y="1311775"/>
            <a:ext cx="2292744" cy="523220"/>
          </a:xfrm>
          <a:prstGeom prst="rect">
            <a:avLst/>
          </a:prstGeom>
          <a:noFill/>
        </p:spPr>
        <p:txBody>
          <a:bodyPr wrap="none" rtlCol="0">
            <a:spAutoFit/>
          </a:bodyPr>
          <a:lstStyle/>
          <a:p>
            <a:r>
              <a:rPr lang="en-US" sz="2800" b="1" dirty="0"/>
              <a:t>Quiz feedback</a:t>
            </a:r>
          </a:p>
        </p:txBody>
      </p:sp>
      <p:sp>
        <p:nvSpPr>
          <p:cNvPr id="6" name="TextBox 5"/>
          <p:cNvSpPr txBox="1"/>
          <p:nvPr/>
        </p:nvSpPr>
        <p:spPr>
          <a:xfrm>
            <a:off x="584200" y="2229350"/>
            <a:ext cx="2667000" cy="1200329"/>
          </a:xfrm>
          <a:prstGeom prst="rect">
            <a:avLst/>
          </a:prstGeom>
          <a:noFill/>
        </p:spPr>
        <p:txBody>
          <a:bodyPr wrap="square" rtlCol="0">
            <a:spAutoFit/>
          </a:bodyPr>
          <a:lstStyle/>
          <a:p>
            <a:r>
              <a:rPr lang="en-US" sz="2400" dirty="0"/>
              <a:t>This diagram was for mobile, not fixed connectivity.</a:t>
            </a:r>
          </a:p>
        </p:txBody>
      </p:sp>
    </p:spTree>
    <p:extLst>
      <p:ext uri="{BB962C8B-B14F-4D97-AF65-F5344CB8AC3E}">
        <p14:creationId xmlns:p14="http://schemas.microsoft.com/office/powerpoint/2010/main" val="36290898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2750" y="1567836"/>
            <a:ext cx="8207880" cy="3074014"/>
          </a:xfrm>
          <a:prstGeom prst="rect">
            <a:avLst/>
          </a:prstGeom>
        </p:spPr>
      </p:pic>
      <p:sp>
        <p:nvSpPr>
          <p:cNvPr id="3" name="TextBox 2"/>
          <p:cNvSpPr txBox="1"/>
          <p:nvPr/>
        </p:nvSpPr>
        <p:spPr>
          <a:xfrm>
            <a:off x="1682750" y="501650"/>
            <a:ext cx="5306902" cy="523220"/>
          </a:xfrm>
          <a:prstGeom prst="rect">
            <a:avLst/>
          </a:prstGeom>
          <a:noFill/>
        </p:spPr>
        <p:txBody>
          <a:bodyPr wrap="none" rtlCol="0">
            <a:spAutoFit/>
          </a:bodyPr>
          <a:lstStyle/>
          <a:p>
            <a:r>
              <a:rPr lang="en-US" sz="2800" b="1" dirty="0"/>
              <a:t>Comments on the Quiz 3 blog post</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9900" y="5354136"/>
            <a:ext cx="466858"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60600" y="5354136"/>
            <a:ext cx="2472665" cy="430887"/>
          </a:xfrm>
          <a:prstGeom prst="rect">
            <a:avLst/>
          </a:prstGeom>
          <a:noFill/>
        </p:spPr>
        <p:txBody>
          <a:bodyPr wrap="none" rtlCol="0">
            <a:spAutoFit/>
          </a:bodyPr>
          <a:lstStyle/>
          <a:p>
            <a:r>
              <a:rPr lang="en-US" sz="2200" dirty="0"/>
              <a:t>Who is “unknown”?</a:t>
            </a:r>
          </a:p>
        </p:txBody>
      </p:sp>
    </p:spTree>
    <p:extLst>
      <p:ext uri="{BB962C8B-B14F-4D97-AF65-F5344CB8AC3E}">
        <p14:creationId xmlns:p14="http://schemas.microsoft.com/office/powerpoint/2010/main" val="13746462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1693" y="1301019"/>
            <a:ext cx="7053911" cy="1873981"/>
          </a:xfrm>
          <a:prstGeom prst="rect">
            <a:avLst/>
          </a:prstGeom>
          <a:ln>
            <a:solidFill>
              <a:schemeClr val="accent1"/>
            </a:solidFill>
          </a:ln>
        </p:spPr>
      </p:pic>
      <p:pic>
        <p:nvPicPr>
          <p:cNvPr id="3" name="Picture 2"/>
          <p:cNvPicPr>
            <a:picLocks noChangeAspect="1"/>
          </p:cNvPicPr>
          <p:nvPr/>
        </p:nvPicPr>
        <p:blipFill>
          <a:blip r:embed="rId3"/>
          <a:stretch>
            <a:fillRect/>
          </a:stretch>
        </p:blipFill>
        <p:spPr>
          <a:xfrm>
            <a:off x="1079500" y="3560652"/>
            <a:ext cx="9236119" cy="1651407"/>
          </a:xfrm>
          <a:prstGeom prst="rect">
            <a:avLst/>
          </a:prstGeom>
          <a:ln>
            <a:solidFill>
              <a:schemeClr val="accent1"/>
            </a:solidFill>
          </a:ln>
        </p:spPr>
      </p:pic>
      <p:sp>
        <p:nvSpPr>
          <p:cNvPr id="4" name="TextBox 3"/>
          <p:cNvSpPr txBox="1"/>
          <p:nvPr/>
        </p:nvSpPr>
        <p:spPr>
          <a:xfrm>
            <a:off x="1593850" y="5740400"/>
            <a:ext cx="6481646" cy="430887"/>
          </a:xfrm>
          <a:prstGeom prst="rect">
            <a:avLst/>
          </a:prstGeom>
          <a:noFill/>
        </p:spPr>
        <p:txBody>
          <a:bodyPr wrap="none" rtlCol="0">
            <a:spAutoFit/>
          </a:bodyPr>
          <a:lstStyle/>
          <a:p>
            <a:r>
              <a:rPr lang="en-US" sz="2200" dirty="0"/>
              <a:t>How long did it take me to add a field to this database?</a:t>
            </a:r>
          </a:p>
        </p:txBody>
      </p:sp>
      <p:sp>
        <p:nvSpPr>
          <p:cNvPr id="5" name="TextBox 4"/>
          <p:cNvSpPr txBox="1"/>
          <p:nvPr/>
        </p:nvSpPr>
        <p:spPr>
          <a:xfrm>
            <a:off x="1079500" y="472032"/>
            <a:ext cx="2605200" cy="523220"/>
          </a:xfrm>
          <a:prstGeom prst="rect">
            <a:avLst/>
          </a:prstGeom>
          <a:noFill/>
        </p:spPr>
        <p:txBody>
          <a:bodyPr wrap="none" rtlCol="0">
            <a:spAutoFit/>
          </a:bodyPr>
          <a:lstStyle/>
          <a:p>
            <a:r>
              <a:rPr lang="en-US" sz="2800" b="1" dirty="0"/>
              <a:t>Your class roster</a:t>
            </a:r>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500" y="5723701"/>
            <a:ext cx="466858"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5930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28486" y="605362"/>
            <a:ext cx="6000954" cy="2601932"/>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5428486" y="3639094"/>
            <a:ext cx="6000954" cy="2976701"/>
          </a:xfrm>
          <a:prstGeom prst="rect">
            <a:avLst/>
          </a:prstGeom>
          <a:ln>
            <a:solidFill>
              <a:schemeClr val="tx1"/>
            </a:solidFill>
          </a:ln>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954" y="5269784"/>
            <a:ext cx="466858" cy="4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98368" y="4763771"/>
            <a:ext cx="2924991" cy="1446550"/>
          </a:xfrm>
          <a:prstGeom prst="rect">
            <a:avLst/>
          </a:prstGeom>
          <a:noFill/>
        </p:spPr>
        <p:txBody>
          <a:bodyPr wrap="square" rtlCol="0">
            <a:spAutoFit/>
          </a:bodyPr>
          <a:lstStyle/>
          <a:p>
            <a:r>
              <a:rPr lang="en-US" sz="2200" dirty="0"/>
              <a:t>How long did it take me to change the appearance of our quiz blog?</a:t>
            </a:r>
          </a:p>
        </p:txBody>
      </p:sp>
      <p:sp>
        <p:nvSpPr>
          <p:cNvPr id="8" name="TextBox 7"/>
          <p:cNvSpPr txBox="1"/>
          <p:nvPr/>
        </p:nvSpPr>
        <p:spPr>
          <a:xfrm>
            <a:off x="613954" y="796835"/>
            <a:ext cx="3409405" cy="954107"/>
          </a:xfrm>
          <a:prstGeom prst="rect">
            <a:avLst/>
          </a:prstGeom>
          <a:noFill/>
        </p:spPr>
        <p:txBody>
          <a:bodyPr wrap="square" rtlCol="0">
            <a:spAutoFit/>
          </a:bodyPr>
          <a:lstStyle/>
          <a:p>
            <a:r>
              <a:rPr lang="en-US" sz="2800" b="1" dirty="0"/>
              <a:t>Same content, different appearance</a:t>
            </a:r>
          </a:p>
        </p:txBody>
      </p:sp>
    </p:spTree>
    <p:extLst>
      <p:ext uri="{BB962C8B-B14F-4D97-AF65-F5344CB8AC3E}">
        <p14:creationId xmlns:p14="http://schemas.microsoft.com/office/powerpoint/2010/main" val="31391222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1638" y="2330155"/>
            <a:ext cx="1968731" cy="1480651"/>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9717" y="2330155"/>
            <a:ext cx="2220977" cy="14806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5"/>
          <p:cNvSpPr txBox="1">
            <a:spLocks noChangeArrowheads="1"/>
          </p:cNvSpPr>
          <p:nvPr/>
        </p:nvSpPr>
        <p:spPr bwMode="auto">
          <a:xfrm>
            <a:off x="1133929" y="3960774"/>
            <a:ext cx="23178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dirty="0"/>
              <a:t>Batch processing and time sharing</a:t>
            </a:r>
          </a:p>
        </p:txBody>
      </p:sp>
      <p:sp>
        <p:nvSpPr>
          <p:cNvPr id="6" name="Text Box 6"/>
          <p:cNvSpPr txBox="1">
            <a:spLocks noChangeArrowheads="1"/>
          </p:cNvSpPr>
          <p:nvPr/>
        </p:nvSpPr>
        <p:spPr bwMode="auto">
          <a:xfrm>
            <a:off x="5394273" y="3993000"/>
            <a:ext cx="140346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t>Personal</a:t>
            </a:r>
          </a:p>
          <a:p>
            <a:r>
              <a:rPr lang="en-US" sz="2400" dirty="0"/>
              <a:t>computer</a:t>
            </a:r>
          </a:p>
        </p:txBody>
      </p:sp>
      <p:sp>
        <p:nvSpPr>
          <p:cNvPr id="7" name="Text Box 7"/>
          <p:cNvSpPr txBox="1">
            <a:spLocks noChangeArrowheads="1"/>
          </p:cNvSpPr>
          <p:nvPr/>
        </p:nvSpPr>
        <p:spPr bwMode="auto">
          <a:xfrm>
            <a:off x="9171256" y="3967618"/>
            <a:ext cx="11978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dirty="0"/>
              <a:t>Internet</a:t>
            </a:r>
          </a:p>
        </p:txBody>
      </p:sp>
      <p:pic>
        <p:nvPicPr>
          <p:cNvPr id="9" name="Picture 2" descr="http://vinotology.com/wp-content/uploads/2012/02/revenge-of-the-nerd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2380" y="2328643"/>
            <a:ext cx="2220977" cy="14821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33929" y="5346319"/>
            <a:ext cx="9698314" cy="830997"/>
          </a:xfrm>
          <a:prstGeom prst="rect">
            <a:avLst/>
          </a:prstGeom>
          <a:noFill/>
        </p:spPr>
        <p:txBody>
          <a:bodyPr wrap="square" rtlCol="0">
            <a:spAutoFit/>
          </a:bodyPr>
          <a:lstStyle/>
          <a:p>
            <a:r>
              <a:rPr lang="en-US" sz="2400" dirty="0"/>
              <a:t>Four computing eras -- </a:t>
            </a:r>
            <a:r>
              <a:rPr lang="en-US" sz="2400" dirty="0">
                <a:solidFill>
                  <a:srgbClr val="FF0000"/>
                </a:solidFill>
              </a:rPr>
              <a:t>application development keeps getting easier, but we do more complex things.</a:t>
            </a:r>
          </a:p>
        </p:txBody>
      </p:sp>
      <p:sp>
        <p:nvSpPr>
          <p:cNvPr id="8" name="TextBox 7"/>
          <p:cNvSpPr txBox="1"/>
          <p:nvPr/>
        </p:nvSpPr>
        <p:spPr>
          <a:xfrm>
            <a:off x="1133929" y="704850"/>
            <a:ext cx="4607928" cy="523220"/>
          </a:xfrm>
          <a:prstGeom prst="rect">
            <a:avLst/>
          </a:prstGeom>
          <a:noFill/>
        </p:spPr>
        <p:txBody>
          <a:bodyPr wrap="none" rtlCol="0">
            <a:spAutoFit/>
          </a:bodyPr>
          <a:lstStyle/>
          <a:p>
            <a:r>
              <a:rPr lang="en-US" sz="2800" b="1" dirty="0"/>
              <a:t>Application development skill</a:t>
            </a:r>
          </a:p>
        </p:txBody>
      </p:sp>
    </p:spTree>
    <p:extLst>
      <p:ext uri="{BB962C8B-B14F-4D97-AF65-F5344CB8AC3E}">
        <p14:creationId xmlns:p14="http://schemas.microsoft.com/office/powerpoint/2010/main" val="35045160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1.bp.blogspot.com/-2pIFASAi9xY/U5jCNQwbqII/AAAAAAAAaUo/hMXqEbxMeeo/s400/teledesicbi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65874" y="1068387"/>
            <a:ext cx="4867275" cy="4867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1" y="1339850"/>
            <a:ext cx="3822700" cy="1384995"/>
          </a:xfrm>
          <a:prstGeom prst="rect">
            <a:avLst/>
          </a:prstGeom>
          <a:noFill/>
        </p:spPr>
        <p:txBody>
          <a:bodyPr wrap="square" rtlCol="0">
            <a:spAutoFit/>
          </a:bodyPr>
          <a:lstStyle/>
          <a:p>
            <a:r>
              <a:rPr lang="en-US" sz="2800" b="1" dirty="0"/>
              <a:t>Cool </a:t>
            </a:r>
            <a:r>
              <a:rPr lang="en-US" sz="2800" b="1" dirty="0" err="1"/>
              <a:t>Teledesic</a:t>
            </a:r>
            <a:r>
              <a:rPr lang="en-US" sz="2800" b="1" dirty="0"/>
              <a:t> animation from around 1990</a:t>
            </a:r>
          </a:p>
        </p:txBody>
      </p:sp>
      <p:sp>
        <p:nvSpPr>
          <p:cNvPr id="3" name="TextBox 2"/>
          <p:cNvSpPr txBox="1"/>
          <p:nvPr/>
        </p:nvSpPr>
        <p:spPr>
          <a:xfrm>
            <a:off x="762001" y="2825234"/>
            <a:ext cx="3093112" cy="2677656"/>
          </a:xfrm>
          <a:prstGeom prst="rect">
            <a:avLst/>
          </a:prstGeom>
          <a:noFill/>
        </p:spPr>
        <p:txBody>
          <a:bodyPr wrap="square" rtlCol="0">
            <a:spAutoFit/>
          </a:bodyPr>
          <a:lstStyle/>
          <a:p>
            <a:r>
              <a:rPr lang="en-US" sz="2400" dirty="0"/>
              <a:t>Note that</a:t>
            </a:r>
          </a:p>
          <a:p>
            <a:pPr marL="285750" indent="-285750">
              <a:buFont typeface="Arial" panose="020B0604020202020204" pitchFamily="34" charset="0"/>
              <a:buChar char="•"/>
            </a:pPr>
            <a:r>
              <a:rPr lang="en-US" sz="2400" dirty="0"/>
              <a:t>The satellites remain in the same orbital plane as they rotate around the Earth.</a:t>
            </a:r>
          </a:p>
          <a:p>
            <a:pPr marL="285750" indent="-285750">
              <a:buFont typeface="Arial" panose="020B0604020202020204" pitchFamily="34" charset="0"/>
              <a:buChar char="•"/>
            </a:pPr>
            <a:r>
              <a:rPr lang="en-US" sz="2400" dirty="0"/>
              <a:t>The Earth is rotating under them.</a:t>
            </a:r>
          </a:p>
        </p:txBody>
      </p:sp>
    </p:spTree>
    <p:extLst>
      <p:ext uri="{BB962C8B-B14F-4D97-AF65-F5344CB8AC3E}">
        <p14:creationId xmlns:p14="http://schemas.microsoft.com/office/powerpoint/2010/main" val="3393981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49172</TotalTime>
  <Words>16461</Words>
  <Application>Microsoft Office PowerPoint</Application>
  <PresentationFormat>Widescreen</PresentationFormat>
  <Paragraphs>2115</Paragraphs>
  <Slides>280</Slides>
  <Notes>129</Notes>
  <HiddenSlides>0</HiddenSlides>
  <MMClips>16</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280</vt:i4>
      </vt:variant>
    </vt:vector>
  </HeadingPairs>
  <TitlesOfParts>
    <vt:vector size="301" baseType="lpstr">
      <vt:lpstr>Akkurat</vt:lpstr>
      <vt:lpstr>-apple-system</vt:lpstr>
      <vt:lpstr>arial</vt:lpstr>
      <vt:lpstr>arial</vt:lpstr>
      <vt:lpstr>BreveText</vt:lpstr>
      <vt:lpstr>Calibri</vt:lpstr>
      <vt:lpstr>Calibri Light</vt:lpstr>
      <vt:lpstr>Courier New</vt:lpstr>
      <vt:lpstr>ff-tisa-web-pro</vt:lpstr>
      <vt:lpstr>inherit</vt:lpstr>
      <vt:lpstr>LabGrotesque</vt:lpstr>
      <vt:lpstr>Lato</vt:lpstr>
      <vt:lpstr>nyt-cheltenham-cond</vt:lpstr>
      <vt:lpstr>nyt-imperial</vt:lpstr>
      <vt:lpstr>Open Sans</vt:lpstr>
      <vt:lpstr>opensans</vt:lpstr>
      <vt:lpstr>Roboto</vt:lpstr>
      <vt:lpstr>Source Sans Pro</vt:lpstr>
      <vt:lpstr>system-ui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Capacities (my laptop)</vt:lpstr>
      <vt:lpstr>Typical data transfer rates</vt:lpstr>
      <vt:lpstr>Typical data transfer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Typical data transfer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Internet of things        Input and output to and from things, not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HTML tags control appearance, not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Press</dc:creator>
  <cp:lastModifiedBy>Larry Press</cp:lastModifiedBy>
  <cp:revision>511</cp:revision>
  <dcterms:created xsi:type="dcterms:W3CDTF">2020-01-21T00:31:04Z</dcterms:created>
  <dcterms:modified xsi:type="dcterms:W3CDTF">2020-05-07T01:07:15Z</dcterms:modified>
</cp:coreProperties>
</file>